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8" r:id="rId3"/>
    <p:sldId id="278" r:id="rId4"/>
    <p:sldId id="279" r:id="rId5"/>
    <p:sldId id="280" r:id="rId6"/>
    <p:sldId id="256" r:id="rId7"/>
    <p:sldId id="265" r:id="rId8"/>
    <p:sldId id="261" r:id="rId9"/>
    <p:sldId id="281" r:id="rId10"/>
    <p:sldId id="282" r:id="rId11"/>
    <p:sldId id="283" r:id="rId12"/>
    <p:sldId id="284" r:id="rId13"/>
    <p:sldId id="257" r:id="rId14"/>
    <p:sldId id="275" r:id="rId15"/>
    <p:sldId id="262" r:id="rId16"/>
    <p:sldId id="263" r:id="rId17"/>
    <p:sldId id="286" r:id="rId18"/>
    <p:sldId id="287" r:id="rId19"/>
    <p:sldId id="276" r:id="rId20"/>
    <p:sldId id="264" r:id="rId21"/>
    <p:sldId id="288" r:id="rId22"/>
    <p:sldId id="289" r:id="rId23"/>
    <p:sldId id="277" r:id="rId24"/>
    <p:sldId id="266" r:id="rId25"/>
    <p:sldId id="290" r:id="rId26"/>
    <p:sldId id="285" r:id="rId27"/>
    <p:sldId id="274" r:id="rId28"/>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698" autoAdjust="0"/>
  </p:normalViewPr>
  <p:slideViewPr>
    <p:cSldViewPr>
      <p:cViewPr varScale="1">
        <p:scale>
          <a:sx n="51" d="100"/>
          <a:sy n="51" d="100"/>
        </p:scale>
        <p:origin x="20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6.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6.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4.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4.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10" Type="http://schemas.openxmlformats.org/officeDocument/2006/relationships/image" Target="../media/image7.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56.svg"/><Relationship Id="rId10" Type="http://schemas.openxmlformats.org/officeDocument/2006/relationships/image" Target="../media/image24.png"/><Relationship Id="rId9" Type="http://schemas.openxmlformats.org/officeDocument/2006/relationships/image" Target="../media/image54.sv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56.svg"/><Relationship Id="rId10" Type="http://schemas.openxmlformats.org/officeDocument/2006/relationships/image" Target="../media/image24.png"/><Relationship Id="rId9" Type="http://schemas.openxmlformats.org/officeDocument/2006/relationships/image" Target="../media/image54.svg"/></Relationships>
</file>

<file path=ppt/slides/_rels/slide22.xml.rels><?xml version="1.0" encoding="UTF-8" standalone="yes"?>
<Relationships xmlns="http://schemas.openxmlformats.org/package/2006/relationships"><Relationship Id="rId12"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56.svg"/><Relationship Id="rId10" Type="http://schemas.openxmlformats.org/officeDocument/2006/relationships/image" Target="../media/image24.png"/><Relationship Id="rId9"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4.sv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7"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16.sv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16.svg"/></Relationships>
</file>

<file path=ppt/slides/_rels/slide2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6.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3" Type="http://schemas.openxmlformats.org/officeDocument/2006/relationships/image" Target="../media/image10.png"/><Relationship Id="rId3" Type="http://schemas.openxmlformats.org/officeDocument/2006/relationships/image" Target="../media/image5.png"/><Relationship Id="rId12" Type="http://schemas.microsoft.com/office/2007/relationships/hdphoto" Target="../media/hdphoto1.wdp"/><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image" Target="../media/image9.png"/><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0.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image" Target="../media/image5.png"/><Relationship Id="rId12" Type="http://schemas.microsoft.com/office/2007/relationships/hdphoto" Target="../media/hdphoto2.wdp"/><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image" Target="../media/image13.png"/><Relationship Id="rId1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0.sv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3" Type="http://schemas.openxmlformats.org/officeDocument/2006/relationships/image" Target="../media/image18.png"/><Relationship Id="rId3" Type="http://schemas.openxmlformats.org/officeDocument/2006/relationships/image" Target="../media/image5.png"/><Relationship Id="rId12" Type="http://schemas.microsoft.com/office/2007/relationships/hdphoto" Target="../media/hdphoto3.wdp"/><Relationship Id="rId2" Type="http://schemas.openxmlformats.org/officeDocument/2006/relationships/audio" Target="../media/audio1.wav"/><Relationship Id="rId16"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30.sv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0.svg"/><Relationship Id="rId15" Type="http://schemas.openxmlformats.org/officeDocument/2006/relationships/image" Target="../media/image23.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4.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grpSp>
        <p:nvGrpSpPr>
          <p:cNvPr id="2" name="Group 2"/>
          <p:cNvGrpSpPr/>
          <p:nvPr/>
        </p:nvGrpSpPr>
        <p:grpSpPr>
          <a:xfrm>
            <a:off x="-1120020" y="123825"/>
            <a:ext cx="20528041" cy="717123"/>
            <a:chOff x="0" y="0"/>
            <a:chExt cx="27370721" cy="956165"/>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76257" y="0"/>
              <a:ext cx="5494464" cy="82916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407193" y="25400"/>
              <a:ext cx="5494464" cy="829165"/>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938128" y="88900"/>
              <a:ext cx="5494464" cy="82916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69064" y="101600"/>
              <a:ext cx="5494464" cy="82916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27000"/>
              <a:ext cx="5494464" cy="829165"/>
            </a:xfrm>
            <a:prstGeom prst="rect">
              <a:avLst/>
            </a:prstGeom>
          </p:spPr>
        </p:pic>
      </p:grpSp>
      <p:sp>
        <p:nvSpPr>
          <p:cNvPr id="12" name="TextBox 11"/>
          <p:cNvSpPr txBox="1"/>
          <p:nvPr/>
        </p:nvSpPr>
        <p:spPr>
          <a:xfrm>
            <a:off x="1905000" y="3173091"/>
            <a:ext cx="14706600" cy="3416320"/>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CHÀO MỪNG CÁC EM ĐẾN VỚI BÀI HỌC NGÀY HÔM NAY!</a:t>
            </a:r>
            <a:endParaRPr lang="en-US" sz="7200" b="1" dirty="0">
              <a:latin typeface="Arial" panose="020B0604020202020204" pitchFamily="34" charset="0"/>
              <a:cs typeface="Arial" panose="020B0604020202020204" pitchFamily="34" charset="0"/>
            </a:endParaRPr>
          </a:p>
        </p:txBody>
      </p:sp>
      <p:pic>
        <p:nvPicPr>
          <p:cNvPr id="13" name="Picture 10"/>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14400" y="1327876"/>
            <a:ext cx="4729286" cy="215827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502420"/>
            <a:ext cx="5244221" cy="3784580"/>
          </a:xfrm>
          <a:prstGeom prst="rect">
            <a:avLst/>
          </a:prstGeom>
        </p:spPr>
      </p:pic>
      <p:pic>
        <p:nvPicPr>
          <p:cNvPr id="16" name="Picture 2"/>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24301" flipH="1">
            <a:off x="14750350" y="5311187"/>
            <a:ext cx="6224503" cy="284063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27833" y="1067971"/>
            <a:ext cx="4191000" cy="2619374"/>
          </a:xfrm>
          <a:prstGeom prst="rect">
            <a:avLst/>
          </a:prstGeom>
        </p:spPr>
      </p:pic>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7" name="TextBox 7"/>
          <p:cNvSpPr txBox="1"/>
          <p:nvPr/>
        </p:nvSpPr>
        <p:spPr>
          <a:xfrm>
            <a:off x="457200" y="800112"/>
            <a:ext cx="17602200" cy="1269578"/>
          </a:xfrm>
          <a:prstGeom prst="rect">
            <a:avLst/>
          </a:prstGeom>
        </p:spPr>
        <p:txBody>
          <a:bodyPr wrap="square" lIns="0" tIns="0" rIns="0" bIns="0" rtlCol="0" anchor="t">
            <a:spAutoFit/>
          </a:bodyPr>
          <a:lstStyle/>
          <a:p>
            <a:pPr marL="0" lvl="0" indent="0" algn="ctr">
              <a:lnSpc>
                <a:spcPts val="9900"/>
              </a:lnSpc>
            </a:pPr>
            <a:r>
              <a:rPr lang="en-US" sz="5600" b="1" i="1" u="none" dirty="0" smtClean="0">
                <a:solidFill>
                  <a:srgbClr val="F46A3C"/>
                </a:solidFill>
                <a:latin typeface="Arial" panose="020B0604020202020204" pitchFamily="34" charset="0"/>
                <a:cs typeface="Arial" panose="020B0604020202020204" pitchFamily="34" charset="0"/>
              </a:rPr>
              <a:t>2. </a:t>
            </a:r>
            <a:r>
              <a:rPr lang="en-US" sz="5600" b="1" i="1" u="none" dirty="0" err="1" smtClean="0">
                <a:solidFill>
                  <a:srgbClr val="F46A3C"/>
                </a:solidFill>
                <a:latin typeface="Arial" panose="020B0604020202020204" pitchFamily="34" charset="0"/>
                <a:cs typeface="Arial" panose="020B0604020202020204" pitchFamily="34" charset="0"/>
              </a:rPr>
              <a:t>Xếp</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các</a:t>
            </a:r>
            <a:r>
              <a:rPr lang="en-US" sz="5600" b="1" i="1" u="none" dirty="0" smtClean="0">
                <a:solidFill>
                  <a:srgbClr val="F46A3C"/>
                </a:solidFill>
                <a:latin typeface="Arial" panose="020B0604020202020204" pitchFamily="34" charset="0"/>
                <a:cs typeface="Arial" panose="020B0604020202020204" pitchFamily="34" charset="0"/>
              </a:rPr>
              <a:t> con </a:t>
            </a:r>
            <a:r>
              <a:rPr lang="en-US" sz="5600" b="1" i="1" u="none" dirty="0" err="1" smtClean="0">
                <a:solidFill>
                  <a:srgbClr val="F46A3C"/>
                </a:solidFill>
                <a:latin typeface="Arial" panose="020B0604020202020204" pitchFamily="34" charset="0"/>
                <a:cs typeface="Arial" panose="020B0604020202020204" pitchFamily="34" charset="0"/>
              </a:rPr>
              <a:t>vật</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vào</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nhóm</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thích</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hợp</a:t>
            </a:r>
            <a:endParaRPr lang="en-US" sz="5600" b="1" i="1" u="none" dirty="0">
              <a:solidFill>
                <a:srgbClr val="242538"/>
              </a:solidFill>
              <a:latin typeface="Arial" panose="020B0604020202020204" pitchFamily="34" charset="0"/>
              <a:cs typeface="Arial" panose="020B0604020202020204" pitchFamily="34" charset="0"/>
            </a:endParaRPr>
          </a:p>
        </p:txBody>
      </p:sp>
      <p:sp>
        <p:nvSpPr>
          <p:cNvPr id="2" name="TextBox 1"/>
          <p:cNvSpPr txBox="1"/>
          <p:nvPr/>
        </p:nvSpPr>
        <p:spPr>
          <a:xfrm>
            <a:off x="1981200" y="2095500"/>
            <a:ext cx="9906000" cy="2817759"/>
          </a:xfrm>
          <a:prstGeom prst="rect">
            <a:avLst/>
          </a:prstGeom>
          <a:noFill/>
        </p:spPr>
        <p:txBody>
          <a:bodyPr wrap="square" rtlCol="0">
            <a:spAutoFit/>
          </a:bodyPr>
          <a:lstStyle/>
          <a:p>
            <a:pPr marL="342900" indent="-342900">
              <a:lnSpc>
                <a:spcPct val="200000"/>
              </a:lnSpc>
              <a:buAutoNum type="alphaLcPeriod"/>
            </a:pPr>
            <a:r>
              <a:rPr lang="en-US" sz="4800" dirty="0" smtClean="0">
                <a:latin typeface="Arial" panose="020B0604020202020204" pitchFamily="34" charset="0"/>
                <a:cs typeface="Arial" panose="020B0604020202020204" pitchFamily="34" charset="0"/>
              </a:rPr>
              <a:t>Con </a:t>
            </a:r>
            <a:r>
              <a:rPr lang="en-US" sz="4800" dirty="0" err="1" smtClean="0">
                <a:latin typeface="Arial" panose="020B0604020202020204" pitchFamily="34" charset="0"/>
                <a:cs typeface="Arial" panose="020B0604020202020204" pitchFamily="34" charset="0"/>
              </a:rPr>
              <a:t>vật</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dữ</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nguy</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hiểm</a:t>
            </a:r>
            <a:endParaRPr lang="en-US" sz="4800" dirty="0" smtClean="0">
              <a:latin typeface="Arial" panose="020B0604020202020204" pitchFamily="34" charset="0"/>
              <a:cs typeface="Arial" panose="020B0604020202020204" pitchFamily="34" charset="0"/>
            </a:endParaRPr>
          </a:p>
          <a:p>
            <a:pPr marL="342900" indent="-342900">
              <a:lnSpc>
                <a:spcPct val="200000"/>
              </a:lnSpc>
              <a:buAutoNum type="alphaLcPeriod"/>
            </a:pPr>
            <a:r>
              <a:rPr lang="en-US" sz="4800" dirty="0" smtClean="0">
                <a:latin typeface="Arial" panose="020B0604020202020204" pitchFamily="34" charset="0"/>
                <a:cs typeface="Arial" panose="020B0604020202020204" pitchFamily="34" charset="0"/>
              </a:rPr>
              <a:t>Con </a:t>
            </a:r>
            <a:r>
              <a:rPr lang="en-US" sz="4800" dirty="0" err="1" smtClean="0">
                <a:latin typeface="Arial" panose="020B0604020202020204" pitchFamily="34" charset="0"/>
                <a:cs typeface="Arial" panose="020B0604020202020204" pitchFamily="34" charset="0"/>
              </a:rPr>
              <a:t>vật</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hiền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không</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nguy</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hiểm</a:t>
            </a:r>
            <a:endParaRPr lang="en-US" sz="4800" dirty="0">
              <a:latin typeface="Arial" panose="020B0604020202020204" pitchFamily="34" charset="0"/>
              <a:cs typeface="Arial" panose="020B0604020202020204" pitchFamily="34" charset="0"/>
            </a:endParaRPr>
          </a:p>
        </p:txBody>
      </p:sp>
      <p:sp>
        <p:nvSpPr>
          <p:cNvPr id="5" name="Oval 4"/>
          <p:cNvSpPr/>
          <p:nvPr/>
        </p:nvSpPr>
        <p:spPr>
          <a:xfrm>
            <a:off x="9372600" y="2628900"/>
            <a:ext cx="762000" cy="762000"/>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M</a:t>
            </a:r>
            <a:endParaRPr lang="en-US" sz="4800" b="1" dirty="0">
              <a:solidFill>
                <a:schemeClr val="tx1"/>
              </a:solidFill>
              <a:latin typeface="Arial" panose="020B0604020202020204" pitchFamily="34" charset="0"/>
              <a:cs typeface="Arial" panose="020B0604020202020204" pitchFamily="34" charset="0"/>
            </a:endParaRPr>
          </a:p>
        </p:txBody>
      </p:sp>
      <p:sp>
        <p:nvSpPr>
          <p:cNvPr id="36" name="Oval 35"/>
          <p:cNvSpPr/>
          <p:nvPr/>
        </p:nvSpPr>
        <p:spPr>
          <a:xfrm>
            <a:off x="11353800" y="4151259"/>
            <a:ext cx="762000" cy="762000"/>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M</a:t>
            </a:r>
            <a:endParaRPr lang="en-US" sz="4800" b="1"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0439400" y="2628900"/>
            <a:ext cx="1143000" cy="830997"/>
          </a:xfrm>
          <a:prstGeom prst="rect">
            <a:avLst/>
          </a:prstGeom>
          <a:noFill/>
        </p:spPr>
        <p:txBody>
          <a:bodyPr wrap="square" rtlCol="0">
            <a:spAutoFit/>
          </a:bodyPr>
          <a:lstStyle/>
          <a:p>
            <a:r>
              <a:rPr lang="en-US" sz="4800" dirty="0" err="1" smtClean="0">
                <a:latin typeface="Arial" panose="020B0604020202020204" pitchFamily="34" charset="0"/>
                <a:cs typeface="Arial" panose="020B0604020202020204" pitchFamily="34" charset="0"/>
              </a:rPr>
              <a:t>Hổ</a:t>
            </a:r>
            <a:endParaRPr lang="en-US" sz="4800" dirty="0">
              <a:latin typeface="Arial" panose="020B0604020202020204" pitchFamily="34" charset="0"/>
              <a:cs typeface="Arial" panose="020B0604020202020204" pitchFamily="34" charset="0"/>
            </a:endParaRPr>
          </a:p>
        </p:txBody>
      </p:sp>
      <p:sp>
        <p:nvSpPr>
          <p:cNvPr id="37" name="TextBox 36"/>
          <p:cNvSpPr txBox="1"/>
          <p:nvPr/>
        </p:nvSpPr>
        <p:spPr>
          <a:xfrm>
            <a:off x="12268200" y="4103156"/>
            <a:ext cx="1600200" cy="830997"/>
          </a:xfrm>
          <a:prstGeom prst="rect">
            <a:avLst/>
          </a:prstGeom>
          <a:noFill/>
        </p:spPr>
        <p:txBody>
          <a:bodyPr wrap="square" rtlCol="0">
            <a:spAutoFit/>
          </a:bodyPr>
          <a:lstStyle/>
          <a:p>
            <a:r>
              <a:rPr lang="en-US" sz="4800" dirty="0" err="1" smtClean="0">
                <a:latin typeface="Arial" panose="020B0604020202020204" pitchFamily="34" charset="0"/>
                <a:cs typeface="Arial" panose="020B0604020202020204" pitchFamily="34" charset="0"/>
              </a:rPr>
              <a:t>Thỏ</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38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5" grpId="0" animBg="1"/>
      <p:bldP spid="36" grpId="0" animBg="1"/>
      <p:bldP spid="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7" name="TextBox 7"/>
          <p:cNvSpPr txBox="1"/>
          <p:nvPr/>
        </p:nvSpPr>
        <p:spPr>
          <a:xfrm>
            <a:off x="571500" y="327894"/>
            <a:ext cx="17602200" cy="1269578"/>
          </a:xfrm>
          <a:prstGeom prst="rect">
            <a:avLst/>
          </a:prstGeom>
        </p:spPr>
        <p:txBody>
          <a:bodyPr wrap="square" lIns="0" tIns="0" rIns="0" bIns="0" rtlCol="0" anchor="t">
            <a:spAutoFit/>
          </a:bodyPr>
          <a:lstStyle/>
          <a:p>
            <a:pPr marL="0" lvl="0" indent="0" algn="ctr">
              <a:lnSpc>
                <a:spcPts val="9900"/>
              </a:lnSpc>
            </a:pPr>
            <a:r>
              <a:rPr lang="en-US" sz="5600" b="1" i="1" u="none" dirty="0" smtClean="0">
                <a:solidFill>
                  <a:srgbClr val="F46A3C"/>
                </a:solidFill>
                <a:latin typeface="Arial" panose="020B0604020202020204" pitchFamily="34" charset="0"/>
                <a:cs typeface="Arial" panose="020B0604020202020204" pitchFamily="34" charset="0"/>
              </a:rPr>
              <a:t>2. </a:t>
            </a:r>
            <a:r>
              <a:rPr lang="en-US" sz="5600" b="1" i="1" u="none" dirty="0" err="1" smtClean="0">
                <a:solidFill>
                  <a:srgbClr val="F46A3C"/>
                </a:solidFill>
                <a:latin typeface="Arial" panose="020B0604020202020204" pitchFamily="34" charset="0"/>
                <a:cs typeface="Arial" panose="020B0604020202020204" pitchFamily="34" charset="0"/>
              </a:rPr>
              <a:t>Xếp</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các</a:t>
            </a:r>
            <a:r>
              <a:rPr lang="en-US" sz="5600" b="1" i="1" u="none" dirty="0" smtClean="0">
                <a:solidFill>
                  <a:srgbClr val="F46A3C"/>
                </a:solidFill>
                <a:latin typeface="Arial" panose="020B0604020202020204" pitchFamily="34" charset="0"/>
                <a:cs typeface="Arial" panose="020B0604020202020204" pitchFamily="34" charset="0"/>
              </a:rPr>
              <a:t> con </a:t>
            </a:r>
            <a:r>
              <a:rPr lang="en-US" sz="5600" b="1" i="1" u="none" dirty="0" err="1" smtClean="0">
                <a:solidFill>
                  <a:srgbClr val="F46A3C"/>
                </a:solidFill>
                <a:latin typeface="Arial" panose="020B0604020202020204" pitchFamily="34" charset="0"/>
                <a:cs typeface="Arial" panose="020B0604020202020204" pitchFamily="34" charset="0"/>
              </a:rPr>
              <a:t>vật</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vào</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nhóm</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thích</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hợp</a:t>
            </a:r>
            <a:endParaRPr lang="en-US" sz="5600" b="1" i="1" u="none" dirty="0">
              <a:solidFill>
                <a:srgbClr val="242538"/>
              </a:solidFill>
              <a:latin typeface="Arial" panose="020B0604020202020204" pitchFamily="34" charset="0"/>
              <a:cs typeface="Arial" panose="020B0604020202020204" pitchFamily="34" charset="0"/>
            </a:endParaRPr>
          </a:p>
        </p:txBody>
      </p:sp>
      <p:sp>
        <p:nvSpPr>
          <p:cNvPr id="2" name="TextBox 1"/>
          <p:cNvSpPr txBox="1"/>
          <p:nvPr/>
        </p:nvSpPr>
        <p:spPr>
          <a:xfrm>
            <a:off x="1981200" y="1493070"/>
            <a:ext cx="9906000" cy="1340432"/>
          </a:xfrm>
          <a:prstGeom prst="rect">
            <a:avLst/>
          </a:prstGeom>
          <a:noFill/>
        </p:spPr>
        <p:txBody>
          <a:bodyPr wrap="square" rtlCol="0">
            <a:spAutoFit/>
          </a:bodyPr>
          <a:lstStyle/>
          <a:p>
            <a:pPr marL="342900" indent="-342900">
              <a:lnSpc>
                <a:spcPct val="200000"/>
              </a:lnSpc>
              <a:buAutoNum type="alphaLcPeriod"/>
            </a:pPr>
            <a:r>
              <a:rPr lang="en-US" sz="4800" dirty="0" smtClean="0">
                <a:latin typeface="Arial" panose="020B0604020202020204" pitchFamily="34" charset="0"/>
                <a:cs typeface="Arial" panose="020B0604020202020204" pitchFamily="34" charset="0"/>
              </a:rPr>
              <a:t>Con </a:t>
            </a:r>
            <a:r>
              <a:rPr lang="en-US" sz="4800" dirty="0" err="1" smtClean="0">
                <a:latin typeface="Arial" panose="020B0604020202020204" pitchFamily="34" charset="0"/>
                <a:cs typeface="Arial" panose="020B0604020202020204" pitchFamily="34" charset="0"/>
              </a:rPr>
              <a:t>vật</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dữ</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nguy</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hiểm</a:t>
            </a:r>
            <a:endParaRPr lang="en-US" sz="4800" dirty="0" smtClean="0">
              <a:latin typeface="Arial" panose="020B0604020202020204" pitchFamily="34" charset="0"/>
              <a:cs typeface="Arial" panose="020B0604020202020204" pitchFamily="34" charset="0"/>
            </a:endParaRPr>
          </a:p>
        </p:txBody>
      </p:sp>
      <p:sp>
        <p:nvSpPr>
          <p:cNvPr id="5" name="Oval 4"/>
          <p:cNvSpPr/>
          <p:nvPr/>
        </p:nvSpPr>
        <p:spPr>
          <a:xfrm>
            <a:off x="9372600" y="2026470"/>
            <a:ext cx="762000" cy="762000"/>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M</a:t>
            </a:r>
            <a:endParaRPr lang="en-US" sz="4800" b="1"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10439400" y="2026470"/>
            <a:ext cx="1143000" cy="830997"/>
          </a:xfrm>
          <a:prstGeom prst="rect">
            <a:avLst/>
          </a:prstGeom>
          <a:noFill/>
        </p:spPr>
        <p:txBody>
          <a:bodyPr wrap="square" rtlCol="0">
            <a:spAutoFit/>
          </a:bodyPr>
          <a:lstStyle/>
          <a:p>
            <a:r>
              <a:rPr lang="en-US" sz="4800" dirty="0" err="1" smtClean="0">
                <a:latin typeface="Arial" panose="020B0604020202020204" pitchFamily="34" charset="0"/>
                <a:cs typeface="Arial" panose="020B0604020202020204" pitchFamily="34" charset="0"/>
              </a:rPr>
              <a:t>Hổ</a:t>
            </a:r>
            <a:endParaRPr lang="en-US" sz="4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4400" b="16800"/>
          <a:stretch/>
        </p:blipFill>
        <p:spPr>
          <a:xfrm>
            <a:off x="914400" y="3314700"/>
            <a:ext cx="3654942" cy="2514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901" y="3457780"/>
            <a:ext cx="3537001" cy="2358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019" y="3296945"/>
            <a:ext cx="2764581" cy="253235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2638" r="13338"/>
          <a:stretch/>
        </p:blipFill>
        <p:spPr>
          <a:xfrm>
            <a:off x="14782800" y="3075307"/>
            <a:ext cx="2996488" cy="297180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2729" r="24235"/>
          <a:stretch/>
        </p:blipFill>
        <p:spPr>
          <a:xfrm>
            <a:off x="3429000" y="6286500"/>
            <a:ext cx="2303541" cy="28956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0424" y="6833278"/>
            <a:ext cx="4676775" cy="219924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63600" y="6264913"/>
            <a:ext cx="1963995" cy="2805707"/>
          </a:xfrm>
          <a:prstGeom prst="rect">
            <a:avLst/>
          </a:prstGeom>
        </p:spPr>
      </p:pic>
      <p:sp>
        <p:nvSpPr>
          <p:cNvPr id="15" name="TextBox 14"/>
          <p:cNvSpPr txBox="1"/>
          <p:nvPr/>
        </p:nvSpPr>
        <p:spPr>
          <a:xfrm>
            <a:off x="1676400" y="5829300"/>
            <a:ext cx="16002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HỔ</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8" name="TextBox 17"/>
          <p:cNvSpPr txBox="1"/>
          <p:nvPr/>
        </p:nvSpPr>
        <p:spPr>
          <a:xfrm>
            <a:off x="6953865" y="5829300"/>
            <a:ext cx="194547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TÊ GIÁC</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9" name="TextBox 18"/>
          <p:cNvSpPr txBox="1"/>
          <p:nvPr/>
        </p:nvSpPr>
        <p:spPr>
          <a:xfrm>
            <a:off x="11569597" y="5829300"/>
            <a:ext cx="194547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VOI</a:t>
            </a:r>
            <a:endParaRPr lang="en-US" sz="3200" dirty="0">
              <a:latin typeface="Arial" panose="020B0604020202020204" pitchFamily="34" charset="0"/>
              <a:cs typeface="Arial" panose="020B0604020202020204" pitchFamily="34" charset="0"/>
            </a:endParaRPr>
          </a:p>
        </p:txBody>
      </p:sp>
      <p:sp>
        <p:nvSpPr>
          <p:cNvPr id="20" name="TextBox 19"/>
          <p:cNvSpPr txBox="1"/>
          <p:nvPr/>
        </p:nvSpPr>
        <p:spPr>
          <a:xfrm>
            <a:off x="15087600" y="5966794"/>
            <a:ext cx="194547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GẤU</a:t>
            </a:r>
            <a:endParaRPr lang="en-US" sz="3200" dirty="0">
              <a:latin typeface="Arial" panose="020B0604020202020204" pitchFamily="34" charset="0"/>
              <a:cs typeface="Arial" panose="020B0604020202020204" pitchFamily="34" charset="0"/>
            </a:endParaRPr>
          </a:p>
        </p:txBody>
      </p:sp>
      <p:sp>
        <p:nvSpPr>
          <p:cNvPr id="21" name="TextBox 20"/>
          <p:cNvSpPr txBox="1"/>
          <p:nvPr/>
        </p:nvSpPr>
        <p:spPr>
          <a:xfrm>
            <a:off x="3596603" y="9346912"/>
            <a:ext cx="194547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RẮN</a:t>
            </a:r>
            <a:endParaRPr lang="en-US" sz="3200" dirty="0">
              <a:latin typeface="Arial" panose="020B0604020202020204" pitchFamily="34" charset="0"/>
              <a:cs typeface="Arial" panose="020B0604020202020204" pitchFamily="34" charset="0"/>
            </a:endParaRPr>
          </a:p>
        </p:txBody>
      </p:sp>
      <p:sp>
        <p:nvSpPr>
          <p:cNvPr id="22" name="TextBox 21"/>
          <p:cNvSpPr txBox="1"/>
          <p:nvPr/>
        </p:nvSpPr>
        <p:spPr>
          <a:xfrm>
            <a:off x="8576072" y="9346911"/>
            <a:ext cx="194547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CÁ SẤU</a:t>
            </a:r>
            <a:endParaRPr lang="en-US" sz="3200" dirty="0">
              <a:latin typeface="Arial" panose="020B0604020202020204" pitchFamily="34" charset="0"/>
              <a:cs typeface="Arial" panose="020B0604020202020204" pitchFamily="34" charset="0"/>
            </a:endParaRPr>
          </a:p>
        </p:txBody>
      </p:sp>
      <p:sp>
        <p:nvSpPr>
          <p:cNvPr id="23" name="TextBox 22"/>
          <p:cNvSpPr txBox="1"/>
          <p:nvPr/>
        </p:nvSpPr>
        <p:spPr>
          <a:xfrm>
            <a:off x="13810061" y="9276612"/>
            <a:ext cx="1945478"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CÁO</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50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barn(inVertical)">
                                      <p:cBhvr>
                                        <p:cTn id="64" dur="500"/>
                                        <p:tgtEl>
                                          <p:spTgt spid="1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5" grpId="0"/>
      <p:bldP spid="18"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7" name="TextBox 7"/>
          <p:cNvSpPr txBox="1"/>
          <p:nvPr/>
        </p:nvSpPr>
        <p:spPr>
          <a:xfrm>
            <a:off x="457200" y="366870"/>
            <a:ext cx="17602200" cy="1269578"/>
          </a:xfrm>
          <a:prstGeom prst="rect">
            <a:avLst/>
          </a:prstGeom>
        </p:spPr>
        <p:txBody>
          <a:bodyPr wrap="square" lIns="0" tIns="0" rIns="0" bIns="0" rtlCol="0" anchor="t">
            <a:spAutoFit/>
          </a:bodyPr>
          <a:lstStyle/>
          <a:p>
            <a:pPr marL="0" lvl="0" indent="0" algn="ctr">
              <a:lnSpc>
                <a:spcPts val="9900"/>
              </a:lnSpc>
            </a:pPr>
            <a:r>
              <a:rPr lang="en-US" sz="5600" b="1" i="1" u="none" dirty="0" smtClean="0">
                <a:solidFill>
                  <a:srgbClr val="F46A3C"/>
                </a:solidFill>
                <a:latin typeface="Arial" panose="020B0604020202020204" pitchFamily="34" charset="0"/>
                <a:cs typeface="Arial" panose="020B0604020202020204" pitchFamily="34" charset="0"/>
              </a:rPr>
              <a:t>2. </a:t>
            </a:r>
            <a:r>
              <a:rPr lang="en-US" sz="5600" b="1" i="1" u="none" dirty="0" err="1" smtClean="0">
                <a:solidFill>
                  <a:srgbClr val="F46A3C"/>
                </a:solidFill>
                <a:latin typeface="Arial" panose="020B0604020202020204" pitchFamily="34" charset="0"/>
                <a:cs typeface="Arial" panose="020B0604020202020204" pitchFamily="34" charset="0"/>
              </a:rPr>
              <a:t>Xếp</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các</a:t>
            </a:r>
            <a:r>
              <a:rPr lang="en-US" sz="5600" b="1" i="1" u="none" dirty="0" smtClean="0">
                <a:solidFill>
                  <a:srgbClr val="F46A3C"/>
                </a:solidFill>
                <a:latin typeface="Arial" panose="020B0604020202020204" pitchFamily="34" charset="0"/>
                <a:cs typeface="Arial" panose="020B0604020202020204" pitchFamily="34" charset="0"/>
              </a:rPr>
              <a:t> con </a:t>
            </a:r>
            <a:r>
              <a:rPr lang="en-US" sz="5600" b="1" i="1" u="none" dirty="0" err="1" smtClean="0">
                <a:solidFill>
                  <a:srgbClr val="F46A3C"/>
                </a:solidFill>
                <a:latin typeface="Arial" panose="020B0604020202020204" pitchFamily="34" charset="0"/>
                <a:cs typeface="Arial" panose="020B0604020202020204" pitchFamily="34" charset="0"/>
              </a:rPr>
              <a:t>vật</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vào</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nhóm</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thích</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hợp</a:t>
            </a:r>
            <a:endParaRPr lang="en-US" sz="5600" b="1" i="1" u="none" dirty="0">
              <a:solidFill>
                <a:srgbClr val="242538"/>
              </a:solidFill>
              <a:latin typeface="Arial" panose="020B0604020202020204" pitchFamily="34" charset="0"/>
              <a:cs typeface="Arial" panose="020B0604020202020204" pitchFamily="34" charset="0"/>
            </a:endParaRPr>
          </a:p>
        </p:txBody>
      </p:sp>
      <p:sp>
        <p:nvSpPr>
          <p:cNvPr id="2" name="TextBox 1"/>
          <p:cNvSpPr txBox="1"/>
          <p:nvPr/>
        </p:nvSpPr>
        <p:spPr>
          <a:xfrm>
            <a:off x="1905000" y="1662258"/>
            <a:ext cx="9906000" cy="1340432"/>
          </a:xfrm>
          <a:prstGeom prst="rect">
            <a:avLst/>
          </a:prstGeom>
          <a:noFill/>
        </p:spPr>
        <p:txBody>
          <a:bodyPr wrap="square" rtlCol="0">
            <a:spAutoFit/>
          </a:bodyPr>
          <a:lstStyle/>
          <a:p>
            <a:pPr>
              <a:lnSpc>
                <a:spcPct val="200000"/>
              </a:lnSpc>
            </a:pPr>
            <a:r>
              <a:rPr lang="en-US" sz="4800" dirty="0" smtClean="0">
                <a:latin typeface="Arial" panose="020B0604020202020204" pitchFamily="34" charset="0"/>
                <a:cs typeface="Arial" panose="020B0604020202020204" pitchFamily="34" charset="0"/>
              </a:rPr>
              <a:t>b. Con </a:t>
            </a:r>
            <a:r>
              <a:rPr lang="en-US" sz="4800" dirty="0" err="1" smtClean="0">
                <a:latin typeface="Arial" panose="020B0604020202020204" pitchFamily="34" charset="0"/>
                <a:cs typeface="Arial" panose="020B0604020202020204" pitchFamily="34" charset="0"/>
              </a:rPr>
              <a:t>vật</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hiền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không</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nguy</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hiểm</a:t>
            </a:r>
            <a:endParaRPr lang="en-US" sz="4800" dirty="0">
              <a:latin typeface="Arial" panose="020B0604020202020204" pitchFamily="34" charset="0"/>
              <a:cs typeface="Arial" panose="020B0604020202020204" pitchFamily="34" charset="0"/>
            </a:endParaRPr>
          </a:p>
        </p:txBody>
      </p:sp>
      <p:sp>
        <p:nvSpPr>
          <p:cNvPr id="36" name="Oval 35"/>
          <p:cNvSpPr/>
          <p:nvPr/>
        </p:nvSpPr>
        <p:spPr>
          <a:xfrm>
            <a:off x="11544300" y="2169836"/>
            <a:ext cx="762000" cy="762000"/>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M</a:t>
            </a:r>
            <a:endParaRPr lang="en-US" sz="4800" b="1" dirty="0">
              <a:solidFill>
                <a:schemeClr val="tx1"/>
              </a:solidFill>
              <a:latin typeface="Arial" panose="020B0604020202020204" pitchFamily="34" charset="0"/>
              <a:cs typeface="Arial" panose="020B0604020202020204" pitchFamily="34" charset="0"/>
            </a:endParaRPr>
          </a:p>
        </p:txBody>
      </p:sp>
      <p:sp>
        <p:nvSpPr>
          <p:cNvPr id="37" name="TextBox 36"/>
          <p:cNvSpPr txBox="1"/>
          <p:nvPr/>
        </p:nvSpPr>
        <p:spPr>
          <a:xfrm>
            <a:off x="12458700" y="2121733"/>
            <a:ext cx="1600200" cy="830997"/>
          </a:xfrm>
          <a:prstGeom prst="rect">
            <a:avLst/>
          </a:prstGeom>
          <a:noFill/>
        </p:spPr>
        <p:txBody>
          <a:bodyPr wrap="square" rtlCol="0">
            <a:spAutoFit/>
          </a:bodyPr>
          <a:lstStyle/>
          <a:p>
            <a:r>
              <a:rPr lang="en-US" sz="4800" dirty="0" err="1" smtClean="0">
                <a:latin typeface="Arial" panose="020B0604020202020204" pitchFamily="34" charset="0"/>
                <a:cs typeface="Arial" panose="020B0604020202020204" pitchFamily="34" charset="0"/>
              </a:rPr>
              <a:t>Thỏ</a:t>
            </a:r>
            <a:endParaRPr lang="en-US" sz="4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532" r="26462"/>
          <a:stretch/>
        </p:blipFill>
        <p:spPr>
          <a:xfrm>
            <a:off x="816853" y="4135211"/>
            <a:ext cx="2743543" cy="3657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624" y="4109401"/>
            <a:ext cx="5371614" cy="358107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5526" r="26110"/>
          <a:stretch/>
        </p:blipFill>
        <p:spPr>
          <a:xfrm>
            <a:off x="10150466" y="3972816"/>
            <a:ext cx="3429000" cy="3886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9631" y="3972816"/>
            <a:ext cx="4043739" cy="4043739"/>
          </a:xfrm>
          <a:prstGeom prst="rect">
            <a:avLst/>
          </a:prstGeom>
        </p:spPr>
      </p:pic>
      <p:sp>
        <p:nvSpPr>
          <p:cNvPr id="12" name="TextBox 11"/>
          <p:cNvSpPr txBox="1"/>
          <p:nvPr/>
        </p:nvSpPr>
        <p:spPr>
          <a:xfrm>
            <a:off x="1388524" y="8016555"/>
            <a:ext cx="16002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THỎ</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3" name="TextBox 12"/>
          <p:cNvSpPr txBox="1"/>
          <p:nvPr/>
        </p:nvSpPr>
        <p:spPr>
          <a:xfrm>
            <a:off x="6055331" y="8013724"/>
            <a:ext cx="16002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KHỈ</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4" name="TextBox 13"/>
          <p:cNvSpPr txBox="1"/>
          <p:nvPr/>
        </p:nvSpPr>
        <p:spPr>
          <a:xfrm>
            <a:off x="10607666" y="8013724"/>
            <a:ext cx="25146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NGỰA VẰN</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5" name="TextBox 14"/>
          <p:cNvSpPr txBox="1"/>
          <p:nvPr/>
        </p:nvSpPr>
        <p:spPr>
          <a:xfrm>
            <a:off x="14554200" y="8013724"/>
            <a:ext cx="2514600" cy="584775"/>
          </a:xfrm>
          <a:prstGeom prst="rect">
            <a:avLst/>
          </a:prstGeom>
          <a:noFill/>
        </p:spPr>
        <p:txBody>
          <a:bodyPr wrap="square" rtlCol="0">
            <a:spAutoFit/>
          </a:bodyPr>
          <a:lstStyle/>
          <a:p>
            <a:pPr algn="ctr"/>
            <a:r>
              <a:rPr lang="en-US" sz="3200" b="1" dirty="0" smtClean="0">
                <a:solidFill>
                  <a:srgbClr val="FF0000"/>
                </a:solidFill>
                <a:latin typeface="Arial" panose="020B0604020202020204" pitchFamily="34" charset="0"/>
                <a:cs typeface="Arial" panose="020B0604020202020204" pitchFamily="34" charset="0"/>
              </a:rPr>
              <a:t>HƯƠU</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90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P spid="37"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8948776" y="7227305"/>
            <a:ext cx="8958301" cy="2030995"/>
          </a:xfrm>
          <a:prstGeom prst="rect">
            <a:avLst/>
          </a:prstGeom>
        </p:spPr>
      </p:pic>
      <p:pic>
        <p:nvPicPr>
          <p:cNvPr id="3" name="Picture 3"/>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71" y="7237234"/>
            <a:ext cx="8958301" cy="2030995"/>
          </a:xfrm>
          <a:prstGeom prst="rect">
            <a:avLst/>
          </a:prstGeom>
        </p:spPr>
      </p:pic>
      <p:pic>
        <p:nvPicPr>
          <p:cNvPr id="4" name="Picture 4"/>
          <p:cNvPicPr>
            <a:picLocks noChangeAspect="1"/>
          </p:cNvPicPr>
          <p:nvPr/>
        </p:nvPicPr>
        <p:blipFill>
          <a:blip r:embed="rId4">
            <a:alphaModFix amt="3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584426" y="6419601"/>
            <a:ext cx="2346233" cy="2848628"/>
          </a:xfrm>
          <a:prstGeom prst="rect">
            <a:avLst/>
          </a:prstGeom>
        </p:spPr>
      </p:pic>
      <p:pic>
        <p:nvPicPr>
          <p:cNvPr id="5" name="Picture 5"/>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135121" y="5808404"/>
            <a:ext cx="2841460" cy="3449896"/>
          </a:xfrm>
          <a:prstGeom prst="rect">
            <a:avLst/>
          </a:prstGeom>
        </p:spPr>
      </p:pic>
      <p:pic>
        <p:nvPicPr>
          <p:cNvPr id="6" name="Picture 6"/>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490429" y="4956878"/>
            <a:ext cx="3542808" cy="4301422"/>
          </a:xfrm>
          <a:prstGeom prst="rect">
            <a:avLst/>
          </a:prstGeom>
        </p:spPr>
      </p:pic>
      <p:pic>
        <p:nvPicPr>
          <p:cNvPr id="7" name="Picture 7"/>
          <p:cNvPicPr>
            <a:picLocks noChangeAspect="1"/>
          </p:cNvPicPr>
          <p:nvPr/>
        </p:nvPicPr>
        <p:blipFill>
          <a:blip r:embed="rId4">
            <a:alphaModFix amt="3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422158" y="6409672"/>
            <a:ext cx="2375068" cy="2883637"/>
          </a:xfrm>
          <a:prstGeom prst="rect">
            <a:avLst/>
          </a:prstGeom>
        </p:spPr>
      </p:pic>
      <p:pic>
        <p:nvPicPr>
          <p:cNvPr id="8" name="Picture 8"/>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340786" y="5808404"/>
            <a:ext cx="2841460" cy="3449896"/>
          </a:xfrm>
          <a:prstGeom prst="rect">
            <a:avLst/>
          </a:prstGeom>
        </p:spPr>
      </p:pic>
      <p:pic>
        <p:nvPicPr>
          <p:cNvPr id="9" name="Picture 9"/>
          <p:cNvPicPr>
            <a:picLocks noChangeAspect="1"/>
          </p:cNvPicPr>
          <p:nvPr/>
        </p:nvPicPr>
        <p:blipFill>
          <a:blip r:embed="rId4">
            <a:alphaModFix amt="7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270013" y="4956878"/>
            <a:ext cx="3542808" cy="4301422"/>
          </a:xfrm>
          <a:prstGeom prst="rect">
            <a:avLst/>
          </a:prstGeom>
        </p:spPr>
      </p:pic>
      <p:sp>
        <p:nvSpPr>
          <p:cNvPr id="10" name="AutoShape 10"/>
          <p:cNvSpPr/>
          <p:nvPr/>
        </p:nvSpPr>
        <p:spPr>
          <a:xfrm>
            <a:off x="-414242" y="9258300"/>
            <a:ext cx="19116484" cy="1084131"/>
          </a:xfrm>
          <a:prstGeom prst="rect">
            <a:avLst/>
          </a:prstGeom>
          <a:solidFill>
            <a:srgbClr val="FFA87E"/>
          </a:solidFill>
        </p:spPr>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263618" y="4251473"/>
            <a:ext cx="4123805" cy="500682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052531" y="4261402"/>
            <a:ext cx="4123805" cy="5006827"/>
          </a:xfrm>
          <a:prstGeom prst="rect">
            <a:avLst/>
          </a:prstGeom>
        </p:spPr>
      </p:pic>
      <p:sp>
        <p:nvSpPr>
          <p:cNvPr id="15" name="TextBox 15"/>
          <p:cNvSpPr txBox="1"/>
          <p:nvPr/>
        </p:nvSpPr>
        <p:spPr>
          <a:xfrm>
            <a:off x="1848969" y="3367147"/>
            <a:ext cx="14586354" cy="1269578"/>
          </a:xfrm>
          <a:prstGeom prst="rect">
            <a:avLst/>
          </a:prstGeom>
        </p:spPr>
        <p:txBody>
          <a:bodyPr lIns="0" tIns="0" rIns="0" bIns="0" rtlCol="0" anchor="t">
            <a:spAutoFit/>
          </a:bodyPr>
          <a:lstStyle/>
          <a:p>
            <a:pPr marL="0" lvl="0" indent="0" algn="ctr">
              <a:lnSpc>
                <a:spcPts val="9900"/>
              </a:lnSpc>
            </a:pPr>
            <a:r>
              <a:rPr lang="en-US" sz="9000" b="1" dirty="0" smtClean="0">
                <a:solidFill>
                  <a:srgbClr val="3A92CF"/>
                </a:solidFill>
                <a:latin typeface="Arial" panose="020B0604020202020204" pitchFamily="34" charset="0"/>
                <a:cs typeface="Arial" panose="020B0604020202020204" pitchFamily="34" charset="0"/>
              </a:rPr>
              <a:t>SƯ TỬ XUẤT QUÂN</a:t>
            </a:r>
            <a:endParaRPr lang="en-US" sz="9000" b="1" u="none" dirty="0">
              <a:solidFill>
                <a:srgbClr val="3A92CF"/>
              </a:solidFill>
              <a:latin typeface="Arial" panose="020B0604020202020204" pitchFamily="34" charset="0"/>
              <a:cs typeface="Arial" panose="020B0604020202020204" pitchFamily="34" charset="0"/>
            </a:endParaRPr>
          </a:p>
        </p:txBody>
      </p:sp>
      <p:sp>
        <p:nvSpPr>
          <p:cNvPr id="19" name="TextBox 18"/>
          <p:cNvSpPr txBox="1"/>
          <p:nvPr/>
        </p:nvSpPr>
        <p:spPr>
          <a:xfrm>
            <a:off x="7122846" y="1594453"/>
            <a:ext cx="4038600" cy="1077218"/>
          </a:xfrm>
          <a:prstGeom prst="rect">
            <a:avLst/>
          </a:prstGeom>
          <a:noFill/>
        </p:spPr>
        <p:txBody>
          <a:bodyPr wrap="square" rtlCol="0">
            <a:spAutoFit/>
          </a:bodyPr>
          <a:lstStyle/>
          <a:p>
            <a:pPr algn="ctr"/>
            <a:r>
              <a:rPr lang="en-US" sz="6400" b="1" i="1" dirty="0" err="1" smtClean="0">
                <a:latin typeface="Arial" panose="020B0604020202020204" pitchFamily="34" charset="0"/>
                <a:cs typeface="Arial" panose="020B0604020202020204" pitchFamily="34" charset="0"/>
              </a:rPr>
              <a:t>Bài</a:t>
            </a:r>
            <a:r>
              <a:rPr lang="en-US" sz="6400" b="1" i="1" dirty="0" smtClean="0">
                <a:latin typeface="Arial" panose="020B0604020202020204" pitchFamily="34" charset="0"/>
                <a:cs typeface="Arial" panose="020B0604020202020204" pitchFamily="34" charset="0"/>
              </a:rPr>
              <a:t> </a:t>
            </a:r>
            <a:r>
              <a:rPr lang="en-US" sz="6400" b="1" i="1" dirty="0" err="1" smtClean="0">
                <a:latin typeface="Arial" panose="020B0604020202020204" pitchFamily="34" charset="0"/>
                <a:cs typeface="Arial" panose="020B0604020202020204" pitchFamily="34" charset="0"/>
              </a:rPr>
              <a:t>đọc</a:t>
            </a:r>
            <a:r>
              <a:rPr lang="en-US" sz="6400" b="1" i="1" dirty="0" smtClean="0">
                <a:latin typeface="Arial" panose="020B0604020202020204" pitchFamily="34" charset="0"/>
                <a:cs typeface="Arial" panose="020B0604020202020204" pitchFamily="34" charset="0"/>
              </a:rPr>
              <a:t> 1</a:t>
            </a:r>
            <a:endParaRPr lang="en-US" sz="6400" b="1" i="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351" y="5152102"/>
            <a:ext cx="4762500" cy="47625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920266" y="1519333"/>
            <a:ext cx="9363688" cy="6656731"/>
          </a:xfrm>
          <a:prstGeom prst="rect">
            <a:avLst/>
          </a:prstGeom>
        </p:spPr>
      </p:pic>
      <p:sp>
        <p:nvSpPr>
          <p:cNvPr id="3" name="TextBox 3"/>
          <p:cNvSpPr txBox="1"/>
          <p:nvPr/>
        </p:nvSpPr>
        <p:spPr>
          <a:xfrm>
            <a:off x="6629400" y="2400300"/>
            <a:ext cx="4800600" cy="1304925"/>
          </a:xfrm>
          <a:prstGeom prst="rect">
            <a:avLst/>
          </a:prstGeom>
        </p:spPr>
        <p:txBody>
          <a:bodyPr wrap="square" lIns="0" tIns="0" rIns="0" bIns="0" rtlCol="0" anchor="t">
            <a:spAutoFit/>
          </a:bodyPr>
          <a:lstStyle/>
          <a:p>
            <a:pPr marL="0" lvl="0" indent="0" algn="ctr">
              <a:lnSpc>
                <a:spcPts val="9900"/>
              </a:lnSpc>
            </a:pPr>
            <a:r>
              <a:rPr lang="en-US" sz="8600" b="1" dirty="0" smtClean="0">
                <a:solidFill>
                  <a:srgbClr val="242538"/>
                </a:solidFill>
                <a:latin typeface="Arial" panose="020B0604020202020204" pitchFamily="34" charset="0"/>
                <a:cs typeface="Arial" panose="020B0604020202020204" pitchFamily="34" charset="0"/>
              </a:rPr>
              <a:t>ĐỌC</a:t>
            </a:r>
            <a:endParaRPr lang="en-US" sz="8600" b="1" dirty="0">
              <a:solidFill>
                <a:srgbClr val="242538"/>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6690" y="3451725"/>
            <a:ext cx="4724339" cy="47243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351" y="4457700"/>
            <a:ext cx="6412698" cy="5523097"/>
          </a:xfrm>
          <a:prstGeom prst="rect">
            <a:avLst/>
          </a:prstGeom>
        </p:spPr>
      </p:pic>
    </p:spTree>
    <p:extLst>
      <p:ext uri="{BB962C8B-B14F-4D97-AF65-F5344CB8AC3E}">
        <p14:creationId xmlns:p14="http://schemas.microsoft.com/office/powerpoint/2010/main" val="4188061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4" y="190500"/>
            <a:ext cx="3705143" cy="379571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385796"/>
            <a:ext cx="3528348" cy="422910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98" y="4457700"/>
            <a:ext cx="3276600" cy="4638675"/>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003" y="6938482"/>
            <a:ext cx="4114205" cy="332971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1460" y="6478966"/>
            <a:ext cx="3759880" cy="3623981"/>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04724" y="3702422"/>
            <a:ext cx="2642871" cy="4900919"/>
          </a:xfrm>
          <a:prstGeom prst="rect">
            <a:avLst/>
          </a:prstGeom>
        </p:spPr>
      </p:pic>
      <p:sp>
        <p:nvSpPr>
          <p:cNvPr id="26" name="TextBox 25"/>
          <p:cNvSpPr txBox="1"/>
          <p:nvPr/>
        </p:nvSpPr>
        <p:spPr>
          <a:xfrm>
            <a:off x="6400800" y="305787"/>
            <a:ext cx="60198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SƯ TỬ XUẤT QUÂN</a:t>
            </a:r>
            <a:endParaRPr lang="en-US" sz="4800" b="1"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5305464" y="1136784"/>
            <a:ext cx="8215834" cy="8919493"/>
          </a:xfrm>
          <a:prstGeom prst="rect">
            <a:avLst/>
          </a:prstGeom>
          <a:noFill/>
        </p:spPr>
        <p:txBody>
          <a:bodyPr wrap="square" rtlCol="0">
            <a:spAutoFit/>
          </a:bodyPr>
          <a:lstStyle/>
          <a:p>
            <a:pPr algn="ctr">
              <a:lnSpc>
                <a:spcPct val="150000"/>
              </a:lnSpc>
            </a:pPr>
            <a:r>
              <a:rPr lang="vi-VN" sz="2800" dirty="0" smtClean="0"/>
              <a:t>Sư</a:t>
            </a:r>
            <a:r>
              <a:rPr lang="en-US" sz="2800" dirty="0" smtClean="0"/>
              <a:t> </a:t>
            </a:r>
            <a:r>
              <a:rPr lang="en-US" sz="2800" dirty="0" err="1" smtClean="0">
                <a:latin typeface="Arial" panose="020B0604020202020204" pitchFamily="34" charset="0"/>
                <a:cs typeface="Arial" panose="020B0604020202020204" pitchFamily="34" charset="0"/>
              </a:rPr>
              <a:t>tử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Muốn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khắp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Nhỏ</a:t>
            </a:r>
            <a:r>
              <a:rPr lang="en-US" sz="2800" dirty="0" smtClean="0">
                <a:latin typeface="Arial" panose="020B0604020202020204" pitchFamily="34" charset="0"/>
                <a:cs typeface="Arial" panose="020B0604020202020204" pitchFamily="34" charset="0"/>
              </a:rPr>
              <a:t> to, </a:t>
            </a:r>
            <a:r>
              <a:rPr lang="en-US" sz="2800" dirty="0" err="1" smtClean="0">
                <a:latin typeface="Arial" panose="020B0604020202020204" pitchFamily="34" charset="0"/>
                <a:cs typeface="Arial" panose="020B0604020202020204" pitchFamily="34" charset="0"/>
              </a:rPr>
              <a:t>khỏe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muôn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loài</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smtClean="0">
                <a:latin typeface="Arial" panose="020B0604020202020204" pitchFamily="34" charset="0"/>
                <a:cs typeface="Arial" panose="020B0604020202020204" pitchFamily="34" charset="0"/>
              </a:rPr>
              <a:t>Ai </a:t>
            </a:r>
            <a:r>
              <a:rPr lang="en-US" sz="2800" dirty="0" err="1" smtClean="0">
                <a:latin typeface="Arial" panose="020B0604020202020204" pitchFamily="34" charset="0"/>
                <a:cs typeface="Arial" panose="020B0604020202020204" pitchFamily="34" charset="0"/>
              </a:rPr>
              <a:t>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tùy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lập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a:t>
            </a:r>
          </a:p>
          <a:p>
            <a:pPr algn="ctr">
              <a:lnSpc>
                <a:spcPct val="150000"/>
              </a:lnSpc>
            </a:pPr>
            <a:r>
              <a:rPr lang="en-US" sz="2800" dirty="0" err="1" smtClean="0">
                <a:latin typeface="Arial" panose="020B0604020202020204" pitchFamily="34" charset="0"/>
                <a:cs typeface="Arial" panose="020B0604020202020204" pitchFamily="34" charset="0"/>
              </a:rPr>
              <a:t>Voi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gấu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phong</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nhiều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mưu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ngồi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Lừa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địch</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chú</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khỉ</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ngoan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Còn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lừa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thét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vang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kèn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Dọa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giữa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Chú</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thỏ</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nhẹn</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a:t>
            </a:r>
          </a:p>
          <a:p>
            <a:pPr algn="ctr">
              <a:lnSpc>
                <a:spcPct val="150000"/>
              </a:lnSpc>
            </a:pPr>
            <a:endParaRPr lang="en-US" sz="2800" dirty="0"/>
          </a:p>
          <a:p>
            <a:pPr algn="ctr">
              <a:lnSpc>
                <a:spcPct val="150000"/>
              </a:lnSpc>
            </a:pPr>
            <a:r>
              <a:rPr lang="en-US" sz="2800" dirty="0" err="1" smtClean="0">
                <a:latin typeface="Arial" panose="020B0604020202020204" pitchFamily="34" charset="0"/>
                <a:cs typeface="Arial" panose="020B0604020202020204" pitchFamily="34" charset="0"/>
              </a:rPr>
              <a:t>Nhà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vua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hiểu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mình</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Nhìn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minh, </a:t>
            </a:r>
            <a:r>
              <a:rPr lang="en-US" sz="2800" dirty="0" err="1" smtClean="0">
                <a:latin typeface="Arial" panose="020B0604020202020204" pitchFamily="34" charset="0"/>
                <a:cs typeface="Arial" panose="020B0604020202020204" pitchFamily="34" charset="0"/>
              </a:rPr>
              <a:t>đúng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endParaRPr lang="en-US" sz="2800" dirty="0" smtClean="0">
              <a:latin typeface="Arial" panose="020B0604020202020204" pitchFamily="34" charset="0"/>
              <a:cs typeface="Arial" panose="020B0604020202020204" pitchFamily="34" charset="0"/>
            </a:endParaRPr>
          </a:p>
          <a:p>
            <a:pPr algn="r">
              <a:lnSpc>
                <a:spcPct val="150000"/>
              </a:lnSpc>
            </a:pPr>
            <a:r>
              <a:rPr lang="en-US" sz="2100" b="1" i="1" dirty="0" smtClean="0">
                <a:latin typeface="Arial" panose="020B0604020202020204" pitchFamily="34" charset="0"/>
                <a:cs typeface="Arial" panose="020B0604020202020204" pitchFamily="34" charset="0"/>
              </a:rPr>
              <a:t>LA-PHÔNG-TEN (Minh </a:t>
            </a:r>
            <a:r>
              <a:rPr lang="en-US" sz="2100" b="1" i="1" dirty="0" err="1" smtClean="0">
                <a:latin typeface="Arial" panose="020B0604020202020204" pitchFamily="34" charset="0"/>
                <a:cs typeface="Arial" panose="020B0604020202020204" pitchFamily="34" charset="0"/>
              </a:rPr>
              <a:t>Đức</a:t>
            </a:r>
            <a:r>
              <a:rPr lang="en-US" sz="2100" b="1" i="1" dirty="0" smtClean="0">
                <a:latin typeface="Arial" panose="020B0604020202020204" pitchFamily="34" charset="0"/>
                <a:cs typeface="Arial" panose="020B0604020202020204" pitchFamily="34" charset="0"/>
              </a:rPr>
              <a:t> </a:t>
            </a:r>
            <a:r>
              <a:rPr lang="en-US" sz="2100" b="1" i="1" dirty="0" err="1" smtClean="0">
                <a:latin typeface="Arial" panose="020B0604020202020204" pitchFamily="34" charset="0"/>
                <a:cs typeface="Arial" panose="020B0604020202020204" pitchFamily="34" charset="0"/>
              </a:rPr>
              <a:t>lược</a:t>
            </a:r>
            <a:r>
              <a:rPr lang="en-US" sz="2100" b="1" i="1" dirty="0" smtClean="0">
                <a:latin typeface="Arial" panose="020B0604020202020204" pitchFamily="34" charset="0"/>
                <a:cs typeface="Arial" panose="020B0604020202020204" pitchFamily="34" charset="0"/>
              </a:rPr>
              <a:t> </a:t>
            </a:r>
            <a:r>
              <a:rPr lang="en-US" sz="2100" b="1" i="1" dirty="0" err="1" smtClean="0">
                <a:latin typeface="Arial" panose="020B0604020202020204" pitchFamily="34" charset="0"/>
                <a:cs typeface="Arial" panose="020B0604020202020204" pitchFamily="34" charset="0"/>
              </a:rPr>
              <a:t>dịch</a:t>
            </a:r>
            <a:r>
              <a:rPr lang="en-US" sz="2100" b="1" i="1" dirty="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par>
                                <p:cTn id="20" presetID="9"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4301" flipH="1">
            <a:off x="14597949" y="2915745"/>
            <a:ext cx="6224503" cy="2840637"/>
          </a:xfrm>
          <a:prstGeom prst="rect">
            <a:avLst/>
          </a:prstGeom>
        </p:spPr>
      </p:pic>
      <p:sp>
        <p:nvSpPr>
          <p:cNvPr id="4" name="TextBox 4"/>
          <p:cNvSpPr txBox="1"/>
          <p:nvPr/>
        </p:nvSpPr>
        <p:spPr>
          <a:xfrm>
            <a:off x="7033515" y="1494839"/>
            <a:ext cx="4216052" cy="1115626"/>
          </a:xfrm>
          <a:prstGeom prst="rect">
            <a:avLst/>
          </a:prstGeom>
        </p:spPr>
        <p:txBody>
          <a:bodyPr wrap="square" lIns="0" tIns="0" rIns="0" bIns="0" rtlCol="0" anchor="t">
            <a:spAutoFit/>
          </a:bodyPr>
          <a:lstStyle/>
          <a:p>
            <a:pPr marL="0" lvl="0" indent="0" algn="ctr">
              <a:lnSpc>
                <a:spcPts val="9900"/>
              </a:lnSpc>
            </a:pPr>
            <a:r>
              <a:rPr lang="en-US" sz="5600" b="1" dirty="0" smtClean="0">
                <a:solidFill>
                  <a:srgbClr val="FF0000"/>
                </a:solidFill>
                <a:latin typeface="Arial" panose="020B0604020202020204" pitchFamily="34" charset="0"/>
                <a:cs typeface="Arial" panose="020B0604020202020204" pitchFamily="34" charset="0"/>
              </a:rPr>
              <a:t>CHÚ THÍCH</a:t>
            </a:r>
            <a:endParaRPr lang="en-US" sz="56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400" y="723900"/>
            <a:ext cx="5507317" cy="2513339"/>
          </a:xfrm>
          <a:prstGeom prst="rect">
            <a:avLst/>
          </a:prstGeom>
        </p:spPr>
      </p:pic>
      <p:pic>
        <p:nvPicPr>
          <p:cNvPr id="11" name="Picture 11"/>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141541" y="-876300"/>
            <a:ext cx="4729286" cy="2158274"/>
          </a:xfrm>
          <a:prstGeom prst="rect">
            <a:avLst/>
          </a:prstGeom>
        </p:spPr>
      </p:pic>
      <p:sp>
        <p:nvSpPr>
          <p:cNvPr id="12" name="TextBox 11"/>
          <p:cNvSpPr txBox="1"/>
          <p:nvPr/>
        </p:nvSpPr>
        <p:spPr>
          <a:xfrm>
            <a:off x="3540841" y="3009900"/>
            <a:ext cx="11201400" cy="4524315"/>
          </a:xfrm>
          <a:prstGeom prst="rect">
            <a:avLst/>
          </a:prstGeom>
          <a:noFill/>
        </p:spPr>
        <p:txBody>
          <a:bodyPr wrap="square" rtlCol="0">
            <a:spAutoFit/>
          </a:bodyPr>
          <a:lstStyle/>
          <a:p>
            <a:pPr marL="285750" indent="-285750">
              <a:lnSpc>
                <a:spcPct val="200000"/>
              </a:lnSpc>
              <a:buFontTx/>
              <a:buChar char="-"/>
            </a:pPr>
            <a:r>
              <a:rPr lang="en-US" sz="4800" b="1" dirty="0" err="1" smtClean="0">
                <a:latin typeface="Arial" panose="020B0604020202020204" pitchFamily="34" charset="0"/>
                <a:cs typeface="Arial" panose="020B0604020202020204" pitchFamily="34" charset="0"/>
              </a:rPr>
              <a:t>Xuất</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quân</a:t>
            </a:r>
            <a:r>
              <a:rPr lang="en-US" sz="4800" b="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đưa</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quân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đi</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đánh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giặc</a:t>
            </a:r>
            <a:endParaRPr lang="en-US" sz="4800" dirty="0" smtClean="0">
              <a:latin typeface="Arial" panose="020B0604020202020204" pitchFamily="34" charset="0"/>
              <a:cs typeface="Arial" panose="020B0604020202020204" pitchFamily="34" charset="0"/>
            </a:endParaRPr>
          </a:p>
          <a:p>
            <a:pPr marL="285750" indent="-285750">
              <a:lnSpc>
                <a:spcPct val="200000"/>
              </a:lnSpc>
              <a:buFontTx/>
              <a:buChar char="-"/>
            </a:pPr>
            <a:r>
              <a:rPr lang="en-US" sz="4800" b="1" dirty="0" err="1" smtClean="0">
                <a:latin typeface="Arial" panose="020B0604020202020204" pitchFamily="34" charset="0"/>
                <a:cs typeface="Arial" panose="020B0604020202020204" pitchFamily="34" charset="0"/>
              </a:rPr>
              <a:t>Thần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dân</a:t>
            </a:r>
            <a:r>
              <a:rPr lang="en-US" sz="4800" b="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người</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dân</a:t>
            </a:r>
            <a:r>
              <a:rPr lang="en-US" sz="4800" dirty="0" smtClean="0">
                <a:latin typeface="Arial" panose="020B0604020202020204" pitchFamily="34" charset="0"/>
                <a:cs typeface="Arial" panose="020B0604020202020204" pitchFamily="34" charset="0"/>
              </a:rPr>
              <a:t> ở </a:t>
            </a:r>
            <a:r>
              <a:rPr lang="en-US" sz="4800" dirty="0" err="1" smtClean="0">
                <a:latin typeface="Arial" panose="020B0604020202020204" pitchFamily="34" charset="0"/>
                <a:cs typeface="Arial" panose="020B0604020202020204" pitchFamily="34" charset="0"/>
              </a:rPr>
              <a:t>nước</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có</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vua</a:t>
            </a:r>
            <a:endParaRPr lang="en-US" sz="4800" dirty="0" smtClean="0">
              <a:latin typeface="Arial" panose="020B0604020202020204" pitchFamily="34" charset="0"/>
              <a:cs typeface="Arial" panose="020B0604020202020204" pitchFamily="34" charset="0"/>
            </a:endParaRPr>
          </a:p>
          <a:p>
            <a:pPr marL="285750" indent="-285750">
              <a:lnSpc>
                <a:spcPct val="200000"/>
              </a:lnSpc>
              <a:buFontTx/>
              <a:buChar char="-"/>
            </a:pPr>
            <a:r>
              <a:rPr lang="en-US" sz="4800" b="1" dirty="0" err="1" smtClean="0">
                <a:latin typeface="Arial" panose="020B0604020202020204" pitchFamily="34" charset="0"/>
                <a:cs typeface="Arial" panose="020B0604020202020204" pitchFamily="34" charset="0"/>
              </a:rPr>
              <a:t>Giao</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liên</a:t>
            </a:r>
            <a:r>
              <a:rPr lang="en-US" sz="4800" b="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liên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lạc</a:t>
            </a:r>
            <a:endParaRPr lang="en-US" sz="48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00" y="6581359"/>
            <a:ext cx="5593179" cy="3495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8" dur="500"/>
                                        <p:tgtEl>
                                          <p:spTgt spid="1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98" y="74493"/>
            <a:ext cx="3705143" cy="379571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385796"/>
            <a:ext cx="3528348" cy="422910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98" y="4076700"/>
            <a:ext cx="2716565" cy="3845835"/>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53" y="6616449"/>
            <a:ext cx="4535340" cy="367055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13192" y="5978723"/>
            <a:ext cx="4089740" cy="394191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6152" y="3477210"/>
            <a:ext cx="2642871" cy="4900919"/>
          </a:xfrm>
          <a:prstGeom prst="rect">
            <a:avLst/>
          </a:prstGeom>
        </p:spPr>
      </p:pic>
      <p:sp>
        <p:nvSpPr>
          <p:cNvPr id="26" name="TextBox 25"/>
          <p:cNvSpPr txBox="1"/>
          <p:nvPr/>
        </p:nvSpPr>
        <p:spPr>
          <a:xfrm>
            <a:off x="5412881" y="305787"/>
            <a:ext cx="80010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LUYỆN ĐỌC TỪNG ĐOẠN</a:t>
            </a:r>
            <a:endParaRPr lang="en-US" sz="4800" b="1"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5305464" y="1136784"/>
            <a:ext cx="8215834" cy="8919493"/>
          </a:xfrm>
          <a:prstGeom prst="rect">
            <a:avLst/>
          </a:prstGeom>
          <a:noFill/>
        </p:spPr>
        <p:txBody>
          <a:bodyPr wrap="square" rtlCol="0">
            <a:spAutoFit/>
          </a:bodyPr>
          <a:lstStyle/>
          <a:p>
            <a:pPr algn="ctr">
              <a:lnSpc>
                <a:spcPct val="150000"/>
              </a:lnSpc>
            </a:pPr>
            <a:r>
              <a:rPr lang="vi-VN" sz="2800" dirty="0" smtClean="0"/>
              <a:t>Sư</a:t>
            </a:r>
            <a:r>
              <a:rPr lang="en-US" sz="2800" dirty="0" smtClean="0"/>
              <a:t> </a:t>
            </a:r>
            <a:r>
              <a:rPr lang="en-US" sz="2800" dirty="0" err="1" smtClean="0">
                <a:latin typeface="Arial" panose="020B0604020202020204" pitchFamily="34" charset="0"/>
                <a:cs typeface="Arial" panose="020B0604020202020204" pitchFamily="34" charset="0"/>
              </a:rPr>
              <a:t>tử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Muốn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khắp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Nhỏ</a:t>
            </a:r>
            <a:r>
              <a:rPr lang="en-US" sz="2800" dirty="0" smtClean="0">
                <a:latin typeface="Arial" panose="020B0604020202020204" pitchFamily="34" charset="0"/>
                <a:cs typeface="Arial" panose="020B0604020202020204" pitchFamily="34" charset="0"/>
              </a:rPr>
              <a:t> to, </a:t>
            </a:r>
            <a:r>
              <a:rPr lang="en-US" sz="2800" dirty="0" err="1" smtClean="0">
                <a:latin typeface="Arial" panose="020B0604020202020204" pitchFamily="34" charset="0"/>
                <a:cs typeface="Arial" panose="020B0604020202020204" pitchFamily="34" charset="0"/>
              </a:rPr>
              <a:t>khỏe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muôn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loài</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smtClean="0">
                <a:latin typeface="Arial" panose="020B0604020202020204" pitchFamily="34" charset="0"/>
                <a:cs typeface="Arial" panose="020B0604020202020204" pitchFamily="34" charset="0"/>
              </a:rPr>
              <a:t>Ai </a:t>
            </a:r>
            <a:r>
              <a:rPr lang="en-US" sz="2800" dirty="0" err="1" smtClean="0">
                <a:latin typeface="Arial" panose="020B0604020202020204" pitchFamily="34" charset="0"/>
                <a:cs typeface="Arial" panose="020B0604020202020204" pitchFamily="34" charset="0"/>
              </a:rPr>
              <a:t>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tùy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lập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a:t>
            </a:r>
          </a:p>
          <a:p>
            <a:pPr algn="ctr">
              <a:lnSpc>
                <a:spcPct val="150000"/>
              </a:lnSpc>
            </a:pPr>
            <a:r>
              <a:rPr lang="en-US" sz="2800" dirty="0" err="1" smtClean="0">
                <a:latin typeface="Arial" panose="020B0604020202020204" pitchFamily="34" charset="0"/>
                <a:cs typeface="Arial" panose="020B0604020202020204" pitchFamily="34" charset="0"/>
              </a:rPr>
              <a:t>Voi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gấu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phong</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nhiều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mưu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ngồi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Lừa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địch</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chú</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khỉ</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ngoan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Còn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lừa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thét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vang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kèn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Dọa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giữa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Chú</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thỏ</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nhẹn</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a:t>
            </a:r>
          </a:p>
          <a:p>
            <a:pPr algn="ctr">
              <a:lnSpc>
                <a:spcPct val="150000"/>
              </a:lnSpc>
            </a:pPr>
            <a:endParaRPr lang="en-US" sz="2800" dirty="0"/>
          </a:p>
          <a:p>
            <a:pPr algn="ctr">
              <a:lnSpc>
                <a:spcPct val="150000"/>
              </a:lnSpc>
            </a:pPr>
            <a:r>
              <a:rPr lang="en-US" sz="2800" dirty="0" err="1" smtClean="0">
                <a:latin typeface="Arial" panose="020B0604020202020204" pitchFamily="34" charset="0"/>
                <a:cs typeface="Arial" panose="020B0604020202020204" pitchFamily="34" charset="0"/>
              </a:rPr>
              <a:t>Nhà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vua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hiểu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mình</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Nhìn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minh, </a:t>
            </a:r>
            <a:r>
              <a:rPr lang="en-US" sz="2800" dirty="0" err="1" smtClean="0">
                <a:latin typeface="Arial" panose="020B0604020202020204" pitchFamily="34" charset="0"/>
                <a:cs typeface="Arial" panose="020B0604020202020204" pitchFamily="34" charset="0"/>
              </a:rPr>
              <a:t>đúng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endParaRPr lang="en-US" sz="2800" dirty="0" smtClean="0">
              <a:latin typeface="Arial" panose="020B0604020202020204" pitchFamily="34" charset="0"/>
              <a:cs typeface="Arial" panose="020B0604020202020204" pitchFamily="34" charset="0"/>
            </a:endParaRPr>
          </a:p>
          <a:p>
            <a:pPr algn="r">
              <a:lnSpc>
                <a:spcPct val="150000"/>
              </a:lnSpc>
            </a:pPr>
            <a:r>
              <a:rPr lang="en-US" sz="2100" b="1" i="1" dirty="0" smtClean="0">
                <a:latin typeface="Arial" panose="020B0604020202020204" pitchFamily="34" charset="0"/>
                <a:cs typeface="Arial" panose="020B0604020202020204" pitchFamily="34" charset="0"/>
              </a:rPr>
              <a:t>LA-PHÔNG-TEN (Minh </a:t>
            </a:r>
            <a:r>
              <a:rPr lang="en-US" sz="2100" b="1" i="1" dirty="0" err="1" smtClean="0">
                <a:latin typeface="Arial" panose="020B0604020202020204" pitchFamily="34" charset="0"/>
                <a:cs typeface="Arial" panose="020B0604020202020204" pitchFamily="34" charset="0"/>
              </a:rPr>
              <a:t>Đức</a:t>
            </a:r>
            <a:r>
              <a:rPr lang="en-US" sz="2100" b="1" i="1" dirty="0" smtClean="0">
                <a:latin typeface="Arial" panose="020B0604020202020204" pitchFamily="34" charset="0"/>
                <a:cs typeface="Arial" panose="020B0604020202020204" pitchFamily="34" charset="0"/>
              </a:rPr>
              <a:t> </a:t>
            </a:r>
            <a:r>
              <a:rPr lang="en-US" sz="2100" b="1" i="1" dirty="0" err="1" smtClean="0">
                <a:latin typeface="Arial" panose="020B0604020202020204" pitchFamily="34" charset="0"/>
                <a:cs typeface="Arial" panose="020B0604020202020204" pitchFamily="34" charset="0"/>
              </a:rPr>
              <a:t>lược</a:t>
            </a:r>
            <a:r>
              <a:rPr lang="en-US" sz="2100" b="1" i="1" dirty="0" smtClean="0">
                <a:latin typeface="Arial" panose="020B0604020202020204" pitchFamily="34" charset="0"/>
                <a:cs typeface="Arial" panose="020B0604020202020204" pitchFamily="34" charset="0"/>
              </a:rPr>
              <a:t> </a:t>
            </a:r>
            <a:r>
              <a:rPr lang="en-US" sz="2100" b="1" i="1" dirty="0" err="1" smtClean="0">
                <a:latin typeface="Arial" panose="020B0604020202020204" pitchFamily="34" charset="0"/>
                <a:cs typeface="Arial" panose="020B0604020202020204" pitchFamily="34" charset="0"/>
              </a:rPr>
              <a:t>dịch</a:t>
            </a:r>
            <a:r>
              <a:rPr lang="en-US" sz="2100" b="1" i="1" dirty="0">
                <a:latin typeface="Arial" panose="020B0604020202020204" pitchFamily="34" charset="0"/>
                <a:cs typeface="Arial" panose="020B0604020202020204" pitchFamily="34" charset="0"/>
              </a:rPr>
              <a:t>)</a:t>
            </a:r>
          </a:p>
        </p:txBody>
      </p:sp>
      <p:sp>
        <p:nvSpPr>
          <p:cNvPr id="2" name="Oval 1"/>
          <p:cNvSpPr/>
          <p:nvPr/>
        </p:nvSpPr>
        <p:spPr>
          <a:xfrm>
            <a:off x="5378468" y="1398090"/>
            <a:ext cx="661327" cy="661327"/>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1</a:t>
            </a:r>
            <a:endParaRPr lang="en-US" sz="3800" b="1" dirty="0">
              <a:solidFill>
                <a:schemeClr val="tx1"/>
              </a:solidFill>
              <a:latin typeface="Arial" panose="020B0604020202020204" pitchFamily="34" charset="0"/>
              <a:cs typeface="Arial" panose="020B0604020202020204" pitchFamily="34" charset="0"/>
            </a:endParaRPr>
          </a:p>
        </p:txBody>
      </p:sp>
      <p:sp>
        <p:nvSpPr>
          <p:cNvPr id="11" name="Oval 10"/>
          <p:cNvSpPr/>
          <p:nvPr/>
        </p:nvSpPr>
        <p:spPr>
          <a:xfrm>
            <a:off x="5316041" y="3289297"/>
            <a:ext cx="661327" cy="661327"/>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Arial" panose="020B0604020202020204" pitchFamily="34" charset="0"/>
                <a:cs typeface="Arial" panose="020B0604020202020204" pitchFamily="34" charset="0"/>
              </a:rPr>
              <a:t>2</a:t>
            </a:r>
          </a:p>
        </p:txBody>
      </p:sp>
      <p:sp>
        <p:nvSpPr>
          <p:cNvPr id="12" name="Oval 11"/>
          <p:cNvSpPr/>
          <p:nvPr/>
        </p:nvSpPr>
        <p:spPr>
          <a:xfrm>
            <a:off x="5316042" y="8153996"/>
            <a:ext cx="661327" cy="661327"/>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3</a:t>
            </a:r>
            <a:endParaRPr lang="en-US"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59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
                                            <p:txEl>
                                              <p:pRg st="1" end="1"/>
                                            </p:txEl>
                                          </p:spTgt>
                                        </p:tgtEl>
                                        <p:attrNameLst>
                                          <p:attrName>style.visibility</p:attrName>
                                        </p:attrNameLst>
                                      </p:cBhvr>
                                      <p:to>
                                        <p:strVal val="visible"/>
                                      </p:to>
                                    </p:set>
                                    <p:animEffect transition="in" filter="barn(inVertical)">
                                      <p:cBhvr>
                                        <p:cTn id="10" dur="500"/>
                                        <p:tgtEl>
                                          <p:spTgt spid="2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animEffect transition="in" filter="barn(inVertical)">
                                      <p:cBhvr>
                                        <p:cTn id="13" dur="500"/>
                                        <p:tgtEl>
                                          <p:spTgt spid="27">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27">
                                            <p:txEl>
                                              <p:pRg st="3" end="3"/>
                                            </p:txEl>
                                          </p:spTgt>
                                        </p:tgtEl>
                                        <p:attrNameLst>
                                          <p:attrName>style.visibility</p:attrName>
                                        </p:attrNameLst>
                                      </p:cBhvr>
                                      <p:to>
                                        <p:strVal val="visible"/>
                                      </p:to>
                                    </p:set>
                                    <p:animEffect transition="in" filter="barn(inVertical)">
                                      <p:cBhvr>
                                        <p:cTn id="24" dur="500"/>
                                        <p:tgtEl>
                                          <p:spTgt spid="27">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7">
                                            <p:txEl>
                                              <p:pRg st="5" end="5"/>
                                            </p:txEl>
                                          </p:spTgt>
                                        </p:tgtEl>
                                        <p:attrNameLst>
                                          <p:attrName>style.visibility</p:attrName>
                                        </p:attrNameLst>
                                      </p:cBhvr>
                                      <p:to>
                                        <p:strVal val="visible"/>
                                      </p:to>
                                    </p:set>
                                    <p:animEffect transition="in" filter="barn(inVertical)">
                                      <p:cBhvr>
                                        <p:cTn id="30" dur="500"/>
                                        <p:tgtEl>
                                          <p:spTgt spid="27">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7">
                                            <p:txEl>
                                              <p:pRg st="6" end="6"/>
                                            </p:txEl>
                                          </p:spTgt>
                                        </p:tgtEl>
                                        <p:attrNameLst>
                                          <p:attrName>style.visibility</p:attrName>
                                        </p:attrNameLst>
                                      </p:cBhvr>
                                      <p:to>
                                        <p:strVal val="visible"/>
                                      </p:to>
                                    </p:set>
                                    <p:animEffect transition="in" filter="barn(inVertical)">
                                      <p:cBhvr>
                                        <p:cTn id="33" dur="500"/>
                                        <p:tgtEl>
                                          <p:spTgt spid="27">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7">
                                            <p:txEl>
                                              <p:pRg st="7" end="7"/>
                                            </p:txEl>
                                          </p:spTgt>
                                        </p:tgtEl>
                                        <p:attrNameLst>
                                          <p:attrName>style.visibility</p:attrName>
                                        </p:attrNameLst>
                                      </p:cBhvr>
                                      <p:to>
                                        <p:strVal val="visible"/>
                                      </p:to>
                                    </p:set>
                                    <p:animEffect transition="in" filter="barn(inVertical)">
                                      <p:cBhvr>
                                        <p:cTn id="36" dur="500"/>
                                        <p:tgtEl>
                                          <p:spTgt spid="27">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27">
                                            <p:txEl>
                                              <p:pRg st="8" end="8"/>
                                            </p:txEl>
                                          </p:spTgt>
                                        </p:tgtEl>
                                        <p:attrNameLst>
                                          <p:attrName>style.visibility</p:attrName>
                                        </p:attrNameLst>
                                      </p:cBhvr>
                                      <p:to>
                                        <p:strVal val="visible"/>
                                      </p:to>
                                    </p:set>
                                    <p:animEffect transition="in" filter="barn(inVertical)">
                                      <p:cBhvr>
                                        <p:cTn id="39" dur="500"/>
                                        <p:tgtEl>
                                          <p:spTgt spid="27">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7">
                                            <p:txEl>
                                              <p:pRg st="9" end="9"/>
                                            </p:txEl>
                                          </p:spTgt>
                                        </p:tgtEl>
                                        <p:attrNameLst>
                                          <p:attrName>style.visibility</p:attrName>
                                        </p:attrNameLst>
                                      </p:cBhvr>
                                      <p:to>
                                        <p:strVal val="visible"/>
                                      </p:to>
                                    </p:set>
                                    <p:animEffect transition="in" filter="barn(inVertical)">
                                      <p:cBhvr>
                                        <p:cTn id="42" dur="500"/>
                                        <p:tgtEl>
                                          <p:spTgt spid="2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nodeType="withEffect">
                                  <p:stCondLst>
                                    <p:cond delay="0"/>
                                  </p:stCondLst>
                                  <p:childTnLst>
                                    <p:set>
                                      <p:cBhvr>
                                        <p:cTn id="49" dur="1" fill="hold">
                                          <p:stCondLst>
                                            <p:cond delay="0"/>
                                          </p:stCondLst>
                                        </p:cTn>
                                        <p:tgtEl>
                                          <p:spTgt spid="27">
                                            <p:txEl>
                                              <p:pRg st="11" end="11"/>
                                            </p:txEl>
                                          </p:spTgt>
                                        </p:tgtEl>
                                        <p:attrNameLst>
                                          <p:attrName>style.visibility</p:attrName>
                                        </p:attrNameLst>
                                      </p:cBhvr>
                                      <p:to>
                                        <p:strVal val="visible"/>
                                      </p:to>
                                    </p:set>
                                    <p:animEffect transition="in" filter="barn(inVertical)">
                                      <p:cBhvr>
                                        <p:cTn id="50" dur="500"/>
                                        <p:tgtEl>
                                          <p:spTgt spid="27">
                                            <p:txEl>
                                              <p:pRg st="11" end="11"/>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27">
                                            <p:txEl>
                                              <p:pRg st="12" end="12"/>
                                            </p:txEl>
                                          </p:spTgt>
                                        </p:tgtEl>
                                        <p:attrNameLst>
                                          <p:attrName>style.visibility</p:attrName>
                                        </p:attrNameLst>
                                      </p:cBhvr>
                                      <p:to>
                                        <p:strVal val="visible"/>
                                      </p:to>
                                    </p:set>
                                    <p:animEffect transition="in" filter="barn(inVertical)">
                                      <p:cBhvr>
                                        <p:cTn id="53" dur="500"/>
                                        <p:tgtEl>
                                          <p:spTgt spid="27">
                                            <p:txEl>
                                              <p:pRg st="12" end="12"/>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27">
                                            <p:txEl>
                                              <p:pRg st="13" end="13"/>
                                            </p:txEl>
                                          </p:spTgt>
                                        </p:tgtEl>
                                        <p:attrNameLst>
                                          <p:attrName>style.visibility</p:attrName>
                                        </p:attrNameLst>
                                      </p:cBhvr>
                                      <p:to>
                                        <p:strVal val="visible"/>
                                      </p:to>
                                    </p:set>
                                    <p:animEffect transition="in" filter="barn(inVertical)">
                                      <p:cBhvr>
                                        <p:cTn id="56" dur="500"/>
                                        <p:tgtEl>
                                          <p:spTgt spid="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98" y="-35642"/>
            <a:ext cx="3705143" cy="3795713"/>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1400" y="-385796"/>
            <a:ext cx="3528348" cy="422910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098" y="4076700"/>
            <a:ext cx="2716565" cy="3845835"/>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553" y="6616449"/>
            <a:ext cx="4535340" cy="3670551"/>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13192" y="5978723"/>
            <a:ext cx="4089740" cy="3941918"/>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16152" y="3477210"/>
            <a:ext cx="2642871" cy="4900919"/>
          </a:xfrm>
          <a:prstGeom prst="rect">
            <a:avLst/>
          </a:prstGeom>
        </p:spPr>
      </p:pic>
      <p:sp>
        <p:nvSpPr>
          <p:cNvPr id="26" name="TextBox 25"/>
          <p:cNvSpPr txBox="1"/>
          <p:nvPr/>
        </p:nvSpPr>
        <p:spPr>
          <a:xfrm>
            <a:off x="5412881" y="305787"/>
            <a:ext cx="80010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ĐỌC TOÀN BÀI</a:t>
            </a:r>
            <a:endParaRPr lang="en-US" sz="4800" b="1" dirty="0">
              <a:solidFill>
                <a:srgbClr val="FF0000"/>
              </a:solidFill>
              <a:latin typeface="Arial" panose="020B0604020202020204" pitchFamily="34" charset="0"/>
              <a:cs typeface="Arial" panose="020B0604020202020204" pitchFamily="34" charset="0"/>
            </a:endParaRPr>
          </a:p>
        </p:txBody>
      </p:sp>
      <p:sp>
        <p:nvSpPr>
          <p:cNvPr id="27" name="TextBox 26"/>
          <p:cNvSpPr txBox="1"/>
          <p:nvPr/>
        </p:nvSpPr>
        <p:spPr>
          <a:xfrm>
            <a:off x="5305464" y="1136784"/>
            <a:ext cx="8215834" cy="8919493"/>
          </a:xfrm>
          <a:prstGeom prst="rect">
            <a:avLst/>
          </a:prstGeom>
          <a:noFill/>
        </p:spPr>
        <p:txBody>
          <a:bodyPr wrap="square" rtlCol="0">
            <a:spAutoFit/>
          </a:bodyPr>
          <a:lstStyle/>
          <a:p>
            <a:pPr algn="ctr">
              <a:lnSpc>
                <a:spcPct val="150000"/>
              </a:lnSpc>
            </a:pPr>
            <a:r>
              <a:rPr lang="vi-VN" sz="2800" dirty="0" smtClean="0"/>
              <a:t>Sư</a:t>
            </a:r>
            <a:r>
              <a:rPr lang="en-US" sz="2800" dirty="0" smtClean="0"/>
              <a:t> </a:t>
            </a:r>
            <a:r>
              <a:rPr lang="en-US" sz="2800" dirty="0" err="1" smtClean="0">
                <a:latin typeface="Arial" panose="020B0604020202020204" pitchFamily="34" charset="0"/>
                <a:cs typeface="Arial" panose="020B0604020202020204" pitchFamily="34" charset="0"/>
              </a:rPr>
              <a:t>tử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chuyện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Muốn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khắp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trổ</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Nhỏ</a:t>
            </a:r>
            <a:r>
              <a:rPr lang="en-US" sz="2800" dirty="0" smtClean="0">
                <a:latin typeface="Arial" panose="020B0604020202020204" pitchFamily="34" charset="0"/>
                <a:cs typeface="Arial" panose="020B0604020202020204" pitchFamily="34" charset="0"/>
              </a:rPr>
              <a:t> to, </a:t>
            </a:r>
            <a:r>
              <a:rPr lang="en-US" sz="2800" dirty="0" err="1" smtClean="0">
                <a:latin typeface="Arial" panose="020B0604020202020204" pitchFamily="34" charset="0"/>
                <a:cs typeface="Arial" panose="020B0604020202020204" pitchFamily="34" charset="0"/>
              </a:rPr>
              <a:t>khỏe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yếu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muôn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loài</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smtClean="0">
                <a:latin typeface="Arial" panose="020B0604020202020204" pitchFamily="34" charset="0"/>
                <a:cs typeface="Arial" panose="020B0604020202020204" pitchFamily="34" charset="0"/>
              </a:rPr>
              <a:t>Ai </a:t>
            </a:r>
            <a:r>
              <a:rPr lang="en-US" sz="2800" dirty="0" err="1" smtClean="0">
                <a:latin typeface="Arial" panose="020B0604020202020204" pitchFamily="34" charset="0"/>
                <a:cs typeface="Arial" panose="020B0604020202020204" pitchFamily="34" charset="0"/>
              </a:rPr>
              <a:t>ai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cũng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tùy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lập</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công</a:t>
            </a:r>
            <a:r>
              <a:rPr lang="en-US" sz="2800" dirty="0" smtClean="0">
                <a:latin typeface="Arial" panose="020B0604020202020204" pitchFamily="34" charset="0"/>
                <a:cs typeface="Arial" panose="020B0604020202020204" pitchFamily="34" charset="0"/>
              </a:rPr>
              <a:t>:</a:t>
            </a:r>
          </a:p>
          <a:p>
            <a:pPr algn="ctr">
              <a:lnSpc>
                <a:spcPct val="150000"/>
              </a:lnSpc>
            </a:pPr>
            <a:r>
              <a:rPr lang="en-US" sz="2800" dirty="0" err="1" smtClean="0">
                <a:latin typeface="Arial" panose="020B0604020202020204" pitchFamily="34" charset="0"/>
                <a:cs typeface="Arial" panose="020B0604020202020204" pitchFamily="34" charset="0"/>
              </a:rPr>
              <a:t>Voi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gấu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xung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phong</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Cáo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nhiều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mưu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ngồi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luận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Lừa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địch</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chú</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khỉ</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khôn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ngoan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Còn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lừa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thét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vang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như</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kèn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Dọa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địch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giữa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trận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tiền</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Chú</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thỏ</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nhanh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nhẹn</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liên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a:t>
            </a:r>
          </a:p>
          <a:p>
            <a:pPr algn="ctr">
              <a:lnSpc>
                <a:spcPct val="150000"/>
              </a:lnSpc>
            </a:pPr>
            <a:endParaRPr lang="en-US" sz="2800" dirty="0"/>
          </a:p>
          <a:p>
            <a:pPr algn="ctr">
              <a:lnSpc>
                <a:spcPct val="150000"/>
              </a:lnSpc>
            </a:pPr>
            <a:r>
              <a:rPr lang="en-US" sz="2800" dirty="0" err="1" smtClean="0">
                <a:latin typeface="Arial" panose="020B0604020202020204" pitchFamily="34" charset="0"/>
                <a:cs typeface="Arial" panose="020B0604020202020204" pitchFamily="34" charset="0"/>
              </a:rPr>
              <a:t>Nhà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vua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hiểu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rõ</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mình</a:t>
            </a:r>
            <a:endParaRPr lang="en-US" sz="2800" dirty="0" smtClean="0">
              <a:latin typeface="Arial" panose="020B0604020202020204" pitchFamily="34" charset="0"/>
              <a:cs typeface="Arial" panose="020B0604020202020204" pitchFamily="34" charset="0"/>
            </a:endParaRPr>
          </a:p>
          <a:p>
            <a:pPr algn="ctr">
              <a:lnSpc>
                <a:spcPct val="150000"/>
              </a:lnSpc>
            </a:pPr>
            <a:r>
              <a:rPr lang="en-US" sz="2800" dirty="0" err="1" smtClean="0">
                <a:latin typeface="Arial" panose="020B0604020202020204" pitchFamily="34" charset="0"/>
                <a:cs typeface="Arial" panose="020B0604020202020204" pitchFamily="34" charset="0"/>
              </a:rPr>
              <a:t>Nhìn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việc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thông</a:t>
            </a:r>
            <a:r>
              <a:rPr lang="en-US" sz="2800" dirty="0" smtClean="0">
                <a:latin typeface="Arial" panose="020B0604020202020204" pitchFamily="34" charset="0"/>
                <a:cs typeface="Arial" panose="020B0604020202020204" pitchFamily="34" charset="0"/>
              </a:rPr>
              <a:t> minh, </a:t>
            </a:r>
            <a:r>
              <a:rPr lang="en-US" sz="2800" dirty="0" err="1" smtClean="0">
                <a:latin typeface="Arial" panose="020B0604020202020204" pitchFamily="34" charset="0"/>
                <a:cs typeface="Arial" panose="020B0604020202020204" pitchFamily="34" charset="0"/>
              </a:rPr>
              <a:t>đúng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tài</a:t>
            </a:r>
            <a:endParaRPr lang="en-US" sz="2800" dirty="0" smtClean="0">
              <a:latin typeface="Arial" panose="020B0604020202020204" pitchFamily="34" charset="0"/>
              <a:cs typeface="Arial" panose="020B0604020202020204" pitchFamily="34" charset="0"/>
            </a:endParaRPr>
          </a:p>
          <a:p>
            <a:pPr algn="r">
              <a:lnSpc>
                <a:spcPct val="150000"/>
              </a:lnSpc>
            </a:pPr>
            <a:r>
              <a:rPr lang="en-US" sz="2100" b="1" i="1" dirty="0" smtClean="0">
                <a:latin typeface="Arial" panose="020B0604020202020204" pitchFamily="34" charset="0"/>
                <a:cs typeface="Arial" panose="020B0604020202020204" pitchFamily="34" charset="0"/>
              </a:rPr>
              <a:t>LA-PHÔNG-TEN (Minh </a:t>
            </a:r>
            <a:r>
              <a:rPr lang="en-US" sz="2100" b="1" i="1" dirty="0" err="1" smtClean="0">
                <a:latin typeface="Arial" panose="020B0604020202020204" pitchFamily="34" charset="0"/>
                <a:cs typeface="Arial" panose="020B0604020202020204" pitchFamily="34" charset="0"/>
              </a:rPr>
              <a:t>Đức</a:t>
            </a:r>
            <a:r>
              <a:rPr lang="en-US" sz="2100" b="1" i="1" dirty="0" smtClean="0">
                <a:latin typeface="Arial" panose="020B0604020202020204" pitchFamily="34" charset="0"/>
                <a:cs typeface="Arial" panose="020B0604020202020204" pitchFamily="34" charset="0"/>
              </a:rPr>
              <a:t> </a:t>
            </a:r>
            <a:r>
              <a:rPr lang="en-US" sz="2100" b="1" i="1" dirty="0" err="1" smtClean="0">
                <a:latin typeface="Arial" panose="020B0604020202020204" pitchFamily="34" charset="0"/>
                <a:cs typeface="Arial" panose="020B0604020202020204" pitchFamily="34" charset="0"/>
              </a:rPr>
              <a:t>lược</a:t>
            </a:r>
            <a:r>
              <a:rPr lang="en-US" sz="2100" b="1" i="1" dirty="0" smtClean="0">
                <a:latin typeface="Arial" panose="020B0604020202020204" pitchFamily="34" charset="0"/>
                <a:cs typeface="Arial" panose="020B0604020202020204" pitchFamily="34" charset="0"/>
              </a:rPr>
              <a:t> </a:t>
            </a:r>
            <a:r>
              <a:rPr lang="en-US" sz="2100" b="1" i="1" dirty="0" err="1" smtClean="0">
                <a:latin typeface="Arial" panose="020B0604020202020204" pitchFamily="34" charset="0"/>
                <a:cs typeface="Arial" panose="020B0604020202020204" pitchFamily="34" charset="0"/>
              </a:rPr>
              <a:t>dịch</a:t>
            </a:r>
            <a:r>
              <a:rPr lang="en-US" sz="2100" b="1"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55687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920266" y="1519333"/>
            <a:ext cx="9363688" cy="6656731"/>
          </a:xfrm>
          <a:prstGeom prst="rect">
            <a:avLst/>
          </a:prstGeom>
        </p:spPr>
      </p:pic>
      <p:sp>
        <p:nvSpPr>
          <p:cNvPr id="3" name="TextBox 3"/>
          <p:cNvSpPr txBox="1"/>
          <p:nvPr/>
        </p:nvSpPr>
        <p:spPr>
          <a:xfrm>
            <a:off x="6226375" y="2400300"/>
            <a:ext cx="5606649" cy="1269578"/>
          </a:xfrm>
          <a:prstGeom prst="rect">
            <a:avLst/>
          </a:prstGeom>
        </p:spPr>
        <p:txBody>
          <a:bodyPr wrap="square" lIns="0" tIns="0" rIns="0" bIns="0" rtlCol="0" anchor="t">
            <a:spAutoFit/>
          </a:bodyPr>
          <a:lstStyle/>
          <a:p>
            <a:pPr marL="0" lvl="0" indent="0" algn="ctr">
              <a:lnSpc>
                <a:spcPts val="9900"/>
              </a:lnSpc>
            </a:pPr>
            <a:r>
              <a:rPr lang="en-US" sz="8600" b="1" dirty="0" smtClean="0">
                <a:solidFill>
                  <a:srgbClr val="242538"/>
                </a:solidFill>
                <a:latin typeface="Arial" panose="020B0604020202020204" pitchFamily="34" charset="0"/>
                <a:cs typeface="Arial" panose="020B0604020202020204" pitchFamily="34" charset="0"/>
              </a:rPr>
              <a:t>ĐỌC HIỂU</a:t>
            </a:r>
            <a:endParaRPr lang="en-US" sz="8600" b="1" dirty="0">
              <a:solidFill>
                <a:srgbClr val="242538"/>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6690" y="3451725"/>
            <a:ext cx="4724339" cy="47243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351" y="4457700"/>
            <a:ext cx="6412698" cy="5523097"/>
          </a:xfrm>
          <a:prstGeom prst="rect">
            <a:avLst/>
          </a:prstGeom>
        </p:spPr>
      </p:pic>
    </p:spTree>
    <p:extLst>
      <p:ext uri="{BB962C8B-B14F-4D97-AF65-F5344CB8AC3E}">
        <p14:creationId xmlns:p14="http://schemas.microsoft.com/office/powerpoint/2010/main" val="2509037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9000" r="-7000"/>
          </a:stretch>
        </a:blipFill>
        <a:effectLst/>
      </p:bgPr>
    </p:bg>
    <p:spTree>
      <p:nvGrpSpPr>
        <p:cNvPr id="1" name=""/>
        <p:cNvGrpSpPr/>
        <p:nvPr/>
      </p:nvGrpSpPr>
      <p:grpSpPr>
        <a:xfrm>
          <a:off x="0" y="0"/>
          <a:ext cx="0" cy="0"/>
          <a:chOff x="0" y="0"/>
          <a:chExt cx="0" cy="0"/>
        </a:xfrm>
      </p:grpSpPr>
      <p:grpSp>
        <p:nvGrpSpPr>
          <p:cNvPr id="6" name="Group 6"/>
          <p:cNvGrpSpPr/>
          <p:nvPr/>
        </p:nvGrpSpPr>
        <p:grpSpPr>
          <a:xfrm rot="-386977">
            <a:off x="-123956" y="459795"/>
            <a:ext cx="8222646" cy="640923"/>
            <a:chOff x="0" y="0"/>
            <a:chExt cx="10963528" cy="854565"/>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469064" y="0"/>
              <a:ext cx="5494464" cy="829165"/>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25400"/>
              <a:ext cx="5494464" cy="829165"/>
            </a:xfrm>
            <a:prstGeom prst="rect">
              <a:avLst/>
            </a:prstGeom>
          </p:spPr>
        </p:pic>
      </p:grpSp>
      <p:sp>
        <p:nvSpPr>
          <p:cNvPr id="10" name="TextBox 3"/>
          <p:cNvSpPr txBox="1"/>
          <p:nvPr/>
        </p:nvSpPr>
        <p:spPr>
          <a:xfrm>
            <a:off x="4191000" y="3049397"/>
            <a:ext cx="10675827" cy="1269578"/>
          </a:xfrm>
          <a:prstGeom prst="rect">
            <a:avLst/>
          </a:prstGeom>
          <a:solidFill>
            <a:schemeClr val="accent3">
              <a:lumMod val="20000"/>
              <a:lumOff val="80000"/>
            </a:schemeClr>
          </a:solidFill>
        </p:spPr>
        <p:txBody>
          <a:bodyPr wrap="square" lIns="0" tIns="0" rIns="0" bIns="0" rtlCol="0" anchor="t">
            <a:spAutoFit/>
          </a:bodyPr>
          <a:lstStyle/>
          <a:p>
            <a:pPr marL="0" lvl="0" indent="0" algn="ctr">
              <a:lnSpc>
                <a:spcPts val="9900"/>
              </a:lnSpc>
            </a:pPr>
            <a:r>
              <a:rPr lang="en-US" sz="7200" b="1" dirty="0" smtClean="0">
                <a:solidFill>
                  <a:srgbClr val="FF0000"/>
                </a:solidFill>
                <a:latin typeface="Arial" panose="020B0604020202020204" pitchFamily="34" charset="0"/>
                <a:cs typeface="Arial" panose="020B0604020202020204" pitchFamily="34" charset="0"/>
              </a:rPr>
              <a:t>ĐOÁN BÓNG CON VẬT</a:t>
            </a:r>
            <a:endParaRPr lang="en-US" sz="7200" b="1" dirty="0">
              <a:solidFill>
                <a:srgbClr val="FF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10">
            <a:extLst>
              <a:ext uri="{28A0092B-C50C-407E-A947-70E740481C1C}">
                <a14:useLocalDpi xmlns:a14="http://schemas.microsoft.com/office/drawing/2010/main" val="0"/>
              </a:ext>
            </a:extLst>
          </a:blip>
          <a:srcRect t="23077" b="24999"/>
          <a:stretch/>
        </p:blipFill>
        <p:spPr>
          <a:xfrm>
            <a:off x="5566588" y="4762500"/>
            <a:ext cx="7924649" cy="4114800"/>
          </a:xfrm>
          <a:prstGeom prst="rect">
            <a:avLst/>
          </a:prstGeom>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alphaModFix amt="62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52977" y="738868"/>
            <a:ext cx="2339068" cy="2339068"/>
          </a:xfrm>
          <a:prstGeom prst="rect">
            <a:avLst/>
          </a:prstGeom>
        </p:spPr>
      </p:pic>
      <p:pic>
        <p:nvPicPr>
          <p:cNvPr id="9" name="Picture 9"/>
          <p:cNvPicPr>
            <a:picLocks noChangeAspect="1"/>
          </p:cNvPicPr>
          <p:nvPr/>
        </p:nvPicPr>
        <p:blipFill>
          <a:blip r:embed="rId10">
            <a:alphaModFix amt="59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152977" y="-659804"/>
            <a:ext cx="6270047" cy="4457433"/>
          </a:xfrm>
          <a:prstGeom prst="rect">
            <a:avLst/>
          </a:prstGeom>
        </p:spPr>
      </p:pic>
      <p:sp>
        <p:nvSpPr>
          <p:cNvPr id="10" name="TextBox 10"/>
          <p:cNvSpPr txBox="1"/>
          <p:nvPr/>
        </p:nvSpPr>
        <p:spPr>
          <a:xfrm>
            <a:off x="3886200" y="758230"/>
            <a:ext cx="10581237" cy="2361865"/>
          </a:xfrm>
          <a:prstGeom prst="rect">
            <a:avLst/>
          </a:prstGeom>
        </p:spPr>
        <p:txBody>
          <a:bodyPr wrap="square" lIns="0" tIns="0" rIns="0" bIns="0" rtlCol="0" anchor="t">
            <a:spAutoFit/>
          </a:bodyPr>
          <a:lstStyle/>
          <a:p>
            <a:pPr marL="0" lvl="0" indent="0" algn="just">
              <a:lnSpc>
                <a:spcPts val="9900"/>
              </a:lnSpc>
            </a:pPr>
            <a:r>
              <a:rPr lang="en-US" sz="4800" b="1" i="1" u="none" dirty="0" smtClean="0">
                <a:solidFill>
                  <a:srgbClr val="242538"/>
                </a:solidFill>
                <a:latin typeface="Arial" panose="020B0604020202020204" pitchFamily="34" charset="0"/>
                <a:cs typeface="Arial" panose="020B0604020202020204" pitchFamily="34" charset="0"/>
              </a:rPr>
              <a:t>1. </a:t>
            </a:r>
            <a:r>
              <a:rPr lang="vi-VN" sz="4800" b="1" i="1" u="none" dirty="0" smtClean="0">
                <a:solidFill>
                  <a:srgbClr val="242538"/>
                </a:solidFill>
                <a:latin typeface="Arial" panose="020B0604020202020204" pitchFamily="34" charset="0"/>
                <a:cs typeface="Arial" panose="020B0604020202020204" pitchFamily="34" charset="0"/>
              </a:rPr>
              <a:t>Sư</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tử</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giao</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việc</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cho</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thần</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dân</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với</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mong</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muốn</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thế</a:t>
            </a:r>
            <a:r>
              <a:rPr lang="en-US" sz="4800" b="1" i="1" u="none" dirty="0" smtClean="0">
                <a:solidFill>
                  <a:srgbClr val="242538"/>
                </a:solidFill>
                <a:latin typeface="Arial" panose="020B0604020202020204" pitchFamily="34" charset="0"/>
                <a:cs typeface="Arial" panose="020B0604020202020204" pitchFamily="34" charset="0"/>
              </a:rPr>
              <a:t> </a:t>
            </a:r>
            <a:r>
              <a:rPr lang="en-US" sz="4800" b="1" i="1" u="none" dirty="0" err="1" smtClean="0">
                <a:solidFill>
                  <a:srgbClr val="242538"/>
                </a:solidFill>
                <a:latin typeface="Arial" panose="020B0604020202020204" pitchFamily="34" charset="0"/>
                <a:cs typeface="Arial" panose="020B0604020202020204" pitchFamily="34" charset="0"/>
              </a:rPr>
              <a:t>nào</a:t>
            </a:r>
            <a:r>
              <a:rPr lang="en-US" sz="4800" b="1" i="1" u="none" dirty="0" smtClean="0">
                <a:solidFill>
                  <a:srgbClr val="242538"/>
                </a:solidFill>
                <a:latin typeface="Arial" panose="020B0604020202020204" pitchFamily="34" charset="0"/>
                <a:cs typeface="Arial" panose="020B0604020202020204" pitchFamily="34" charset="0"/>
              </a:rPr>
              <a:t>?</a:t>
            </a:r>
            <a:endParaRPr lang="en-US" sz="4800" b="1" i="1" u="none" dirty="0">
              <a:solidFill>
                <a:srgbClr val="242538"/>
              </a:solidFill>
              <a:latin typeface="Arial" panose="020B0604020202020204" pitchFamily="34" charset="0"/>
              <a:cs typeface="Arial" panose="020B0604020202020204" pitchFamily="34" charset="0"/>
            </a:endParaRPr>
          </a:p>
        </p:txBody>
      </p:sp>
      <p:sp>
        <p:nvSpPr>
          <p:cNvPr id="26" name="Rectangle 25"/>
          <p:cNvSpPr/>
          <p:nvPr/>
        </p:nvSpPr>
        <p:spPr>
          <a:xfrm>
            <a:off x="2133600" y="3619500"/>
            <a:ext cx="14673782" cy="3769750"/>
          </a:xfrm>
          <a:prstGeom prst="rect">
            <a:avLst/>
          </a:prstGeom>
        </p:spPr>
        <p:txBody>
          <a:bodyPr wrap="square">
            <a:spAutoFit/>
          </a:bodyPr>
          <a:lstStyle/>
          <a:p>
            <a:pPr marL="571500" indent="-571500">
              <a:lnSpc>
                <a:spcPct val="200000"/>
              </a:lnSpc>
              <a:buFont typeface="Symbol" panose="05050102010706020507" pitchFamily="18" charset="2"/>
              <a:buChar char="Þ"/>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Sư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tử giao việc cho thần dân với mong muốn giao cho mỗi người một việc, phù hợp với khả năng của mình. Dù nhỏ, to, khỏe, yếu, ai cũng được tùy tài lập công. </a:t>
            </a:r>
            <a:endPar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alphaModFix amt="62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52977" y="738868"/>
            <a:ext cx="2339068" cy="2339068"/>
          </a:xfrm>
          <a:prstGeom prst="rect">
            <a:avLst/>
          </a:prstGeom>
        </p:spPr>
      </p:pic>
      <p:pic>
        <p:nvPicPr>
          <p:cNvPr id="9" name="Picture 9"/>
          <p:cNvPicPr>
            <a:picLocks noChangeAspect="1"/>
          </p:cNvPicPr>
          <p:nvPr/>
        </p:nvPicPr>
        <p:blipFill>
          <a:blip r:embed="rId10">
            <a:alphaModFix amt="59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152977" y="-960890"/>
            <a:ext cx="6270047" cy="4457433"/>
          </a:xfrm>
          <a:prstGeom prst="rect">
            <a:avLst/>
          </a:prstGeom>
        </p:spPr>
      </p:pic>
      <p:sp>
        <p:nvSpPr>
          <p:cNvPr id="10" name="TextBox 10"/>
          <p:cNvSpPr txBox="1"/>
          <p:nvPr/>
        </p:nvSpPr>
        <p:spPr>
          <a:xfrm>
            <a:off x="3429000" y="758230"/>
            <a:ext cx="11723977" cy="2539157"/>
          </a:xfrm>
          <a:prstGeom prst="rect">
            <a:avLst/>
          </a:prstGeom>
        </p:spPr>
        <p:txBody>
          <a:bodyPr wrap="square" lIns="0" tIns="0" rIns="0" bIns="0" rtlCol="0" anchor="t">
            <a:spAutoFit/>
          </a:bodyPr>
          <a:lstStyle/>
          <a:p>
            <a:pPr lvl="0" algn="ctr">
              <a:lnSpc>
                <a:spcPts val="9900"/>
              </a:lnSpc>
            </a:pPr>
            <a:r>
              <a:rPr lang="en-US" sz="4800" b="1" i="1" dirty="0" smtClean="0">
                <a:solidFill>
                  <a:srgbClr val="242538"/>
                </a:solidFill>
                <a:latin typeface="Arial" panose="020B0604020202020204" pitchFamily="34" charset="0"/>
                <a:cs typeface="Arial" panose="020B0604020202020204" pitchFamily="34" charset="0"/>
              </a:rPr>
              <a:t>2. </a:t>
            </a:r>
            <a:r>
              <a:rPr lang="vi-VN" sz="4800" b="1" i="1" dirty="0" smtClean="0">
                <a:solidFill>
                  <a:srgbClr val="242538"/>
                </a:solidFill>
                <a:cs typeface="Arial" panose="020B0604020202020204" pitchFamily="34" charset="0"/>
              </a:rPr>
              <a:t>Tìm </a:t>
            </a:r>
            <a:r>
              <a:rPr lang="vi-VN" sz="4800" b="1" i="1" dirty="0">
                <a:solidFill>
                  <a:srgbClr val="242538"/>
                </a:solidFill>
                <a:cs typeface="Arial" panose="020B0604020202020204" pitchFamily="34" charset="0"/>
              </a:rPr>
              <a:t>ví dụ cho thấy sư tử giao việc rất phù hợp với đặc điểm của thần dân: </a:t>
            </a:r>
            <a:endParaRPr lang="en-US" sz="4800" b="1" i="1" u="none" dirty="0">
              <a:solidFill>
                <a:srgbClr val="242538"/>
              </a:solidFill>
              <a:latin typeface="Arial" panose="020B0604020202020204" pitchFamily="34" charset="0"/>
              <a:cs typeface="Arial" panose="020B0604020202020204" pitchFamily="34" charset="0"/>
            </a:endParaRPr>
          </a:p>
        </p:txBody>
      </p:sp>
      <p:sp>
        <p:nvSpPr>
          <p:cNvPr id="26" name="Rectangle 25"/>
          <p:cNvSpPr/>
          <p:nvPr/>
        </p:nvSpPr>
        <p:spPr>
          <a:xfrm>
            <a:off x="2286000" y="4956684"/>
            <a:ext cx="14673782" cy="3769750"/>
          </a:xfrm>
          <a:prstGeom prst="rect">
            <a:avLst/>
          </a:prstGeom>
        </p:spPr>
        <p:txBody>
          <a:bodyPr wrap="square">
            <a:spAutoFit/>
          </a:bodyPr>
          <a:lstStyle/>
          <a:p>
            <a:pPr marL="571500" indent="-571500">
              <a:lnSpc>
                <a:spcPct val="200000"/>
              </a:lnSpc>
              <a:buFont typeface="Symbol" panose="05050102010706020507" pitchFamily="18" charset="2"/>
              <a:buChar char="Þ"/>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Sư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tử giao việc cho thần dân với mong muốn giao cho mỗi người một việc, phù hợp với khả năng của mình. Dù nhỏ, to, khỏe, yếu, ai cũng được tùy tài lập công. </a:t>
            </a:r>
            <a:endPar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 name="Oval 1"/>
          <p:cNvSpPr/>
          <p:nvPr/>
        </p:nvSpPr>
        <p:spPr>
          <a:xfrm>
            <a:off x="2286000" y="3845614"/>
            <a:ext cx="762000" cy="762000"/>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M</a:t>
            </a:r>
            <a:endParaRPr lang="en-US" sz="3800" b="1"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3200400" y="3695699"/>
            <a:ext cx="13944600" cy="1061829"/>
          </a:xfrm>
          <a:prstGeom prst="rect">
            <a:avLst/>
          </a:prstGeom>
          <a:noFill/>
        </p:spPr>
        <p:txBody>
          <a:bodyPr wrap="square" rtlCol="0">
            <a:spAutoFit/>
          </a:bodyPr>
          <a:lstStyle/>
          <a:p>
            <a:pPr>
              <a:lnSpc>
                <a:spcPct val="150000"/>
              </a:lnSpc>
            </a:pPr>
            <a:r>
              <a:rPr lang="en-US" sz="4200" dirty="0" err="1" smtClean="0">
                <a:latin typeface="Arial" panose="020B0604020202020204" pitchFamily="34" charset="0"/>
                <a:cs typeface="Arial" panose="020B0604020202020204" pitchFamily="34" charset="0"/>
              </a:rPr>
              <a:t>Sư</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tử</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việc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voi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chở</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đồ</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khỏe</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67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alphaModFix amt="62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52977" y="738868"/>
            <a:ext cx="2339068" cy="2339068"/>
          </a:xfrm>
          <a:prstGeom prst="rect">
            <a:avLst/>
          </a:prstGeom>
        </p:spPr>
      </p:pic>
      <p:pic>
        <p:nvPicPr>
          <p:cNvPr id="9" name="Picture 9"/>
          <p:cNvPicPr>
            <a:picLocks noChangeAspect="1"/>
          </p:cNvPicPr>
          <p:nvPr/>
        </p:nvPicPr>
        <p:blipFill>
          <a:blip r:embed="rId10">
            <a:alphaModFix amt="5900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152977" y="-960890"/>
            <a:ext cx="6270047" cy="4457433"/>
          </a:xfrm>
          <a:prstGeom prst="rect">
            <a:avLst/>
          </a:prstGeom>
        </p:spPr>
      </p:pic>
      <p:sp>
        <p:nvSpPr>
          <p:cNvPr id="10" name="TextBox 10"/>
          <p:cNvSpPr txBox="1"/>
          <p:nvPr/>
        </p:nvSpPr>
        <p:spPr>
          <a:xfrm>
            <a:off x="3429000" y="758230"/>
            <a:ext cx="11723977" cy="2361865"/>
          </a:xfrm>
          <a:prstGeom prst="rect">
            <a:avLst/>
          </a:prstGeom>
        </p:spPr>
        <p:txBody>
          <a:bodyPr wrap="square" lIns="0" tIns="0" rIns="0" bIns="0" rtlCol="0" anchor="t">
            <a:spAutoFit/>
          </a:bodyPr>
          <a:lstStyle/>
          <a:p>
            <a:pPr lvl="0" algn="just">
              <a:lnSpc>
                <a:spcPts val="9900"/>
              </a:lnSpc>
            </a:pPr>
            <a:r>
              <a:rPr lang="en-US" sz="4800" b="1" i="1" dirty="0" smtClean="0">
                <a:solidFill>
                  <a:srgbClr val="242538"/>
                </a:solidFill>
                <a:latin typeface="Arial" panose="020B0604020202020204" pitchFamily="34" charset="0"/>
                <a:cs typeface="Arial" panose="020B0604020202020204" pitchFamily="34" charset="0"/>
              </a:rPr>
              <a:t>3. </a:t>
            </a:r>
            <a:r>
              <a:rPr lang="en-US" sz="4800" b="1" i="1" dirty="0" err="1" smtClean="0">
                <a:solidFill>
                  <a:srgbClr val="242538"/>
                </a:solidFill>
                <a:latin typeface="Arial" panose="020B0604020202020204" pitchFamily="34" charset="0"/>
                <a:cs typeface="Arial" panose="020B0604020202020204" pitchFamily="34" charset="0"/>
              </a:rPr>
              <a:t>Nếu</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được</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đặt</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một</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tên</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khác</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cho</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câu</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chuyện</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em</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sẽ</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chọn</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tên</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nào</a:t>
            </a:r>
            <a:r>
              <a:rPr lang="en-US" sz="4800" b="1" i="1" dirty="0" smtClean="0">
                <a:solidFill>
                  <a:srgbClr val="242538"/>
                </a:solidFill>
                <a:latin typeface="Arial" panose="020B0604020202020204" pitchFamily="34" charset="0"/>
                <a:cs typeface="Arial" panose="020B0604020202020204" pitchFamily="34" charset="0"/>
              </a:rPr>
              <a:t>?</a:t>
            </a:r>
            <a:endParaRPr lang="en-US" sz="4800" b="1" i="1" u="none" dirty="0">
              <a:solidFill>
                <a:srgbClr val="242538"/>
              </a:solidFill>
              <a:latin typeface="Arial" panose="020B0604020202020204" pitchFamily="34" charset="0"/>
              <a:cs typeface="Arial" panose="020B0604020202020204" pitchFamily="34" charset="0"/>
            </a:endParaRPr>
          </a:p>
        </p:txBody>
      </p:sp>
      <p:sp>
        <p:nvSpPr>
          <p:cNvPr id="4" name="TextBox 3"/>
          <p:cNvSpPr txBox="1"/>
          <p:nvPr/>
        </p:nvSpPr>
        <p:spPr>
          <a:xfrm>
            <a:off x="4038600" y="3475649"/>
            <a:ext cx="6096000" cy="3000821"/>
          </a:xfrm>
          <a:prstGeom prst="rect">
            <a:avLst/>
          </a:prstGeom>
          <a:noFill/>
        </p:spPr>
        <p:txBody>
          <a:bodyPr wrap="square" rtlCol="0">
            <a:spAutoFit/>
          </a:bodyPr>
          <a:lstStyle/>
          <a:p>
            <a:pPr marL="342900" indent="-342900">
              <a:lnSpc>
                <a:spcPct val="150000"/>
              </a:lnSpc>
              <a:buAutoNum type="alphaLcPeriod"/>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vua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khôn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ngoan</a:t>
            </a:r>
            <a:endParaRPr lang="en-US" sz="4200" dirty="0" smtClean="0">
              <a:latin typeface="Arial" panose="020B0604020202020204" pitchFamily="34" charset="0"/>
              <a:cs typeface="Arial" panose="020B0604020202020204" pitchFamily="34" charset="0"/>
            </a:endParaRPr>
          </a:p>
          <a:p>
            <a:pPr marL="342900" indent="-342900">
              <a:lnSpc>
                <a:spcPct val="150000"/>
              </a:lnSpc>
              <a:buAutoNum type="alphaLcPeriod"/>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Nhìn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người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việc</a:t>
            </a:r>
            <a:endParaRPr lang="en-US" sz="4200" dirty="0" smtClean="0">
              <a:latin typeface="Arial" panose="020B0604020202020204" pitchFamily="34" charset="0"/>
              <a:cs typeface="Arial" panose="020B0604020202020204" pitchFamily="34" charset="0"/>
            </a:endParaRPr>
          </a:p>
          <a:p>
            <a:pPr marL="342900" indent="-342900">
              <a:lnSpc>
                <a:spcPct val="150000"/>
              </a:lnSpc>
              <a:buAutoNum type="alphaLcPeriod"/>
            </a:pPr>
            <a:r>
              <a:rPr lang="en-US" sz="4200" dirty="0" smtClean="0">
                <a:latin typeface="Arial" panose="020B0604020202020204" pitchFamily="34" charset="0"/>
                <a:cs typeface="Arial" panose="020B0604020202020204" pitchFamily="34" charset="0"/>
              </a:rPr>
              <a:t> Ai </a:t>
            </a:r>
            <a:r>
              <a:rPr lang="en-US" sz="4200" dirty="0" err="1" smtClean="0">
                <a:latin typeface="Arial" panose="020B0604020202020204" pitchFamily="34" charset="0"/>
                <a:cs typeface="Arial" panose="020B0604020202020204" pitchFamily="34" charset="0"/>
              </a:rPr>
              <a:t>cũng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ích</a:t>
            </a:r>
            <a:endParaRPr lang="en-US" sz="4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312" y="5270090"/>
            <a:ext cx="4991100" cy="4991100"/>
          </a:xfrm>
          <a:prstGeom prst="rect">
            <a:avLst/>
          </a:prstGeom>
        </p:spPr>
      </p:pic>
    </p:spTree>
    <p:extLst>
      <p:ext uri="{BB962C8B-B14F-4D97-AF65-F5344CB8AC3E}">
        <p14:creationId xmlns:p14="http://schemas.microsoft.com/office/powerpoint/2010/main" val="263334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920266" y="1519333"/>
            <a:ext cx="9363688" cy="6656731"/>
          </a:xfrm>
          <a:prstGeom prst="rect">
            <a:avLst/>
          </a:prstGeom>
        </p:spPr>
      </p:pic>
      <p:sp>
        <p:nvSpPr>
          <p:cNvPr id="3" name="TextBox 3"/>
          <p:cNvSpPr txBox="1"/>
          <p:nvPr/>
        </p:nvSpPr>
        <p:spPr>
          <a:xfrm>
            <a:off x="6226375" y="2400300"/>
            <a:ext cx="6346625" cy="1269578"/>
          </a:xfrm>
          <a:prstGeom prst="rect">
            <a:avLst/>
          </a:prstGeom>
        </p:spPr>
        <p:txBody>
          <a:bodyPr wrap="square" lIns="0" tIns="0" rIns="0" bIns="0" rtlCol="0" anchor="t">
            <a:spAutoFit/>
          </a:bodyPr>
          <a:lstStyle/>
          <a:p>
            <a:pPr marL="0" lvl="0" indent="0" algn="ctr">
              <a:lnSpc>
                <a:spcPts val="9900"/>
              </a:lnSpc>
            </a:pPr>
            <a:r>
              <a:rPr lang="en-US" sz="8600" b="1" dirty="0" smtClean="0">
                <a:solidFill>
                  <a:srgbClr val="242538"/>
                </a:solidFill>
                <a:latin typeface="Arial" panose="020B0604020202020204" pitchFamily="34" charset="0"/>
                <a:cs typeface="Arial" panose="020B0604020202020204" pitchFamily="34" charset="0"/>
              </a:rPr>
              <a:t>LUYỆN TẬP</a:t>
            </a:r>
            <a:endParaRPr lang="en-US" sz="8600" b="1" dirty="0">
              <a:solidFill>
                <a:srgbClr val="242538"/>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6690" y="3451725"/>
            <a:ext cx="4724339" cy="47243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351" y="4457700"/>
            <a:ext cx="6412698" cy="5523097"/>
          </a:xfrm>
          <a:prstGeom prst="rect">
            <a:avLst/>
          </a:prstGeom>
        </p:spPr>
      </p:pic>
    </p:spTree>
    <p:extLst>
      <p:ext uri="{BB962C8B-B14F-4D97-AF65-F5344CB8AC3E}">
        <p14:creationId xmlns:p14="http://schemas.microsoft.com/office/powerpoint/2010/main" val="2146554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2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02492" y="892012"/>
            <a:ext cx="6454282" cy="7836325"/>
          </a:xfrm>
          <a:prstGeom prst="rect">
            <a:avLst/>
          </a:prstGeom>
        </p:spPr>
      </p:pic>
      <p:pic>
        <p:nvPicPr>
          <p:cNvPr id="4" name="Picture 4"/>
          <p:cNvPicPr>
            <a:picLocks noChangeAspect="1"/>
          </p:cNvPicPr>
          <p:nvPr/>
        </p:nvPicPr>
        <p:blipFill>
          <a:blip r:embed="rId2">
            <a:alphaModFix amt="256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341715" y="789023"/>
            <a:ext cx="6683429" cy="8114539"/>
          </a:xfrm>
          <a:prstGeom prst="rect">
            <a:avLst/>
          </a:prstGeom>
        </p:spPr>
      </p:pic>
      <p:grpSp>
        <p:nvGrpSpPr>
          <p:cNvPr id="10" name="Group 10"/>
          <p:cNvGrpSpPr>
            <a:grpSpLocks noChangeAspect="1"/>
          </p:cNvGrpSpPr>
          <p:nvPr/>
        </p:nvGrpSpPr>
        <p:grpSpPr>
          <a:xfrm rot="442450">
            <a:off x="15930635" y="1980992"/>
            <a:ext cx="399249" cy="380373"/>
            <a:chOff x="0" y="0"/>
            <a:chExt cx="1772920" cy="1689100"/>
          </a:xfrm>
        </p:grpSpPr>
        <p:sp>
          <p:nvSpPr>
            <p:cNvPr id="11" name="Freeform 11"/>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2" name="Group 12"/>
          <p:cNvGrpSpPr>
            <a:grpSpLocks noChangeAspect="1"/>
          </p:cNvGrpSpPr>
          <p:nvPr/>
        </p:nvGrpSpPr>
        <p:grpSpPr>
          <a:xfrm rot="-1005721">
            <a:off x="16813684" y="598836"/>
            <a:ext cx="399249" cy="380373"/>
            <a:chOff x="0" y="0"/>
            <a:chExt cx="1772920" cy="1689100"/>
          </a:xfrm>
        </p:grpSpPr>
        <p:sp>
          <p:nvSpPr>
            <p:cNvPr id="13" name="Freeform 13"/>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4" name="Group 14"/>
          <p:cNvGrpSpPr>
            <a:grpSpLocks noChangeAspect="1"/>
          </p:cNvGrpSpPr>
          <p:nvPr/>
        </p:nvGrpSpPr>
        <p:grpSpPr>
          <a:xfrm>
            <a:off x="15046737" y="359159"/>
            <a:ext cx="399249" cy="380373"/>
            <a:chOff x="0" y="0"/>
            <a:chExt cx="1772920" cy="1689100"/>
          </a:xfrm>
        </p:grpSpPr>
        <p:sp>
          <p:nvSpPr>
            <p:cNvPr id="15" name="Freeform 15"/>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6" name="Group 16"/>
          <p:cNvGrpSpPr>
            <a:grpSpLocks noChangeAspect="1"/>
          </p:cNvGrpSpPr>
          <p:nvPr/>
        </p:nvGrpSpPr>
        <p:grpSpPr>
          <a:xfrm rot="442450">
            <a:off x="1958116" y="2409462"/>
            <a:ext cx="399249" cy="380373"/>
            <a:chOff x="0" y="0"/>
            <a:chExt cx="1772920" cy="1689100"/>
          </a:xfrm>
        </p:grpSpPr>
        <p:sp>
          <p:nvSpPr>
            <p:cNvPr id="17" name="Freeform 17"/>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8" name="Group 18"/>
          <p:cNvGrpSpPr>
            <a:grpSpLocks noChangeAspect="1"/>
          </p:cNvGrpSpPr>
          <p:nvPr/>
        </p:nvGrpSpPr>
        <p:grpSpPr>
          <a:xfrm rot="-1637763">
            <a:off x="971110" y="859391"/>
            <a:ext cx="399249" cy="380373"/>
            <a:chOff x="0" y="0"/>
            <a:chExt cx="1772920" cy="1689100"/>
          </a:xfrm>
        </p:grpSpPr>
        <p:sp>
          <p:nvSpPr>
            <p:cNvPr id="19" name="Freeform 19"/>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20" name="Group 20"/>
          <p:cNvGrpSpPr>
            <a:grpSpLocks noChangeAspect="1"/>
          </p:cNvGrpSpPr>
          <p:nvPr/>
        </p:nvGrpSpPr>
        <p:grpSpPr>
          <a:xfrm rot="-371904">
            <a:off x="2399492" y="527315"/>
            <a:ext cx="399249" cy="380373"/>
            <a:chOff x="0" y="0"/>
            <a:chExt cx="1772920" cy="1689100"/>
          </a:xfrm>
        </p:grpSpPr>
        <p:sp>
          <p:nvSpPr>
            <p:cNvPr id="21" name="Freeform 21"/>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sp>
        <p:nvSpPr>
          <p:cNvPr id="22" name="TextBox 22"/>
          <p:cNvSpPr txBox="1"/>
          <p:nvPr/>
        </p:nvSpPr>
        <p:spPr>
          <a:xfrm>
            <a:off x="6306323" y="293341"/>
            <a:ext cx="5252089" cy="1269578"/>
          </a:xfrm>
          <a:prstGeom prst="rect">
            <a:avLst/>
          </a:prstGeom>
        </p:spPr>
        <p:txBody>
          <a:bodyPr wrap="square" lIns="0" tIns="0" rIns="0" bIns="0" rtlCol="0" anchor="t">
            <a:spAutoFit/>
          </a:bodyPr>
          <a:lstStyle/>
          <a:p>
            <a:pPr marL="0" lvl="0" indent="0" algn="ctr">
              <a:lnSpc>
                <a:spcPts val="9900"/>
              </a:lnSpc>
            </a:pPr>
            <a:r>
              <a:rPr lang="en-US" sz="4800" b="1" i="1" dirty="0" smtClean="0">
                <a:solidFill>
                  <a:srgbClr val="242538"/>
                </a:solidFill>
                <a:latin typeface="Arial" panose="020B0604020202020204" pitchFamily="34" charset="0"/>
                <a:cs typeface="Arial" panose="020B0604020202020204" pitchFamily="34" charset="0"/>
              </a:rPr>
              <a:t>1. </a:t>
            </a:r>
            <a:r>
              <a:rPr lang="en-US" sz="4800" b="1" i="1" dirty="0" err="1" smtClean="0">
                <a:solidFill>
                  <a:srgbClr val="242538"/>
                </a:solidFill>
                <a:latin typeface="Arial" panose="020B0604020202020204" pitchFamily="34" charset="0"/>
                <a:cs typeface="Arial" panose="020B0604020202020204" pitchFamily="34" charset="0"/>
              </a:rPr>
              <a:t>Ghép</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đúng</a:t>
            </a:r>
            <a:r>
              <a:rPr lang="en-US" sz="4800" b="1" i="1" dirty="0" smtClean="0">
                <a:solidFill>
                  <a:srgbClr val="242538"/>
                </a:solidFill>
                <a:latin typeface="Arial" panose="020B0604020202020204" pitchFamily="34" charset="0"/>
                <a:cs typeface="Arial" panose="020B0604020202020204" pitchFamily="34" charset="0"/>
              </a:rPr>
              <a:t>:</a:t>
            </a:r>
            <a:endParaRPr lang="en-US" sz="4800" b="1" i="1" u="none" dirty="0">
              <a:solidFill>
                <a:srgbClr val="242538"/>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1795263"/>
            <a:ext cx="12780702" cy="6851493"/>
          </a:xfrm>
          <a:prstGeom prst="rect">
            <a:avLst/>
          </a:prstGeom>
        </p:spPr>
      </p:pic>
      <p:sp>
        <p:nvSpPr>
          <p:cNvPr id="36" name="AutoShape 5"/>
          <p:cNvSpPr/>
          <p:nvPr/>
        </p:nvSpPr>
        <p:spPr>
          <a:xfrm>
            <a:off x="-228600" y="8879101"/>
            <a:ext cx="19116484" cy="1496400"/>
          </a:xfrm>
          <a:prstGeom prst="rect">
            <a:avLst/>
          </a:prstGeom>
          <a:solidFill>
            <a:srgbClr val="FEDECB"/>
          </a:solidFill>
        </p:spPr>
      </p:sp>
      <p:sp>
        <p:nvSpPr>
          <p:cNvPr id="37" name="TextBox 36"/>
          <p:cNvSpPr txBox="1"/>
          <p:nvPr/>
        </p:nvSpPr>
        <p:spPr>
          <a:xfrm>
            <a:off x="5790241" y="1432779"/>
            <a:ext cx="574196" cy="738664"/>
          </a:xfrm>
          <a:prstGeom prst="rect">
            <a:avLst/>
          </a:prstGeom>
          <a:noFill/>
        </p:spPr>
        <p:txBody>
          <a:bodyPr wrap="none" rtlCol="0">
            <a:spAutoFit/>
          </a:bodyPr>
          <a:lstStyle/>
          <a:p>
            <a:r>
              <a:rPr lang="en-US" sz="4200" b="1" dirty="0">
                <a:solidFill>
                  <a:srgbClr val="FF0000"/>
                </a:solidFill>
                <a:latin typeface="Arial" panose="020B0604020202020204" pitchFamily="34" charset="0"/>
                <a:cs typeface="Arial" panose="020B0604020202020204" pitchFamily="34" charset="0"/>
              </a:rPr>
              <a:t>A</a:t>
            </a:r>
          </a:p>
        </p:txBody>
      </p:sp>
      <p:sp>
        <p:nvSpPr>
          <p:cNvPr id="38" name="TextBox 37"/>
          <p:cNvSpPr txBox="1"/>
          <p:nvPr/>
        </p:nvSpPr>
        <p:spPr>
          <a:xfrm>
            <a:off x="12113733" y="1432779"/>
            <a:ext cx="574196" cy="738664"/>
          </a:xfrm>
          <a:prstGeom prst="rect">
            <a:avLst/>
          </a:prstGeom>
          <a:noFill/>
        </p:spPr>
        <p:txBody>
          <a:bodyPr wrap="none" rtlCol="0">
            <a:spAutoFit/>
          </a:bodyPr>
          <a:lstStyle/>
          <a:p>
            <a:r>
              <a:rPr lang="en-US" sz="4200" b="1" dirty="0">
                <a:solidFill>
                  <a:srgbClr val="FF0000"/>
                </a:solidFill>
                <a:latin typeface="Arial" panose="020B0604020202020204" pitchFamily="34" charset="0"/>
                <a:cs typeface="Arial" panose="020B0604020202020204" pitchFamily="34" charset="0"/>
              </a:rPr>
              <a:t>B</a:t>
            </a:r>
          </a:p>
        </p:txBody>
      </p:sp>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2875" y="8391734"/>
            <a:ext cx="6375107" cy="1983767"/>
          </a:xfrm>
          <a:prstGeom prst="rect">
            <a:avLst/>
          </a:prstGeom>
        </p:spPr>
      </p:pic>
      <p:cxnSp>
        <p:nvCxnSpPr>
          <p:cNvPr id="41" name="Straight Arrow Connector 40"/>
          <p:cNvCxnSpPr/>
          <p:nvPr/>
        </p:nvCxnSpPr>
        <p:spPr>
          <a:xfrm>
            <a:off x="7940730" y="2815806"/>
            <a:ext cx="2762659" cy="11084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7940730" y="2815806"/>
            <a:ext cx="2762659" cy="11084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7940730" y="4838700"/>
            <a:ext cx="2762659" cy="11430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7940730" y="4914900"/>
            <a:ext cx="2762659" cy="1066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7940730" y="7048500"/>
            <a:ext cx="2762659" cy="1066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flipV="1">
            <a:off x="7940730" y="7048500"/>
            <a:ext cx="2762659" cy="10668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randombar(horizontal)">
                                      <p:cBhvr>
                                        <p:cTn id="13" dur="500"/>
                                        <p:tgtEl>
                                          <p:spTgt spid="3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par>
                                <p:cTn id="17" presetID="14" presetClass="entr" presetSubtype="1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randombar(horizontal)">
                                      <p:cBhvr>
                                        <p:cTn id="19" dur="500"/>
                                        <p:tgtEl>
                                          <p:spTgt spid="35"/>
                                        </p:tgtEl>
                                      </p:cBhvr>
                                    </p:animEffect>
                                  </p:childTnLst>
                                </p:cTn>
                              </p:par>
                              <p:par>
                                <p:cTn id="20" presetID="14" presetClass="entr" presetSubtype="1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arn(inVertical)">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barn(inVertical)">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barn(inVertical)">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2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102492" y="892012"/>
            <a:ext cx="6454282" cy="7836325"/>
          </a:xfrm>
          <a:prstGeom prst="rect">
            <a:avLst/>
          </a:prstGeom>
        </p:spPr>
      </p:pic>
      <p:pic>
        <p:nvPicPr>
          <p:cNvPr id="4" name="Picture 4"/>
          <p:cNvPicPr>
            <a:picLocks noChangeAspect="1"/>
          </p:cNvPicPr>
          <p:nvPr/>
        </p:nvPicPr>
        <p:blipFill>
          <a:blip r:embed="rId2">
            <a:alphaModFix amt="256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3341715" y="789023"/>
            <a:ext cx="6683429" cy="8114539"/>
          </a:xfrm>
          <a:prstGeom prst="rect">
            <a:avLst/>
          </a:prstGeom>
        </p:spPr>
      </p:pic>
      <p:grpSp>
        <p:nvGrpSpPr>
          <p:cNvPr id="10" name="Group 10"/>
          <p:cNvGrpSpPr>
            <a:grpSpLocks noChangeAspect="1"/>
          </p:cNvGrpSpPr>
          <p:nvPr/>
        </p:nvGrpSpPr>
        <p:grpSpPr>
          <a:xfrm rot="442450">
            <a:off x="15930635" y="1980992"/>
            <a:ext cx="399249" cy="380373"/>
            <a:chOff x="0" y="0"/>
            <a:chExt cx="1772920" cy="1689100"/>
          </a:xfrm>
        </p:grpSpPr>
        <p:sp>
          <p:nvSpPr>
            <p:cNvPr id="11" name="Freeform 11"/>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2" name="Group 12"/>
          <p:cNvGrpSpPr>
            <a:grpSpLocks noChangeAspect="1"/>
          </p:cNvGrpSpPr>
          <p:nvPr/>
        </p:nvGrpSpPr>
        <p:grpSpPr>
          <a:xfrm rot="-1005721">
            <a:off x="16813684" y="598836"/>
            <a:ext cx="399249" cy="380373"/>
            <a:chOff x="0" y="0"/>
            <a:chExt cx="1772920" cy="1689100"/>
          </a:xfrm>
        </p:grpSpPr>
        <p:sp>
          <p:nvSpPr>
            <p:cNvPr id="13" name="Freeform 13"/>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4" name="Group 14"/>
          <p:cNvGrpSpPr>
            <a:grpSpLocks noChangeAspect="1"/>
          </p:cNvGrpSpPr>
          <p:nvPr/>
        </p:nvGrpSpPr>
        <p:grpSpPr>
          <a:xfrm>
            <a:off x="15046737" y="359159"/>
            <a:ext cx="399249" cy="380373"/>
            <a:chOff x="0" y="0"/>
            <a:chExt cx="1772920" cy="1689100"/>
          </a:xfrm>
        </p:grpSpPr>
        <p:sp>
          <p:nvSpPr>
            <p:cNvPr id="15" name="Freeform 15"/>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6" name="Group 16"/>
          <p:cNvGrpSpPr>
            <a:grpSpLocks noChangeAspect="1"/>
          </p:cNvGrpSpPr>
          <p:nvPr/>
        </p:nvGrpSpPr>
        <p:grpSpPr>
          <a:xfrm rot="442450">
            <a:off x="1958116" y="2409462"/>
            <a:ext cx="399249" cy="380373"/>
            <a:chOff x="0" y="0"/>
            <a:chExt cx="1772920" cy="1689100"/>
          </a:xfrm>
        </p:grpSpPr>
        <p:sp>
          <p:nvSpPr>
            <p:cNvPr id="17" name="Freeform 17"/>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18" name="Group 18"/>
          <p:cNvGrpSpPr>
            <a:grpSpLocks noChangeAspect="1"/>
          </p:cNvGrpSpPr>
          <p:nvPr/>
        </p:nvGrpSpPr>
        <p:grpSpPr>
          <a:xfrm rot="-1637763">
            <a:off x="971110" y="859391"/>
            <a:ext cx="399249" cy="380373"/>
            <a:chOff x="0" y="0"/>
            <a:chExt cx="1772920" cy="1689100"/>
          </a:xfrm>
        </p:grpSpPr>
        <p:sp>
          <p:nvSpPr>
            <p:cNvPr id="19" name="Freeform 19"/>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grpSp>
        <p:nvGrpSpPr>
          <p:cNvPr id="20" name="Group 20"/>
          <p:cNvGrpSpPr>
            <a:grpSpLocks noChangeAspect="1"/>
          </p:cNvGrpSpPr>
          <p:nvPr/>
        </p:nvGrpSpPr>
        <p:grpSpPr>
          <a:xfrm rot="-371904">
            <a:off x="2399492" y="527315"/>
            <a:ext cx="399249" cy="380373"/>
            <a:chOff x="0" y="0"/>
            <a:chExt cx="1772920" cy="1689100"/>
          </a:xfrm>
        </p:grpSpPr>
        <p:sp>
          <p:nvSpPr>
            <p:cNvPr id="21" name="Freeform 21"/>
            <p:cNvSpPr/>
            <p:nvPr/>
          </p:nvSpPr>
          <p:spPr>
            <a:xfrm>
              <a:off x="-8890" y="-5080"/>
              <a:ext cx="1789430" cy="1701800"/>
            </a:xfrm>
            <a:custGeom>
              <a:avLst/>
              <a:gdLst/>
              <a:ahLst/>
              <a:cxnLst/>
              <a:rect l="l" t="t" r="r" b="b"/>
              <a:pathLst>
                <a:path w="1789430" h="1701800">
                  <a:moveTo>
                    <a:pt x="922020" y="21590"/>
                  </a:moveTo>
                  <a:lnTo>
                    <a:pt x="1172210" y="529590"/>
                  </a:lnTo>
                  <a:cubicBezTo>
                    <a:pt x="1176020" y="538480"/>
                    <a:pt x="1184910" y="544830"/>
                    <a:pt x="1195070" y="546100"/>
                  </a:cubicBezTo>
                  <a:lnTo>
                    <a:pt x="1755140" y="627380"/>
                  </a:lnTo>
                  <a:cubicBezTo>
                    <a:pt x="1779270" y="631190"/>
                    <a:pt x="1789430" y="661670"/>
                    <a:pt x="1771650" y="678180"/>
                  </a:cubicBezTo>
                  <a:lnTo>
                    <a:pt x="1366520" y="1073150"/>
                  </a:lnTo>
                  <a:cubicBezTo>
                    <a:pt x="1358900" y="1079500"/>
                    <a:pt x="1356360" y="1089660"/>
                    <a:pt x="1357630" y="1099820"/>
                  </a:cubicBezTo>
                  <a:lnTo>
                    <a:pt x="1452880" y="1658620"/>
                  </a:lnTo>
                  <a:cubicBezTo>
                    <a:pt x="1456690" y="1682750"/>
                    <a:pt x="1431290" y="1701800"/>
                    <a:pt x="1409700" y="1690370"/>
                  </a:cubicBezTo>
                  <a:lnTo>
                    <a:pt x="908050" y="1426210"/>
                  </a:lnTo>
                  <a:cubicBezTo>
                    <a:pt x="899160" y="1421130"/>
                    <a:pt x="889000" y="1421130"/>
                    <a:pt x="880110" y="1426210"/>
                  </a:cubicBezTo>
                  <a:lnTo>
                    <a:pt x="378460" y="1690370"/>
                  </a:lnTo>
                  <a:cubicBezTo>
                    <a:pt x="356870" y="1701800"/>
                    <a:pt x="331470" y="1682750"/>
                    <a:pt x="335280" y="1658620"/>
                  </a:cubicBezTo>
                  <a:lnTo>
                    <a:pt x="430530" y="1099820"/>
                  </a:lnTo>
                  <a:cubicBezTo>
                    <a:pt x="431800" y="1089660"/>
                    <a:pt x="429260" y="1080770"/>
                    <a:pt x="421640" y="1073150"/>
                  </a:cubicBezTo>
                  <a:lnTo>
                    <a:pt x="17780" y="678180"/>
                  </a:lnTo>
                  <a:cubicBezTo>
                    <a:pt x="0" y="660400"/>
                    <a:pt x="10160" y="631190"/>
                    <a:pt x="34290" y="627380"/>
                  </a:cubicBezTo>
                  <a:lnTo>
                    <a:pt x="594360" y="546100"/>
                  </a:lnTo>
                  <a:cubicBezTo>
                    <a:pt x="604520" y="544830"/>
                    <a:pt x="612140" y="538480"/>
                    <a:pt x="617220" y="529590"/>
                  </a:cubicBezTo>
                  <a:lnTo>
                    <a:pt x="867410" y="21590"/>
                  </a:lnTo>
                  <a:cubicBezTo>
                    <a:pt x="878840" y="0"/>
                    <a:pt x="910590" y="0"/>
                    <a:pt x="922020" y="21590"/>
                  </a:cubicBezTo>
                  <a:close/>
                </a:path>
              </a:pathLst>
            </a:custGeom>
            <a:solidFill>
              <a:srgbClr val="FEDECB"/>
            </a:solidFill>
          </p:spPr>
        </p:sp>
      </p:grpSp>
      <p:sp>
        <p:nvSpPr>
          <p:cNvPr id="22" name="TextBox 22"/>
          <p:cNvSpPr txBox="1"/>
          <p:nvPr/>
        </p:nvSpPr>
        <p:spPr>
          <a:xfrm>
            <a:off x="3920431" y="505550"/>
            <a:ext cx="10686277" cy="2361865"/>
          </a:xfrm>
          <a:prstGeom prst="rect">
            <a:avLst/>
          </a:prstGeom>
        </p:spPr>
        <p:txBody>
          <a:bodyPr wrap="square" lIns="0" tIns="0" rIns="0" bIns="0" rtlCol="0" anchor="t">
            <a:spAutoFit/>
          </a:bodyPr>
          <a:lstStyle/>
          <a:p>
            <a:pPr marL="0" lvl="0" indent="0" algn="just">
              <a:lnSpc>
                <a:spcPts val="9900"/>
              </a:lnSpc>
            </a:pPr>
            <a:r>
              <a:rPr lang="en-US" sz="4800" b="1" i="1" dirty="0" smtClean="0">
                <a:solidFill>
                  <a:srgbClr val="242538"/>
                </a:solidFill>
                <a:latin typeface="Arial" panose="020B0604020202020204" pitchFamily="34" charset="0"/>
                <a:cs typeface="Arial" panose="020B0604020202020204" pitchFamily="34" charset="0"/>
              </a:rPr>
              <a:t>2. </a:t>
            </a:r>
            <a:r>
              <a:rPr lang="en-US" sz="4800" b="1" i="1" dirty="0" err="1" smtClean="0">
                <a:solidFill>
                  <a:srgbClr val="242538"/>
                </a:solidFill>
                <a:latin typeface="Arial" panose="020B0604020202020204" pitchFamily="34" charset="0"/>
                <a:cs typeface="Arial" panose="020B0604020202020204" pitchFamily="34" charset="0"/>
              </a:rPr>
              <a:t>Em</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cần</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đặt</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dấu</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phẩy</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vào</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những</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chỗ</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nào</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trong</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câu</a:t>
            </a:r>
            <a:r>
              <a:rPr lang="en-US" sz="4800" b="1" i="1" dirty="0" smtClean="0">
                <a:solidFill>
                  <a:srgbClr val="242538"/>
                </a:solidFill>
                <a:latin typeface="Arial" panose="020B0604020202020204" pitchFamily="34" charset="0"/>
                <a:cs typeface="Arial" panose="020B0604020202020204" pitchFamily="34" charset="0"/>
              </a:rPr>
              <a:t> </a:t>
            </a:r>
            <a:r>
              <a:rPr lang="en-US" sz="4800" b="1" i="1" dirty="0" err="1" smtClean="0">
                <a:solidFill>
                  <a:srgbClr val="242538"/>
                </a:solidFill>
                <a:latin typeface="Arial" panose="020B0604020202020204" pitchFamily="34" charset="0"/>
                <a:cs typeface="Arial" panose="020B0604020202020204" pitchFamily="34" charset="0"/>
              </a:rPr>
              <a:t>sau</a:t>
            </a:r>
            <a:r>
              <a:rPr lang="en-US" sz="4800" b="1" i="1" dirty="0" smtClean="0">
                <a:solidFill>
                  <a:srgbClr val="242538"/>
                </a:solidFill>
                <a:latin typeface="Arial" panose="020B0604020202020204" pitchFamily="34" charset="0"/>
                <a:cs typeface="Arial" panose="020B0604020202020204" pitchFamily="34" charset="0"/>
              </a:rPr>
              <a:t>?</a:t>
            </a:r>
            <a:endParaRPr lang="en-US" sz="4800" b="1" i="1" u="none" dirty="0">
              <a:solidFill>
                <a:srgbClr val="242538"/>
              </a:solidFill>
              <a:latin typeface="Arial" panose="020B0604020202020204" pitchFamily="34" charset="0"/>
              <a:cs typeface="Arial" panose="020B0604020202020204" pitchFamily="34" charset="0"/>
            </a:endParaRPr>
          </a:p>
        </p:txBody>
      </p:sp>
      <p:sp>
        <p:nvSpPr>
          <p:cNvPr id="36" name="AutoShape 5"/>
          <p:cNvSpPr/>
          <p:nvPr/>
        </p:nvSpPr>
        <p:spPr>
          <a:xfrm>
            <a:off x="-228600" y="8879101"/>
            <a:ext cx="19116484" cy="1496400"/>
          </a:xfrm>
          <a:prstGeom prst="rect">
            <a:avLst/>
          </a:prstGeom>
          <a:solidFill>
            <a:srgbClr val="FEDECB"/>
          </a:solidFill>
        </p:spPr>
      </p:sp>
      <p:sp>
        <p:nvSpPr>
          <p:cNvPr id="2" name="TextBox 1"/>
          <p:cNvSpPr txBox="1"/>
          <p:nvPr/>
        </p:nvSpPr>
        <p:spPr>
          <a:xfrm>
            <a:off x="3306134" y="3624839"/>
            <a:ext cx="12812686" cy="2031325"/>
          </a:xfrm>
          <a:prstGeom prst="rect">
            <a:avLst/>
          </a:prstGeom>
          <a:noFill/>
        </p:spPr>
        <p:txBody>
          <a:bodyPr wrap="square" rtlCol="0">
            <a:spAutoFit/>
          </a:bodyPr>
          <a:lstStyle/>
          <a:p>
            <a:pPr>
              <a:lnSpc>
                <a:spcPct val="150000"/>
              </a:lnSpc>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Hổ</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báo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hoa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mai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tê</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ngựa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động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quý</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hiếm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cần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bảo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vệ</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00" y="6943961"/>
            <a:ext cx="14101382" cy="3009900"/>
          </a:xfrm>
          <a:prstGeom prst="rect">
            <a:avLst/>
          </a:prstGeom>
        </p:spPr>
      </p:pic>
      <p:sp>
        <p:nvSpPr>
          <p:cNvPr id="7" name="TextBox 6"/>
          <p:cNvSpPr txBox="1"/>
          <p:nvPr/>
        </p:nvSpPr>
        <p:spPr>
          <a:xfrm>
            <a:off x="3283649" y="9161782"/>
            <a:ext cx="2667000" cy="584775"/>
          </a:xfrm>
          <a:prstGeom prst="rect">
            <a:avLst/>
          </a:prstGeom>
          <a:noFill/>
        </p:spPr>
        <p:txBody>
          <a:bodyPr wrap="square" rtlCol="0">
            <a:spAutoFit/>
          </a:bodyPr>
          <a:lstStyle/>
          <a:p>
            <a:pPr algn="ctr"/>
            <a:r>
              <a:rPr lang="en-US" sz="3200" b="1" dirty="0" err="1" smtClean="0">
                <a:solidFill>
                  <a:schemeClr val="accent3">
                    <a:lumMod val="50000"/>
                  </a:schemeClr>
                </a:solidFill>
                <a:latin typeface="Arial" panose="020B0604020202020204" pitchFamily="34" charset="0"/>
                <a:cs typeface="Arial" panose="020B0604020202020204" pitchFamily="34" charset="0"/>
              </a:rPr>
              <a:t>Báo</a:t>
            </a:r>
            <a:r>
              <a:rPr lang="en-US" sz="3200" b="1" dirty="0" smtClean="0">
                <a:solidFill>
                  <a:schemeClr val="accent3">
                    <a:lumMod val="50000"/>
                  </a:schemeClr>
                </a:solidFill>
                <a:latin typeface="Arial" panose="020B0604020202020204" pitchFamily="34" charset="0"/>
                <a:cs typeface="Arial" panose="020B0604020202020204" pitchFamily="34" charset="0"/>
              </a:rPr>
              <a:t> </a:t>
            </a:r>
            <a:r>
              <a:rPr lang="en-US" sz="3200" b="1" dirty="0" err="1" smtClean="0">
                <a:solidFill>
                  <a:schemeClr val="accent3">
                    <a:lumMod val="50000"/>
                  </a:schemeClr>
                </a:solidFill>
                <a:latin typeface="Arial" panose="020B0604020202020204" pitchFamily="34" charset="0"/>
                <a:cs typeface="Arial" panose="020B0604020202020204" pitchFamily="34" charset="0"/>
              </a:rPr>
              <a:t>hoa</a:t>
            </a:r>
            <a:r>
              <a:rPr lang="en-US" sz="3200" b="1" dirty="0" smtClean="0">
                <a:solidFill>
                  <a:schemeClr val="accent3">
                    <a:lumMod val="50000"/>
                  </a:schemeClr>
                </a:solidFill>
                <a:latin typeface="Arial" panose="020B0604020202020204" pitchFamily="34" charset="0"/>
                <a:cs typeface="Arial" panose="020B0604020202020204" pitchFamily="34" charset="0"/>
              </a:rPr>
              <a:t> </a:t>
            </a:r>
            <a:r>
              <a:rPr lang="en-US" sz="3200" b="1" dirty="0" err="1" smtClean="0">
                <a:solidFill>
                  <a:schemeClr val="accent3">
                    <a:lumMod val="50000"/>
                  </a:schemeClr>
                </a:solidFill>
                <a:latin typeface="Arial" panose="020B0604020202020204" pitchFamily="34" charset="0"/>
                <a:cs typeface="Arial" panose="020B0604020202020204" pitchFamily="34" charset="0"/>
              </a:rPr>
              <a:t>mai</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6702209" y="9161782"/>
            <a:ext cx="2667000" cy="584775"/>
          </a:xfrm>
          <a:prstGeom prst="rect">
            <a:avLst/>
          </a:prstGeom>
          <a:noFill/>
        </p:spPr>
        <p:txBody>
          <a:bodyPr wrap="square" rtlCol="0">
            <a:spAutoFit/>
          </a:bodyPr>
          <a:lstStyle/>
          <a:p>
            <a:pPr algn="ctr"/>
            <a:r>
              <a:rPr lang="en-US" sz="3200" b="1" dirty="0" err="1" smtClean="0">
                <a:solidFill>
                  <a:schemeClr val="accent3">
                    <a:lumMod val="50000"/>
                  </a:schemeClr>
                </a:solidFill>
                <a:latin typeface="Arial" panose="020B0604020202020204" pitchFamily="34" charset="0"/>
                <a:cs typeface="Arial" panose="020B0604020202020204" pitchFamily="34" charset="0"/>
              </a:rPr>
              <a:t>Tê</a:t>
            </a:r>
            <a:r>
              <a:rPr lang="en-US" sz="3200" b="1" dirty="0" smtClean="0">
                <a:solidFill>
                  <a:schemeClr val="accent3">
                    <a:lumMod val="50000"/>
                  </a:schemeClr>
                </a:solidFill>
                <a:latin typeface="Arial" panose="020B0604020202020204" pitchFamily="34" charset="0"/>
                <a:cs typeface="Arial" panose="020B0604020202020204" pitchFamily="34" charset="0"/>
              </a:rPr>
              <a:t> </a:t>
            </a:r>
            <a:r>
              <a:rPr lang="en-US" sz="3200" b="1" dirty="0" err="1" smtClean="0">
                <a:solidFill>
                  <a:schemeClr val="accent3">
                    <a:lumMod val="50000"/>
                  </a:schemeClr>
                </a:solidFill>
                <a:latin typeface="Arial" panose="020B0604020202020204" pitchFamily="34" charset="0"/>
                <a:cs typeface="Arial" panose="020B0604020202020204" pitchFamily="34" charset="0"/>
              </a:rPr>
              <a:t>giác</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a:xfrm>
            <a:off x="10325955" y="9161782"/>
            <a:ext cx="2667000" cy="584775"/>
          </a:xfrm>
          <a:prstGeom prst="rect">
            <a:avLst/>
          </a:prstGeom>
          <a:noFill/>
        </p:spPr>
        <p:txBody>
          <a:bodyPr wrap="square" rtlCol="0">
            <a:spAutoFit/>
          </a:bodyPr>
          <a:lstStyle/>
          <a:p>
            <a:pPr algn="ctr"/>
            <a:r>
              <a:rPr lang="en-US" sz="3200" b="1" dirty="0" err="1" smtClean="0">
                <a:solidFill>
                  <a:schemeClr val="accent3">
                    <a:lumMod val="50000"/>
                  </a:schemeClr>
                </a:solidFill>
                <a:latin typeface="Arial" panose="020B0604020202020204" pitchFamily="34" charset="0"/>
                <a:cs typeface="Arial" panose="020B0604020202020204" pitchFamily="34" charset="0"/>
              </a:rPr>
              <a:t>Gấu</a:t>
            </a:r>
            <a:r>
              <a:rPr lang="en-US" sz="3200" b="1" dirty="0" smtClean="0">
                <a:solidFill>
                  <a:schemeClr val="accent3">
                    <a:lumMod val="50000"/>
                  </a:schemeClr>
                </a:solidFill>
                <a:latin typeface="Arial" panose="020B0604020202020204" pitchFamily="34" charset="0"/>
                <a:cs typeface="Arial" panose="020B0604020202020204" pitchFamily="34" charset="0"/>
              </a:rPr>
              <a:t> </a:t>
            </a:r>
            <a:r>
              <a:rPr lang="en-US" sz="3200" b="1" dirty="0" err="1" smtClean="0">
                <a:solidFill>
                  <a:schemeClr val="accent3">
                    <a:lumMod val="50000"/>
                  </a:schemeClr>
                </a:solidFill>
                <a:latin typeface="Arial" panose="020B0604020202020204" pitchFamily="34" charset="0"/>
                <a:cs typeface="Arial" panose="020B0604020202020204" pitchFamily="34" charset="0"/>
              </a:rPr>
              <a:t>ngựa</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34" name="TextBox 33"/>
          <p:cNvSpPr txBox="1"/>
          <p:nvPr/>
        </p:nvSpPr>
        <p:spPr>
          <a:xfrm>
            <a:off x="13508857" y="9135926"/>
            <a:ext cx="2667000" cy="584775"/>
          </a:xfrm>
          <a:prstGeom prst="rect">
            <a:avLst/>
          </a:prstGeom>
          <a:noFill/>
        </p:spPr>
        <p:txBody>
          <a:bodyPr wrap="square" rtlCol="0">
            <a:spAutoFit/>
          </a:bodyPr>
          <a:lstStyle/>
          <a:p>
            <a:pPr algn="ctr"/>
            <a:r>
              <a:rPr lang="en-US" sz="3200" b="1" dirty="0" err="1" smtClean="0">
                <a:solidFill>
                  <a:schemeClr val="accent3">
                    <a:lumMod val="50000"/>
                  </a:schemeClr>
                </a:solidFill>
                <a:latin typeface="Arial" panose="020B0604020202020204" pitchFamily="34" charset="0"/>
                <a:cs typeface="Arial" panose="020B0604020202020204" pitchFamily="34" charset="0"/>
              </a:rPr>
              <a:t>Gấu</a:t>
            </a:r>
            <a:r>
              <a:rPr lang="en-US" sz="3200" b="1" dirty="0" smtClean="0">
                <a:solidFill>
                  <a:schemeClr val="accent3">
                    <a:lumMod val="50000"/>
                  </a:schemeClr>
                </a:solidFill>
                <a:latin typeface="Arial" panose="020B0604020202020204" pitchFamily="34" charset="0"/>
                <a:cs typeface="Arial" panose="020B0604020202020204" pitchFamily="34" charset="0"/>
              </a:rPr>
              <a:t> </a:t>
            </a:r>
            <a:r>
              <a:rPr lang="en-US" sz="3200" b="1" dirty="0" err="1" smtClean="0">
                <a:solidFill>
                  <a:schemeClr val="accent3">
                    <a:lumMod val="50000"/>
                  </a:schemeClr>
                </a:solidFill>
                <a:latin typeface="Arial" panose="020B0604020202020204" pitchFamily="34" charset="0"/>
                <a:cs typeface="Arial" panose="020B0604020202020204" pitchFamily="34" charset="0"/>
              </a:rPr>
              <a:t>chó</a:t>
            </a:r>
            <a:endParaRPr lang="en-US" sz="3200" b="1" dirty="0">
              <a:solidFill>
                <a:schemeClr val="accent3">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a:xfrm>
            <a:off x="2857226" y="3606029"/>
            <a:ext cx="12812686" cy="2031325"/>
          </a:xfrm>
          <a:prstGeom prst="rect">
            <a:avLst/>
          </a:prstGeom>
          <a:noFill/>
        </p:spPr>
        <p:txBody>
          <a:bodyPr wrap="square" rtlCol="0">
            <a:spAutoFit/>
          </a:bodyPr>
          <a:lstStyle/>
          <a:p>
            <a:pPr>
              <a:lnSpc>
                <a:spcPct val="150000"/>
              </a:lnSpc>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Hổ</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báo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hoa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mai</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tê</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giác</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gấu</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ngựa</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gấu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động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quý</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hiếm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cần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bảo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vệ</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74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2" grpId="1"/>
      <p:bldP spid="7" grpId="0"/>
      <p:bldP spid="32" grpId="0"/>
      <p:bldP spid="33" grpId="0"/>
      <p:bldP spid="34"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24301" flipH="1">
            <a:off x="14147049" y="2790596"/>
            <a:ext cx="6224503" cy="2840637"/>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68025" y="7114577"/>
            <a:ext cx="10154400" cy="4634099"/>
          </a:xfrm>
          <a:prstGeom prst="rect">
            <a:avLst/>
          </a:prstGeom>
        </p:spPr>
      </p:pic>
      <p:sp>
        <p:nvSpPr>
          <p:cNvPr id="4" name="TextBox 4"/>
          <p:cNvSpPr txBox="1"/>
          <p:nvPr/>
        </p:nvSpPr>
        <p:spPr>
          <a:xfrm>
            <a:off x="4038600" y="1278205"/>
            <a:ext cx="10870503" cy="1139030"/>
          </a:xfrm>
          <a:prstGeom prst="rect">
            <a:avLst/>
          </a:prstGeom>
        </p:spPr>
        <p:txBody>
          <a:bodyPr lIns="0" tIns="0" rIns="0" bIns="0" rtlCol="0" anchor="t">
            <a:spAutoFit/>
          </a:bodyPr>
          <a:lstStyle/>
          <a:p>
            <a:pPr marL="0" lvl="0" indent="0" algn="ctr">
              <a:lnSpc>
                <a:spcPts val="9900"/>
              </a:lnSpc>
            </a:pPr>
            <a:r>
              <a:rPr lang="en-US" sz="6400" b="1" dirty="0" smtClean="0">
                <a:solidFill>
                  <a:srgbClr val="242538"/>
                </a:solidFill>
                <a:latin typeface="Arial" panose="020B0604020202020204" pitchFamily="34" charset="0"/>
                <a:cs typeface="Arial" panose="020B0604020202020204" pitchFamily="34" charset="0"/>
              </a:rPr>
              <a:t>CỦNG CỐ, DẶN DÒ</a:t>
            </a:r>
            <a:endParaRPr lang="en-US" sz="6400" b="1" dirty="0">
              <a:solidFill>
                <a:srgbClr val="242538"/>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392706" y="4461376"/>
            <a:ext cx="9508490" cy="4339329"/>
          </a:xfrm>
          <a:prstGeom prst="rect">
            <a:avLst/>
          </a:prstGeom>
        </p:spPr>
      </p:pic>
      <p:pic>
        <p:nvPicPr>
          <p:cNvPr id="10" name="Picture 10"/>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63482" y="344161"/>
            <a:ext cx="4729286" cy="2158274"/>
          </a:xfrm>
          <a:prstGeom prst="rect">
            <a:avLst/>
          </a:prstGeom>
        </p:spPr>
      </p:pic>
      <p:pic>
        <p:nvPicPr>
          <p:cNvPr id="11" name="Picture 11"/>
          <p:cNvPicPr>
            <a:picLocks noChangeAspect="1"/>
          </p:cNvPicPr>
          <p:nvPr/>
        </p:nvPicPr>
        <p:blipFill>
          <a:blip r:embed="rId2">
            <a:alphaModFix amt="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003382" y="-1507053"/>
            <a:ext cx="4729286" cy="2158274"/>
          </a:xfrm>
          <a:prstGeom prst="rect">
            <a:avLst/>
          </a:prstGeom>
        </p:spPr>
      </p:pic>
    </p:spTree>
    <p:extLst>
      <p:ext uri="{BB962C8B-B14F-4D97-AF65-F5344CB8AC3E}">
        <p14:creationId xmlns:p14="http://schemas.microsoft.com/office/powerpoint/2010/main" val="7663664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grpSp>
        <p:nvGrpSpPr>
          <p:cNvPr id="2" name="Group 2"/>
          <p:cNvGrpSpPr/>
          <p:nvPr/>
        </p:nvGrpSpPr>
        <p:grpSpPr>
          <a:xfrm>
            <a:off x="-1120020" y="123825"/>
            <a:ext cx="20528041" cy="717123"/>
            <a:chOff x="0" y="0"/>
            <a:chExt cx="27370721" cy="956165"/>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1876257" y="0"/>
              <a:ext cx="5494464" cy="829165"/>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407193" y="25400"/>
              <a:ext cx="5494464" cy="829165"/>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938128" y="88900"/>
              <a:ext cx="5494464" cy="82916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469064" y="101600"/>
              <a:ext cx="5494464" cy="829165"/>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27000"/>
              <a:ext cx="5494464" cy="829165"/>
            </a:xfrm>
            <a:prstGeom prst="rect">
              <a:avLst/>
            </a:prstGeom>
          </p:spPr>
        </p:pic>
      </p:grpSp>
      <p:sp>
        <p:nvSpPr>
          <p:cNvPr id="12" name="TextBox 11"/>
          <p:cNvSpPr txBox="1"/>
          <p:nvPr/>
        </p:nvSpPr>
        <p:spPr>
          <a:xfrm>
            <a:off x="1905000" y="3173091"/>
            <a:ext cx="14706600" cy="3211007"/>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latin typeface="Arial" panose="020B0604020202020204" pitchFamily="34" charset="0"/>
                <a:cs typeface="Arial" panose="020B0604020202020204" pitchFamily="34" charset="0"/>
              </a:rPr>
              <a:t>TRONG BÀI HỌC SAU!</a:t>
            </a:r>
            <a:endParaRPr lang="en-US" sz="7200" b="1" dirty="0">
              <a:latin typeface="Arial" panose="020B0604020202020204" pitchFamily="34" charset="0"/>
              <a:cs typeface="Arial" panose="020B0604020202020204" pitchFamily="34" charset="0"/>
            </a:endParaRPr>
          </a:p>
        </p:txBody>
      </p:sp>
      <p:pic>
        <p:nvPicPr>
          <p:cNvPr id="13" name="Picture 10"/>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14400" y="1327876"/>
            <a:ext cx="4729286" cy="2158274"/>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502420"/>
            <a:ext cx="5244221" cy="3784580"/>
          </a:xfrm>
          <a:prstGeom prst="rect">
            <a:avLst/>
          </a:prstGeom>
        </p:spPr>
      </p:pic>
      <p:pic>
        <p:nvPicPr>
          <p:cNvPr id="16" name="Picture 2"/>
          <p:cNvPicPr>
            <a:picLocks noChangeAspect="1"/>
          </p:cNvPicPr>
          <p:nvPr/>
        </p:nvPicPr>
        <p:blipFill>
          <a:blip r:embed="rId4">
            <a:alphaModFix amt="40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24301" flipH="1">
            <a:off x="14750350" y="5311187"/>
            <a:ext cx="6224503" cy="284063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27833" y="1067971"/>
            <a:ext cx="4191000" cy="2619374"/>
          </a:xfrm>
          <a:prstGeom prst="rect">
            <a:avLst/>
          </a:prstGeom>
        </p:spPr>
      </p:pic>
    </p:spTree>
    <p:extLst>
      <p:ext uri="{BB962C8B-B14F-4D97-AF65-F5344CB8AC3E}">
        <p14:creationId xmlns:p14="http://schemas.microsoft.com/office/powerpoint/2010/main" val="113635803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t="-9000" r="-7000"/>
          </a:stretch>
        </a:blipFill>
        <a:effectLst/>
      </p:bgPr>
    </p:bg>
    <p:spTree>
      <p:nvGrpSpPr>
        <p:cNvPr id="1" name=""/>
        <p:cNvGrpSpPr/>
        <p:nvPr/>
      </p:nvGrpSpPr>
      <p:grpSpPr>
        <a:xfrm>
          <a:off x="0" y="0"/>
          <a:ext cx="0" cy="0"/>
          <a:chOff x="0" y="0"/>
          <a:chExt cx="0" cy="0"/>
        </a:xfrm>
      </p:grpSpPr>
      <p:sp>
        <p:nvSpPr>
          <p:cNvPr id="23" name="Oval 22"/>
          <p:cNvSpPr/>
          <p:nvPr/>
        </p:nvSpPr>
        <p:spPr>
          <a:xfrm>
            <a:off x="6476998" y="723900"/>
            <a:ext cx="5334002" cy="3886200"/>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p:cNvGrpSpPr/>
          <p:nvPr/>
        </p:nvGrpSpPr>
        <p:grpSpPr>
          <a:xfrm rot="-386977">
            <a:off x="-123956" y="459795"/>
            <a:ext cx="8222646" cy="640923"/>
            <a:chOff x="0" y="0"/>
            <a:chExt cx="10963528" cy="854565"/>
          </a:xfrm>
        </p:grpSpPr>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469064" y="0"/>
              <a:ext cx="5494464" cy="82916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25400"/>
              <a:ext cx="5494464" cy="829165"/>
            </a:xfrm>
            <a:prstGeom prst="rect">
              <a:avLst/>
            </a:prstGeom>
          </p:spPr>
        </p:pic>
      </p:gr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722" y="7700213"/>
            <a:ext cx="5690832" cy="202370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9109" y="7700213"/>
            <a:ext cx="5690832" cy="202370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7964" y="7780151"/>
            <a:ext cx="5690832" cy="2023708"/>
          </a:xfrm>
          <a:prstGeom prst="rect">
            <a:avLst/>
          </a:prstGeom>
        </p:spPr>
      </p:pic>
      <p:pic>
        <p:nvPicPr>
          <p:cNvPr id="22" name="Picture 21"/>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62800" y="934828"/>
            <a:ext cx="3656811" cy="3236116"/>
          </a:xfrm>
          <a:prstGeom prst="rect">
            <a:avLst/>
          </a:prstGeom>
        </p:spPr>
      </p:pic>
      <p:sp>
        <p:nvSpPr>
          <p:cNvPr id="2" name="Rectangle 1"/>
          <p:cNvSpPr/>
          <p:nvPr/>
        </p:nvSpPr>
        <p:spPr>
          <a:xfrm>
            <a:off x="1753945" y="911109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SÓC</a:t>
            </a:r>
            <a:endParaRPr lang="en-US" sz="32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8048625" y="910124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MÈO</a:t>
            </a:r>
            <a:endParaRPr lang="en-US" sz="3200" b="1"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13940892" y="918210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CHÓ</a:t>
            </a:r>
            <a:endParaRPr lang="en-US" sz="3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2220" y="5452220"/>
            <a:ext cx="3564610" cy="2771075"/>
          </a:xfrm>
          <a:prstGeom prst="rect">
            <a:avLst/>
          </a:prstGeom>
        </p:spPr>
      </p:pic>
      <p:pic>
        <p:nvPicPr>
          <p:cNvPr id="21" name="Picture 20"/>
          <p:cNvPicPr>
            <a:picLocks noChangeAspect="1"/>
          </p:cNvPicPr>
          <p:nvPr/>
        </p:nvPicPr>
        <p:blipFill rotWithShape="1">
          <a:blip r:embed="rId14">
            <a:extLst>
              <a:ext uri="{28A0092B-C50C-407E-A947-70E740481C1C}">
                <a14:useLocalDpi xmlns:a14="http://schemas.microsoft.com/office/drawing/2010/main" val="0"/>
              </a:ext>
            </a:extLst>
          </a:blip>
          <a:srcRect l="22435" r="22435"/>
          <a:stretch/>
        </p:blipFill>
        <p:spPr>
          <a:xfrm>
            <a:off x="14249400" y="5788068"/>
            <a:ext cx="2763380" cy="2667748"/>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53945" y="5219700"/>
            <a:ext cx="3656811" cy="3236116"/>
          </a:xfrm>
          <a:prstGeom prst="rect">
            <a:avLst/>
          </a:prstGeom>
        </p:spPr>
      </p:pic>
    </p:spTree>
    <p:extLst>
      <p:ext uri="{BB962C8B-B14F-4D97-AF65-F5344CB8AC3E}">
        <p14:creationId xmlns:p14="http://schemas.microsoft.com/office/powerpoint/2010/main" val="304119255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autoRev="1" fill="hold" nodeType="clickEffect" p14:presetBounceEnd="50000">
                                      <p:stCondLst>
                                        <p:cond delay="0"/>
                                      </p:stCondLst>
                                      <p:childTnLst>
                                        <p:animMotion origin="layout" path="M -4.16667E-6 -0.00046 L -0.02968 -0.4091 " pathEditMode="relative" rAng="0" ptsTypes="AA" p14:bounceEnd="50000">
                                          <p:cBhvr>
                                            <p:cTn id="6" dur="1000" fill="hold"/>
                                            <p:tgtEl>
                                              <p:spTgt spid="19"/>
                                            </p:tgtEl>
                                            <p:attrNameLst>
                                              <p:attrName>ppt_x</p:attrName>
                                              <p:attrName>ppt_y</p:attrName>
                                            </p:attrNameLst>
                                          </p:cBhvr>
                                          <p:rCtr x="-1484" y="-20432"/>
                                        </p:animMotion>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autoRev="1" fill="hold" nodeType="clickEffect" p14:presetBounceEnd="50000">
                                      <p:stCondLst>
                                        <p:cond delay="0"/>
                                      </p:stCondLst>
                                      <p:childTnLst>
                                        <p:animMotion origin="layout" path="M 2.5E-6 -3.95062E-6 L -0.35469 -0.43672 " pathEditMode="relative" rAng="0" ptsTypes="AA" p14:bounceEnd="50000">
                                          <p:cBhvr>
                                            <p:cTn id="11" dur="1000" fill="hold"/>
                                            <p:tgtEl>
                                              <p:spTgt spid="21"/>
                                            </p:tgtEl>
                                            <p:attrNameLst>
                                              <p:attrName>ppt_x</p:attrName>
                                              <p:attrName>ppt_y</p:attrName>
                                            </p:attrNameLst>
                                          </p:cBhvr>
                                          <p:rCtr x="-17734" y="-21836"/>
                                        </p:animMotion>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fill="hold" nodeType="clickEffect" p14:presetBounceEnd="50000">
                                      <p:stCondLst>
                                        <p:cond delay="0"/>
                                      </p:stCondLst>
                                      <p:childTnLst>
                                        <p:animMotion origin="layout" path="M -3.33333E-6 -4.93827E-7 L 0.29584 -0.41651 " pathEditMode="relative" rAng="0" ptsTypes="AA" p14:bounceEnd="50000">
                                          <p:cBhvr>
                                            <p:cTn id="16" dur="1000" fill="hold"/>
                                            <p:tgtEl>
                                              <p:spTgt spid="18"/>
                                            </p:tgtEl>
                                            <p:attrNameLst>
                                              <p:attrName>ppt_x</p:attrName>
                                              <p:attrName>ppt_y</p:attrName>
                                            </p:attrNameLst>
                                          </p:cBhvr>
                                          <p:rCtr x="14792" y="-20833"/>
                                        </p:animMotion>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7" fill="hold">
                                <p:stCondLst>
                                  <p:cond delay="1000"/>
                                </p:stCondLst>
                                <p:childTnLst>
                                  <p:par>
                                    <p:cTn id="18" presetID="26" presetClass="emph" presetSubtype="0" repeatCount="3000" fill="hold" nodeType="afterEffect">
                                      <p:stCondLst>
                                        <p:cond delay="0"/>
                                      </p:stCondLst>
                                      <p:childTnLst>
                                        <p:animEffect transition="out" filter="fade">
                                          <p:cBhvr>
                                            <p:cTn id="19" dur="500" tmFilter="0, 0; .2, .5; .8, .5; 1, 0"/>
                                            <p:tgtEl>
                                              <p:spTgt spid="18"/>
                                            </p:tgtEl>
                                          </p:cBhvr>
                                        </p:animEffect>
                                        <p:animScale>
                                          <p:cBhvr>
                                            <p:cTn id="20" dur="250" autoRev="1" fill="hold"/>
                                            <p:tgtEl>
                                              <p:spTgt spid="18"/>
                                            </p:tgtEl>
                                          </p:cBhvr>
                                          <p:by x="105000" y="105000"/>
                                        </p:animScale>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autoRev="1" fill="hold" nodeType="clickEffect">
                                      <p:stCondLst>
                                        <p:cond delay="0"/>
                                      </p:stCondLst>
                                      <p:childTnLst>
                                        <p:animMotion origin="layout" path="M -4.16667E-6 -0.00046 L -0.02968 -0.4091 " pathEditMode="relative" rAng="0" ptsTypes="AA">
                                          <p:cBhvr>
                                            <p:cTn id="6" dur="1000" fill="hold"/>
                                            <p:tgtEl>
                                              <p:spTgt spid="19"/>
                                            </p:tgtEl>
                                            <p:attrNameLst>
                                              <p:attrName>ppt_x</p:attrName>
                                              <p:attrName>ppt_y</p:attrName>
                                            </p:attrNameLst>
                                          </p:cBhvr>
                                          <p:rCtr x="-1484" y="-20432"/>
                                        </p:animMotion>
                                      </p:childTnLst>
                                    </p:cTn>
                                  </p:par>
                                </p:childTnLst>
                              </p:cTn>
                            </p:par>
                          </p:childTnLst>
                        </p:cTn>
                      </p:par>
                    </p:childTnLst>
                  </p:cTn>
                  <p:nextCondLst>
                    <p:cond evt="onClick" delay="0">
                      <p:tgtEl>
                        <p:spTgt spid="19"/>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autoRev="1" fill="hold" nodeType="clickEffect">
                                      <p:stCondLst>
                                        <p:cond delay="0"/>
                                      </p:stCondLst>
                                      <p:childTnLst>
                                        <p:animMotion origin="layout" path="M 2.5E-6 -3.95062E-6 L -0.35469 -0.43672 " pathEditMode="relative" rAng="0" ptsTypes="AA">
                                          <p:cBhvr>
                                            <p:cTn id="11" dur="1000" fill="hold"/>
                                            <p:tgtEl>
                                              <p:spTgt spid="21"/>
                                            </p:tgtEl>
                                            <p:attrNameLst>
                                              <p:attrName>ppt_x</p:attrName>
                                              <p:attrName>ppt_y</p:attrName>
                                            </p:attrNameLst>
                                          </p:cBhvr>
                                          <p:rCtr x="-17734" y="-21836"/>
                                        </p:animMotion>
                                      </p:childTnLst>
                                    </p:cTn>
                                  </p:par>
                                </p:childTnLst>
                              </p:cTn>
                            </p:par>
                          </p:childTnLst>
                        </p:cTn>
                      </p:par>
                    </p:childTnLst>
                  </p:cTn>
                  <p:nextCondLst>
                    <p:cond evt="onClick" delay="0">
                      <p:tgtEl>
                        <p:spTgt spid="21"/>
                      </p:tgtEl>
                    </p:cond>
                  </p:nextCondLst>
                </p:seq>
                <p:seq concurrent="1" nextAc="seek">
                  <p:cTn id="12" restart="whenNotActive" fill="hold" evtFilter="cancelBubble" nodeType="interactiveSeq">
                    <p:stCondLst>
                      <p:cond evt="onClick" delay="0">
                        <p:tgtEl>
                          <p:spTgt spid="1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fill="hold" nodeType="clickEffect">
                                      <p:stCondLst>
                                        <p:cond delay="0"/>
                                      </p:stCondLst>
                                      <p:childTnLst>
                                        <p:animMotion origin="layout" path="M -3.33333E-6 -4.93827E-7 L 0.29584 -0.41651 " pathEditMode="relative" rAng="0" ptsTypes="AA">
                                          <p:cBhvr>
                                            <p:cTn id="16" dur="1000" fill="hold"/>
                                            <p:tgtEl>
                                              <p:spTgt spid="18"/>
                                            </p:tgtEl>
                                            <p:attrNameLst>
                                              <p:attrName>ppt_x</p:attrName>
                                              <p:attrName>ppt_y</p:attrName>
                                            </p:attrNameLst>
                                          </p:cBhvr>
                                          <p:rCtr x="14792" y="-20833"/>
                                        </p:animMotion>
                                      </p:childTnLst>
                                      <p:subTnLst>
                                        <p:audio>
                                          <p:cMediaNode>
                                            <p:cTn display="0" masterRel="sameClick">
                                              <p:stCondLst>
                                                <p:cond evt="begin" delay="0">
                                                  <p:tn val="15"/>
                                                </p:cond>
                                              </p:stCondLst>
                                              <p:endCondLst>
                                                <p:cond evt="onStopAudio" delay="0">
                                                  <p:tgtEl>
                                                    <p:sldTgt/>
                                                  </p:tgtEl>
                                                </p:cond>
                                              </p:endCondLst>
                                            </p:cTn>
                                            <p:tgtEl>
                                              <p:sndTgt r:embed="rId16" name="chimes.wav"/>
                                            </p:tgtEl>
                                          </p:cMediaNode>
                                        </p:audio>
                                      </p:subTnLst>
                                    </p:cTn>
                                  </p:par>
                                </p:childTnLst>
                              </p:cTn>
                            </p:par>
                            <p:par>
                              <p:cTn id="17" fill="hold">
                                <p:stCondLst>
                                  <p:cond delay="1000"/>
                                </p:stCondLst>
                                <p:childTnLst>
                                  <p:par>
                                    <p:cTn id="18" presetID="26" presetClass="emph" presetSubtype="0" repeatCount="3000" fill="hold" nodeType="afterEffect">
                                      <p:stCondLst>
                                        <p:cond delay="0"/>
                                      </p:stCondLst>
                                      <p:childTnLst>
                                        <p:animEffect transition="out" filter="fade">
                                          <p:cBhvr>
                                            <p:cTn id="19" dur="500" tmFilter="0, 0; .2, .5; .8, .5; 1, 0"/>
                                            <p:tgtEl>
                                              <p:spTgt spid="18"/>
                                            </p:tgtEl>
                                          </p:cBhvr>
                                        </p:animEffect>
                                        <p:animScale>
                                          <p:cBhvr>
                                            <p:cTn id="20" dur="250" autoRev="1" fill="hold"/>
                                            <p:tgtEl>
                                              <p:spTgt spid="18"/>
                                            </p:tgtEl>
                                          </p:cBhvr>
                                          <p:by x="105000" y="105000"/>
                                        </p:animScale>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t="-9000" r="-7000"/>
          </a:stretch>
        </a:blipFill>
        <a:effectLst/>
      </p:bgPr>
    </p:bg>
    <p:spTree>
      <p:nvGrpSpPr>
        <p:cNvPr id="1" name=""/>
        <p:cNvGrpSpPr/>
        <p:nvPr/>
      </p:nvGrpSpPr>
      <p:grpSpPr>
        <a:xfrm>
          <a:off x="0" y="0"/>
          <a:ext cx="0" cy="0"/>
          <a:chOff x="0" y="0"/>
          <a:chExt cx="0" cy="0"/>
        </a:xfrm>
      </p:grpSpPr>
      <p:sp>
        <p:nvSpPr>
          <p:cNvPr id="23" name="Oval 22"/>
          <p:cNvSpPr/>
          <p:nvPr/>
        </p:nvSpPr>
        <p:spPr>
          <a:xfrm>
            <a:off x="6476998" y="723900"/>
            <a:ext cx="5334002" cy="3886200"/>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p:cNvGrpSpPr/>
          <p:nvPr/>
        </p:nvGrpSpPr>
        <p:grpSpPr>
          <a:xfrm rot="-386977">
            <a:off x="-123956" y="459795"/>
            <a:ext cx="8222646" cy="640923"/>
            <a:chOff x="0" y="0"/>
            <a:chExt cx="10963528" cy="854565"/>
          </a:xfrm>
        </p:grpSpPr>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469064" y="0"/>
              <a:ext cx="5494464" cy="82916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25400"/>
              <a:ext cx="5494464" cy="829165"/>
            </a:xfrm>
            <a:prstGeom prst="rect">
              <a:avLst/>
            </a:prstGeom>
          </p:spPr>
        </p:pic>
      </p:gr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722" y="7700213"/>
            <a:ext cx="5690832" cy="202370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9109" y="7700213"/>
            <a:ext cx="5690832" cy="202370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7964" y="7780151"/>
            <a:ext cx="5690832" cy="2023708"/>
          </a:xfrm>
          <a:prstGeom prst="rect">
            <a:avLst/>
          </a:prstGeom>
        </p:spPr>
      </p:pic>
      <p:sp>
        <p:nvSpPr>
          <p:cNvPr id="2" name="Rectangle 1"/>
          <p:cNvSpPr/>
          <p:nvPr/>
        </p:nvSpPr>
        <p:spPr>
          <a:xfrm>
            <a:off x="1753945" y="911109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GẤU TRÚC</a:t>
            </a:r>
            <a:endParaRPr lang="en-US" sz="32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8048625" y="910124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GẤU NÂU</a:t>
            </a:r>
            <a:endParaRPr lang="en-US" sz="3200" b="1"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13940892" y="918210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VOI</a:t>
            </a:r>
            <a:endParaRPr lang="en-US" sz="3200" b="1" dirty="0">
              <a:solidFill>
                <a:srgbClr val="FF0000"/>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934199" y="942889"/>
            <a:ext cx="4419600" cy="3244578"/>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24000" y="5524500"/>
            <a:ext cx="3429000" cy="2882113"/>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43800" y="5386316"/>
            <a:ext cx="4419600" cy="3244578"/>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713032" y="5293895"/>
            <a:ext cx="3420696" cy="3133357"/>
          </a:xfrm>
          <a:prstGeom prst="rect">
            <a:avLst/>
          </a:prstGeom>
        </p:spPr>
      </p:pic>
    </p:spTree>
    <p:extLst>
      <p:ext uri="{BB962C8B-B14F-4D97-AF65-F5344CB8AC3E}">
        <p14:creationId xmlns:p14="http://schemas.microsoft.com/office/powerpoint/2010/main" val="3714166298"/>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autoRev="1" fill="hold" nodeType="clickEffect" p14:presetBounceEnd="50000">
                                      <p:stCondLst>
                                        <p:cond delay="0"/>
                                      </p:stCondLst>
                                      <p:childTnLst>
                                        <p:animMotion origin="layout" path="M -3.33333E-6 -4.93827E-7 L 0.31459 -0.42901 " pathEditMode="relative" rAng="0" ptsTypes="AA" p14:bounceEnd="50000">
                                          <p:cBhvr>
                                            <p:cTn id="6" dur="1000" fill="hold"/>
                                            <p:tgtEl>
                                              <p:spTgt spid="3"/>
                                            </p:tgtEl>
                                            <p:attrNameLst>
                                              <p:attrName>ppt_x</p:attrName>
                                              <p:attrName>ppt_y</p:attrName>
                                            </p:attrNameLst>
                                          </p:cBhvr>
                                          <p:rCtr x="15729" y="-21451"/>
                                        </p:animMotion>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fill="hold" nodeType="clickEffect" p14:presetBounceEnd="50000">
                                      <p:stCondLst>
                                        <p:cond delay="0"/>
                                      </p:stCondLst>
                                      <p:childTnLst>
                                        <p:animMotion origin="layout" path="M -3.33333E-6 2.83951E-6 L -0.03333 -0.43318 " pathEditMode="relative" rAng="0" ptsTypes="AA" p14:bounceEnd="50000">
                                          <p:cBhvr>
                                            <p:cTn id="11" dur="1000" fill="hold"/>
                                            <p:tgtEl>
                                              <p:spTgt spid="5"/>
                                            </p:tgtEl>
                                            <p:attrNameLst>
                                              <p:attrName>ppt_x</p:attrName>
                                              <p:attrName>ppt_y</p:attrName>
                                            </p:attrNameLst>
                                          </p:cBhvr>
                                          <p:rCtr x="-1667" y="-21667"/>
                                        </p:animMotion>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2" fill="hold">
                                <p:stCondLst>
                                  <p:cond delay="1000"/>
                                </p:stCondLst>
                                <p:childTnLst>
                                  <p:par>
                                    <p:cTn id="13" presetID="26" presetClass="emph" presetSubtype="0" repeatCount="3000" fill="hold" nodeType="after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1" presetClass="exit" presetSubtype="0" fill="hold" nodeType="with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autoRev="1" fill="hold" nodeType="clickEffect" p14:presetBounceEnd="50000">
                                      <p:stCondLst>
                                        <p:cond delay="0"/>
                                      </p:stCondLst>
                                      <p:childTnLst>
                                        <p:animMotion origin="layout" path="M 4.02778E-6 4.69136E-6 L -0.35999 -0.42624 " pathEditMode="relative" rAng="0" ptsTypes="AA" p14:bounceEnd="50000">
                                          <p:cBhvr>
                                            <p:cTn id="22" dur="1000" fill="hold"/>
                                            <p:tgtEl>
                                              <p:spTgt spid="9"/>
                                            </p:tgtEl>
                                            <p:attrNameLst>
                                              <p:attrName>ppt_x</p:attrName>
                                              <p:attrName>ppt_y</p:attrName>
                                            </p:attrNameLst>
                                          </p:cBhvr>
                                          <p:rCtr x="-18003" y="-21312"/>
                                        </p:animMotion>
                                      </p:childTnLst>
                                    </p:cTn>
                                  </p:par>
                                </p:childTnLst>
                              </p:cTn>
                            </p:par>
                          </p:childTnLst>
                        </p:cTn>
                      </p:par>
                    </p:childTnLst>
                  </p:cTn>
                  <p:nextCondLst>
                    <p:cond evt="onClick" delay="0">
                      <p:tgtEl>
                        <p:spTgt spid="9"/>
                      </p:tgtEl>
                    </p:cond>
                  </p:nextCondLst>
                </p:seq>
              </p:childTnLst>
            </p:cTn>
          </p:par>
        </p:tn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autoRev="1" fill="hold" nodeType="clickEffect">
                                      <p:stCondLst>
                                        <p:cond delay="0"/>
                                      </p:stCondLst>
                                      <p:childTnLst>
                                        <p:animMotion origin="layout" path="M -3.33333E-6 -4.93827E-7 L 0.31459 -0.42901 " pathEditMode="relative" rAng="0" ptsTypes="AA">
                                          <p:cBhvr>
                                            <p:cTn id="6" dur="1000" fill="hold"/>
                                            <p:tgtEl>
                                              <p:spTgt spid="3"/>
                                            </p:tgtEl>
                                            <p:attrNameLst>
                                              <p:attrName>ppt_x</p:attrName>
                                              <p:attrName>ppt_y</p:attrName>
                                            </p:attrNameLst>
                                          </p:cBhvr>
                                          <p:rCtr x="15729" y="-21451"/>
                                        </p:animMotion>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fill="hold" nodeType="clickEffect">
                                      <p:stCondLst>
                                        <p:cond delay="0"/>
                                      </p:stCondLst>
                                      <p:childTnLst>
                                        <p:animMotion origin="layout" path="M -3.33333E-6 2.83951E-6 L -0.03333 -0.43318 " pathEditMode="relative" rAng="0" ptsTypes="AA">
                                          <p:cBhvr>
                                            <p:cTn id="11" dur="1000" fill="hold"/>
                                            <p:tgtEl>
                                              <p:spTgt spid="5"/>
                                            </p:tgtEl>
                                            <p:attrNameLst>
                                              <p:attrName>ppt_x</p:attrName>
                                              <p:attrName>ppt_y</p:attrName>
                                            </p:attrNameLst>
                                          </p:cBhvr>
                                          <p:rCtr x="-1667" y="-21667"/>
                                        </p:animMotion>
                                      </p:childTnLst>
                                      <p:subTnLst>
                                        <p:audio>
                                          <p:cMediaNode>
                                            <p:cTn display="0" masterRel="sameClick">
                                              <p:stCondLst>
                                                <p:cond evt="begin" delay="0">
                                                  <p:tn val="10"/>
                                                </p:cond>
                                              </p:stCondLst>
                                              <p:endCondLst>
                                                <p:cond evt="onStopAudio" delay="0">
                                                  <p:tgtEl>
                                                    <p:sldTgt/>
                                                  </p:tgtEl>
                                                </p:cond>
                                              </p:endCondLst>
                                            </p:cTn>
                                            <p:tgtEl>
                                              <p:sndTgt r:embed="rId16" name="chimes.wav"/>
                                            </p:tgtEl>
                                          </p:cMediaNode>
                                        </p:audio>
                                      </p:subTnLst>
                                    </p:cTn>
                                  </p:par>
                                </p:childTnLst>
                              </p:cTn>
                            </p:par>
                            <p:par>
                              <p:cTn id="12" fill="hold">
                                <p:stCondLst>
                                  <p:cond delay="1000"/>
                                </p:stCondLst>
                                <p:childTnLst>
                                  <p:par>
                                    <p:cTn id="13" presetID="26" presetClass="emph" presetSubtype="0" repeatCount="3000" fill="hold" nodeType="after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par>
                                    <p:cTn id="16" presetID="1" presetClass="exit" presetSubtype="0" fill="hold" nodeType="with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autoRev="1" fill="hold" nodeType="clickEffect">
                                      <p:stCondLst>
                                        <p:cond delay="0"/>
                                      </p:stCondLst>
                                      <p:childTnLst>
                                        <p:animMotion origin="layout" path="M 4.02778E-6 4.69136E-6 L -0.35999 -0.42624 " pathEditMode="relative" rAng="0" ptsTypes="AA">
                                          <p:cBhvr>
                                            <p:cTn id="22" dur="1000" fill="hold"/>
                                            <p:tgtEl>
                                              <p:spTgt spid="9"/>
                                            </p:tgtEl>
                                            <p:attrNameLst>
                                              <p:attrName>ppt_x</p:attrName>
                                              <p:attrName>ppt_y</p:attrName>
                                            </p:attrNameLst>
                                          </p:cBhvr>
                                          <p:rCtr x="-18003" y="-21312"/>
                                        </p:animMotion>
                                      </p:childTnLst>
                                    </p:cTn>
                                  </p:par>
                                </p:childTnLst>
                              </p:cTn>
                            </p:par>
                          </p:childTnLst>
                        </p:cTn>
                      </p:par>
                    </p:childTnLst>
                  </p:cTn>
                  <p:nextCondLst>
                    <p:cond evt="onClick" delay="0">
                      <p:tgtEl>
                        <p:spTgt spid="9"/>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t="-9000" r="-7000"/>
          </a:stretch>
        </a:blipFill>
        <a:effectLst/>
      </p:bgPr>
    </p:bg>
    <p:spTree>
      <p:nvGrpSpPr>
        <p:cNvPr id="1" name=""/>
        <p:cNvGrpSpPr/>
        <p:nvPr/>
      </p:nvGrpSpPr>
      <p:grpSpPr>
        <a:xfrm>
          <a:off x="0" y="0"/>
          <a:ext cx="0" cy="0"/>
          <a:chOff x="0" y="0"/>
          <a:chExt cx="0" cy="0"/>
        </a:xfrm>
      </p:grpSpPr>
      <p:sp>
        <p:nvSpPr>
          <p:cNvPr id="23" name="Oval 22"/>
          <p:cNvSpPr/>
          <p:nvPr/>
        </p:nvSpPr>
        <p:spPr>
          <a:xfrm>
            <a:off x="6476998" y="723900"/>
            <a:ext cx="5334002" cy="3886200"/>
          </a:xfrm>
          <a:prstGeom prst="ellipse">
            <a:avLst/>
          </a:prstGeom>
          <a:solidFill>
            <a:schemeClr val="accent1">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
          <p:cNvGrpSpPr/>
          <p:nvPr/>
        </p:nvGrpSpPr>
        <p:grpSpPr>
          <a:xfrm rot="-386977">
            <a:off x="-123956" y="459795"/>
            <a:ext cx="8222646" cy="640923"/>
            <a:chOff x="0" y="0"/>
            <a:chExt cx="10963528" cy="854565"/>
          </a:xfrm>
        </p:grpSpPr>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469064" y="0"/>
              <a:ext cx="5494464" cy="82916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25400"/>
              <a:ext cx="5494464" cy="829165"/>
            </a:xfrm>
            <a:prstGeom prst="rect">
              <a:avLst/>
            </a:prstGeom>
          </p:spPr>
        </p:pic>
      </p:gr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722" y="7700213"/>
            <a:ext cx="5690832" cy="202370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9109" y="7700213"/>
            <a:ext cx="5690832" cy="202370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7964" y="7780151"/>
            <a:ext cx="5690832" cy="2023708"/>
          </a:xfrm>
          <a:prstGeom prst="rect">
            <a:avLst/>
          </a:prstGeom>
        </p:spPr>
      </p:pic>
      <p:sp>
        <p:nvSpPr>
          <p:cNvPr id="2" name="Rectangle 1"/>
          <p:cNvSpPr/>
          <p:nvPr/>
        </p:nvSpPr>
        <p:spPr>
          <a:xfrm>
            <a:off x="1753945" y="911109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HỔ</a:t>
            </a:r>
            <a:endParaRPr lang="en-US" sz="3200" b="1" dirty="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8048625" y="910124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TÊ GIÁC</a:t>
            </a:r>
            <a:endParaRPr lang="en-US" sz="3200" b="1" dirty="0">
              <a:solidFill>
                <a:srgbClr val="FF0000"/>
              </a:solidFill>
              <a:latin typeface="Arial" panose="020B0604020202020204" pitchFamily="34" charset="0"/>
              <a:cs typeface="Arial" panose="020B0604020202020204" pitchFamily="34" charset="0"/>
            </a:endParaRPr>
          </a:p>
        </p:txBody>
      </p:sp>
      <p:sp>
        <p:nvSpPr>
          <p:cNvPr id="24" name="Rectangle 23"/>
          <p:cNvSpPr/>
          <p:nvPr/>
        </p:nvSpPr>
        <p:spPr>
          <a:xfrm>
            <a:off x="13940892" y="9182100"/>
            <a:ext cx="2971800" cy="692769"/>
          </a:xfrm>
          <a:prstGeom prst="rect">
            <a:avLst/>
          </a:prstGeom>
          <a:solidFill>
            <a:schemeClr val="tx2">
              <a:lumMod val="20000"/>
              <a:lumOff val="80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Arial" panose="020B0604020202020204" pitchFamily="34" charset="0"/>
                <a:cs typeface="Arial" panose="020B0604020202020204" pitchFamily="34" charset="0"/>
              </a:rPr>
              <a:t>SƯ TỬ</a:t>
            </a:r>
            <a:endParaRPr lang="en-US" sz="3200" b="1" dirty="0">
              <a:solidFill>
                <a:srgbClr val="FF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1">
            <a:biLevel thresh="75000"/>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56314" y="1056768"/>
            <a:ext cx="3333393" cy="3114176"/>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1074" y="4714125"/>
            <a:ext cx="4762500" cy="476250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80154" y="5873251"/>
            <a:ext cx="3885714" cy="259047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837509" y="5143500"/>
            <a:ext cx="3333393" cy="3114176"/>
          </a:xfrm>
          <a:prstGeom prst="rect">
            <a:avLst/>
          </a:prstGeom>
        </p:spPr>
      </p:pic>
    </p:spTree>
    <p:extLst>
      <p:ext uri="{BB962C8B-B14F-4D97-AF65-F5344CB8AC3E}">
        <p14:creationId xmlns:p14="http://schemas.microsoft.com/office/powerpoint/2010/main" val="1239027428"/>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autoRev="1" fill="hold" nodeType="clickEffect" p14:presetBounceEnd="50000">
                                      <p:stCondLst>
                                        <p:cond delay="0"/>
                                      </p:stCondLst>
                                      <p:childTnLst>
                                        <p:animMotion origin="layout" path="M -4.16667E-6 -4.81481E-6 L 0.31198 -0.44753 " pathEditMode="relative" rAng="0" ptsTypes="AA" p14:bounceEnd="50000">
                                          <p:cBhvr>
                                            <p:cTn id="6" dur="1000" fill="hold"/>
                                            <p:tgtEl>
                                              <p:spTgt spid="4"/>
                                            </p:tgtEl>
                                            <p:attrNameLst>
                                              <p:attrName>ppt_x</p:attrName>
                                              <p:attrName>ppt_y</p:attrName>
                                            </p:attrNameLst>
                                          </p:cBhvr>
                                          <p:rCtr x="15599" y="-22377"/>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autoRev="1" fill="hold" nodeType="clickEffect" p14:presetBounceEnd="50000">
                                      <p:stCondLst>
                                        <p:cond delay="0"/>
                                      </p:stCondLst>
                                      <p:childTnLst>
                                        <p:animMotion origin="layout" path="M -2.77778E-7 7.40741E-7 L -0.02101 -0.44861 " pathEditMode="relative" rAng="0" ptsTypes="AA" p14:bounceEnd="50000">
                                          <p:cBhvr>
                                            <p:cTn id="11" dur="1000" fill="hold"/>
                                            <p:tgtEl>
                                              <p:spTgt spid="10"/>
                                            </p:tgtEl>
                                            <p:attrNameLst>
                                              <p:attrName>ppt_x</p:attrName>
                                              <p:attrName>ppt_y</p:attrName>
                                            </p:attrNameLst>
                                          </p:cBhvr>
                                          <p:rCtr x="-1050" y="-22438"/>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fill="hold" nodeType="clickEffect" p14:presetBounceEnd="50000">
                                      <p:stCondLst>
                                        <p:cond delay="0"/>
                                      </p:stCondLst>
                                      <p:childTnLst>
                                        <p:animMotion origin="layout" path="M -3.05556E-6 1.11111E-6 L -0.34357 -0.39583 " pathEditMode="relative" rAng="0" ptsTypes="AA" p14:bounceEnd="50000">
                                          <p:cBhvr>
                                            <p:cTn id="16" dur="2000" fill="hold"/>
                                            <p:tgtEl>
                                              <p:spTgt spid="11"/>
                                            </p:tgtEl>
                                            <p:attrNameLst>
                                              <p:attrName>ppt_x</p:attrName>
                                              <p:attrName>ppt_y</p:attrName>
                                            </p:attrNameLst>
                                          </p:cBhvr>
                                          <p:rCtr x="-17179" y="-19799"/>
                                        </p:animMotion>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7" fill="hold">
                                <p:stCondLst>
                                  <p:cond delay="2000"/>
                                </p:stCondLst>
                                <p:childTnLst>
                                  <p:par>
                                    <p:cTn id="18" presetID="26" presetClass="emph" presetSubtype="0" repeatCount="3000" fill="hold" nodeType="after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mc:Choice>
    <mc:Fallback xmlns="">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autoRev="1" fill="hold" nodeType="clickEffect">
                                      <p:stCondLst>
                                        <p:cond delay="0"/>
                                      </p:stCondLst>
                                      <p:childTnLst>
                                        <p:animMotion origin="layout" path="M -4.16667E-6 -4.81481E-6 L 0.31198 -0.44753 " pathEditMode="relative" rAng="0" ptsTypes="AA">
                                          <p:cBhvr>
                                            <p:cTn id="6" dur="1000" fill="hold"/>
                                            <p:tgtEl>
                                              <p:spTgt spid="4"/>
                                            </p:tgtEl>
                                            <p:attrNameLst>
                                              <p:attrName>ppt_x</p:attrName>
                                              <p:attrName>ppt_y</p:attrName>
                                            </p:attrNameLst>
                                          </p:cBhvr>
                                          <p:rCtr x="15599" y="-22377"/>
                                        </p:animMotion>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autoRev="1" fill="hold" nodeType="clickEffect">
                                      <p:stCondLst>
                                        <p:cond delay="0"/>
                                      </p:stCondLst>
                                      <p:childTnLst>
                                        <p:animMotion origin="layout" path="M -2.77778E-7 7.40741E-7 L -0.02101 -0.44861 " pathEditMode="relative" rAng="0" ptsTypes="AA">
                                          <p:cBhvr>
                                            <p:cTn id="11" dur="1000" fill="hold"/>
                                            <p:tgtEl>
                                              <p:spTgt spid="10"/>
                                            </p:tgtEl>
                                            <p:attrNameLst>
                                              <p:attrName>ppt_x</p:attrName>
                                              <p:attrName>ppt_y</p:attrName>
                                            </p:attrNameLst>
                                          </p:cBhvr>
                                          <p:rCtr x="-1050" y="-22438"/>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fill="hold" nodeType="clickEffect">
                                      <p:stCondLst>
                                        <p:cond delay="0"/>
                                      </p:stCondLst>
                                      <p:childTnLst>
                                        <p:animMotion origin="layout" path="M -3.05556E-6 1.11111E-6 L -0.34357 -0.39583 " pathEditMode="relative" rAng="0" ptsTypes="AA">
                                          <p:cBhvr>
                                            <p:cTn id="16" dur="2000" fill="hold"/>
                                            <p:tgtEl>
                                              <p:spTgt spid="11"/>
                                            </p:tgtEl>
                                            <p:attrNameLst>
                                              <p:attrName>ppt_x</p:attrName>
                                              <p:attrName>ppt_y</p:attrName>
                                            </p:attrNameLst>
                                          </p:cBhvr>
                                          <p:rCtr x="-17179" y="-19799"/>
                                        </p:animMotion>
                                      </p:childTnLst>
                                      <p:subTnLst>
                                        <p:audio>
                                          <p:cMediaNode>
                                            <p:cTn display="0" masterRel="sameClick">
                                              <p:stCondLst>
                                                <p:cond evt="begin" delay="0">
                                                  <p:tn val="15"/>
                                                </p:cond>
                                              </p:stCondLst>
                                              <p:endCondLst>
                                                <p:cond evt="onStopAudio" delay="0">
                                                  <p:tgtEl>
                                                    <p:sldTgt/>
                                                  </p:tgtEl>
                                                </p:cond>
                                              </p:endCondLst>
                                            </p:cTn>
                                            <p:tgtEl>
                                              <p:sndTgt r:embed="rId16" name="chimes.wav"/>
                                            </p:tgtEl>
                                          </p:cMediaNode>
                                        </p:audio>
                                      </p:subTnLst>
                                    </p:cTn>
                                  </p:par>
                                </p:childTnLst>
                              </p:cTn>
                            </p:par>
                            <p:par>
                              <p:cTn id="17" fill="hold">
                                <p:stCondLst>
                                  <p:cond delay="2000"/>
                                </p:stCondLst>
                                <p:childTnLst>
                                  <p:par>
                                    <p:cTn id="18" presetID="26" presetClass="emph" presetSubtype="0" repeatCount="3000" fill="hold" nodeType="after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cTn>
                                  </p:par>
                                  <p:par>
                                    <p:cTn id="21" presetID="1" presetClass="exit" presetSubtype="0" fill="hold"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2" name="AutoShape 2"/>
          <p:cNvSpPr/>
          <p:nvPr/>
        </p:nvSpPr>
        <p:spPr>
          <a:xfrm>
            <a:off x="-269245" y="8317184"/>
            <a:ext cx="18939797" cy="2174214"/>
          </a:xfrm>
          <a:prstGeom prst="rect">
            <a:avLst/>
          </a:prstGeom>
          <a:solidFill>
            <a:srgbClr val="7DB1D6"/>
          </a:solidFill>
        </p:spPr>
      </p:sp>
      <p:grpSp>
        <p:nvGrpSpPr>
          <p:cNvPr id="7" name="Group 7"/>
          <p:cNvGrpSpPr/>
          <p:nvPr/>
        </p:nvGrpSpPr>
        <p:grpSpPr>
          <a:xfrm>
            <a:off x="0" y="61162"/>
            <a:ext cx="18288000" cy="783670"/>
            <a:chOff x="0" y="0"/>
            <a:chExt cx="19798223" cy="1044893"/>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178414" y="0"/>
              <a:ext cx="6619809" cy="99898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589207" y="15301"/>
              <a:ext cx="6619809" cy="998989"/>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5903"/>
              <a:ext cx="6619809" cy="998989"/>
            </a:xfrm>
            <a:prstGeom prst="rect">
              <a:avLst/>
            </a:prstGeom>
          </p:spPr>
        </p:pic>
      </p:grpSp>
      <p:grpSp>
        <p:nvGrpSpPr>
          <p:cNvPr id="11" name="Group 11"/>
          <p:cNvGrpSpPr/>
          <p:nvPr/>
        </p:nvGrpSpPr>
        <p:grpSpPr>
          <a:xfrm>
            <a:off x="1104899" y="2628900"/>
            <a:ext cx="16078200" cy="2855008"/>
            <a:chOff x="-4272431" y="-325490"/>
            <a:chExt cx="21437601" cy="3806676"/>
          </a:xfrm>
        </p:grpSpPr>
        <p:sp>
          <p:nvSpPr>
            <p:cNvPr id="12" name="TextBox 12"/>
            <p:cNvSpPr txBox="1"/>
            <p:nvPr/>
          </p:nvSpPr>
          <p:spPr>
            <a:xfrm>
              <a:off x="-4272431" y="1219200"/>
              <a:ext cx="21437601" cy="2261986"/>
            </a:xfrm>
            <a:prstGeom prst="rect">
              <a:avLst/>
            </a:prstGeom>
          </p:spPr>
          <p:txBody>
            <a:bodyPr wrap="square" lIns="0" tIns="0" rIns="0" bIns="0" rtlCol="0" anchor="t">
              <a:spAutoFit/>
            </a:bodyPr>
            <a:lstStyle/>
            <a:p>
              <a:pPr algn="ctr">
                <a:lnSpc>
                  <a:spcPts val="14299"/>
                </a:lnSpc>
              </a:pPr>
              <a:r>
                <a:rPr lang="en-US" sz="11000" b="1" dirty="0" smtClean="0">
                  <a:solidFill>
                    <a:srgbClr val="F46A3C"/>
                  </a:solidFill>
                  <a:latin typeface="Arial" panose="020B0604020202020204" pitchFamily="34" charset="0"/>
                  <a:cs typeface="Arial" panose="020B0604020202020204" pitchFamily="34" charset="0"/>
                </a:rPr>
                <a:t>THẾ GIỚI RỪNG XANH</a:t>
              </a:r>
              <a:endParaRPr lang="en-US" sz="11000" b="1" dirty="0">
                <a:solidFill>
                  <a:srgbClr val="F46A3C"/>
                </a:solidFill>
                <a:latin typeface="Arial" panose="020B0604020202020204" pitchFamily="34" charset="0"/>
                <a:cs typeface="Arial" panose="020B0604020202020204" pitchFamily="34" charset="0"/>
              </a:endParaRPr>
            </a:p>
          </p:txBody>
        </p:sp>
        <p:sp>
          <p:nvSpPr>
            <p:cNvPr id="13" name="TextBox 13"/>
            <p:cNvSpPr txBox="1"/>
            <p:nvPr/>
          </p:nvSpPr>
          <p:spPr>
            <a:xfrm>
              <a:off x="0" y="-325490"/>
              <a:ext cx="12892739" cy="741912"/>
            </a:xfrm>
            <a:prstGeom prst="rect">
              <a:avLst/>
            </a:prstGeom>
          </p:spPr>
          <p:txBody>
            <a:bodyPr lIns="0" tIns="0" rIns="0" bIns="0" rtlCol="0" anchor="t">
              <a:spAutoFit/>
            </a:bodyPr>
            <a:lstStyle/>
            <a:p>
              <a:pPr algn="ctr">
                <a:lnSpc>
                  <a:spcPts val="3600"/>
                </a:lnSpc>
              </a:pPr>
              <a:r>
                <a:rPr lang="en-US" sz="7200" dirty="0" smtClean="0">
                  <a:solidFill>
                    <a:srgbClr val="242538"/>
                  </a:solidFill>
                  <a:latin typeface="Arial" panose="020B0604020202020204" pitchFamily="34" charset="0"/>
                  <a:cs typeface="Arial" panose="020B0604020202020204" pitchFamily="34" charset="0"/>
                </a:rPr>
                <a:t>BÀI 25</a:t>
              </a:r>
              <a:endParaRPr lang="en-US" sz="7200" dirty="0">
                <a:solidFill>
                  <a:srgbClr val="242538"/>
                </a:solidFill>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600700"/>
            <a:ext cx="5146045" cy="5146045"/>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903289" y="5219700"/>
            <a:ext cx="4762500" cy="4762500"/>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3920266" y="1519333"/>
            <a:ext cx="9363688" cy="6656731"/>
          </a:xfrm>
          <a:prstGeom prst="rect">
            <a:avLst/>
          </a:prstGeom>
        </p:spPr>
      </p:pic>
      <p:sp>
        <p:nvSpPr>
          <p:cNvPr id="3" name="TextBox 3"/>
          <p:cNvSpPr txBox="1"/>
          <p:nvPr/>
        </p:nvSpPr>
        <p:spPr>
          <a:xfrm>
            <a:off x="6629400" y="2400300"/>
            <a:ext cx="4800600" cy="1304925"/>
          </a:xfrm>
          <a:prstGeom prst="rect">
            <a:avLst/>
          </a:prstGeom>
        </p:spPr>
        <p:txBody>
          <a:bodyPr wrap="square" lIns="0" tIns="0" rIns="0" bIns="0" rtlCol="0" anchor="t">
            <a:spAutoFit/>
          </a:bodyPr>
          <a:lstStyle/>
          <a:p>
            <a:pPr marL="0" lvl="0" indent="0" algn="ctr">
              <a:lnSpc>
                <a:spcPts val="9900"/>
              </a:lnSpc>
            </a:pPr>
            <a:r>
              <a:rPr lang="en-US" sz="8600" b="1" dirty="0" smtClean="0">
                <a:solidFill>
                  <a:srgbClr val="242538"/>
                </a:solidFill>
                <a:latin typeface="Arial" panose="020B0604020202020204" pitchFamily="34" charset="0"/>
                <a:cs typeface="Arial" panose="020B0604020202020204" pitchFamily="34" charset="0"/>
              </a:rPr>
              <a:t>CHIA SẺ</a:t>
            </a:r>
            <a:endParaRPr lang="en-US" sz="8600" b="1" dirty="0">
              <a:solidFill>
                <a:srgbClr val="242538"/>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6690" y="3451725"/>
            <a:ext cx="4724339" cy="47243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351" y="4457700"/>
            <a:ext cx="6412698" cy="55230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7" name="TextBox 7"/>
          <p:cNvSpPr txBox="1"/>
          <p:nvPr/>
        </p:nvSpPr>
        <p:spPr>
          <a:xfrm>
            <a:off x="3248025" y="342900"/>
            <a:ext cx="11791950" cy="1269578"/>
          </a:xfrm>
          <a:prstGeom prst="rect">
            <a:avLst/>
          </a:prstGeom>
        </p:spPr>
        <p:txBody>
          <a:bodyPr wrap="square" lIns="0" tIns="0" rIns="0" bIns="0" rtlCol="0" anchor="t">
            <a:spAutoFit/>
          </a:bodyPr>
          <a:lstStyle/>
          <a:p>
            <a:pPr marL="0" lvl="0" indent="0" algn="ctr">
              <a:lnSpc>
                <a:spcPts val="9900"/>
              </a:lnSpc>
            </a:pPr>
            <a:r>
              <a:rPr lang="en-US" sz="5600" b="1" i="1" u="none" dirty="0" smtClean="0">
                <a:solidFill>
                  <a:srgbClr val="F46A3C"/>
                </a:solidFill>
                <a:latin typeface="Arial" panose="020B0604020202020204" pitchFamily="34" charset="0"/>
                <a:cs typeface="Arial" panose="020B0604020202020204" pitchFamily="34" charset="0"/>
              </a:rPr>
              <a:t>1. </a:t>
            </a:r>
            <a:r>
              <a:rPr lang="en-US" sz="5600" b="1" i="1" u="none" dirty="0" err="1" smtClean="0">
                <a:solidFill>
                  <a:srgbClr val="F46A3C"/>
                </a:solidFill>
                <a:latin typeface="Arial" panose="020B0604020202020204" pitchFamily="34" charset="0"/>
                <a:cs typeface="Arial" panose="020B0604020202020204" pitchFamily="34" charset="0"/>
              </a:rPr>
              <a:t>Nói</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các</a:t>
            </a:r>
            <a:r>
              <a:rPr lang="en-US" sz="5600" b="1" i="1" u="none" dirty="0" smtClean="0">
                <a:solidFill>
                  <a:srgbClr val="F46A3C"/>
                </a:solidFill>
                <a:latin typeface="Arial" panose="020B0604020202020204" pitchFamily="34" charset="0"/>
                <a:cs typeface="Arial" panose="020B0604020202020204" pitchFamily="34" charset="0"/>
              </a:rPr>
              <a:t> con </a:t>
            </a:r>
            <a:r>
              <a:rPr lang="en-US" sz="5600" b="1" i="1" u="none" dirty="0" err="1" smtClean="0">
                <a:solidFill>
                  <a:srgbClr val="F46A3C"/>
                </a:solidFill>
                <a:latin typeface="Arial" panose="020B0604020202020204" pitchFamily="34" charset="0"/>
                <a:cs typeface="Arial" panose="020B0604020202020204" pitchFamily="34" charset="0"/>
              </a:rPr>
              <a:t>vật</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trong</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tranh</a:t>
            </a:r>
            <a:endParaRPr lang="en-US" sz="5600" b="1" i="1" u="none" dirty="0">
              <a:solidFill>
                <a:srgbClr val="242538"/>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409700"/>
            <a:ext cx="14401800" cy="868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7" name="TextBox 7"/>
          <p:cNvSpPr txBox="1"/>
          <p:nvPr/>
        </p:nvSpPr>
        <p:spPr>
          <a:xfrm>
            <a:off x="3141866" y="224733"/>
            <a:ext cx="11791950" cy="1269578"/>
          </a:xfrm>
          <a:prstGeom prst="rect">
            <a:avLst/>
          </a:prstGeom>
        </p:spPr>
        <p:txBody>
          <a:bodyPr wrap="square" lIns="0" tIns="0" rIns="0" bIns="0" rtlCol="0" anchor="t">
            <a:spAutoFit/>
          </a:bodyPr>
          <a:lstStyle/>
          <a:p>
            <a:pPr marL="0" lvl="0" indent="0" algn="ctr">
              <a:lnSpc>
                <a:spcPts val="9900"/>
              </a:lnSpc>
            </a:pPr>
            <a:r>
              <a:rPr lang="en-US" sz="5600" b="1" i="1" u="none" dirty="0" smtClean="0">
                <a:solidFill>
                  <a:srgbClr val="F46A3C"/>
                </a:solidFill>
                <a:latin typeface="Arial" panose="020B0604020202020204" pitchFamily="34" charset="0"/>
                <a:cs typeface="Arial" panose="020B0604020202020204" pitchFamily="34" charset="0"/>
              </a:rPr>
              <a:t>1. </a:t>
            </a:r>
            <a:r>
              <a:rPr lang="en-US" sz="5600" b="1" i="1" u="none" dirty="0" err="1" smtClean="0">
                <a:solidFill>
                  <a:srgbClr val="F46A3C"/>
                </a:solidFill>
                <a:latin typeface="Arial" panose="020B0604020202020204" pitchFamily="34" charset="0"/>
                <a:cs typeface="Arial" panose="020B0604020202020204" pitchFamily="34" charset="0"/>
              </a:rPr>
              <a:t>Nói</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tên</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các</a:t>
            </a:r>
            <a:r>
              <a:rPr lang="en-US" sz="5600" b="1" i="1" u="none" dirty="0" smtClean="0">
                <a:solidFill>
                  <a:srgbClr val="F46A3C"/>
                </a:solidFill>
                <a:latin typeface="Arial" panose="020B0604020202020204" pitchFamily="34" charset="0"/>
                <a:cs typeface="Arial" panose="020B0604020202020204" pitchFamily="34" charset="0"/>
              </a:rPr>
              <a:t> con </a:t>
            </a:r>
            <a:r>
              <a:rPr lang="en-US" sz="5600" b="1" i="1" u="none" dirty="0" err="1" smtClean="0">
                <a:solidFill>
                  <a:srgbClr val="F46A3C"/>
                </a:solidFill>
                <a:latin typeface="Arial" panose="020B0604020202020204" pitchFamily="34" charset="0"/>
                <a:cs typeface="Arial" panose="020B0604020202020204" pitchFamily="34" charset="0"/>
              </a:rPr>
              <a:t>vật</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trong</a:t>
            </a:r>
            <a:r>
              <a:rPr lang="en-US" sz="5600" b="1" i="1" u="none" dirty="0" smtClean="0">
                <a:solidFill>
                  <a:srgbClr val="F46A3C"/>
                </a:solidFill>
                <a:latin typeface="Arial" panose="020B0604020202020204" pitchFamily="34" charset="0"/>
                <a:cs typeface="Arial" panose="020B0604020202020204" pitchFamily="34" charset="0"/>
              </a:rPr>
              <a:t> </a:t>
            </a:r>
            <a:r>
              <a:rPr lang="en-US" sz="5600" b="1" i="1" u="none" dirty="0" err="1" smtClean="0">
                <a:solidFill>
                  <a:srgbClr val="F46A3C"/>
                </a:solidFill>
                <a:latin typeface="Arial" panose="020B0604020202020204" pitchFamily="34" charset="0"/>
                <a:cs typeface="Arial" panose="020B0604020202020204" pitchFamily="34" charset="0"/>
              </a:rPr>
              <a:t>tranh</a:t>
            </a:r>
            <a:endParaRPr lang="en-US" sz="5600" b="1" i="1" u="none" dirty="0">
              <a:solidFill>
                <a:srgbClr val="242538"/>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42" y="1612478"/>
            <a:ext cx="7010400" cy="7772400"/>
          </a:xfrm>
          <a:prstGeom prst="rect">
            <a:avLst/>
          </a:prstGeom>
        </p:spPr>
      </p:pic>
      <p:sp>
        <p:nvSpPr>
          <p:cNvPr id="3" name="Oval 2"/>
          <p:cNvSpPr/>
          <p:nvPr/>
        </p:nvSpPr>
        <p:spPr>
          <a:xfrm>
            <a:off x="12967826" y="1733418"/>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7</a:t>
            </a:r>
            <a:endParaRPr lang="en-US" sz="3200" b="1"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9171039" y="1806822"/>
            <a:ext cx="111596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Sóc</a:t>
            </a:r>
            <a:endParaRPr lang="en-US" sz="4200" dirty="0">
              <a:latin typeface="Arial" panose="020B0604020202020204" pitchFamily="34" charset="0"/>
              <a:cs typeface="Arial" panose="020B0604020202020204" pitchFamily="34" charset="0"/>
            </a:endParaRPr>
          </a:p>
        </p:txBody>
      </p:sp>
      <p:sp>
        <p:nvSpPr>
          <p:cNvPr id="10" name="TextBox 9"/>
          <p:cNvSpPr txBox="1"/>
          <p:nvPr/>
        </p:nvSpPr>
        <p:spPr>
          <a:xfrm>
            <a:off x="9171039" y="3161228"/>
            <a:ext cx="256376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Ngựa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vằn</a:t>
            </a:r>
            <a:endParaRPr lang="en-US" sz="4200" dirty="0">
              <a:latin typeface="Arial" panose="020B0604020202020204" pitchFamily="34" charset="0"/>
              <a:cs typeface="Arial" panose="020B0604020202020204" pitchFamily="34" charset="0"/>
            </a:endParaRPr>
          </a:p>
        </p:txBody>
      </p:sp>
      <p:sp>
        <p:nvSpPr>
          <p:cNvPr id="12" name="TextBox 11"/>
          <p:cNvSpPr txBox="1"/>
          <p:nvPr/>
        </p:nvSpPr>
        <p:spPr>
          <a:xfrm>
            <a:off x="9171039" y="4552146"/>
            <a:ext cx="195416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Tê</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giác</a:t>
            </a:r>
            <a:endParaRPr lang="en-US" sz="4200" dirty="0">
              <a:latin typeface="Arial" panose="020B0604020202020204" pitchFamily="34" charset="0"/>
              <a:cs typeface="Arial" panose="020B0604020202020204" pitchFamily="34" charset="0"/>
            </a:endParaRPr>
          </a:p>
        </p:txBody>
      </p:sp>
      <p:sp>
        <p:nvSpPr>
          <p:cNvPr id="14" name="TextBox 13"/>
          <p:cNvSpPr txBox="1"/>
          <p:nvPr/>
        </p:nvSpPr>
        <p:spPr>
          <a:xfrm>
            <a:off x="9171039" y="5943064"/>
            <a:ext cx="111596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Voi</a:t>
            </a:r>
            <a:endParaRPr lang="en-US" sz="4200" dirty="0">
              <a:latin typeface="Arial" panose="020B0604020202020204" pitchFamily="34" charset="0"/>
              <a:cs typeface="Arial" panose="020B0604020202020204" pitchFamily="34" charset="0"/>
            </a:endParaRPr>
          </a:p>
        </p:txBody>
      </p:sp>
      <p:sp>
        <p:nvSpPr>
          <p:cNvPr id="16" name="TextBox 15"/>
          <p:cNvSpPr txBox="1"/>
          <p:nvPr/>
        </p:nvSpPr>
        <p:spPr>
          <a:xfrm>
            <a:off x="9171039" y="7333982"/>
            <a:ext cx="111596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Sóc</a:t>
            </a:r>
            <a:endParaRPr lang="en-US" sz="4200" dirty="0">
              <a:latin typeface="Arial" panose="020B0604020202020204" pitchFamily="34" charset="0"/>
              <a:cs typeface="Arial" panose="020B0604020202020204" pitchFamily="34" charset="0"/>
            </a:endParaRPr>
          </a:p>
        </p:txBody>
      </p:sp>
      <p:sp>
        <p:nvSpPr>
          <p:cNvPr id="18" name="TextBox 17"/>
          <p:cNvSpPr txBox="1"/>
          <p:nvPr/>
        </p:nvSpPr>
        <p:spPr>
          <a:xfrm>
            <a:off x="13921556" y="1808603"/>
            <a:ext cx="121090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Gấu</a:t>
            </a:r>
            <a:endParaRPr lang="en-US" sz="4200" dirty="0">
              <a:latin typeface="Arial" panose="020B0604020202020204" pitchFamily="34" charset="0"/>
              <a:cs typeface="Arial" panose="020B0604020202020204" pitchFamily="34" charset="0"/>
            </a:endParaRPr>
          </a:p>
        </p:txBody>
      </p:sp>
      <p:sp>
        <p:nvSpPr>
          <p:cNvPr id="19" name="Oval 18"/>
          <p:cNvSpPr/>
          <p:nvPr/>
        </p:nvSpPr>
        <p:spPr>
          <a:xfrm>
            <a:off x="8106234" y="1739563"/>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1</a:t>
            </a:r>
            <a:endParaRPr lang="en-US" sz="3200" b="1" dirty="0">
              <a:solidFill>
                <a:schemeClr val="tx1"/>
              </a:solidFill>
              <a:latin typeface="Arial" panose="020B0604020202020204" pitchFamily="34" charset="0"/>
              <a:cs typeface="Arial" panose="020B0604020202020204" pitchFamily="34" charset="0"/>
            </a:endParaRPr>
          </a:p>
        </p:txBody>
      </p:sp>
      <p:sp>
        <p:nvSpPr>
          <p:cNvPr id="20" name="Oval 19"/>
          <p:cNvSpPr/>
          <p:nvPr/>
        </p:nvSpPr>
        <p:spPr>
          <a:xfrm>
            <a:off x="8106234" y="3050933"/>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2</a:t>
            </a:r>
          </a:p>
        </p:txBody>
      </p:sp>
      <p:sp>
        <p:nvSpPr>
          <p:cNvPr id="21" name="Oval 20"/>
          <p:cNvSpPr/>
          <p:nvPr/>
        </p:nvSpPr>
        <p:spPr>
          <a:xfrm>
            <a:off x="8106234" y="4484887"/>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3</a:t>
            </a:r>
          </a:p>
        </p:txBody>
      </p:sp>
      <p:sp>
        <p:nvSpPr>
          <p:cNvPr id="22" name="Oval 21"/>
          <p:cNvSpPr/>
          <p:nvPr/>
        </p:nvSpPr>
        <p:spPr>
          <a:xfrm>
            <a:off x="8106234" y="5875805"/>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4</a:t>
            </a:r>
          </a:p>
        </p:txBody>
      </p:sp>
      <p:sp>
        <p:nvSpPr>
          <p:cNvPr id="23" name="Oval 22"/>
          <p:cNvSpPr/>
          <p:nvPr/>
        </p:nvSpPr>
        <p:spPr>
          <a:xfrm>
            <a:off x="8106234" y="7260578"/>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5</a:t>
            </a:r>
          </a:p>
        </p:txBody>
      </p:sp>
      <p:sp>
        <p:nvSpPr>
          <p:cNvPr id="24" name="Oval 23"/>
          <p:cNvSpPr/>
          <p:nvPr/>
        </p:nvSpPr>
        <p:spPr>
          <a:xfrm>
            <a:off x="12967825" y="3057078"/>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8</a:t>
            </a:r>
          </a:p>
        </p:txBody>
      </p:sp>
      <p:sp>
        <p:nvSpPr>
          <p:cNvPr id="25" name="Oval 24"/>
          <p:cNvSpPr/>
          <p:nvPr/>
        </p:nvSpPr>
        <p:spPr>
          <a:xfrm>
            <a:off x="12967825" y="4485432"/>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9</a:t>
            </a:r>
            <a:endParaRPr lang="en-US" sz="3200" b="1" dirty="0">
              <a:solidFill>
                <a:schemeClr val="tx1"/>
              </a:solidFill>
              <a:latin typeface="Arial" panose="020B0604020202020204" pitchFamily="34" charset="0"/>
              <a:cs typeface="Arial" panose="020B0604020202020204" pitchFamily="34" charset="0"/>
            </a:endParaRPr>
          </a:p>
        </p:txBody>
      </p:sp>
      <p:sp>
        <p:nvSpPr>
          <p:cNvPr id="26" name="Oval 25"/>
          <p:cNvSpPr/>
          <p:nvPr/>
        </p:nvSpPr>
        <p:spPr>
          <a:xfrm>
            <a:off x="12967824" y="5869660"/>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10</a:t>
            </a:r>
            <a:endParaRPr lang="en-US" sz="3200" b="1" dirty="0">
              <a:solidFill>
                <a:schemeClr val="tx1"/>
              </a:solidFill>
              <a:latin typeface="Arial" panose="020B0604020202020204" pitchFamily="34" charset="0"/>
              <a:cs typeface="Arial" panose="020B0604020202020204" pitchFamily="34" charset="0"/>
            </a:endParaRPr>
          </a:p>
        </p:txBody>
      </p:sp>
      <p:sp>
        <p:nvSpPr>
          <p:cNvPr id="27" name="Oval 26"/>
          <p:cNvSpPr/>
          <p:nvPr/>
        </p:nvSpPr>
        <p:spPr>
          <a:xfrm>
            <a:off x="12967823" y="7187175"/>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11</a:t>
            </a:r>
            <a:endParaRPr lang="en-US" sz="3200" b="1" dirty="0">
              <a:solidFill>
                <a:schemeClr val="tx1"/>
              </a:solidFill>
              <a:latin typeface="Arial" panose="020B0604020202020204" pitchFamily="34" charset="0"/>
              <a:cs typeface="Arial" panose="020B0604020202020204" pitchFamily="34" charset="0"/>
            </a:endParaRPr>
          </a:p>
        </p:txBody>
      </p:sp>
      <p:sp>
        <p:nvSpPr>
          <p:cNvPr id="28" name="Oval 27"/>
          <p:cNvSpPr/>
          <p:nvPr/>
        </p:nvSpPr>
        <p:spPr>
          <a:xfrm>
            <a:off x="8190270" y="8649715"/>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6</a:t>
            </a:r>
          </a:p>
        </p:txBody>
      </p:sp>
      <p:sp>
        <p:nvSpPr>
          <p:cNvPr id="29" name="TextBox 28"/>
          <p:cNvSpPr txBox="1"/>
          <p:nvPr/>
        </p:nvSpPr>
        <p:spPr>
          <a:xfrm>
            <a:off x="9144000" y="8724900"/>
            <a:ext cx="111596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Khỉ</a:t>
            </a:r>
            <a:endParaRPr lang="en-US" sz="4200" dirty="0">
              <a:latin typeface="Arial" panose="020B0604020202020204" pitchFamily="34" charset="0"/>
              <a:cs typeface="Arial" panose="020B0604020202020204" pitchFamily="34" charset="0"/>
            </a:endParaRPr>
          </a:p>
        </p:txBody>
      </p:sp>
      <p:sp>
        <p:nvSpPr>
          <p:cNvPr id="30" name="Oval 29"/>
          <p:cNvSpPr/>
          <p:nvPr/>
        </p:nvSpPr>
        <p:spPr>
          <a:xfrm>
            <a:off x="12989949" y="8561594"/>
            <a:ext cx="931607" cy="885471"/>
          </a:xfrm>
          <a:prstGeom prst="ellipse">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Arial" panose="020B0604020202020204" pitchFamily="34" charset="0"/>
                <a:cs typeface="Arial" panose="020B0604020202020204" pitchFamily="34" charset="0"/>
              </a:rPr>
              <a:t>12</a:t>
            </a:r>
            <a:endParaRPr lang="en-US" sz="3200" b="1" dirty="0">
              <a:solidFill>
                <a:schemeClr val="tx1"/>
              </a:solidFill>
              <a:latin typeface="Arial" panose="020B0604020202020204" pitchFamily="34" charset="0"/>
              <a:cs typeface="Arial" panose="020B0604020202020204" pitchFamily="34" charset="0"/>
            </a:endParaRPr>
          </a:p>
        </p:txBody>
      </p:sp>
      <p:sp>
        <p:nvSpPr>
          <p:cNvPr id="31" name="TextBox 30"/>
          <p:cNvSpPr txBox="1"/>
          <p:nvPr/>
        </p:nvSpPr>
        <p:spPr>
          <a:xfrm>
            <a:off x="13921556" y="3172289"/>
            <a:ext cx="121090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Hổ</a:t>
            </a:r>
            <a:endParaRPr lang="en-US" sz="4200" dirty="0">
              <a:latin typeface="Arial" panose="020B0604020202020204" pitchFamily="34" charset="0"/>
              <a:cs typeface="Arial" panose="020B0604020202020204" pitchFamily="34" charset="0"/>
            </a:endParaRPr>
          </a:p>
        </p:txBody>
      </p:sp>
      <p:sp>
        <p:nvSpPr>
          <p:cNvPr id="32" name="TextBox 31"/>
          <p:cNvSpPr txBox="1"/>
          <p:nvPr/>
        </p:nvSpPr>
        <p:spPr>
          <a:xfrm>
            <a:off x="13962421" y="4547365"/>
            <a:ext cx="121090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Nai</a:t>
            </a:r>
            <a:endParaRPr lang="en-US" sz="4200" dirty="0">
              <a:latin typeface="Arial" panose="020B0604020202020204" pitchFamily="34" charset="0"/>
              <a:cs typeface="Arial" panose="020B0604020202020204" pitchFamily="34" charset="0"/>
            </a:endParaRPr>
          </a:p>
        </p:txBody>
      </p:sp>
      <p:sp>
        <p:nvSpPr>
          <p:cNvPr id="33" name="TextBox 32"/>
          <p:cNvSpPr txBox="1"/>
          <p:nvPr/>
        </p:nvSpPr>
        <p:spPr>
          <a:xfrm>
            <a:off x="13921556" y="5911051"/>
            <a:ext cx="121090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Rắn</a:t>
            </a:r>
            <a:endParaRPr lang="en-US" sz="4200" dirty="0">
              <a:latin typeface="Arial" panose="020B0604020202020204" pitchFamily="34" charset="0"/>
              <a:cs typeface="Arial" panose="020B0604020202020204" pitchFamily="34" charset="0"/>
            </a:endParaRPr>
          </a:p>
        </p:txBody>
      </p:sp>
      <p:sp>
        <p:nvSpPr>
          <p:cNvPr id="34" name="TextBox 33"/>
          <p:cNvSpPr txBox="1"/>
          <p:nvPr/>
        </p:nvSpPr>
        <p:spPr>
          <a:xfrm>
            <a:off x="13947673" y="7333982"/>
            <a:ext cx="2054327"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Cá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sấu</a:t>
            </a:r>
            <a:endParaRPr lang="en-US" sz="4200" dirty="0">
              <a:latin typeface="Arial" panose="020B0604020202020204" pitchFamily="34" charset="0"/>
              <a:cs typeface="Arial" panose="020B0604020202020204" pitchFamily="34" charset="0"/>
            </a:endParaRPr>
          </a:p>
        </p:txBody>
      </p:sp>
      <p:sp>
        <p:nvSpPr>
          <p:cNvPr id="35" name="TextBox 34"/>
          <p:cNvSpPr txBox="1"/>
          <p:nvPr/>
        </p:nvSpPr>
        <p:spPr>
          <a:xfrm>
            <a:off x="14032783" y="8634997"/>
            <a:ext cx="1210901" cy="738664"/>
          </a:xfrm>
          <a:prstGeom prst="rect">
            <a:avLst/>
          </a:prstGeom>
          <a:noFill/>
        </p:spPr>
        <p:txBody>
          <a:bodyPr wrap="square" rtlCol="0">
            <a:spAutoFit/>
          </a:bodyPr>
          <a:lstStyle/>
          <a:p>
            <a:r>
              <a:rPr lang="en-US" sz="4200" dirty="0" err="1" smtClean="0">
                <a:latin typeface="Arial" panose="020B0604020202020204" pitchFamily="34" charset="0"/>
                <a:cs typeface="Arial" panose="020B0604020202020204" pitchFamily="34" charset="0"/>
              </a:rPr>
              <a:t>Thỏ</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6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randombar(horizontal)">
                                      <p:cBhvr>
                                        <p:cTn id="63" dur="500"/>
                                        <p:tgtEl>
                                          <p:spTgt spid="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randombar(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randombar(horizontal)">
                                      <p:cBhvr>
                                        <p:cTn id="71" dur="500"/>
                                        <p:tgtEl>
                                          <p:spTgt spid="31"/>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randombar(horizontal)">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500"/>
                                        <p:tgtEl>
                                          <p:spTgt spid="3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randombar(horizontal)">
                                      <p:cBhvr>
                                        <p:cTn id="87" dur="500"/>
                                        <p:tgtEl>
                                          <p:spTgt spid="2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randombar(horizont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randombar(horizontal)">
                                      <p:cBhvr>
                                        <p:cTn id="95" dur="500"/>
                                        <p:tgtEl>
                                          <p:spTgt spid="2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randombar(horizontal)">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randombar(horizontal)">
                                      <p:cBhvr>
                                        <p:cTn id="103" dur="500"/>
                                        <p:tgtEl>
                                          <p:spTgt spid="30"/>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randombar(horizontal)">
                                      <p:cBhvr>
                                        <p:cTn id="10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4" grpId="0"/>
      <p:bldP spid="10" grpId="0"/>
      <p:bldP spid="12" grpId="0"/>
      <p:bldP spid="14" grpId="0"/>
      <p:bldP spid="16" grpId="0"/>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animBg="1"/>
      <p:bldP spid="31" grpId="0"/>
      <p:bldP spid="32" grpId="0"/>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782</Words>
  <Application>Microsoft Office PowerPoint</Application>
  <PresentationFormat>Custom</PresentationFormat>
  <Paragraphs>146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22</cp:revision>
  <dcterms:created xsi:type="dcterms:W3CDTF">2006-08-16T00:00:00Z</dcterms:created>
  <dcterms:modified xsi:type="dcterms:W3CDTF">2021-10-30T10:10:35Z</dcterms:modified>
  <dc:identifier>DAEtyiWjTzM</dc:identifier>
</cp:coreProperties>
</file>