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402" r:id="rId3"/>
    <p:sldId id="374" r:id="rId4"/>
    <p:sldId id="375" r:id="rId5"/>
    <p:sldId id="404" r:id="rId6"/>
    <p:sldId id="405" r:id="rId7"/>
    <p:sldId id="406" r:id="rId8"/>
    <p:sldId id="407" r:id="rId9"/>
    <p:sldId id="403" r:id="rId10"/>
    <p:sldId id="410" r:id="rId11"/>
    <p:sldId id="377" r:id="rId12"/>
    <p:sldId id="378" r:id="rId13"/>
    <p:sldId id="379" r:id="rId14"/>
    <p:sldId id="409" r:id="rId15"/>
    <p:sldId id="382" r:id="rId16"/>
    <p:sldId id="383" r:id="rId17"/>
    <p:sldId id="384" r:id="rId18"/>
    <p:sldId id="412" r:id="rId19"/>
    <p:sldId id="427" r:id="rId20"/>
    <p:sldId id="428" r:id="rId21"/>
    <p:sldId id="429" r:id="rId22"/>
    <p:sldId id="415" r:id="rId23"/>
    <p:sldId id="420" r:id="rId24"/>
    <p:sldId id="426" r:id="rId25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F82"/>
    <a:srgbClr val="FF0066"/>
    <a:srgbClr val="3333FF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8" autoAdjust="0"/>
    <p:restoredTop sz="94374" autoAdjust="0"/>
  </p:normalViewPr>
  <p:slideViewPr>
    <p:cSldViewPr>
      <p:cViewPr varScale="1">
        <p:scale>
          <a:sx n="43" d="100"/>
          <a:sy n="43" d="100"/>
        </p:scale>
        <p:origin x="96" y="6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27/08/2021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1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5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98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9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5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3.wmf"/><Relationship Id="rId3" Type="http://schemas.openxmlformats.org/officeDocument/2006/relationships/image" Target="../media/image41.png"/><Relationship Id="rId7" Type="http://schemas.openxmlformats.org/officeDocument/2006/relationships/image" Target="../media/image49.png"/><Relationship Id="rId12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2.wmf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1.bin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I:KHỐI ĐA DIỆN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VỀ HÌNH ĐA DIỆN VÀ KHỐI ĐA DIỆN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KHỐI LĂNG TRỤ VÀ KHỐI CHÓP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752979" y="7091767"/>
            <a:ext cx="17406988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1. 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KHÁI NIỆM VỀ KHỐI ĐA DIỆN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286001"/>
            <a:ext cx="11769726" cy="1010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721477"/>
            <a:ext cx="498476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6076950"/>
            <a:ext cx="498476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6" name="Group 16"/>
          <p:cNvGrpSpPr>
            <a:grpSpLocks/>
          </p:cNvGrpSpPr>
          <p:nvPr/>
        </p:nvGrpSpPr>
        <p:grpSpPr bwMode="auto">
          <a:xfrm>
            <a:off x="5486399" y="1638301"/>
            <a:ext cx="5181601" cy="4438649"/>
            <a:chOff x="1218265" y="819834"/>
            <a:chExt cx="2591735" cy="2218640"/>
          </a:xfrm>
        </p:grpSpPr>
        <p:sp>
          <p:nvSpPr>
            <p:cNvPr id="11" name="TextBox 10"/>
            <p:cNvSpPr txBox="1"/>
            <p:nvPr/>
          </p:nvSpPr>
          <p:spPr>
            <a:xfrm>
              <a:off x="1218265" y="819834"/>
              <a:ext cx="776569" cy="7230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4400" b="1" dirty="0" err="1">
                  <a:solidFill>
                    <a:srgbClr val="002060"/>
                  </a:solidFill>
                </a:rPr>
                <a:t>Điểm</a:t>
              </a:r>
              <a:endParaRPr lang="en-US" sz="4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sz="4400" b="1" dirty="0" err="1">
                  <a:solidFill>
                    <a:srgbClr val="002060"/>
                  </a:solidFill>
                </a:rPr>
                <a:t>trong</a:t>
              </a:r>
              <a:endParaRPr lang="en-US" sz="4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>
              <a:off x="1994834" y="1465748"/>
              <a:ext cx="1815166" cy="1572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9" name="Group 15"/>
          <p:cNvGrpSpPr>
            <a:grpSpLocks/>
          </p:cNvGrpSpPr>
          <p:nvPr/>
        </p:nvGrpSpPr>
        <p:grpSpPr bwMode="auto">
          <a:xfrm>
            <a:off x="3124200" y="7245354"/>
            <a:ext cx="4191000" cy="3505532"/>
            <a:chOff x="552603" y="4076488"/>
            <a:chExt cx="2095158" cy="1752388"/>
          </a:xfrm>
        </p:grpSpPr>
        <p:sp>
          <p:nvSpPr>
            <p:cNvPr id="9" name="TextBox 8"/>
            <p:cNvSpPr txBox="1"/>
            <p:nvPr/>
          </p:nvSpPr>
          <p:spPr>
            <a:xfrm>
              <a:off x="552603" y="5105757"/>
              <a:ext cx="734664" cy="7231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b="1" dirty="0" err="1">
                  <a:solidFill>
                    <a:srgbClr val="002060"/>
                  </a:solidFill>
                </a:rPr>
                <a:t>Điểm</a:t>
              </a:r>
              <a:endParaRPr lang="en-US" sz="4400" b="1" dirty="0">
                <a:solidFill>
                  <a:srgbClr val="002060"/>
                </a:solidFill>
              </a:endParaRPr>
            </a:p>
            <a:p>
              <a:pPr>
                <a:defRPr/>
              </a:pPr>
              <a:r>
                <a:rPr lang="en-US" sz="4400" b="1" dirty="0" err="1">
                  <a:solidFill>
                    <a:srgbClr val="002060"/>
                  </a:solidFill>
                </a:rPr>
                <a:t>ngoài</a:t>
              </a:r>
              <a:endParaRPr lang="en-US" sz="4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490663" y="4076488"/>
              <a:ext cx="1157098" cy="1029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203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5800" y="1371600"/>
            <a:ext cx="23698200" cy="31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en-US" sz="5600" b="1" dirty="0">
                <a:solidFill>
                  <a:schemeClr val="tx2"/>
                </a:solidFill>
              </a:rPr>
            </a:br>
            <a:r>
              <a:rPr lang="en-US" altLang="en-US" sz="5600" b="1" dirty="0">
                <a:solidFill>
                  <a:schemeClr val="tx2"/>
                </a:solidFill>
              </a:rPr>
              <a:t>Kim </a:t>
            </a:r>
            <a:r>
              <a:rPr lang="en-US" altLang="en-US" sz="5600" b="1" dirty="0" err="1">
                <a:solidFill>
                  <a:schemeClr val="tx2"/>
                </a:solidFill>
              </a:rPr>
              <a:t>tự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tháp</a:t>
            </a:r>
            <a:r>
              <a:rPr lang="en-US" altLang="en-US" sz="5600" b="1" dirty="0">
                <a:solidFill>
                  <a:schemeClr val="tx2"/>
                </a:solidFill>
              </a:rPr>
              <a:t> ở Ai </a:t>
            </a:r>
            <a:r>
              <a:rPr lang="en-US" altLang="en-US" sz="5600" b="1" dirty="0" err="1">
                <a:solidFill>
                  <a:schemeClr val="tx2"/>
                </a:solidFill>
              </a:rPr>
              <a:t>Cập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có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hình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dáng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là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những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khối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chóp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tứ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giác</a:t>
            </a:r>
            <a:r>
              <a:rPr lang="en-US" altLang="en-US" sz="5600" b="1" dirty="0">
                <a:solidFill>
                  <a:schemeClr val="tx2"/>
                </a:solidFill>
              </a:rPr>
              <a:t> </a:t>
            </a:r>
            <a:r>
              <a:rPr lang="en-US" altLang="en-US" sz="5600" b="1" dirty="0" err="1">
                <a:solidFill>
                  <a:schemeClr val="tx2"/>
                </a:solidFill>
              </a:rPr>
              <a:t>đều</a:t>
            </a:r>
            <a:r>
              <a:rPr lang="en-US" altLang="en-US" sz="5600" b="1" dirty="0">
                <a:solidFill>
                  <a:schemeClr val="tx2"/>
                </a:solidFill>
              </a:rPr>
              <a:t>.</a:t>
            </a:r>
            <a:br>
              <a:rPr lang="en-US" altLang="en-US" sz="5600" b="1" dirty="0">
                <a:solidFill>
                  <a:schemeClr val="tx2"/>
                </a:solidFill>
              </a:rPr>
            </a:br>
            <a:endParaRPr lang="en-US" altLang="en-US" sz="5600" b="1" dirty="0">
              <a:solidFill>
                <a:schemeClr val="tx2"/>
              </a:solidFill>
            </a:endParaRPr>
          </a:p>
        </p:txBody>
      </p:sp>
      <p:pic>
        <p:nvPicPr>
          <p:cNvPr id="7175" name="Picture 7" descr="ANd9GcRBG6dgsribFI2CerC6WUTCl3TSuN8v4Z_FhCLNmeZAA6eY414q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771900"/>
            <a:ext cx="14544676" cy="98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1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1413" y="1784352"/>
            <a:ext cx="16919574" cy="1441450"/>
          </a:xfrm>
        </p:spPr>
        <p:txBody>
          <a:bodyPr/>
          <a:lstStyle/>
          <a:p>
            <a:pPr algn="l" eaLnBrk="1" hangingPunct="1"/>
            <a:r>
              <a:rPr lang="en-US" altLang="en-US" sz="4400" b="1" dirty="0">
                <a:solidFill>
                  <a:srgbClr val="0070C0"/>
                </a:solidFill>
              </a:rPr>
              <a:t>II. KHÁI NIỆM VỀ HÌNH ĐA DIỆN VÀ KHỐI ĐA DIỆN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23975" y="3146427"/>
            <a:ext cx="12217400" cy="100647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rgbClr val="0000FF"/>
                </a:solidFill>
              </a:rPr>
              <a:t>1.Khái </a:t>
            </a:r>
            <a:r>
              <a:rPr lang="en-US" altLang="en-US" sz="4400" b="1" dirty="0" err="1">
                <a:solidFill>
                  <a:srgbClr val="0000FF"/>
                </a:solidFill>
              </a:rPr>
              <a:t>niệm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về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hình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đa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4400" b="1" dirty="0">
                <a:solidFill>
                  <a:srgbClr val="0000FF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4400" b="1" dirty="0">
              <a:solidFill>
                <a:schemeClr val="tx1"/>
              </a:solidFill>
            </a:endParaRP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3695700" y="3978276"/>
            <a:ext cx="6800851" cy="9391648"/>
            <a:chOff x="204" y="41"/>
            <a:chExt cx="2142" cy="2958"/>
          </a:xfrm>
        </p:grpSpPr>
        <p:sp>
          <p:nvSpPr>
            <p:cNvPr id="8211" name="Line 81"/>
            <p:cNvSpPr>
              <a:spLocks noChangeShapeType="1"/>
            </p:cNvSpPr>
            <p:nvPr/>
          </p:nvSpPr>
          <p:spPr bwMode="auto">
            <a:xfrm flipH="1">
              <a:off x="431" y="346"/>
              <a:ext cx="408" cy="5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12" name="Line 82"/>
            <p:cNvSpPr>
              <a:spLocks noChangeShapeType="1"/>
            </p:cNvSpPr>
            <p:nvPr/>
          </p:nvSpPr>
          <p:spPr bwMode="auto">
            <a:xfrm flipH="1">
              <a:off x="411" y="1886"/>
              <a:ext cx="408" cy="5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13" name="Line 83"/>
            <p:cNvSpPr>
              <a:spLocks noChangeShapeType="1"/>
            </p:cNvSpPr>
            <p:nvPr/>
          </p:nvSpPr>
          <p:spPr bwMode="auto">
            <a:xfrm>
              <a:off x="839" y="346"/>
              <a:ext cx="90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14" name="Line 84"/>
            <p:cNvSpPr>
              <a:spLocks noChangeShapeType="1"/>
            </p:cNvSpPr>
            <p:nvPr/>
          </p:nvSpPr>
          <p:spPr bwMode="auto">
            <a:xfrm>
              <a:off x="832" y="1886"/>
              <a:ext cx="90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15" name="Line 85"/>
            <p:cNvSpPr>
              <a:spLocks noChangeShapeType="1"/>
            </p:cNvSpPr>
            <p:nvPr/>
          </p:nvSpPr>
          <p:spPr bwMode="auto">
            <a:xfrm>
              <a:off x="431" y="890"/>
              <a:ext cx="725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16" name="Line 86"/>
            <p:cNvSpPr>
              <a:spLocks noChangeShapeType="1"/>
            </p:cNvSpPr>
            <p:nvPr/>
          </p:nvSpPr>
          <p:spPr bwMode="auto">
            <a:xfrm>
              <a:off x="411" y="2430"/>
              <a:ext cx="725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17" name="Line 87"/>
            <p:cNvSpPr>
              <a:spLocks noChangeShapeType="1"/>
            </p:cNvSpPr>
            <p:nvPr/>
          </p:nvSpPr>
          <p:spPr bwMode="auto">
            <a:xfrm flipV="1">
              <a:off x="1156" y="935"/>
              <a:ext cx="908" cy="3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18" name="Line 88"/>
            <p:cNvSpPr>
              <a:spLocks noChangeShapeType="1"/>
            </p:cNvSpPr>
            <p:nvPr/>
          </p:nvSpPr>
          <p:spPr bwMode="auto">
            <a:xfrm>
              <a:off x="1746" y="346"/>
              <a:ext cx="318" cy="58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19" name="Line 89"/>
            <p:cNvSpPr>
              <a:spLocks noChangeShapeType="1"/>
            </p:cNvSpPr>
            <p:nvPr/>
          </p:nvSpPr>
          <p:spPr bwMode="auto">
            <a:xfrm>
              <a:off x="1746" y="1888"/>
              <a:ext cx="318" cy="58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20" name="Line 90"/>
            <p:cNvSpPr>
              <a:spLocks noChangeShapeType="1"/>
            </p:cNvSpPr>
            <p:nvPr/>
          </p:nvSpPr>
          <p:spPr bwMode="auto">
            <a:xfrm flipV="1">
              <a:off x="1136" y="2475"/>
              <a:ext cx="908" cy="3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21" name="Line 91"/>
            <p:cNvSpPr>
              <a:spLocks noChangeShapeType="1"/>
            </p:cNvSpPr>
            <p:nvPr/>
          </p:nvSpPr>
          <p:spPr bwMode="auto">
            <a:xfrm>
              <a:off x="418" y="890"/>
              <a:ext cx="0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22" name="Line 92"/>
            <p:cNvSpPr>
              <a:spLocks noChangeShapeType="1"/>
            </p:cNvSpPr>
            <p:nvPr/>
          </p:nvSpPr>
          <p:spPr bwMode="auto">
            <a:xfrm>
              <a:off x="1750" y="350"/>
              <a:ext cx="0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23" name="Line 93"/>
            <p:cNvSpPr>
              <a:spLocks noChangeShapeType="1"/>
            </p:cNvSpPr>
            <p:nvPr/>
          </p:nvSpPr>
          <p:spPr bwMode="auto">
            <a:xfrm>
              <a:off x="1145" y="1240"/>
              <a:ext cx="0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24" name="Line 94"/>
            <p:cNvSpPr>
              <a:spLocks noChangeShapeType="1"/>
            </p:cNvSpPr>
            <p:nvPr/>
          </p:nvSpPr>
          <p:spPr bwMode="auto">
            <a:xfrm>
              <a:off x="826" y="349"/>
              <a:ext cx="0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25" name="Line 95"/>
            <p:cNvSpPr>
              <a:spLocks noChangeShapeType="1"/>
            </p:cNvSpPr>
            <p:nvPr/>
          </p:nvSpPr>
          <p:spPr bwMode="auto">
            <a:xfrm>
              <a:off x="2054" y="927"/>
              <a:ext cx="0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26" name="Text Box 96"/>
            <p:cNvSpPr txBox="1">
              <a:spLocks noChangeArrowheads="1"/>
            </p:cNvSpPr>
            <p:nvPr/>
          </p:nvSpPr>
          <p:spPr bwMode="auto">
            <a:xfrm>
              <a:off x="657" y="164"/>
              <a:ext cx="19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A’</a:t>
              </a:r>
            </a:p>
          </p:txBody>
        </p:sp>
        <p:sp>
          <p:nvSpPr>
            <p:cNvPr id="8227" name="Text Box 97"/>
            <p:cNvSpPr txBox="1">
              <a:spLocks noChangeArrowheads="1"/>
            </p:cNvSpPr>
            <p:nvPr/>
          </p:nvSpPr>
          <p:spPr bwMode="auto">
            <a:xfrm>
              <a:off x="1733" y="41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B’</a:t>
              </a:r>
            </a:p>
          </p:txBody>
        </p:sp>
        <p:sp>
          <p:nvSpPr>
            <p:cNvPr id="8228" name="Text Box 98"/>
            <p:cNvSpPr txBox="1">
              <a:spLocks noChangeArrowheads="1"/>
            </p:cNvSpPr>
            <p:nvPr/>
          </p:nvSpPr>
          <p:spPr bwMode="auto">
            <a:xfrm>
              <a:off x="2142" y="766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C’</a:t>
              </a:r>
            </a:p>
          </p:txBody>
        </p:sp>
        <p:sp>
          <p:nvSpPr>
            <p:cNvPr id="8229" name="Text Box 99"/>
            <p:cNvSpPr txBox="1">
              <a:spLocks noChangeArrowheads="1"/>
            </p:cNvSpPr>
            <p:nvPr/>
          </p:nvSpPr>
          <p:spPr bwMode="auto">
            <a:xfrm>
              <a:off x="1098" y="948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D’</a:t>
              </a:r>
            </a:p>
          </p:txBody>
        </p:sp>
        <p:sp>
          <p:nvSpPr>
            <p:cNvPr id="8230" name="Text Box 100"/>
            <p:cNvSpPr txBox="1">
              <a:spLocks noChangeArrowheads="1"/>
            </p:cNvSpPr>
            <p:nvPr/>
          </p:nvSpPr>
          <p:spPr bwMode="auto">
            <a:xfrm>
              <a:off x="237" y="676"/>
              <a:ext cx="19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E’</a:t>
              </a:r>
            </a:p>
          </p:txBody>
        </p:sp>
        <p:sp>
          <p:nvSpPr>
            <p:cNvPr id="8231" name="Text Box 101"/>
            <p:cNvSpPr txBox="1">
              <a:spLocks noChangeArrowheads="1"/>
            </p:cNvSpPr>
            <p:nvPr/>
          </p:nvSpPr>
          <p:spPr bwMode="auto">
            <a:xfrm>
              <a:off x="204" y="2337"/>
              <a:ext cx="15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E</a:t>
              </a:r>
            </a:p>
          </p:txBody>
        </p:sp>
        <p:sp>
          <p:nvSpPr>
            <p:cNvPr id="8232" name="Text Box 102"/>
            <p:cNvSpPr txBox="1">
              <a:spLocks noChangeArrowheads="1"/>
            </p:cNvSpPr>
            <p:nvPr/>
          </p:nvSpPr>
          <p:spPr bwMode="auto">
            <a:xfrm>
              <a:off x="1072" y="2795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D</a:t>
              </a:r>
            </a:p>
          </p:txBody>
        </p:sp>
        <p:sp>
          <p:nvSpPr>
            <p:cNvPr id="8233" name="Text Box 103"/>
            <p:cNvSpPr txBox="1">
              <a:spLocks noChangeArrowheads="1"/>
            </p:cNvSpPr>
            <p:nvPr/>
          </p:nvSpPr>
          <p:spPr bwMode="auto">
            <a:xfrm>
              <a:off x="2116" y="2383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C</a:t>
              </a:r>
            </a:p>
          </p:txBody>
        </p:sp>
        <p:sp>
          <p:nvSpPr>
            <p:cNvPr id="8234" name="Text Box 104"/>
            <p:cNvSpPr txBox="1">
              <a:spLocks noChangeArrowheads="1"/>
            </p:cNvSpPr>
            <p:nvPr/>
          </p:nvSpPr>
          <p:spPr bwMode="auto">
            <a:xfrm>
              <a:off x="1565" y="1884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B</a:t>
              </a:r>
            </a:p>
          </p:txBody>
        </p:sp>
        <p:sp>
          <p:nvSpPr>
            <p:cNvPr id="8235" name="Text Box 105"/>
            <p:cNvSpPr txBox="1">
              <a:spLocks noChangeArrowheads="1"/>
            </p:cNvSpPr>
            <p:nvPr/>
          </p:nvSpPr>
          <p:spPr bwMode="auto">
            <a:xfrm>
              <a:off x="603" y="1702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A</a:t>
              </a:r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12109451" y="4365626"/>
            <a:ext cx="8975725" cy="9032876"/>
            <a:chOff x="2880" y="86"/>
            <a:chExt cx="2827" cy="2845"/>
          </a:xfrm>
        </p:grpSpPr>
        <p:sp>
          <p:nvSpPr>
            <p:cNvPr id="8198" name="Line 107"/>
            <p:cNvSpPr>
              <a:spLocks noChangeShapeType="1"/>
            </p:cNvSpPr>
            <p:nvPr/>
          </p:nvSpPr>
          <p:spPr bwMode="auto">
            <a:xfrm flipH="1">
              <a:off x="3152" y="346"/>
              <a:ext cx="1180" cy="176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199" name="Line 108"/>
            <p:cNvSpPr>
              <a:spLocks noChangeShapeType="1"/>
            </p:cNvSpPr>
            <p:nvPr/>
          </p:nvSpPr>
          <p:spPr bwMode="auto">
            <a:xfrm>
              <a:off x="4332" y="346"/>
              <a:ext cx="45" cy="235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00" name="Line 109"/>
            <p:cNvSpPr>
              <a:spLocks noChangeShapeType="1"/>
            </p:cNvSpPr>
            <p:nvPr/>
          </p:nvSpPr>
          <p:spPr bwMode="auto">
            <a:xfrm flipH="1">
              <a:off x="3969" y="346"/>
              <a:ext cx="363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01" name="Line 110"/>
            <p:cNvSpPr>
              <a:spLocks noChangeShapeType="1"/>
            </p:cNvSpPr>
            <p:nvPr/>
          </p:nvSpPr>
          <p:spPr bwMode="auto">
            <a:xfrm>
              <a:off x="4332" y="346"/>
              <a:ext cx="1133" cy="190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02" name="Line 111"/>
            <p:cNvSpPr>
              <a:spLocks noChangeShapeType="1"/>
            </p:cNvSpPr>
            <p:nvPr/>
          </p:nvSpPr>
          <p:spPr bwMode="auto">
            <a:xfrm flipV="1">
              <a:off x="3152" y="1888"/>
              <a:ext cx="817" cy="22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03" name="Line 112"/>
            <p:cNvSpPr>
              <a:spLocks noChangeShapeType="1"/>
            </p:cNvSpPr>
            <p:nvPr/>
          </p:nvSpPr>
          <p:spPr bwMode="auto">
            <a:xfrm>
              <a:off x="3152" y="2115"/>
              <a:ext cx="1225" cy="58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04" name="Line 113"/>
            <p:cNvSpPr>
              <a:spLocks noChangeShapeType="1"/>
            </p:cNvSpPr>
            <p:nvPr/>
          </p:nvSpPr>
          <p:spPr bwMode="auto">
            <a:xfrm flipV="1">
              <a:off x="4377" y="2251"/>
              <a:ext cx="1088" cy="45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05" name="Line 114"/>
            <p:cNvSpPr>
              <a:spLocks noChangeShapeType="1"/>
            </p:cNvSpPr>
            <p:nvPr/>
          </p:nvSpPr>
          <p:spPr bwMode="auto">
            <a:xfrm>
              <a:off x="3969" y="1888"/>
              <a:ext cx="1496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206" name="Text Box 115"/>
            <p:cNvSpPr txBox="1">
              <a:spLocks noChangeArrowheads="1"/>
            </p:cNvSpPr>
            <p:nvPr/>
          </p:nvSpPr>
          <p:spPr bwMode="auto">
            <a:xfrm>
              <a:off x="4319" y="86"/>
              <a:ext cx="15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S</a:t>
              </a:r>
            </a:p>
          </p:txBody>
        </p:sp>
        <p:sp>
          <p:nvSpPr>
            <p:cNvPr id="8207" name="Text Box 116"/>
            <p:cNvSpPr txBox="1">
              <a:spLocks noChangeArrowheads="1"/>
            </p:cNvSpPr>
            <p:nvPr/>
          </p:nvSpPr>
          <p:spPr bwMode="auto">
            <a:xfrm>
              <a:off x="2880" y="1946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A</a:t>
              </a:r>
            </a:p>
          </p:txBody>
        </p:sp>
        <p:sp>
          <p:nvSpPr>
            <p:cNvPr id="8208" name="Text Box 117"/>
            <p:cNvSpPr txBox="1">
              <a:spLocks noChangeArrowheads="1"/>
            </p:cNvSpPr>
            <p:nvPr/>
          </p:nvSpPr>
          <p:spPr bwMode="auto">
            <a:xfrm>
              <a:off x="3911" y="1900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B</a:t>
              </a:r>
            </a:p>
          </p:txBody>
        </p:sp>
        <p:sp>
          <p:nvSpPr>
            <p:cNvPr id="8209" name="Text Box 118"/>
            <p:cNvSpPr txBox="1">
              <a:spLocks noChangeArrowheads="1"/>
            </p:cNvSpPr>
            <p:nvPr/>
          </p:nvSpPr>
          <p:spPr bwMode="auto">
            <a:xfrm>
              <a:off x="5544" y="2218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C</a:t>
              </a:r>
            </a:p>
          </p:txBody>
        </p:sp>
        <p:sp>
          <p:nvSpPr>
            <p:cNvPr id="8210" name="Text Box 119"/>
            <p:cNvSpPr txBox="1">
              <a:spLocks noChangeArrowheads="1"/>
            </p:cNvSpPr>
            <p:nvPr/>
          </p:nvSpPr>
          <p:spPr bwMode="auto">
            <a:xfrm>
              <a:off x="4319" y="2727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33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" name="Rectangle 40"/>
          <p:cNvSpPr>
            <a:spLocks noGrp="1" noChangeArrowheads="1"/>
          </p:cNvSpPr>
          <p:nvPr>
            <p:ph type="title"/>
          </p:nvPr>
        </p:nvSpPr>
        <p:spPr>
          <a:xfrm>
            <a:off x="1219200" y="1679912"/>
            <a:ext cx="21945600" cy="115536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400" dirty="0"/>
              <a:t>?2 - </a:t>
            </a:r>
            <a:r>
              <a:rPr lang="en-US" sz="4400" b="1" dirty="0" err="1"/>
              <a:t>Kể</a:t>
            </a:r>
            <a:r>
              <a:rPr lang="en-US" sz="4400" b="1" dirty="0"/>
              <a:t> </a:t>
            </a:r>
            <a:r>
              <a:rPr lang="en-US" sz="4400" b="1" dirty="0" err="1"/>
              <a:t>tên</a:t>
            </a:r>
            <a:r>
              <a:rPr lang="en-US" sz="4400" b="1" dirty="0"/>
              <a:t>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mặt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hình</a:t>
            </a:r>
            <a:r>
              <a:rPr lang="en-US" sz="4400" b="1" dirty="0"/>
              <a:t> </a:t>
            </a:r>
            <a:r>
              <a:rPr lang="en-US" sz="4400" b="1" dirty="0" err="1"/>
              <a:t>lăng</a:t>
            </a:r>
            <a:r>
              <a:rPr lang="en-US" sz="4400" b="1" dirty="0"/>
              <a:t> </a:t>
            </a:r>
            <a:r>
              <a:rPr lang="en-US" sz="4400" b="1" dirty="0" err="1"/>
              <a:t>trụ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hình</a:t>
            </a:r>
            <a:r>
              <a:rPr lang="en-US" sz="4400" b="1" dirty="0"/>
              <a:t> </a:t>
            </a:r>
            <a:r>
              <a:rPr lang="en-US" sz="4400" b="1" dirty="0" err="1"/>
              <a:t>chóp</a:t>
            </a:r>
            <a:r>
              <a:rPr lang="en-US" sz="4400" b="1" dirty="0"/>
              <a:t> </a:t>
            </a:r>
            <a:r>
              <a:rPr lang="en-US" sz="4400" b="1" dirty="0" err="1"/>
              <a:t>sau</a:t>
            </a:r>
            <a:r>
              <a:rPr lang="en-US" sz="4400" b="1" dirty="0"/>
              <a:t>:</a:t>
            </a:r>
          </a:p>
        </p:txBody>
      </p:sp>
      <p:sp>
        <p:nvSpPr>
          <p:cNvPr id="17452" name="Rectangle 44"/>
          <p:cNvSpPr>
            <a:spLocks noGrp="1" noChangeArrowheads="1"/>
          </p:cNvSpPr>
          <p:nvPr>
            <p:ph sz="half" idx="1"/>
          </p:nvPr>
        </p:nvSpPr>
        <p:spPr>
          <a:xfrm>
            <a:off x="304800" y="10182228"/>
            <a:ext cx="13411200" cy="14541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(ABCDE) , (A’B’C’D’E’), (ABB’A’), (BCC’B’), (CDD’C’), (DEE’D’) , (EAA’E’ ).</a:t>
            </a:r>
          </a:p>
        </p:txBody>
      </p:sp>
      <p:sp>
        <p:nvSpPr>
          <p:cNvPr id="17453" name="Rectangle 45"/>
          <p:cNvSpPr>
            <a:spLocks noGrp="1" noChangeArrowheads="1"/>
          </p:cNvSpPr>
          <p:nvPr>
            <p:ph sz="half" idx="2"/>
          </p:nvPr>
        </p:nvSpPr>
        <p:spPr>
          <a:xfrm>
            <a:off x="15087600" y="10744200"/>
            <a:ext cx="8763000" cy="101282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 (ABCD), (SAB), (SBC), (SCD), (SDA).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80211985-106A-4000-9DFA-B27C9A4AF5A6}"/>
              </a:ext>
            </a:extLst>
          </p:cNvPr>
          <p:cNvGrpSpPr/>
          <p:nvPr/>
        </p:nvGrpSpPr>
        <p:grpSpPr>
          <a:xfrm>
            <a:off x="3352800" y="3124200"/>
            <a:ext cx="18840033" cy="7785101"/>
            <a:chOff x="3352800" y="3124200"/>
            <a:chExt cx="18840033" cy="7785101"/>
          </a:xfrm>
        </p:grpSpPr>
        <p:grpSp>
          <p:nvGrpSpPr>
            <p:cNvPr id="9221" name="Group 86"/>
            <p:cNvGrpSpPr>
              <a:grpSpLocks/>
            </p:cNvGrpSpPr>
            <p:nvPr/>
          </p:nvGrpSpPr>
          <p:grpSpPr bwMode="auto">
            <a:xfrm>
              <a:off x="3352800" y="3632199"/>
              <a:ext cx="5251451" cy="7277102"/>
              <a:chOff x="521" y="994"/>
              <a:chExt cx="1654" cy="2292"/>
            </a:xfrm>
          </p:grpSpPr>
          <p:sp>
            <p:nvSpPr>
              <p:cNvPr id="9236" name="Line 47"/>
              <p:cNvSpPr>
                <a:spLocks noChangeShapeType="1"/>
              </p:cNvSpPr>
              <p:nvPr/>
            </p:nvSpPr>
            <p:spPr bwMode="auto">
              <a:xfrm flipH="1">
                <a:off x="741" y="1173"/>
                <a:ext cx="312" cy="42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37" name="Line 48"/>
              <p:cNvSpPr>
                <a:spLocks noChangeShapeType="1"/>
              </p:cNvSpPr>
              <p:nvPr/>
            </p:nvSpPr>
            <p:spPr bwMode="auto">
              <a:xfrm flipH="1">
                <a:off x="726" y="2373"/>
                <a:ext cx="312" cy="42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38" name="Line 49"/>
              <p:cNvSpPr>
                <a:spLocks noChangeShapeType="1"/>
              </p:cNvSpPr>
              <p:nvPr/>
            </p:nvSpPr>
            <p:spPr bwMode="auto">
              <a:xfrm>
                <a:off x="1053" y="1173"/>
                <a:ext cx="695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39" name="Line 50"/>
              <p:cNvSpPr>
                <a:spLocks noChangeShapeType="1"/>
              </p:cNvSpPr>
              <p:nvPr/>
            </p:nvSpPr>
            <p:spPr bwMode="auto">
              <a:xfrm>
                <a:off x="1048" y="2373"/>
                <a:ext cx="695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40" name="Line 51"/>
              <p:cNvSpPr>
                <a:spLocks noChangeShapeType="1"/>
              </p:cNvSpPr>
              <p:nvPr/>
            </p:nvSpPr>
            <p:spPr bwMode="auto">
              <a:xfrm>
                <a:off x="741" y="1597"/>
                <a:ext cx="555" cy="28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41" name="Line 52"/>
              <p:cNvSpPr>
                <a:spLocks noChangeShapeType="1"/>
              </p:cNvSpPr>
              <p:nvPr/>
            </p:nvSpPr>
            <p:spPr bwMode="auto">
              <a:xfrm>
                <a:off x="726" y="2798"/>
                <a:ext cx="555" cy="28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42" name="Line 53"/>
              <p:cNvSpPr>
                <a:spLocks noChangeShapeType="1"/>
              </p:cNvSpPr>
              <p:nvPr/>
            </p:nvSpPr>
            <p:spPr bwMode="auto">
              <a:xfrm flipV="1">
                <a:off x="1296" y="1632"/>
                <a:ext cx="696" cy="2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43" name="Line 54"/>
              <p:cNvSpPr>
                <a:spLocks noChangeShapeType="1"/>
              </p:cNvSpPr>
              <p:nvPr/>
            </p:nvSpPr>
            <p:spPr bwMode="auto">
              <a:xfrm>
                <a:off x="1748" y="1173"/>
                <a:ext cx="244" cy="45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44" name="Line 55"/>
              <p:cNvSpPr>
                <a:spLocks noChangeShapeType="1"/>
              </p:cNvSpPr>
              <p:nvPr/>
            </p:nvSpPr>
            <p:spPr bwMode="auto">
              <a:xfrm>
                <a:off x="1748" y="2375"/>
                <a:ext cx="244" cy="45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45" name="Line 56"/>
              <p:cNvSpPr>
                <a:spLocks noChangeShapeType="1"/>
              </p:cNvSpPr>
              <p:nvPr/>
            </p:nvSpPr>
            <p:spPr bwMode="auto">
              <a:xfrm flipV="1">
                <a:off x="1281" y="2833"/>
                <a:ext cx="695" cy="24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46" name="Line 57"/>
              <p:cNvSpPr>
                <a:spLocks noChangeShapeType="1"/>
              </p:cNvSpPr>
              <p:nvPr/>
            </p:nvSpPr>
            <p:spPr bwMode="auto">
              <a:xfrm>
                <a:off x="731" y="1597"/>
                <a:ext cx="0" cy="120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47" name="Line 58"/>
              <p:cNvSpPr>
                <a:spLocks noChangeShapeType="1"/>
              </p:cNvSpPr>
              <p:nvPr/>
            </p:nvSpPr>
            <p:spPr bwMode="auto">
              <a:xfrm>
                <a:off x="1751" y="1176"/>
                <a:ext cx="0" cy="120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48" name="Line 59"/>
              <p:cNvSpPr>
                <a:spLocks noChangeShapeType="1"/>
              </p:cNvSpPr>
              <p:nvPr/>
            </p:nvSpPr>
            <p:spPr bwMode="auto">
              <a:xfrm>
                <a:off x="1288" y="1870"/>
                <a:ext cx="0" cy="120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49" name="Line 60"/>
              <p:cNvSpPr>
                <a:spLocks noChangeShapeType="1"/>
              </p:cNvSpPr>
              <p:nvPr/>
            </p:nvSpPr>
            <p:spPr bwMode="auto">
              <a:xfrm>
                <a:off x="1043" y="1175"/>
                <a:ext cx="0" cy="120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50" name="Line 61"/>
              <p:cNvSpPr>
                <a:spLocks noChangeShapeType="1"/>
              </p:cNvSpPr>
              <p:nvPr/>
            </p:nvSpPr>
            <p:spPr bwMode="auto">
              <a:xfrm>
                <a:off x="1984" y="1626"/>
                <a:ext cx="0" cy="120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51" name="Text Box 62"/>
              <p:cNvSpPr txBox="1">
                <a:spLocks noChangeArrowheads="1"/>
              </p:cNvSpPr>
              <p:nvPr/>
            </p:nvSpPr>
            <p:spPr bwMode="auto">
              <a:xfrm>
                <a:off x="855" y="994"/>
                <a:ext cx="19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A’</a:t>
                </a:r>
              </a:p>
            </p:txBody>
          </p:sp>
          <p:sp>
            <p:nvSpPr>
              <p:cNvPr id="9252" name="Text Box 63"/>
              <p:cNvSpPr txBox="1">
                <a:spLocks noChangeArrowheads="1"/>
              </p:cNvSpPr>
              <p:nvPr/>
            </p:nvSpPr>
            <p:spPr bwMode="auto">
              <a:xfrm>
                <a:off x="1738" y="999"/>
                <a:ext cx="20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B’</a:t>
                </a:r>
              </a:p>
            </p:txBody>
          </p:sp>
          <p:sp>
            <p:nvSpPr>
              <p:cNvPr id="9253" name="Text Box 64"/>
              <p:cNvSpPr txBox="1">
                <a:spLocks noChangeArrowheads="1"/>
              </p:cNvSpPr>
              <p:nvPr/>
            </p:nvSpPr>
            <p:spPr bwMode="auto">
              <a:xfrm>
                <a:off x="1971" y="1500"/>
                <a:ext cx="20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C’</a:t>
                </a:r>
              </a:p>
            </p:txBody>
          </p:sp>
          <p:sp>
            <p:nvSpPr>
              <p:cNvPr id="9254" name="Text Box 65"/>
              <p:cNvSpPr txBox="1">
                <a:spLocks noChangeArrowheads="1"/>
              </p:cNvSpPr>
              <p:nvPr/>
            </p:nvSpPr>
            <p:spPr bwMode="auto">
              <a:xfrm>
                <a:off x="1252" y="1642"/>
                <a:ext cx="20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D’</a:t>
                </a:r>
              </a:p>
            </p:txBody>
          </p:sp>
          <p:sp>
            <p:nvSpPr>
              <p:cNvPr id="9255" name="Text Box 66"/>
              <p:cNvSpPr txBox="1">
                <a:spLocks noChangeArrowheads="1"/>
              </p:cNvSpPr>
              <p:nvPr/>
            </p:nvSpPr>
            <p:spPr bwMode="auto">
              <a:xfrm>
                <a:off x="529" y="1430"/>
                <a:ext cx="19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E’</a:t>
                </a:r>
              </a:p>
            </p:txBody>
          </p:sp>
          <p:sp>
            <p:nvSpPr>
              <p:cNvPr id="9256" name="Text Box 67"/>
              <p:cNvSpPr txBox="1">
                <a:spLocks noChangeArrowheads="1"/>
              </p:cNvSpPr>
              <p:nvPr/>
            </p:nvSpPr>
            <p:spPr bwMode="auto">
              <a:xfrm>
                <a:off x="521" y="2704"/>
                <a:ext cx="15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E</a:t>
                </a:r>
              </a:p>
            </p:txBody>
          </p:sp>
          <p:sp>
            <p:nvSpPr>
              <p:cNvPr id="9257" name="Text Box 68"/>
              <p:cNvSpPr txBox="1">
                <a:spLocks noChangeArrowheads="1"/>
              </p:cNvSpPr>
              <p:nvPr/>
            </p:nvSpPr>
            <p:spPr bwMode="auto">
              <a:xfrm>
                <a:off x="1232" y="3082"/>
                <a:ext cx="16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D</a:t>
                </a:r>
              </a:p>
            </p:txBody>
          </p:sp>
          <p:sp>
            <p:nvSpPr>
              <p:cNvPr id="9258" name="Text Box 69"/>
              <p:cNvSpPr txBox="1">
                <a:spLocks noChangeArrowheads="1"/>
              </p:cNvSpPr>
              <p:nvPr/>
            </p:nvSpPr>
            <p:spPr bwMode="auto">
              <a:xfrm>
                <a:off x="1973" y="2721"/>
                <a:ext cx="16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C</a:t>
                </a:r>
              </a:p>
            </p:txBody>
          </p:sp>
          <p:sp>
            <p:nvSpPr>
              <p:cNvPr id="9259" name="Text Box 70"/>
              <p:cNvSpPr txBox="1">
                <a:spLocks noChangeArrowheads="1"/>
              </p:cNvSpPr>
              <p:nvPr/>
            </p:nvSpPr>
            <p:spPr bwMode="auto">
              <a:xfrm>
                <a:off x="1753" y="2251"/>
                <a:ext cx="16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B</a:t>
                </a:r>
              </a:p>
            </p:txBody>
          </p:sp>
          <p:sp>
            <p:nvSpPr>
              <p:cNvPr id="9260" name="Text Box 71"/>
              <p:cNvSpPr txBox="1">
                <a:spLocks noChangeArrowheads="1"/>
              </p:cNvSpPr>
              <p:nvPr/>
            </p:nvSpPr>
            <p:spPr bwMode="auto">
              <a:xfrm>
                <a:off x="839" y="2214"/>
                <a:ext cx="163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A</a:t>
                </a:r>
              </a:p>
            </p:txBody>
          </p:sp>
        </p:grpSp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14948317" y="3124200"/>
              <a:ext cx="7244516" cy="7264920"/>
              <a:chOff x="2880" y="86"/>
              <a:chExt cx="2869" cy="2899"/>
            </a:xfrm>
          </p:grpSpPr>
          <p:sp>
            <p:nvSpPr>
              <p:cNvPr id="9223" name="Line 73"/>
              <p:cNvSpPr>
                <a:spLocks noChangeShapeType="1"/>
              </p:cNvSpPr>
              <p:nvPr/>
            </p:nvSpPr>
            <p:spPr bwMode="auto">
              <a:xfrm flipH="1">
                <a:off x="3152" y="346"/>
                <a:ext cx="1180" cy="176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24" name="Line 74"/>
              <p:cNvSpPr>
                <a:spLocks noChangeShapeType="1"/>
              </p:cNvSpPr>
              <p:nvPr/>
            </p:nvSpPr>
            <p:spPr bwMode="auto">
              <a:xfrm>
                <a:off x="4332" y="346"/>
                <a:ext cx="45" cy="235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25" name="Line 75"/>
              <p:cNvSpPr>
                <a:spLocks noChangeShapeType="1"/>
              </p:cNvSpPr>
              <p:nvPr/>
            </p:nvSpPr>
            <p:spPr bwMode="auto">
              <a:xfrm flipH="1">
                <a:off x="3969" y="346"/>
                <a:ext cx="363" cy="154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26" name="Line 76"/>
              <p:cNvSpPr>
                <a:spLocks noChangeShapeType="1"/>
              </p:cNvSpPr>
              <p:nvPr/>
            </p:nvSpPr>
            <p:spPr bwMode="auto">
              <a:xfrm>
                <a:off x="4332" y="346"/>
                <a:ext cx="1133" cy="190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27" name="Line 77"/>
              <p:cNvSpPr>
                <a:spLocks noChangeShapeType="1"/>
              </p:cNvSpPr>
              <p:nvPr/>
            </p:nvSpPr>
            <p:spPr bwMode="auto">
              <a:xfrm flipV="1">
                <a:off x="3152" y="1888"/>
                <a:ext cx="817" cy="22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28" name="Line 78"/>
              <p:cNvSpPr>
                <a:spLocks noChangeShapeType="1"/>
              </p:cNvSpPr>
              <p:nvPr/>
            </p:nvSpPr>
            <p:spPr bwMode="auto">
              <a:xfrm>
                <a:off x="3152" y="2115"/>
                <a:ext cx="1225" cy="58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29" name="Line 79"/>
              <p:cNvSpPr>
                <a:spLocks noChangeShapeType="1"/>
              </p:cNvSpPr>
              <p:nvPr/>
            </p:nvSpPr>
            <p:spPr bwMode="auto">
              <a:xfrm flipV="1">
                <a:off x="4377" y="2251"/>
                <a:ext cx="1088" cy="45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30" name="Line 80"/>
              <p:cNvSpPr>
                <a:spLocks noChangeShapeType="1"/>
              </p:cNvSpPr>
              <p:nvPr/>
            </p:nvSpPr>
            <p:spPr bwMode="auto">
              <a:xfrm>
                <a:off x="3969" y="1888"/>
                <a:ext cx="1496" cy="36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9231" name="Text Box 81"/>
              <p:cNvSpPr txBox="1">
                <a:spLocks noChangeArrowheads="1"/>
              </p:cNvSpPr>
              <p:nvPr/>
            </p:nvSpPr>
            <p:spPr bwMode="auto">
              <a:xfrm>
                <a:off x="4318" y="86"/>
                <a:ext cx="19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S</a:t>
                </a:r>
              </a:p>
            </p:txBody>
          </p:sp>
          <p:sp>
            <p:nvSpPr>
              <p:cNvPr id="9232" name="Text Box 82"/>
              <p:cNvSpPr txBox="1">
                <a:spLocks noChangeArrowheads="1"/>
              </p:cNvSpPr>
              <p:nvPr/>
            </p:nvSpPr>
            <p:spPr bwMode="auto">
              <a:xfrm>
                <a:off x="2880" y="1945"/>
                <a:ext cx="20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A</a:t>
                </a:r>
              </a:p>
            </p:txBody>
          </p:sp>
          <p:sp>
            <p:nvSpPr>
              <p:cNvPr id="9233" name="Text Box 83"/>
              <p:cNvSpPr txBox="1">
                <a:spLocks noChangeArrowheads="1"/>
              </p:cNvSpPr>
              <p:nvPr/>
            </p:nvSpPr>
            <p:spPr bwMode="auto">
              <a:xfrm>
                <a:off x="3911" y="1902"/>
                <a:ext cx="20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B</a:t>
                </a:r>
              </a:p>
            </p:txBody>
          </p:sp>
          <p:sp>
            <p:nvSpPr>
              <p:cNvPr id="9234" name="Text Box 84"/>
              <p:cNvSpPr txBox="1">
                <a:spLocks noChangeArrowheads="1"/>
              </p:cNvSpPr>
              <p:nvPr/>
            </p:nvSpPr>
            <p:spPr bwMode="auto">
              <a:xfrm>
                <a:off x="5544" y="2218"/>
                <a:ext cx="20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C</a:t>
                </a:r>
              </a:p>
            </p:txBody>
          </p:sp>
          <p:sp>
            <p:nvSpPr>
              <p:cNvPr id="9235" name="Text Box 85"/>
              <p:cNvSpPr txBox="1">
                <a:spLocks noChangeArrowheads="1"/>
              </p:cNvSpPr>
              <p:nvPr/>
            </p:nvSpPr>
            <p:spPr bwMode="auto">
              <a:xfrm>
                <a:off x="4318" y="2727"/>
                <a:ext cx="20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>
                    <a:solidFill>
                      <a:srgbClr val="CC00FF"/>
                    </a:solidFill>
                  </a:rPr>
                  <a:t>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8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/>
      <p:bldP spid="17452" grpId="0" build="p"/>
      <p:bldP spid="174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819400" y="4417200"/>
            <a:ext cx="17887951" cy="4374375"/>
          </a:xfrm>
          <a:prstGeom prst="roundRect">
            <a:avLst>
              <a:gd name="adj" fmla="val 445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sp>
        <p:nvSpPr>
          <p:cNvPr id="2" name="TextBox 1"/>
          <p:cNvSpPr txBox="1"/>
          <p:nvPr/>
        </p:nvSpPr>
        <p:spPr>
          <a:xfrm>
            <a:off x="284844" y="1602099"/>
            <a:ext cx="1664335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KHÁI NIỆM VỀ HÌNH ĐA DIỆN VÀ KHỐI ĐA DIỆN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176" y="8934451"/>
            <a:ext cx="3708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9442451"/>
            <a:ext cx="4625976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866776" y="3475881"/>
            <a:ext cx="23760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đa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diện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(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đa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diện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)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được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tạo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bởi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hữu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hạn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đa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giác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thỏa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mãn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Franklin Gothic Book" pitchFamily="34" charset="0"/>
              </a:rPr>
              <a:t>chất</a:t>
            </a:r>
            <a:r>
              <a:rPr lang="en-US" altLang="en-US" sz="4000" b="1" dirty="0">
                <a:solidFill>
                  <a:srgbClr val="002060"/>
                </a:solidFill>
                <a:latin typeface="Franklin Gothic Book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440" y="2485921"/>
            <a:ext cx="1664335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203577" y="5549484"/>
            <a:ext cx="4762500" cy="1606828"/>
            <a:chOff x="742602" y="1524000"/>
            <a:chExt cx="2381598" cy="1371600"/>
          </a:xfrm>
        </p:grpSpPr>
        <p:sp>
          <p:nvSpPr>
            <p:cNvPr id="4" name="Oval 3"/>
            <p:cNvSpPr/>
            <p:nvPr/>
          </p:nvSpPr>
          <p:spPr>
            <a:xfrm>
              <a:off x="742602" y="1524000"/>
              <a:ext cx="2381598" cy="13716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600"/>
            </a:p>
          </p:txBody>
        </p:sp>
        <p:sp>
          <p:nvSpPr>
            <p:cNvPr id="9228" name="TextBox 4"/>
            <p:cNvSpPr txBox="1">
              <a:spLocks noChangeArrowheads="1"/>
            </p:cNvSpPr>
            <p:nvPr/>
          </p:nvSpPr>
          <p:spPr bwMode="auto">
            <a:xfrm>
              <a:off x="1123658" y="1581151"/>
              <a:ext cx="1752856" cy="1129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4000" dirty="0">
                  <a:solidFill>
                    <a:srgbClr val="002060"/>
                  </a:solidFill>
                  <a:latin typeface="Franklin Gothic Book" pitchFamily="34" charset="0"/>
                </a:rPr>
                <a:t>a) Hai </a:t>
              </a:r>
              <a:r>
                <a:rPr lang="en-US" altLang="en-US" sz="4000" dirty="0" err="1">
                  <a:solidFill>
                    <a:srgbClr val="002060"/>
                  </a:solidFill>
                  <a:latin typeface="Franklin Gothic Book" pitchFamily="34" charset="0"/>
                </a:rPr>
                <a:t>đa</a:t>
              </a:r>
              <a:r>
                <a:rPr lang="en-US" altLang="en-US" sz="4000" dirty="0">
                  <a:solidFill>
                    <a:srgbClr val="002060"/>
                  </a:solidFill>
                  <a:latin typeface="Franklin Gothic Book" pitchFamily="34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Franklin Gothic Book" pitchFamily="34" charset="0"/>
                </a:rPr>
                <a:t>giác</a:t>
              </a:r>
              <a:endParaRPr lang="en-US" altLang="en-US" sz="4000" dirty="0">
                <a:solidFill>
                  <a:srgbClr val="002060"/>
                </a:solidFill>
                <a:latin typeface="Franklin Gothic Book" pitchFamily="34" charset="0"/>
              </a:endParaRPr>
            </a:p>
            <a:p>
              <a:pPr algn="ctr"/>
              <a:r>
                <a:rPr lang="en-US" altLang="en-US" sz="4000" dirty="0" err="1">
                  <a:solidFill>
                    <a:srgbClr val="002060"/>
                  </a:solidFill>
                  <a:latin typeface="Franklin Gothic Book" pitchFamily="34" charset="0"/>
                </a:rPr>
                <a:t>phân</a:t>
              </a:r>
              <a:r>
                <a:rPr lang="en-US" altLang="en-US" sz="4000" dirty="0">
                  <a:solidFill>
                    <a:srgbClr val="002060"/>
                  </a:solidFill>
                  <a:latin typeface="Franklin Gothic Book" pitchFamily="34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Franklin Gothic Book" pitchFamily="34" charset="0"/>
                </a:rPr>
                <a:t>biệt</a:t>
              </a:r>
              <a:endParaRPr lang="en-US" altLang="en-US" sz="4000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270578" y="4761213"/>
            <a:ext cx="736282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2060"/>
                </a:solidFill>
              </a:rPr>
              <a:t>Hoặc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không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điểm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chung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02" y="5673315"/>
            <a:ext cx="736282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2060"/>
                </a:solidFill>
              </a:rPr>
              <a:t>Hoặc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chỉ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1 </a:t>
            </a:r>
            <a:r>
              <a:rPr lang="en-US" sz="4000" b="1" dirty="0" err="1">
                <a:solidFill>
                  <a:srgbClr val="002060"/>
                </a:solidFill>
              </a:rPr>
              <a:t>đỉnh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chung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6999" y="6558172"/>
            <a:ext cx="736282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2060"/>
                </a:solidFill>
              </a:rPr>
              <a:t>Hoặc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chỉ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1 </a:t>
            </a:r>
            <a:r>
              <a:rPr lang="en-US" sz="4000" b="1" dirty="0" err="1">
                <a:solidFill>
                  <a:srgbClr val="002060"/>
                </a:solidFill>
              </a:rPr>
              <a:t>cạnh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chung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975600" y="5027825"/>
            <a:ext cx="2324100" cy="1173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8006450" y="6201852"/>
            <a:ext cx="2324100" cy="350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/>
          <p:nvPr/>
        </p:nvCxnSpPr>
        <p:spPr>
          <a:xfrm>
            <a:off x="7975599" y="6261030"/>
            <a:ext cx="2301876" cy="850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89524" y="7620001"/>
            <a:ext cx="1641487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</a:rPr>
              <a:t>b) </a:t>
            </a:r>
            <a:r>
              <a:rPr lang="en-US" sz="4000" b="1" dirty="0" err="1">
                <a:solidFill>
                  <a:srgbClr val="002060"/>
                </a:solidFill>
              </a:rPr>
              <a:t>Mỗi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cạnh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giác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nào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cũng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là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cạnh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chung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đúng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hai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giác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7" name="Oval 26"/>
          <p:cNvSpPr/>
          <p:nvPr/>
        </p:nvSpPr>
        <p:spPr>
          <a:xfrm>
            <a:off x="11093450" y="11769727"/>
            <a:ext cx="2073276" cy="11747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/>
              <a:t>Mặt</a:t>
            </a:r>
            <a:endParaRPr lang="en-US" sz="4400" b="1" dirty="0"/>
          </a:p>
        </p:txBody>
      </p:sp>
      <p:sp>
        <p:nvSpPr>
          <p:cNvPr id="30" name="Oval 29"/>
          <p:cNvSpPr/>
          <p:nvPr/>
        </p:nvSpPr>
        <p:spPr>
          <a:xfrm>
            <a:off x="11169650" y="8934451"/>
            <a:ext cx="2073276" cy="11747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/>
              <a:t>Đỉnh</a:t>
            </a:r>
            <a:endParaRPr lang="en-US" sz="4400" b="1" dirty="0"/>
          </a:p>
        </p:txBody>
      </p:sp>
      <p:cxnSp>
        <p:nvCxnSpPr>
          <p:cNvPr id="29" name="Straight Connector 28"/>
          <p:cNvCxnSpPr>
            <a:endCxn id="27" idx="2"/>
          </p:cNvCxnSpPr>
          <p:nvPr/>
        </p:nvCxnSpPr>
        <p:spPr>
          <a:xfrm>
            <a:off x="7594601" y="11274427"/>
            <a:ext cx="3498850" cy="1082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3166727" y="11318876"/>
            <a:ext cx="3063873" cy="1038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0" idx="2"/>
          </p:cNvCxnSpPr>
          <p:nvPr/>
        </p:nvCxnSpPr>
        <p:spPr>
          <a:xfrm flipV="1">
            <a:off x="7048501" y="9521826"/>
            <a:ext cx="4121150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6"/>
          </p:cNvCxnSpPr>
          <p:nvPr/>
        </p:nvCxnSpPr>
        <p:spPr>
          <a:xfrm>
            <a:off x="13242927" y="9521826"/>
            <a:ext cx="26828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1245850" y="10407651"/>
            <a:ext cx="2073276" cy="11747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/>
              <a:t>Cạnh</a:t>
            </a:r>
            <a:endParaRPr lang="en-US" sz="4400" b="1" dirty="0"/>
          </a:p>
        </p:txBody>
      </p:sp>
      <p:cxnSp>
        <p:nvCxnSpPr>
          <p:cNvPr id="46" name="Straight Connector 45"/>
          <p:cNvCxnSpPr>
            <a:endCxn id="45" idx="2"/>
          </p:cNvCxnSpPr>
          <p:nvPr/>
        </p:nvCxnSpPr>
        <p:spPr>
          <a:xfrm>
            <a:off x="7966077" y="10995026"/>
            <a:ext cx="32797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3398500" y="10407650"/>
            <a:ext cx="2527300" cy="612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4844" y="3403960"/>
            <a:ext cx="128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ym typeface="Wingdings 2" panose="05020102010507070707" pitchFamily="18" charset="2"/>
              </a:rPr>
              <a:t></a:t>
            </a:r>
            <a:endParaRPr lang="en-US" altLang="en-US" sz="36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7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4044949"/>
            <a:ext cx="9639300" cy="1190625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0000FF"/>
                </a:solidFill>
              </a:rPr>
              <a:t>2. </a:t>
            </a:r>
            <a:r>
              <a:rPr lang="en-US" altLang="en-US" sz="5400" b="1" dirty="0" err="1">
                <a:solidFill>
                  <a:srgbClr val="0000FF"/>
                </a:solidFill>
              </a:rPr>
              <a:t>Khái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niệm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về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khối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đa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5273674"/>
            <a:ext cx="17570450" cy="8442326"/>
          </a:xfrm>
        </p:spPr>
        <p:txBody>
          <a:bodyPr/>
          <a:lstStyle/>
          <a:p>
            <a:pPr eaLnBrk="1" hangingPunct="1"/>
            <a:r>
              <a:rPr lang="en-US" altLang="en-US" sz="5600" dirty="0" err="1"/>
              <a:t>Khối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đa</a:t>
            </a:r>
            <a:r>
              <a:rPr lang="en-US" altLang="en-US" sz="5600" dirty="0"/>
              <a:t> </a:t>
            </a:r>
            <a:r>
              <a:rPr lang="en-US" altLang="en-US" sz="5600" dirty="0" err="1"/>
              <a:t>diện</a:t>
            </a:r>
            <a:r>
              <a:rPr lang="en-US" altLang="en-US" sz="5600" dirty="0"/>
              <a:t> </a:t>
            </a:r>
            <a:r>
              <a:rPr lang="en-US" altLang="en-US" sz="5600" dirty="0" err="1"/>
              <a:t>là</a:t>
            </a:r>
            <a:r>
              <a:rPr lang="en-US" altLang="en-US" sz="5600" dirty="0"/>
              <a:t> </a:t>
            </a:r>
            <a:r>
              <a:rPr lang="en-US" altLang="en-US" sz="5600" dirty="0" err="1"/>
              <a:t>phần</a:t>
            </a:r>
            <a:r>
              <a:rPr lang="en-US" altLang="en-US" sz="5600" dirty="0"/>
              <a:t> </a:t>
            </a:r>
            <a:r>
              <a:rPr lang="en-US" altLang="en-US" sz="5600" dirty="0" err="1"/>
              <a:t>không</a:t>
            </a:r>
            <a:r>
              <a:rPr lang="en-US" altLang="en-US" sz="5600" dirty="0"/>
              <a:t> </a:t>
            </a:r>
            <a:r>
              <a:rPr lang="en-US" altLang="en-US" sz="5600" dirty="0" err="1"/>
              <a:t>gian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được</a:t>
            </a:r>
            <a:r>
              <a:rPr lang="en-US" altLang="en-US" sz="5600" dirty="0"/>
              <a:t> </a:t>
            </a:r>
            <a:r>
              <a:rPr lang="en-US" altLang="en-US" sz="5600" dirty="0" err="1"/>
              <a:t>giới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hạn</a:t>
            </a:r>
            <a:r>
              <a:rPr lang="en-US" altLang="en-US" sz="5600" dirty="0"/>
              <a:t> </a:t>
            </a:r>
            <a:r>
              <a:rPr lang="en-US" altLang="en-US" sz="5600" dirty="0" err="1"/>
              <a:t>bởi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một</a:t>
            </a:r>
            <a:r>
              <a:rPr lang="en-US" altLang="en-US" sz="5600" dirty="0"/>
              <a:t> </a:t>
            </a:r>
            <a:r>
              <a:rPr lang="en-US" altLang="en-US" sz="5600" dirty="0" err="1"/>
              <a:t>hình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đa</a:t>
            </a:r>
            <a:r>
              <a:rPr lang="en-US" altLang="en-US" sz="5600" dirty="0"/>
              <a:t> </a:t>
            </a:r>
            <a:r>
              <a:rPr lang="en-US" altLang="en-US" sz="5600" dirty="0" err="1"/>
              <a:t>diện</a:t>
            </a:r>
            <a:r>
              <a:rPr lang="en-US" altLang="en-US" sz="5600" dirty="0"/>
              <a:t>, </a:t>
            </a:r>
            <a:r>
              <a:rPr lang="en-US" altLang="en-US" sz="5600" dirty="0" err="1"/>
              <a:t>kể</a:t>
            </a:r>
            <a:r>
              <a:rPr lang="en-US" altLang="en-US" sz="5600" dirty="0"/>
              <a:t> </a:t>
            </a:r>
            <a:r>
              <a:rPr lang="en-US" altLang="en-US" sz="5600" dirty="0" err="1"/>
              <a:t>cả</a:t>
            </a:r>
            <a:r>
              <a:rPr lang="en-US" altLang="en-US" sz="5600" dirty="0"/>
              <a:t> </a:t>
            </a:r>
            <a:r>
              <a:rPr lang="en-US" altLang="en-US" sz="5600" dirty="0" err="1"/>
              <a:t>hình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đa</a:t>
            </a:r>
            <a:r>
              <a:rPr lang="en-US" altLang="en-US" sz="5600" dirty="0"/>
              <a:t> </a:t>
            </a:r>
            <a:r>
              <a:rPr lang="en-US" altLang="en-US" sz="5600" dirty="0" err="1"/>
              <a:t>diện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đó</a:t>
            </a:r>
            <a:r>
              <a:rPr lang="en-US" altLang="en-US" sz="5600" dirty="0"/>
              <a:t>.</a:t>
            </a:r>
          </a:p>
          <a:p>
            <a:r>
              <a:rPr lang="en-US" altLang="en-US" sz="5600" b="1" dirty="0" err="1"/>
              <a:t>Điểm</a:t>
            </a:r>
            <a:r>
              <a:rPr lang="en-US" altLang="en-US" sz="5600" b="1" dirty="0"/>
              <a:t> </a:t>
            </a:r>
            <a:r>
              <a:rPr lang="en-US" altLang="en-US" sz="5600" b="1" dirty="0" err="1"/>
              <a:t>ngoài</a:t>
            </a:r>
            <a:r>
              <a:rPr lang="en-US" altLang="en-US" sz="5600" b="1" dirty="0"/>
              <a:t>: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điểm</a:t>
            </a:r>
            <a:r>
              <a:rPr lang="en-US" altLang="en-US" sz="5600" dirty="0"/>
              <a:t> </a:t>
            </a:r>
            <a:r>
              <a:rPr lang="en-US" altLang="en-US" sz="5600" dirty="0" err="1"/>
              <a:t>không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thuộc</a:t>
            </a:r>
            <a:r>
              <a:rPr lang="en-US" altLang="en-US" sz="5600" dirty="0"/>
              <a:t> </a:t>
            </a:r>
            <a:r>
              <a:rPr lang="en-US" altLang="en-US" sz="5600" dirty="0" err="1"/>
              <a:t>khối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đa</a:t>
            </a:r>
            <a:r>
              <a:rPr lang="en-US" altLang="en-US" sz="5600" dirty="0"/>
              <a:t> </a:t>
            </a:r>
            <a:r>
              <a:rPr lang="en-US" altLang="en-US" sz="5600" dirty="0" err="1"/>
              <a:t>diện</a:t>
            </a:r>
            <a:r>
              <a:rPr lang="en-US" altLang="en-US" sz="5600" dirty="0"/>
              <a:t>.</a:t>
            </a:r>
          </a:p>
          <a:p>
            <a:pPr marL="0" indent="0">
              <a:buNone/>
            </a:pPr>
            <a:r>
              <a:rPr lang="en-US" altLang="en-US" sz="5600" dirty="0"/>
              <a:t>     </a:t>
            </a:r>
            <a:r>
              <a:rPr lang="en-US" altLang="en-US" sz="5600" b="1" dirty="0" err="1"/>
              <a:t>Miền</a:t>
            </a:r>
            <a:r>
              <a:rPr lang="en-US" altLang="en-US" sz="5600" b="1" dirty="0"/>
              <a:t> </a:t>
            </a:r>
            <a:r>
              <a:rPr lang="en-US" altLang="en-US" sz="5600" b="1" dirty="0" err="1"/>
              <a:t>ngoài</a:t>
            </a:r>
            <a:r>
              <a:rPr lang="en-US" altLang="en-US" sz="5600" b="1" dirty="0"/>
              <a:t>: </a:t>
            </a:r>
            <a:r>
              <a:rPr lang="en-US" altLang="en-US" sz="5600" dirty="0" err="1"/>
              <a:t>tập</a:t>
            </a:r>
            <a:r>
              <a:rPr lang="en-US" altLang="en-US" sz="5600" dirty="0"/>
              <a:t> </a:t>
            </a:r>
            <a:r>
              <a:rPr lang="en-US" altLang="en-US" sz="5600" dirty="0" err="1"/>
              <a:t>hợp</a:t>
            </a:r>
            <a:r>
              <a:rPr lang="en-US" altLang="en-US" sz="5600" dirty="0"/>
              <a:t> </a:t>
            </a:r>
            <a:r>
              <a:rPr lang="en-US" altLang="en-US" sz="5600" dirty="0" err="1"/>
              <a:t>các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điểm</a:t>
            </a:r>
            <a:r>
              <a:rPr lang="en-US" altLang="en-US" sz="5600" dirty="0"/>
              <a:t> </a:t>
            </a:r>
            <a:r>
              <a:rPr lang="en-US" altLang="en-US" sz="5600" dirty="0" err="1"/>
              <a:t>ngoài</a:t>
            </a:r>
            <a:r>
              <a:rPr lang="en-US" altLang="en-US" sz="5600" dirty="0"/>
              <a:t>. </a:t>
            </a:r>
            <a:endParaRPr lang="en-US" altLang="en-US" sz="5600" b="1" dirty="0"/>
          </a:p>
          <a:p>
            <a:r>
              <a:rPr lang="en-US" altLang="en-US" sz="5600" b="1" dirty="0" err="1"/>
              <a:t>Điểm</a:t>
            </a:r>
            <a:r>
              <a:rPr lang="en-US" altLang="en-US" sz="5600" b="1" dirty="0"/>
              <a:t> </a:t>
            </a:r>
            <a:r>
              <a:rPr lang="en-US" altLang="en-US" sz="5600" b="1" dirty="0" err="1"/>
              <a:t>trong</a:t>
            </a:r>
            <a:r>
              <a:rPr lang="en-US" altLang="en-US" sz="5600" b="1" dirty="0"/>
              <a:t>: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điểm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thuộc</a:t>
            </a:r>
            <a:r>
              <a:rPr lang="en-US" altLang="en-US" sz="5600" dirty="0"/>
              <a:t> </a:t>
            </a:r>
            <a:r>
              <a:rPr lang="en-US" altLang="en-US" sz="5600" dirty="0" err="1"/>
              <a:t>khối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đa</a:t>
            </a:r>
            <a:r>
              <a:rPr lang="en-US" altLang="en-US" sz="5600" dirty="0"/>
              <a:t> </a:t>
            </a:r>
            <a:r>
              <a:rPr lang="en-US" altLang="en-US" sz="5600" dirty="0" err="1"/>
              <a:t>diện</a:t>
            </a:r>
            <a:r>
              <a:rPr lang="en-US" altLang="en-US" sz="5600" dirty="0"/>
              <a:t> </a:t>
            </a:r>
            <a:r>
              <a:rPr lang="en-US" altLang="en-US" sz="5600" dirty="0" err="1"/>
              <a:t>nhưng</a:t>
            </a:r>
            <a:r>
              <a:rPr lang="en-US" altLang="en-US" sz="5600" dirty="0"/>
              <a:t> </a:t>
            </a:r>
            <a:r>
              <a:rPr lang="en-US" altLang="en-US" sz="5600" dirty="0" err="1"/>
              <a:t>không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thuộc</a:t>
            </a:r>
            <a:r>
              <a:rPr lang="en-US" altLang="en-US" sz="5600" dirty="0"/>
              <a:t> </a:t>
            </a:r>
            <a:r>
              <a:rPr lang="en-US" altLang="en-US" sz="5600" dirty="0" err="1"/>
              <a:t>hình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đa</a:t>
            </a:r>
            <a:r>
              <a:rPr lang="en-US" altLang="en-US" sz="5600" dirty="0"/>
              <a:t> </a:t>
            </a:r>
            <a:r>
              <a:rPr lang="en-US" altLang="en-US" sz="5600" dirty="0" err="1"/>
              <a:t>diện</a:t>
            </a:r>
            <a:r>
              <a:rPr lang="en-US" altLang="en-US" sz="5600" dirty="0"/>
              <a:t> </a:t>
            </a:r>
            <a:r>
              <a:rPr lang="en-US" altLang="en-US" sz="5600" dirty="0" err="1"/>
              <a:t>giới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hạn</a:t>
            </a:r>
            <a:r>
              <a:rPr lang="en-US" altLang="en-US" sz="5600" dirty="0"/>
              <a:t> </a:t>
            </a:r>
            <a:r>
              <a:rPr lang="en-US" altLang="en-US" sz="5600" dirty="0" err="1"/>
              <a:t>khối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đa</a:t>
            </a:r>
            <a:r>
              <a:rPr lang="en-US" altLang="en-US" sz="5600" dirty="0"/>
              <a:t> </a:t>
            </a:r>
            <a:r>
              <a:rPr lang="en-US" altLang="en-US" sz="5600" dirty="0" err="1"/>
              <a:t>diện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đó</a:t>
            </a:r>
            <a:r>
              <a:rPr lang="en-US" altLang="en-US" sz="5600" dirty="0"/>
              <a:t>.</a:t>
            </a:r>
          </a:p>
          <a:p>
            <a:pPr marL="0" indent="0">
              <a:buNone/>
            </a:pPr>
            <a:r>
              <a:rPr lang="en-US" altLang="en-US" sz="5600" dirty="0"/>
              <a:t> </a:t>
            </a:r>
            <a:r>
              <a:rPr lang="en-US" altLang="en-US" sz="5600" b="1" dirty="0"/>
              <a:t>    </a:t>
            </a:r>
            <a:r>
              <a:rPr lang="en-US" altLang="en-US" sz="5600" b="1" dirty="0" err="1"/>
              <a:t>Miền</a:t>
            </a:r>
            <a:r>
              <a:rPr lang="en-US" altLang="en-US" sz="5600" b="1" dirty="0"/>
              <a:t> </a:t>
            </a:r>
            <a:r>
              <a:rPr lang="en-US" altLang="en-US" sz="5600" b="1" dirty="0" err="1"/>
              <a:t>trong</a:t>
            </a:r>
            <a:r>
              <a:rPr lang="en-US" altLang="en-US" sz="5600" b="1" dirty="0"/>
              <a:t>: </a:t>
            </a:r>
            <a:r>
              <a:rPr lang="en-US" altLang="en-US" sz="5600" dirty="0" err="1"/>
              <a:t>tập</a:t>
            </a:r>
            <a:r>
              <a:rPr lang="en-US" altLang="en-US" sz="5600" dirty="0"/>
              <a:t> </a:t>
            </a:r>
            <a:r>
              <a:rPr lang="en-US" altLang="en-US" sz="5600" dirty="0" err="1"/>
              <a:t>hợp</a:t>
            </a:r>
            <a:r>
              <a:rPr lang="en-US" altLang="en-US" sz="5600" dirty="0"/>
              <a:t> </a:t>
            </a:r>
            <a:r>
              <a:rPr lang="en-US" altLang="en-US" sz="5600" dirty="0" err="1"/>
              <a:t>các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điểm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trong</a:t>
            </a:r>
            <a:r>
              <a:rPr lang="en-US" altLang="en-US" sz="5600" dirty="0"/>
              <a:t>. 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286000" y="1863725"/>
            <a:ext cx="16919574" cy="1441450"/>
          </a:xfrm>
          <a:prstGeom prst="rect">
            <a:avLst/>
          </a:prstGeom>
        </p:spPr>
        <p:txBody>
          <a:bodyPr/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5400" b="1" dirty="0">
                <a:solidFill>
                  <a:srgbClr val="0070C0"/>
                </a:solidFill>
              </a:rPr>
              <a:t>II. KHÁI NIỆM VỀ HÌNH ĐA DIỆN VÀ KHỐI ĐA DIỆN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790700" y="3000373"/>
            <a:ext cx="12245976" cy="1006476"/>
          </a:xfrm>
          <a:prstGeom prst="rect">
            <a:avLst/>
          </a:prstGeom>
        </p:spPr>
        <p:txBody>
          <a:bodyPr>
            <a:normAutofit/>
          </a:bodyPr>
          <a:lstStyle>
            <a:lvl1pPr marL="816397" indent="-816397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8861" indent="-680331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32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985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38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691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5445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397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2506" indent="-544265" algn="l" defTabSz="21770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en-US" altLang="en-US" sz="4800" b="1" dirty="0">
                <a:solidFill>
                  <a:srgbClr val="0000FF"/>
                </a:solidFill>
              </a:rPr>
              <a:t>     </a:t>
            </a:r>
            <a:r>
              <a:rPr lang="en-US" altLang="en-US" sz="5400" b="1" dirty="0">
                <a:solidFill>
                  <a:srgbClr val="0000FF"/>
                </a:solidFill>
              </a:rPr>
              <a:t>1. </a:t>
            </a:r>
            <a:r>
              <a:rPr lang="en-US" altLang="en-US" sz="5400" b="1" dirty="0" err="1">
                <a:solidFill>
                  <a:srgbClr val="0000FF"/>
                </a:solidFill>
              </a:rPr>
              <a:t>Khái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niệm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về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đa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</a:rPr>
              <a:t>diện</a:t>
            </a:r>
            <a:r>
              <a:rPr lang="en-US" altLang="en-US" sz="5400" b="1" dirty="0">
                <a:solidFill>
                  <a:srgbClr val="0000FF"/>
                </a:solidFill>
              </a:rPr>
              <a:t> </a:t>
            </a:r>
          </a:p>
          <a:p>
            <a:pPr algn="just">
              <a:lnSpc>
                <a:spcPct val="90000"/>
              </a:lnSpc>
            </a:pPr>
            <a:endParaRPr lang="en-US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696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uiExpand="1" build="p"/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352926" y="5994400"/>
            <a:ext cx="4505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/>
              <a:t>Miền ngoài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732089" y="10356851"/>
            <a:ext cx="45053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ngoài</a:t>
            </a:r>
            <a:endParaRPr lang="en-US" altLang="en-US" sz="4800" dirty="0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8458200" y="9074150"/>
            <a:ext cx="12105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400"/>
              <a:t>.</a:t>
            </a:r>
            <a:r>
              <a:rPr lang="en-US" altLang="en-US" sz="4800"/>
              <a:t>M</a:t>
            </a: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6257926" y="10861676"/>
            <a:ext cx="2447924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9625016" y="7880044"/>
            <a:ext cx="45053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trong</a:t>
            </a:r>
            <a:endParaRPr lang="en-US" altLang="en-US" sz="4800" dirty="0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12715877" y="8394701"/>
            <a:ext cx="3775074" cy="822326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74789" name="Line 37"/>
          <p:cNvSpPr>
            <a:spLocks noChangeShapeType="1"/>
          </p:cNvSpPr>
          <p:nvPr/>
        </p:nvSpPr>
        <p:spPr bwMode="auto">
          <a:xfrm flipH="1">
            <a:off x="8836025" y="5759451"/>
            <a:ext cx="63501" cy="668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4014453" y="4702176"/>
            <a:ext cx="6480176" cy="8534400"/>
            <a:chOff x="3454" y="872"/>
            <a:chExt cx="2041" cy="2688"/>
          </a:xfrm>
        </p:grpSpPr>
        <p:sp>
          <p:nvSpPr>
            <p:cNvPr id="13324" name="Line 11"/>
            <p:cNvSpPr>
              <a:spLocks noChangeShapeType="1"/>
            </p:cNvSpPr>
            <p:nvPr/>
          </p:nvSpPr>
          <p:spPr bwMode="auto">
            <a:xfrm flipH="1">
              <a:off x="3681" y="1113"/>
              <a:ext cx="408" cy="5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25" name="Line 12"/>
            <p:cNvSpPr>
              <a:spLocks noChangeShapeType="1"/>
            </p:cNvSpPr>
            <p:nvPr/>
          </p:nvSpPr>
          <p:spPr bwMode="auto">
            <a:xfrm flipH="1">
              <a:off x="3661" y="2653"/>
              <a:ext cx="408" cy="5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26" name="Line 13"/>
            <p:cNvSpPr>
              <a:spLocks noChangeShapeType="1"/>
            </p:cNvSpPr>
            <p:nvPr/>
          </p:nvSpPr>
          <p:spPr bwMode="auto">
            <a:xfrm>
              <a:off x="4089" y="1113"/>
              <a:ext cx="90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27" name="Line 14"/>
            <p:cNvSpPr>
              <a:spLocks noChangeShapeType="1"/>
            </p:cNvSpPr>
            <p:nvPr/>
          </p:nvSpPr>
          <p:spPr bwMode="auto">
            <a:xfrm>
              <a:off x="4082" y="2653"/>
              <a:ext cx="90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>
              <a:off x="3681" y="1657"/>
              <a:ext cx="725" cy="3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29" name="Line 16"/>
            <p:cNvSpPr>
              <a:spLocks noChangeShapeType="1"/>
            </p:cNvSpPr>
            <p:nvPr/>
          </p:nvSpPr>
          <p:spPr bwMode="auto">
            <a:xfrm>
              <a:off x="3661" y="3197"/>
              <a:ext cx="725" cy="3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0" name="Line 17"/>
            <p:cNvSpPr>
              <a:spLocks noChangeShapeType="1"/>
            </p:cNvSpPr>
            <p:nvPr/>
          </p:nvSpPr>
          <p:spPr bwMode="auto">
            <a:xfrm flipV="1">
              <a:off x="4406" y="1702"/>
              <a:ext cx="908" cy="31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1" name="Line 18"/>
            <p:cNvSpPr>
              <a:spLocks noChangeShapeType="1"/>
            </p:cNvSpPr>
            <p:nvPr/>
          </p:nvSpPr>
          <p:spPr bwMode="auto">
            <a:xfrm>
              <a:off x="4996" y="1113"/>
              <a:ext cx="318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4996" y="2655"/>
              <a:ext cx="318" cy="5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flipV="1">
              <a:off x="4386" y="3242"/>
              <a:ext cx="908" cy="31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>
              <a:off x="3668" y="1657"/>
              <a:ext cx="0" cy="154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>
              <a:off x="5000" y="1117"/>
              <a:ext cx="0" cy="154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>
              <a:off x="4395" y="2007"/>
              <a:ext cx="0" cy="154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>
              <a:off x="4076" y="1116"/>
              <a:ext cx="0" cy="154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>
              <a:off x="5304" y="1694"/>
              <a:ext cx="0" cy="154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39" name="Text Box 26"/>
            <p:cNvSpPr txBox="1">
              <a:spLocks noChangeArrowheads="1"/>
            </p:cNvSpPr>
            <p:nvPr/>
          </p:nvSpPr>
          <p:spPr bwMode="auto">
            <a:xfrm>
              <a:off x="3907" y="872"/>
              <a:ext cx="19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A’</a:t>
              </a:r>
            </a:p>
          </p:txBody>
        </p:sp>
        <p:sp>
          <p:nvSpPr>
            <p:cNvPr id="13340" name="Text Box 27"/>
            <p:cNvSpPr txBox="1">
              <a:spLocks noChangeArrowheads="1"/>
            </p:cNvSpPr>
            <p:nvPr/>
          </p:nvSpPr>
          <p:spPr bwMode="auto">
            <a:xfrm>
              <a:off x="4348" y="1699"/>
              <a:ext cx="2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D’</a:t>
              </a:r>
            </a:p>
          </p:txBody>
        </p:sp>
        <p:sp>
          <p:nvSpPr>
            <p:cNvPr id="13341" name="Text Box 28"/>
            <p:cNvSpPr txBox="1">
              <a:spLocks noChangeArrowheads="1"/>
            </p:cNvSpPr>
            <p:nvPr/>
          </p:nvSpPr>
          <p:spPr bwMode="auto">
            <a:xfrm>
              <a:off x="3487" y="1427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E’</a:t>
              </a:r>
            </a:p>
          </p:txBody>
        </p:sp>
        <p:sp>
          <p:nvSpPr>
            <p:cNvPr id="13342" name="Text Box 29"/>
            <p:cNvSpPr txBox="1">
              <a:spLocks noChangeArrowheads="1"/>
            </p:cNvSpPr>
            <p:nvPr/>
          </p:nvSpPr>
          <p:spPr bwMode="auto">
            <a:xfrm>
              <a:off x="3454" y="3088"/>
              <a:ext cx="16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E</a:t>
              </a:r>
            </a:p>
          </p:txBody>
        </p:sp>
        <p:sp>
          <p:nvSpPr>
            <p:cNvPr id="13343" name="Text Box 30"/>
            <p:cNvSpPr txBox="1">
              <a:spLocks noChangeArrowheads="1"/>
            </p:cNvSpPr>
            <p:nvPr/>
          </p:nvSpPr>
          <p:spPr bwMode="auto">
            <a:xfrm>
              <a:off x="5284" y="1570"/>
              <a:ext cx="2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C’</a:t>
              </a:r>
            </a:p>
          </p:txBody>
        </p:sp>
        <p:sp>
          <p:nvSpPr>
            <p:cNvPr id="13344" name="Text Box 31"/>
            <p:cNvSpPr txBox="1">
              <a:spLocks noChangeArrowheads="1"/>
            </p:cNvSpPr>
            <p:nvPr/>
          </p:nvSpPr>
          <p:spPr bwMode="auto">
            <a:xfrm>
              <a:off x="4815" y="2635"/>
              <a:ext cx="16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B</a:t>
              </a:r>
            </a:p>
          </p:txBody>
        </p:sp>
        <p:sp>
          <p:nvSpPr>
            <p:cNvPr id="13345" name="Text Box 32"/>
            <p:cNvSpPr txBox="1">
              <a:spLocks noChangeArrowheads="1"/>
            </p:cNvSpPr>
            <p:nvPr/>
          </p:nvSpPr>
          <p:spPr bwMode="auto">
            <a:xfrm>
              <a:off x="3853" y="2453"/>
              <a:ext cx="16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A</a:t>
              </a:r>
            </a:p>
          </p:txBody>
        </p:sp>
        <p:sp>
          <p:nvSpPr>
            <p:cNvPr id="13346" name="Text Box 33"/>
            <p:cNvSpPr txBox="1">
              <a:spLocks noChangeArrowheads="1"/>
            </p:cNvSpPr>
            <p:nvPr/>
          </p:nvSpPr>
          <p:spPr bwMode="auto">
            <a:xfrm>
              <a:off x="4983" y="884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B’</a:t>
              </a:r>
            </a:p>
          </p:txBody>
        </p:sp>
        <p:sp>
          <p:nvSpPr>
            <p:cNvPr id="13347" name="Text Box 34"/>
            <p:cNvSpPr txBox="1">
              <a:spLocks noChangeArrowheads="1"/>
            </p:cNvSpPr>
            <p:nvPr/>
          </p:nvSpPr>
          <p:spPr bwMode="auto">
            <a:xfrm>
              <a:off x="4189" y="3156"/>
              <a:ext cx="17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D</a:t>
              </a:r>
            </a:p>
          </p:txBody>
        </p:sp>
        <p:sp>
          <p:nvSpPr>
            <p:cNvPr id="13348" name="Line 35"/>
            <p:cNvSpPr>
              <a:spLocks noChangeShapeType="1"/>
            </p:cNvSpPr>
            <p:nvPr/>
          </p:nvSpPr>
          <p:spPr bwMode="auto">
            <a:xfrm flipH="1">
              <a:off x="4052" y="2022"/>
              <a:ext cx="318" cy="6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349" name="Text Box 36"/>
            <p:cNvSpPr txBox="1">
              <a:spLocks noChangeArrowheads="1"/>
            </p:cNvSpPr>
            <p:nvPr/>
          </p:nvSpPr>
          <p:spPr bwMode="auto">
            <a:xfrm>
              <a:off x="4124" y="1824"/>
              <a:ext cx="198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0"/>
                <a:t>.</a:t>
              </a:r>
            </a:p>
            <a:p>
              <a:pPr eaLnBrk="1" hangingPunct="1"/>
              <a:r>
                <a:rPr lang="en-US" altLang="en-US" sz="4800"/>
                <a:t>N</a:t>
              </a:r>
            </a:p>
          </p:txBody>
        </p:sp>
        <p:sp>
          <p:nvSpPr>
            <p:cNvPr id="13350" name="Text Box 38"/>
            <p:cNvSpPr txBox="1">
              <a:spLocks noChangeArrowheads="1"/>
            </p:cNvSpPr>
            <p:nvPr/>
          </p:nvSpPr>
          <p:spPr bwMode="auto">
            <a:xfrm>
              <a:off x="5284" y="3158"/>
              <a:ext cx="17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/>
                <a:t>C</a:t>
              </a:r>
            </a:p>
          </p:txBody>
        </p:sp>
      </p:grpSp>
      <p:sp>
        <p:nvSpPr>
          <p:cNvPr id="74792" name="Rectangle 40"/>
          <p:cNvSpPr>
            <a:spLocks noChangeArrowheads="1"/>
          </p:cNvSpPr>
          <p:nvPr/>
        </p:nvSpPr>
        <p:spPr bwMode="auto">
          <a:xfrm>
            <a:off x="1870078" y="1866900"/>
            <a:ext cx="21218521" cy="251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5400" dirty="0"/>
              <a:t>	+ </a:t>
            </a:r>
            <a:r>
              <a:rPr lang="en-US" altLang="en-US" sz="5400" dirty="0" err="1"/>
              <a:t>Miền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ngoài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chứa</a:t>
            </a:r>
            <a:r>
              <a:rPr lang="en-US" altLang="en-US" sz="5400" dirty="0"/>
              <a:t> </a:t>
            </a:r>
            <a:r>
              <a:rPr lang="en-US" altLang="en-US" sz="5400" dirty="0" err="1"/>
              <a:t>hoàn</a:t>
            </a:r>
            <a:r>
              <a:rPr lang="en-US" altLang="en-US" sz="5400" dirty="0"/>
              <a:t> </a:t>
            </a:r>
            <a:r>
              <a:rPr lang="en-US" altLang="en-US" sz="5400" dirty="0" err="1"/>
              <a:t>toàn</a:t>
            </a:r>
            <a:r>
              <a:rPr lang="en-US" altLang="en-US" sz="5400" dirty="0"/>
              <a:t> </a:t>
            </a:r>
            <a:r>
              <a:rPr lang="en-US" altLang="en-US" sz="5400" dirty="0" err="1"/>
              <a:t>một</a:t>
            </a:r>
            <a:r>
              <a:rPr lang="en-US" altLang="en-US" sz="5400" dirty="0"/>
              <a:t> </a:t>
            </a:r>
            <a:r>
              <a:rPr lang="en-US" altLang="en-US" sz="5400" dirty="0" err="1"/>
              <a:t>đường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thẳng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nào</a:t>
            </a:r>
            <a:r>
              <a:rPr lang="en-US" altLang="en-US" sz="5400" dirty="0"/>
              <a:t> </a:t>
            </a:r>
            <a:r>
              <a:rPr lang="en-US" altLang="en-US" sz="5400" dirty="0" err="1"/>
              <a:t>đó</a:t>
            </a:r>
            <a:r>
              <a:rPr lang="en-US" altLang="en-US" sz="5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27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8" grpId="0"/>
      <p:bldP spid="74759" grpId="0"/>
      <p:bldP spid="74761" grpId="0"/>
      <p:bldP spid="747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238250" y="958197"/>
            <a:ext cx="245364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0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5400" dirty="0"/>
              <a:t>? - </a:t>
            </a:r>
            <a:r>
              <a:rPr lang="en-US" altLang="en-US" sz="5400" dirty="0" err="1"/>
              <a:t>Trong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các</a:t>
            </a:r>
            <a:r>
              <a:rPr lang="en-US" altLang="en-US" sz="5400" dirty="0"/>
              <a:t> </a:t>
            </a:r>
            <a:r>
              <a:rPr lang="en-US" altLang="en-US" sz="5400" dirty="0" err="1"/>
              <a:t>hình</a:t>
            </a:r>
            <a:r>
              <a:rPr lang="en-US" altLang="en-US" sz="5400" dirty="0"/>
              <a:t> </a:t>
            </a:r>
            <a:r>
              <a:rPr lang="en-US" altLang="en-US" sz="5400" dirty="0" err="1"/>
              <a:t>sau</a:t>
            </a:r>
            <a:r>
              <a:rPr lang="en-US" altLang="en-US" sz="5400" dirty="0"/>
              <a:t>, </a:t>
            </a:r>
            <a:r>
              <a:rPr lang="en-US" altLang="en-US" sz="5400" dirty="0" err="1"/>
              <a:t>hình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nào</a:t>
            </a:r>
            <a:r>
              <a:rPr lang="en-US" altLang="en-US" sz="5400" dirty="0"/>
              <a:t> </a:t>
            </a:r>
            <a:r>
              <a:rPr lang="en-US" altLang="en-US" sz="5400" dirty="0" err="1"/>
              <a:t>là</a:t>
            </a:r>
            <a:r>
              <a:rPr lang="en-US" altLang="en-US" sz="5400" dirty="0"/>
              <a:t> </a:t>
            </a:r>
            <a:r>
              <a:rPr lang="en-US" altLang="en-US" sz="5400" dirty="0" err="1"/>
              <a:t>khối</a:t>
            </a:r>
            <a:r>
              <a:rPr lang="en-US" altLang="en-US" sz="5400" dirty="0"/>
              <a:t> </a:t>
            </a:r>
            <a:r>
              <a:rPr lang="en-US" altLang="en-US" sz="5400" dirty="0" err="1"/>
              <a:t>đa</a:t>
            </a:r>
            <a:r>
              <a:rPr lang="en-US" altLang="en-US" sz="5400" dirty="0"/>
              <a:t> </a:t>
            </a:r>
            <a:r>
              <a:rPr lang="en-US" altLang="en-US" sz="5400" dirty="0" err="1"/>
              <a:t>diện</a:t>
            </a:r>
            <a:r>
              <a:rPr lang="en-US" altLang="en-US" sz="5400" dirty="0"/>
              <a:t>, </a:t>
            </a:r>
            <a:r>
              <a:rPr lang="en-US" altLang="en-US" sz="5400" dirty="0" err="1"/>
              <a:t>hình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nào</a:t>
            </a:r>
            <a:r>
              <a:rPr lang="en-US" altLang="en-US" sz="5400" dirty="0"/>
              <a:t> </a:t>
            </a:r>
            <a:r>
              <a:rPr lang="en-US" altLang="en-US" sz="5400" dirty="0" err="1"/>
              <a:t>không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phải</a:t>
            </a:r>
            <a:r>
              <a:rPr lang="en-US" altLang="en-US" sz="5400" dirty="0"/>
              <a:t>?</a:t>
            </a:r>
          </a:p>
        </p:txBody>
      </p:sp>
      <p:pic>
        <p:nvPicPr>
          <p:cNvPr id="14344" name="Picture 8" descr="ANd9GcRuZOD-myXTJ_icqzAz4ivLvQKo-K-JkMf2fnz8FZlw9Fg191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5" t="3174" r="17052" b="36037"/>
          <a:stretch>
            <a:fillRect/>
          </a:stretch>
        </p:blipFill>
        <p:spPr bwMode="auto">
          <a:xfrm>
            <a:off x="9818688" y="3177254"/>
            <a:ext cx="3987800" cy="44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AutoShape 10" descr="9k="/>
          <p:cNvSpPr>
            <a:spLocks noChangeAspect="1" noChangeArrowheads="1"/>
          </p:cNvSpPr>
          <p:nvPr/>
        </p:nvSpPr>
        <p:spPr bwMode="auto">
          <a:xfrm>
            <a:off x="9591677" y="5095877"/>
            <a:ext cx="52006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48" name="AutoShape 12" descr="9k="/>
          <p:cNvSpPr>
            <a:spLocks noChangeAspect="1" noChangeArrowheads="1"/>
          </p:cNvSpPr>
          <p:nvPr/>
        </p:nvSpPr>
        <p:spPr bwMode="auto">
          <a:xfrm>
            <a:off x="9591677" y="5095877"/>
            <a:ext cx="52006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50" name="AutoShape 14" descr="9k="/>
          <p:cNvSpPr>
            <a:spLocks noChangeAspect="1" noChangeArrowheads="1"/>
          </p:cNvSpPr>
          <p:nvPr/>
        </p:nvSpPr>
        <p:spPr bwMode="auto">
          <a:xfrm>
            <a:off x="9591677" y="5095877"/>
            <a:ext cx="52006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52" name="AutoShape 16" descr="9k="/>
          <p:cNvSpPr>
            <a:spLocks noChangeAspect="1" noChangeArrowheads="1"/>
          </p:cNvSpPr>
          <p:nvPr/>
        </p:nvSpPr>
        <p:spPr bwMode="auto">
          <a:xfrm>
            <a:off x="9591677" y="5095877"/>
            <a:ext cx="52006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pic>
        <p:nvPicPr>
          <p:cNvPr id="14353" name="rg_hi" descr="ANd9GcR8RwlqS7KzwNLlpyDB13fVDWBO2n_n1V9Pw015SUGMoFJ8LTR2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7" t="43900" r="32663" b="15106"/>
          <a:stretch>
            <a:fillRect/>
          </a:stretch>
        </p:blipFill>
        <p:spPr bwMode="auto">
          <a:xfrm>
            <a:off x="3552826" y="3336892"/>
            <a:ext cx="41783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rg_hi" descr="ANd9GcR8RwlqS7KzwNLlpyDB13fVDWBO2n_n1V9Pw015SUGMoFJ8LTR2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1" r="18777" b="64880"/>
          <a:stretch>
            <a:fillRect/>
          </a:stretch>
        </p:blipFill>
        <p:spPr bwMode="auto">
          <a:xfrm>
            <a:off x="16040100" y="3747585"/>
            <a:ext cx="3889376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6" y="8153400"/>
            <a:ext cx="4470400" cy="51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26" y="8010527"/>
            <a:ext cx="4340224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776" y="8731251"/>
            <a:ext cx="4711700" cy="43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2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4949" y="2895972"/>
            <a:ext cx="23391942" cy="10294218"/>
            <a:chOff x="992187" y="2564544"/>
            <a:chExt cx="22022181" cy="637771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1869147" cy="627526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41953" y="12122397"/>
                <a:ext cx="37588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953" y="12122397"/>
                <a:ext cx="375884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62800" y="12122397"/>
                <a:ext cx="52604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2122397"/>
                <a:ext cx="526046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868400" y="12122396"/>
                <a:ext cx="46619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0" y="12122396"/>
                <a:ext cx="4661978" cy="830997"/>
              </a:xfrm>
              <a:prstGeom prst="rect">
                <a:avLst/>
              </a:prstGeom>
              <a:blipFill>
                <a:blip r:embed="rId5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983200" y="1207167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0" y="12071675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8297552"/>
            <a:ext cx="1218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127031" y="10816684"/>
                <a:ext cx="79176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31" y="10816684"/>
                <a:ext cx="791766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2688729" y="1193217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1282" y="3235456"/>
            <a:ext cx="19707605" cy="69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4949" y="2895972"/>
            <a:ext cx="23391942" cy="10294218"/>
            <a:chOff x="992187" y="2564544"/>
            <a:chExt cx="22022181" cy="637771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1869147" cy="627526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504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41953" y="12122397"/>
                <a:ext cx="37588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953" y="12122397"/>
                <a:ext cx="375884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62800" y="12122397"/>
                <a:ext cx="52604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2122397"/>
                <a:ext cx="526046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868400" y="12122396"/>
                <a:ext cx="46619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GB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0" y="12122396"/>
                <a:ext cx="4661978" cy="830997"/>
              </a:xfrm>
              <a:prstGeom prst="rect">
                <a:avLst/>
              </a:prstGeom>
              <a:blipFill>
                <a:blip r:embed="rId5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983200" y="1207167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0" y="12071675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8297552"/>
            <a:ext cx="1218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127031" y="10816684"/>
                <a:ext cx="79176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31" y="10816684"/>
                <a:ext cx="791766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8920352" y="119609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346" y="3198457"/>
            <a:ext cx="19567700" cy="76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362200"/>
            <a:ext cx="20116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7000" dirty="0"/>
              <a:t>?1 - </a:t>
            </a:r>
            <a:r>
              <a:rPr lang="en-US" altLang="en-US" sz="7000" dirty="0" err="1"/>
              <a:t>Nhắc</a:t>
            </a:r>
            <a:r>
              <a:rPr lang="en-US" altLang="en-US" sz="7000" dirty="0"/>
              <a:t> </a:t>
            </a:r>
            <a:r>
              <a:rPr lang="en-US" altLang="en-US" sz="7000" dirty="0" err="1"/>
              <a:t>lại</a:t>
            </a:r>
            <a:r>
              <a:rPr lang="en-US" altLang="en-US" sz="7000" dirty="0"/>
              <a:t> </a:t>
            </a:r>
            <a:r>
              <a:rPr lang="en-US" altLang="en-US" sz="7000" dirty="0" err="1"/>
              <a:t>định</a:t>
            </a:r>
            <a:r>
              <a:rPr lang="en-US" altLang="en-US" sz="7000" dirty="0"/>
              <a:t> </a:t>
            </a:r>
            <a:r>
              <a:rPr lang="en-US" altLang="en-US" sz="7000" dirty="0" err="1"/>
              <a:t>nghĩa</a:t>
            </a:r>
            <a:r>
              <a:rPr lang="en-US" altLang="en-US" sz="7000" dirty="0"/>
              <a:t> </a:t>
            </a:r>
            <a:r>
              <a:rPr lang="en-US" altLang="en-US" sz="7000" dirty="0" err="1"/>
              <a:t>hình</a:t>
            </a:r>
            <a:r>
              <a:rPr lang="en-US" altLang="en-US" sz="7000" dirty="0"/>
              <a:t> </a:t>
            </a:r>
            <a:r>
              <a:rPr lang="en-US" altLang="en-US" sz="7000" dirty="0" err="1"/>
              <a:t>lăng</a:t>
            </a:r>
            <a:r>
              <a:rPr lang="en-US" altLang="en-US" sz="7000" dirty="0"/>
              <a:t> </a:t>
            </a:r>
            <a:r>
              <a:rPr lang="en-US" altLang="en-US" sz="7000" dirty="0" err="1"/>
              <a:t>trụ</a:t>
            </a:r>
            <a:r>
              <a:rPr lang="en-US" altLang="en-US" sz="7000" dirty="0"/>
              <a:t> </a:t>
            </a:r>
            <a:r>
              <a:rPr lang="en-US" altLang="en-US" sz="7000" dirty="0" err="1"/>
              <a:t>và</a:t>
            </a:r>
            <a:r>
              <a:rPr lang="en-US" altLang="en-US" sz="7000" dirty="0"/>
              <a:t> </a:t>
            </a:r>
            <a:r>
              <a:rPr lang="en-US" altLang="en-US" sz="7000" dirty="0" err="1"/>
              <a:t>hình</a:t>
            </a:r>
            <a:r>
              <a:rPr lang="en-US" altLang="en-US" sz="7000" dirty="0"/>
              <a:t> </a:t>
            </a:r>
            <a:r>
              <a:rPr lang="en-US" altLang="en-US" sz="7000" dirty="0" err="1"/>
              <a:t>chóp</a:t>
            </a:r>
            <a:r>
              <a:rPr lang="en-US" altLang="en-US" sz="7000" dirty="0"/>
              <a:t>. 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93801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4949" y="2895972"/>
            <a:ext cx="23391942" cy="10294218"/>
            <a:chOff x="992187" y="2564544"/>
            <a:chExt cx="22022181" cy="637771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1869147" cy="627526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504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41953" y="12122397"/>
                <a:ext cx="3606447" cy="88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953" y="12122397"/>
                <a:ext cx="3606447" cy="882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870069" y="12122397"/>
                <a:ext cx="3483731" cy="88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69" y="12122397"/>
                <a:ext cx="3483731" cy="882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411200" y="12122396"/>
                <a:ext cx="4572000" cy="88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12122396"/>
                <a:ext cx="4572000" cy="8824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516600" y="12071675"/>
                <a:ext cx="4952287" cy="88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spc="-15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6600" y="12071675"/>
                <a:ext cx="4952287" cy="8824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8297552"/>
            <a:ext cx="1218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127031" y="10816684"/>
                <a:ext cx="79176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31" y="10816684"/>
                <a:ext cx="791766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724369" y="1188160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339" y="4363166"/>
            <a:ext cx="22639268" cy="58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8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895972"/>
            <a:ext cx="23391942" cy="10294218"/>
            <a:chOff x="992187" y="2564544"/>
            <a:chExt cx="22022181" cy="637771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1869147" cy="627526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504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5993" y="10816684"/>
                <a:ext cx="3758847" cy="1561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93" y="10816684"/>
                <a:ext cx="3758847" cy="1561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550540" y="10866858"/>
                <a:ext cx="5260460" cy="1561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b="1" i="0" spc="-150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40" y="10866858"/>
                <a:ext cx="5260460" cy="1561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90001" y="10842771"/>
                <a:ext cx="381074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buAutoNum type="alphaUcPeriod" startAt="3"/>
                </a:pPr>
                <a14:m>
                  <m:oMath xmlns:m="http://schemas.openxmlformats.org/officeDocument/2006/math">
                    <m:r>
                      <a:rPr lang="en-US" sz="48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𝐊𝐡</m:t>
                    </m:r>
                    <m:r>
                      <a:rPr lang="en-US" sz="48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</m:t>
                    </m:r>
                    <m:r>
                      <a:rPr lang="en-US" sz="48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𝐢</m:t>
                    </m:r>
                    <m:r>
                      <a:rPr lang="en-US" sz="48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</m:t>
                    </m:r>
                    <m:r>
                      <a:rPr lang="en-US" sz="48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a:rPr lang="en-US" sz="48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𝐩</m:t>
                    </m:r>
                    <m:r>
                      <a:rPr lang="en-US" sz="4800" b="1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800" b="1" i="0" spc="-150" dirty="0">
                  <a:solidFill>
                    <a:srgbClr val="000099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𝐩𝐡</m:t>
                      </m:r>
                      <m: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𝐧𝐠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01" y="10842771"/>
                <a:ext cx="3810745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43078" y="10842771"/>
                <a:ext cx="5485687" cy="1561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12 </m:t>
                      </m:r>
                    </m:oMath>
                  </m:oMathPara>
                </a14:m>
                <a:endParaRPr lang="en-US" sz="4800" b="1" i="0" spc="-150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đề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078" y="10842771"/>
                <a:ext cx="5485687" cy="156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8297552"/>
            <a:ext cx="1218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127031" y="10816684"/>
                <a:ext cx="79176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31" y="10816684"/>
                <a:ext cx="791766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15653" y="1057512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909" y="4545486"/>
            <a:ext cx="22391929" cy="5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5482" y="2879740"/>
            <a:ext cx="23391942" cy="914897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151638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ỗ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đỉ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đỉ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chung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í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1516380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420031" y="6497587"/>
                <a:ext cx="1233531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GB" sz="4800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31" y="6497587"/>
                <a:ext cx="12335313" cy="830997"/>
              </a:xfrm>
              <a:prstGeom prst="rect">
                <a:avLst/>
              </a:prstGeom>
              <a:blipFill>
                <a:blip r:embed="rId4"/>
                <a:stretch>
                  <a:fillRect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79857" y="8067602"/>
                <a:ext cx="155317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ỗ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chung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í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 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57" y="8067602"/>
                <a:ext cx="1553174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420031" y="9463646"/>
                <a:ext cx="115151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đỉnh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đỉnh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chung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ít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nhất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:r>
                  <a:rPr lang="en-US" sz="4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mặt</a:t>
                </a:r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vi-VN" sz="4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31" y="9463646"/>
                <a:ext cx="11515169" cy="830997"/>
              </a:xfrm>
              <a:prstGeom prst="rect">
                <a:avLst/>
              </a:prstGeom>
              <a:blipFill>
                <a:blip r:embed="rId6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8297552"/>
            <a:ext cx="12184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188740" y="9983720"/>
                <a:ext cx="79176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740" y="9983720"/>
                <a:ext cx="791766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122828" y="786577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7463" y="3234779"/>
            <a:ext cx="187601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</a:pPr>
            <a:r>
              <a:rPr lang="en-US" sz="5000" dirty="0">
                <a:latin typeface="+mj-lt"/>
                <a:ea typeface="Times New Roman" panose="02020603050405020304" pitchFamily="18" charset="0"/>
              </a:rPr>
              <a:t>Cho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đa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diện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khẳng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định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khẳng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định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000" dirty="0" err="1"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+mj-lt"/>
                <a:ea typeface="Times New Roman" panose="02020603050405020304" pitchFamily="18" charset="0"/>
              </a:rPr>
              <a:t>sai</a:t>
            </a:r>
            <a:r>
              <a:rPr lang="en-US" sz="5000" dirty="0">
                <a:latin typeface="+mj-lt"/>
                <a:ea typeface="Times New Roman" panose="02020603050405020304" pitchFamily="18" charset="0"/>
              </a:rPr>
              <a:t>?</a:t>
            </a:r>
            <a:endParaRPr lang="en-US" sz="5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23524" y="7696901"/>
            <a:ext cx="23227502" cy="5608584"/>
            <a:chOff x="1187686" y="6941416"/>
            <a:chExt cx="22135691" cy="6511904"/>
          </a:xfrm>
        </p:grpSpPr>
        <p:sp>
          <p:nvSpPr>
            <p:cNvPr id="125" name="Rounded Rectangle 124"/>
            <p:cNvSpPr/>
            <p:nvPr/>
          </p:nvSpPr>
          <p:spPr>
            <a:xfrm>
              <a:off x="1187686" y="714537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+mj-lt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91459" y="2553500"/>
            <a:ext cx="23391942" cy="472317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>
                <a:latin typeface="+mj-lt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+mj-lt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+mj-lt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743200" y="11655264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655264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207060" y="3048000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4029" y="548698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en-US" sz="4400" i="0" spc="-150" smtClean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400" i="0" spc="-150" smtClean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i="0" spc="-150" smtClean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2</m:t>
                    </m:r>
                    <m:r>
                      <m:rPr>
                        <m:nor/>
                      </m:rPr>
                      <a:rPr lang="en-US" sz="4400" i="0" spc="-150" smtClean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spc="-150" smtClean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5486983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83257" y="545584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i="0" spc="-150" smtClean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i="0" spc="-150" smtClean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n-US" sz="4400" i="0" spc="-150" smtClean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i="0" spc="-150" smtClean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+2</m:t>
                    </m:r>
                  </m:oMath>
                </a14:m>
                <a:r>
                  <a:rPr lang="en-GB" sz="4400" dirty="0">
                    <a:solidFill>
                      <a:schemeClr val="tx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257" y="5455843"/>
                <a:ext cx="5485687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36004" y="547141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GB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M &gt; C.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004" y="5471413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535216" y="547141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+mj-lt"/>
                  </a:rPr>
                  <a:t> 3M = 2C.</a:t>
                </a:r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216" y="5471413"/>
                <a:ext cx="5485687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+mj-lt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2469076-222B-4580-A179-D816FB27383F}"/>
              </a:ext>
            </a:extLst>
          </p:cNvPr>
          <p:cNvSpPr/>
          <p:nvPr/>
        </p:nvSpPr>
        <p:spPr>
          <a:xfrm>
            <a:off x="3570484" y="8297552"/>
            <a:ext cx="12184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188740" y="9983720"/>
                <a:ext cx="79176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740" y="9983720"/>
                <a:ext cx="791766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2431485" y="8979605"/>
            <a:ext cx="13989229" cy="201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+mj-lt"/>
                <a:cs typeface="Arial" panose="020B0604020202020204" pitchFamily="34" charset="0"/>
              </a:rPr>
              <a:t>Vì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nên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3M.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chung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2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mặt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nên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+mj-lt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 3M = 2C </a:t>
            </a:r>
          </a:p>
        </p:txBody>
      </p:sp>
      <p:sp>
        <p:nvSpPr>
          <p:cNvPr id="49" name="Oval 48"/>
          <p:cNvSpPr/>
          <p:nvPr/>
        </p:nvSpPr>
        <p:spPr>
          <a:xfrm>
            <a:off x="17042177" y="528836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4858" y="2919635"/>
            <a:ext cx="18821400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+mj-lt"/>
              </a:rPr>
              <a:t>Một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hình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đa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diện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có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các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mặt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là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những</a:t>
            </a:r>
            <a:r>
              <a:rPr lang="en-US" sz="4400" dirty="0">
                <a:latin typeface="+mj-lt"/>
              </a:rPr>
              <a:t> tam </a:t>
            </a:r>
            <a:r>
              <a:rPr lang="en-US" sz="4400" dirty="0" err="1">
                <a:latin typeface="+mj-lt"/>
              </a:rPr>
              <a:t>giác</a:t>
            </a:r>
            <a:r>
              <a:rPr lang="en-US" sz="4400" dirty="0">
                <a:latin typeface="+mj-lt"/>
              </a:rPr>
              <a:t>. </a:t>
            </a:r>
            <a:r>
              <a:rPr lang="en-US" sz="4400" dirty="0" err="1">
                <a:latin typeface="+mj-lt"/>
              </a:rPr>
              <a:t>Gọi</a:t>
            </a:r>
            <a:r>
              <a:rPr lang="en-US" sz="4400" dirty="0">
                <a:latin typeface="+mj-lt"/>
              </a:rPr>
              <a:t> M </a:t>
            </a:r>
            <a:r>
              <a:rPr lang="en-US" sz="4400" dirty="0" err="1">
                <a:latin typeface="+mj-lt"/>
              </a:rPr>
              <a:t>là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tổng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số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mặt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và</a:t>
            </a:r>
            <a:r>
              <a:rPr lang="en-US" sz="4400" dirty="0">
                <a:latin typeface="+mj-lt"/>
              </a:rPr>
              <a:t> C </a:t>
            </a:r>
            <a:r>
              <a:rPr lang="en-US" sz="4400" dirty="0" err="1">
                <a:latin typeface="+mj-lt"/>
              </a:rPr>
              <a:t>là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tổng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số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cạnh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của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đa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diện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đó</a:t>
            </a:r>
            <a:r>
              <a:rPr lang="en-US" sz="4400" dirty="0">
                <a:latin typeface="+mj-lt"/>
              </a:rPr>
              <a:t>. </a:t>
            </a:r>
            <a:r>
              <a:rPr lang="en-US" sz="4400" dirty="0" err="1">
                <a:latin typeface="+mj-lt"/>
              </a:rPr>
              <a:t>Mệnh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đề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nào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sau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đây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đúng</a:t>
            </a:r>
            <a:r>
              <a:rPr lang="en-US" sz="4400" dirty="0">
                <a:latin typeface="+mj-lt"/>
              </a:rPr>
              <a:t>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95940"/>
              </p:ext>
            </p:extLst>
          </p:nvPr>
        </p:nvGraphicFramePr>
        <p:xfrm>
          <a:off x="0" y="0"/>
          <a:ext cx="2762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279" imgH="165028" progId="Equation.DSMT4">
                  <p:embed/>
                </p:oleObj>
              </mc:Choice>
              <mc:Fallback>
                <p:oleObj name="Equation" r:id="rId10" imgW="279279" imgH="16502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7622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021880"/>
              </p:ext>
            </p:extLst>
          </p:nvPr>
        </p:nvGraphicFramePr>
        <p:xfrm>
          <a:off x="0" y="171450"/>
          <a:ext cx="5715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252" imgH="165028" progId="Equation.DSMT4">
                  <p:embed/>
                </p:oleObj>
              </mc:Choice>
              <mc:Fallback>
                <p:oleObj name="Equation" r:id="rId12" imgW="571252" imgH="16502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450"/>
                        <a:ext cx="5715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-384720"/>
            <a:ext cx="122732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Vì mỗi mặt là những tam giác nên có tổng số cạnh là 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213270"/>
            <a:ext cx="140902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Mỗi cạnh là cạnh chung của đúng hai mặt nên ta có hệ thức </a:t>
            </a: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41820"/>
            <a:ext cx="4411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23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402234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>
                  <a:solidFill>
                    <a:srgbClr val="FF0000"/>
                  </a:solidFill>
                </a:rPr>
                <a:t>TRÂN TRỌNG CẢM ƠN CÁC EM HỌC SINH ĐÃ THEO DÕI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3276600" y="1782766"/>
            <a:ext cx="6940550" cy="14382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000" b="1" dirty="0" err="1"/>
              <a:t>Hình</a:t>
            </a:r>
            <a:r>
              <a:rPr lang="en-US" altLang="en-US" sz="5000" b="1" dirty="0"/>
              <a:t> </a:t>
            </a:r>
            <a:r>
              <a:rPr lang="en-US" altLang="en-US" sz="5000" b="1" dirty="0" err="1"/>
              <a:t>lăng</a:t>
            </a:r>
            <a:r>
              <a:rPr lang="en-US" altLang="en-US" sz="5000" b="1" dirty="0"/>
              <a:t> </a:t>
            </a:r>
            <a:r>
              <a:rPr lang="en-US" altLang="en-US" sz="5000" b="1" dirty="0" err="1"/>
              <a:t>trụ</a:t>
            </a:r>
            <a:br>
              <a:rPr lang="en-US" altLang="en-US" sz="5000" b="1" dirty="0"/>
            </a:br>
            <a:r>
              <a:rPr lang="en-US" altLang="en-US" sz="5000" b="1" dirty="0"/>
              <a:t>ABCDE.A’B’C’D’E’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12934951" y="2120900"/>
            <a:ext cx="7115176" cy="1581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 err="1">
                <a:solidFill>
                  <a:schemeClr val="tx1"/>
                </a:solidFill>
              </a:rPr>
              <a:t>Hình</a:t>
            </a:r>
            <a:r>
              <a:rPr lang="en-US" altLang="en-US" sz="4400" b="1" dirty="0">
                <a:solidFill>
                  <a:schemeClr val="tx1"/>
                </a:solidFill>
              </a:rPr>
              <a:t> </a:t>
            </a:r>
            <a:r>
              <a:rPr lang="en-US" altLang="en-US" sz="4400" b="1" dirty="0" err="1">
                <a:solidFill>
                  <a:schemeClr val="tx1"/>
                </a:solidFill>
              </a:rPr>
              <a:t>chóp</a:t>
            </a:r>
            <a:r>
              <a:rPr lang="en-US" altLang="en-US" sz="4400" b="1" dirty="0">
                <a:solidFill>
                  <a:schemeClr val="tx1"/>
                </a:solidFill>
              </a:rPr>
              <a:t> S.ABCD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695700" y="2968626"/>
            <a:ext cx="6800851" cy="9391648"/>
            <a:chOff x="204" y="41"/>
            <a:chExt cx="2142" cy="2958"/>
          </a:xfrm>
        </p:grpSpPr>
        <p:sp>
          <p:nvSpPr>
            <p:cNvPr id="4115" name="Line 8"/>
            <p:cNvSpPr>
              <a:spLocks noChangeShapeType="1"/>
            </p:cNvSpPr>
            <p:nvPr/>
          </p:nvSpPr>
          <p:spPr bwMode="auto">
            <a:xfrm flipH="1">
              <a:off x="431" y="346"/>
              <a:ext cx="408" cy="5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16" name="Line 9"/>
            <p:cNvSpPr>
              <a:spLocks noChangeShapeType="1"/>
            </p:cNvSpPr>
            <p:nvPr/>
          </p:nvSpPr>
          <p:spPr bwMode="auto">
            <a:xfrm flipH="1">
              <a:off x="411" y="1886"/>
              <a:ext cx="408" cy="5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17" name="Line 10"/>
            <p:cNvSpPr>
              <a:spLocks noChangeShapeType="1"/>
            </p:cNvSpPr>
            <p:nvPr/>
          </p:nvSpPr>
          <p:spPr bwMode="auto">
            <a:xfrm>
              <a:off x="839" y="346"/>
              <a:ext cx="90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18" name="Line 11"/>
            <p:cNvSpPr>
              <a:spLocks noChangeShapeType="1"/>
            </p:cNvSpPr>
            <p:nvPr/>
          </p:nvSpPr>
          <p:spPr bwMode="auto">
            <a:xfrm>
              <a:off x="832" y="1886"/>
              <a:ext cx="90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" name="Line 12"/>
            <p:cNvSpPr>
              <a:spLocks noChangeShapeType="1"/>
            </p:cNvSpPr>
            <p:nvPr/>
          </p:nvSpPr>
          <p:spPr bwMode="auto">
            <a:xfrm>
              <a:off x="431" y="890"/>
              <a:ext cx="725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411" y="2430"/>
              <a:ext cx="725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21" name="Line 14"/>
            <p:cNvSpPr>
              <a:spLocks noChangeShapeType="1"/>
            </p:cNvSpPr>
            <p:nvPr/>
          </p:nvSpPr>
          <p:spPr bwMode="auto">
            <a:xfrm flipV="1">
              <a:off x="1156" y="935"/>
              <a:ext cx="908" cy="3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22" name="Line 15"/>
            <p:cNvSpPr>
              <a:spLocks noChangeShapeType="1"/>
            </p:cNvSpPr>
            <p:nvPr/>
          </p:nvSpPr>
          <p:spPr bwMode="auto">
            <a:xfrm>
              <a:off x="1746" y="346"/>
              <a:ext cx="318" cy="58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23" name="Line 16"/>
            <p:cNvSpPr>
              <a:spLocks noChangeShapeType="1"/>
            </p:cNvSpPr>
            <p:nvPr/>
          </p:nvSpPr>
          <p:spPr bwMode="auto">
            <a:xfrm>
              <a:off x="1746" y="1888"/>
              <a:ext cx="318" cy="58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24" name="Line 17"/>
            <p:cNvSpPr>
              <a:spLocks noChangeShapeType="1"/>
            </p:cNvSpPr>
            <p:nvPr/>
          </p:nvSpPr>
          <p:spPr bwMode="auto">
            <a:xfrm flipV="1">
              <a:off x="1136" y="2475"/>
              <a:ext cx="908" cy="3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25" name="Line 18"/>
            <p:cNvSpPr>
              <a:spLocks noChangeShapeType="1"/>
            </p:cNvSpPr>
            <p:nvPr/>
          </p:nvSpPr>
          <p:spPr bwMode="auto">
            <a:xfrm>
              <a:off x="418" y="890"/>
              <a:ext cx="0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26" name="Line 19"/>
            <p:cNvSpPr>
              <a:spLocks noChangeShapeType="1"/>
            </p:cNvSpPr>
            <p:nvPr/>
          </p:nvSpPr>
          <p:spPr bwMode="auto">
            <a:xfrm>
              <a:off x="1750" y="350"/>
              <a:ext cx="0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27" name="Line 20"/>
            <p:cNvSpPr>
              <a:spLocks noChangeShapeType="1"/>
            </p:cNvSpPr>
            <p:nvPr/>
          </p:nvSpPr>
          <p:spPr bwMode="auto">
            <a:xfrm>
              <a:off x="1145" y="1240"/>
              <a:ext cx="0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28" name="Line 21"/>
            <p:cNvSpPr>
              <a:spLocks noChangeShapeType="1"/>
            </p:cNvSpPr>
            <p:nvPr/>
          </p:nvSpPr>
          <p:spPr bwMode="auto">
            <a:xfrm>
              <a:off x="826" y="349"/>
              <a:ext cx="0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29" name="Line 22"/>
            <p:cNvSpPr>
              <a:spLocks noChangeShapeType="1"/>
            </p:cNvSpPr>
            <p:nvPr/>
          </p:nvSpPr>
          <p:spPr bwMode="auto">
            <a:xfrm>
              <a:off x="2054" y="927"/>
              <a:ext cx="0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30" name="Text Box 33"/>
            <p:cNvSpPr txBox="1">
              <a:spLocks noChangeArrowheads="1"/>
            </p:cNvSpPr>
            <p:nvPr/>
          </p:nvSpPr>
          <p:spPr bwMode="auto">
            <a:xfrm>
              <a:off x="657" y="164"/>
              <a:ext cx="19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CC00FF"/>
                  </a:solidFill>
                </a:rPr>
                <a:t>A’</a:t>
              </a:r>
            </a:p>
          </p:txBody>
        </p:sp>
        <p:sp>
          <p:nvSpPr>
            <p:cNvPr id="4131" name="Text Box 34"/>
            <p:cNvSpPr txBox="1">
              <a:spLocks noChangeArrowheads="1"/>
            </p:cNvSpPr>
            <p:nvPr/>
          </p:nvSpPr>
          <p:spPr bwMode="auto">
            <a:xfrm>
              <a:off x="1733" y="41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B’</a:t>
              </a:r>
            </a:p>
          </p:txBody>
        </p:sp>
        <p:sp>
          <p:nvSpPr>
            <p:cNvPr id="4132" name="Text Box 35"/>
            <p:cNvSpPr txBox="1">
              <a:spLocks noChangeArrowheads="1"/>
            </p:cNvSpPr>
            <p:nvPr/>
          </p:nvSpPr>
          <p:spPr bwMode="auto">
            <a:xfrm>
              <a:off x="2142" y="766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C’</a:t>
              </a:r>
            </a:p>
          </p:txBody>
        </p:sp>
        <p:sp>
          <p:nvSpPr>
            <p:cNvPr id="4133" name="Text Box 36"/>
            <p:cNvSpPr txBox="1">
              <a:spLocks noChangeArrowheads="1"/>
            </p:cNvSpPr>
            <p:nvPr/>
          </p:nvSpPr>
          <p:spPr bwMode="auto">
            <a:xfrm>
              <a:off x="1098" y="948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D’</a:t>
              </a:r>
            </a:p>
          </p:txBody>
        </p:sp>
        <p:sp>
          <p:nvSpPr>
            <p:cNvPr id="4134" name="Text Box 37"/>
            <p:cNvSpPr txBox="1">
              <a:spLocks noChangeArrowheads="1"/>
            </p:cNvSpPr>
            <p:nvPr/>
          </p:nvSpPr>
          <p:spPr bwMode="auto">
            <a:xfrm>
              <a:off x="237" y="676"/>
              <a:ext cx="19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E’</a:t>
              </a:r>
            </a:p>
          </p:txBody>
        </p:sp>
        <p:sp>
          <p:nvSpPr>
            <p:cNvPr id="4135" name="Text Box 38"/>
            <p:cNvSpPr txBox="1">
              <a:spLocks noChangeArrowheads="1"/>
            </p:cNvSpPr>
            <p:nvPr/>
          </p:nvSpPr>
          <p:spPr bwMode="auto">
            <a:xfrm>
              <a:off x="204" y="2337"/>
              <a:ext cx="15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E</a:t>
              </a:r>
            </a:p>
          </p:txBody>
        </p:sp>
        <p:sp>
          <p:nvSpPr>
            <p:cNvPr id="4136" name="Text Box 39"/>
            <p:cNvSpPr txBox="1">
              <a:spLocks noChangeArrowheads="1"/>
            </p:cNvSpPr>
            <p:nvPr/>
          </p:nvSpPr>
          <p:spPr bwMode="auto">
            <a:xfrm>
              <a:off x="1072" y="2795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D</a:t>
              </a:r>
            </a:p>
          </p:txBody>
        </p:sp>
        <p:sp>
          <p:nvSpPr>
            <p:cNvPr id="4137" name="Text Box 40"/>
            <p:cNvSpPr txBox="1">
              <a:spLocks noChangeArrowheads="1"/>
            </p:cNvSpPr>
            <p:nvPr/>
          </p:nvSpPr>
          <p:spPr bwMode="auto">
            <a:xfrm>
              <a:off x="2116" y="2383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C</a:t>
              </a:r>
            </a:p>
          </p:txBody>
        </p:sp>
        <p:sp>
          <p:nvSpPr>
            <p:cNvPr id="4138" name="Text Box 41"/>
            <p:cNvSpPr txBox="1">
              <a:spLocks noChangeArrowheads="1"/>
            </p:cNvSpPr>
            <p:nvPr/>
          </p:nvSpPr>
          <p:spPr bwMode="auto">
            <a:xfrm>
              <a:off x="1565" y="1884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B</a:t>
              </a:r>
            </a:p>
          </p:txBody>
        </p:sp>
        <p:sp>
          <p:nvSpPr>
            <p:cNvPr id="4139" name="Text Box 42"/>
            <p:cNvSpPr txBox="1">
              <a:spLocks noChangeArrowheads="1"/>
            </p:cNvSpPr>
            <p:nvPr/>
          </p:nvSpPr>
          <p:spPr bwMode="auto">
            <a:xfrm>
              <a:off x="603" y="1702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A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2109451" y="3213100"/>
            <a:ext cx="8975725" cy="9032876"/>
            <a:chOff x="2880" y="86"/>
            <a:chExt cx="2827" cy="2845"/>
          </a:xfrm>
        </p:grpSpPr>
        <p:sp>
          <p:nvSpPr>
            <p:cNvPr id="4102" name="Line 25"/>
            <p:cNvSpPr>
              <a:spLocks noChangeShapeType="1"/>
            </p:cNvSpPr>
            <p:nvPr/>
          </p:nvSpPr>
          <p:spPr bwMode="auto">
            <a:xfrm flipH="1">
              <a:off x="3152" y="346"/>
              <a:ext cx="1180" cy="176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03" name="Line 26"/>
            <p:cNvSpPr>
              <a:spLocks noChangeShapeType="1"/>
            </p:cNvSpPr>
            <p:nvPr/>
          </p:nvSpPr>
          <p:spPr bwMode="auto">
            <a:xfrm>
              <a:off x="4332" y="346"/>
              <a:ext cx="45" cy="235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04" name="Line 27"/>
            <p:cNvSpPr>
              <a:spLocks noChangeShapeType="1"/>
            </p:cNvSpPr>
            <p:nvPr/>
          </p:nvSpPr>
          <p:spPr bwMode="auto">
            <a:xfrm flipH="1">
              <a:off x="3969" y="346"/>
              <a:ext cx="363" cy="15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05" name="Line 28"/>
            <p:cNvSpPr>
              <a:spLocks noChangeShapeType="1"/>
            </p:cNvSpPr>
            <p:nvPr/>
          </p:nvSpPr>
          <p:spPr bwMode="auto">
            <a:xfrm>
              <a:off x="4332" y="346"/>
              <a:ext cx="1133" cy="190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06" name="Line 29"/>
            <p:cNvSpPr>
              <a:spLocks noChangeShapeType="1"/>
            </p:cNvSpPr>
            <p:nvPr/>
          </p:nvSpPr>
          <p:spPr bwMode="auto">
            <a:xfrm flipV="1">
              <a:off x="3152" y="1888"/>
              <a:ext cx="817" cy="22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07" name="Line 30"/>
            <p:cNvSpPr>
              <a:spLocks noChangeShapeType="1"/>
            </p:cNvSpPr>
            <p:nvPr/>
          </p:nvSpPr>
          <p:spPr bwMode="auto">
            <a:xfrm>
              <a:off x="3152" y="2115"/>
              <a:ext cx="1225" cy="58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08" name="Line 31"/>
            <p:cNvSpPr>
              <a:spLocks noChangeShapeType="1"/>
            </p:cNvSpPr>
            <p:nvPr/>
          </p:nvSpPr>
          <p:spPr bwMode="auto">
            <a:xfrm flipV="1">
              <a:off x="4377" y="2251"/>
              <a:ext cx="1088" cy="45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09" name="Line 32"/>
            <p:cNvSpPr>
              <a:spLocks noChangeShapeType="1"/>
            </p:cNvSpPr>
            <p:nvPr/>
          </p:nvSpPr>
          <p:spPr bwMode="auto">
            <a:xfrm>
              <a:off x="3969" y="1888"/>
              <a:ext cx="1496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4110" name="Text Box 43"/>
            <p:cNvSpPr txBox="1">
              <a:spLocks noChangeArrowheads="1"/>
            </p:cNvSpPr>
            <p:nvPr/>
          </p:nvSpPr>
          <p:spPr bwMode="auto">
            <a:xfrm>
              <a:off x="4319" y="86"/>
              <a:ext cx="15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S</a:t>
              </a:r>
            </a:p>
          </p:txBody>
        </p:sp>
        <p:sp>
          <p:nvSpPr>
            <p:cNvPr id="4111" name="Text Box 44"/>
            <p:cNvSpPr txBox="1">
              <a:spLocks noChangeArrowheads="1"/>
            </p:cNvSpPr>
            <p:nvPr/>
          </p:nvSpPr>
          <p:spPr bwMode="auto">
            <a:xfrm>
              <a:off x="2880" y="1946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 dirty="0">
                  <a:solidFill>
                    <a:srgbClr val="CC00FF"/>
                  </a:solidFill>
                </a:rPr>
                <a:t>A</a:t>
              </a:r>
            </a:p>
          </p:txBody>
        </p:sp>
        <p:sp>
          <p:nvSpPr>
            <p:cNvPr id="4112" name="Text Box 45"/>
            <p:cNvSpPr txBox="1">
              <a:spLocks noChangeArrowheads="1"/>
            </p:cNvSpPr>
            <p:nvPr/>
          </p:nvSpPr>
          <p:spPr bwMode="auto">
            <a:xfrm>
              <a:off x="3911" y="1900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B</a:t>
              </a:r>
            </a:p>
          </p:txBody>
        </p:sp>
        <p:sp>
          <p:nvSpPr>
            <p:cNvPr id="4113" name="Text Box 46"/>
            <p:cNvSpPr txBox="1">
              <a:spLocks noChangeArrowheads="1"/>
            </p:cNvSpPr>
            <p:nvPr/>
          </p:nvSpPr>
          <p:spPr bwMode="auto">
            <a:xfrm>
              <a:off x="5544" y="2218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C</a:t>
              </a:r>
            </a:p>
          </p:txBody>
        </p:sp>
        <p:sp>
          <p:nvSpPr>
            <p:cNvPr id="4114" name="Text Box 47"/>
            <p:cNvSpPr txBox="1">
              <a:spLocks noChangeArrowheads="1"/>
            </p:cNvSpPr>
            <p:nvPr/>
          </p:nvSpPr>
          <p:spPr bwMode="auto">
            <a:xfrm>
              <a:off x="4319" y="2727"/>
              <a:ext cx="1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FF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9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/>
      <p:bldP spid="41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371600" y="2438400"/>
            <a:ext cx="14097000" cy="2940050"/>
          </a:xfrm>
        </p:spPr>
        <p:txBody>
          <a:bodyPr/>
          <a:lstStyle/>
          <a:p>
            <a:pPr eaLnBrk="1" hangingPunct="1"/>
            <a:r>
              <a:rPr lang="en-US" altLang="en-US" sz="7200" dirty="0"/>
              <a:t>+ </a:t>
            </a:r>
            <a:r>
              <a:rPr lang="en-US" altLang="en-US" sz="7200" dirty="0" err="1"/>
              <a:t>Quan</a:t>
            </a:r>
            <a:r>
              <a:rPr lang="en-US" altLang="en-US" sz="7200" dirty="0"/>
              <a:t> </a:t>
            </a:r>
            <a:r>
              <a:rPr lang="en-US" altLang="en-US" sz="7200" dirty="0" err="1"/>
              <a:t>sát</a:t>
            </a:r>
            <a:r>
              <a:rPr lang="en-US" altLang="en-US" sz="7200" dirty="0"/>
              <a:t> </a:t>
            </a:r>
            <a:r>
              <a:rPr lang="en-US" altLang="en-US" sz="7200" dirty="0" err="1"/>
              <a:t>khối</a:t>
            </a:r>
            <a:r>
              <a:rPr lang="en-US" altLang="en-US" sz="7200" dirty="0"/>
              <a:t> </a:t>
            </a:r>
            <a:r>
              <a:rPr lang="en-US" altLang="en-US" sz="7200" dirty="0" err="1"/>
              <a:t>rubic</a:t>
            </a:r>
            <a:r>
              <a:rPr lang="en-US" altLang="en-US" sz="7200" dirty="0"/>
              <a:t>: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8686800"/>
            <a:ext cx="22326600" cy="4508500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+ Ta </a:t>
            </a:r>
            <a:r>
              <a:rPr lang="en-US" altLang="en-US" dirty="0" err="1">
                <a:solidFill>
                  <a:schemeClr val="tx1"/>
                </a:solidFill>
              </a:rPr>
              <a:t>thấy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    </a:t>
            </a:r>
            <a:r>
              <a:rPr lang="en-US" altLang="en-US" dirty="0" err="1">
                <a:solidFill>
                  <a:schemeClr val="tx1"/>
                </a:solidFill>
              </a:rPr>
              <a:t>Các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mặt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ngoài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của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nó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tạo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thành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hình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lập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phương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 marL="1143000" indent="-11430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+ Ta </a:t>
            </a:r>
            <a:r>
              <a:rPr lang="en-US" altLang="en-US" dirty="0" err="1">
                <a:solidFill>
                  <a:schemeClr val="tx1"/>
                </a:solidFill>
              </a:rPr>
              <a:t>nói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rằng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  <a:r>
              <a:rPr lang="en-US" altLang="en-US" dirty="0" err="1">
                <a:solidFill>
                  <a:schemeClr val="tx1"/>
                </a:solidFill>
              </a:rPr>
              <a:t>khối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rubic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là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một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khối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lập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phương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129" name="Picture 9" descr="rub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600" y="2438400"/>
            <a:ext cx="6337300" cy="590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6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http://files.myopera.com/rubic/blog/rubix_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976" y="2974976"/>
            <a:ext cx="74295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048000"/>
            <a:ext cx="8391526" cy="80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TextBox 3"/>
          <p:cNvSpPr txBox="1">
            <a:spLocks noChangeArrowheads="1"/>
          </p:cNvSpPr>
          <p:nvPr/>
        </p:nvSpPr>
        <p:spPr bwMode="auto">
          <a:xfrm>
            <a:off x="5029201" y="11036301"/>
            <a:ext cx="51780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002060"/>
                </a:solidFill>
                <a:latin typeface="Franklin Gothic Book" pitchFamily="34" charset="0"/>
              </a:rPr>
              <a:t>Hình lập phương</a:t>
            </a: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14916151" y="11036301"/>
            <a:ext cx="3437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002060"/>
                </a:solidFill>
                <a:latin typeface="Franklin Gothic Book" pitchFamily="34" charset="0"/>
              </a:rPr>
              <a:t>Khối Rubic</a:t>
            </a:r>
          </a:p>
        </p:txBody>
      </p:sp>
    </p:spTree>
    <p:extLst>
      <p:ext uri="{BB962C8B-B14F-4D97-AF65-F5344CB8AC3E}">
        <p14:creationId xmlns:p14="http://schemas.microsoft.com/office/powerpoint/2010/main" val="116951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048000"/>
            <a:ext cx="8391526" cy="800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5113541" y="11036300"/>
            <a:ext cx="51780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002060"/>
                </a:solidFill>
                <a:latin typeface="Franklin Gothic Book" pitchFamily="34" charset="0"/>
              </a:rPr>
              <a:t>Hình lập phương</a:t>
            </a:r>
          </a:p>
          <a:p>
            <a:pPr algn="ctr"/>
            <a:r>
              <a:rPr lang="en-US" altLang="en-US" sz="4800" b="1">
                <a:solidFill>
                  <a:srgbClr val="002060"/>
                </a:solidFill>
                <a:latin typeface="Franklin Gothic Book" pitchFamily="34" charset="0"/>
              </a:rPr>
              <a:t>ABCD.A’B’C’D’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15002079" y="11036300"/>
            <a:ext cx="51780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rgbClr val="002060"/>
                </a:solidFill>
                <a:latin typeface="Franklin Gothic Book" pitchFamily="34" charset="0"/>
              </a:rPr>
              <a:t>Khối lập phương</a:t>
            </a:r>
          </a:p>
          <a:p>
            <a:pPr algn="ctr"/>
            <a:r>
              <a:rPr lang="en-US" altLang="en-US" sz="4800" b="1">
                <a:solidFill>
                  <a:srgbClr val="002060"/>
                </a:solidFill>
                <a:latin typeface="Franklin Gothic Book" pitchFamily="34" charset="0"/>
              </a:rPr>
              <a:t>ABCD.A’B’C’D’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2632077"/>
            <a:ext cx="8077200" cy="818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8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267200" y="10944227"/>
            <a:ext cx="5727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002060"/>
                </a:solidFill>
                <a:latin typeface="Franklin Gothic Book" pitchFamily="34" charset="0"/>
              </a:rPr>
              <a:t>Hình chóp S.ABCD</a:t>
            </a:r>
          </a:p>
        </p:txBody>
      </p:sp>
      <p:sp>
        <p:nvSpPr>
          <p:cNvPr id="5125" name="TextBox 11"/>
          <p:cNvSpPr txBox="1">
            <a:spLocks noChangeArrowheads="1"/>
          </p:cNvSpPr>
          <p:nvPr/>
        </p:nvSpPr>
        <p:spPr bwMode="auto">
          <a:xfrm>
            <a:off x="13411200" y="10944227"/>
            <a:ext cx="5727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002060"/>
                </a:solidFill>
                <a:latin typeface="Franklin Gothic Book" pitchFamily="34" charset="0"/>
              </a:rPr>
              <a:t>Khối chóp S.ABCD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743200"/>
            <a:ext cx="8528050" cy="707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1" y="2743201"/>
            <a:ext cx="8493126" cy="73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www.destination360.com/africa/egypt/images/s/pyrami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700" y="2741692"/>
            <a:ext cx="9745772" cy="7797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286000"/>
            <a:ext cx="7959726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550" y="2749550"/>
            <a:ext cx="755967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4652985" y="10944226"/>
            <a:ext cx="66928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002060"/>
                </a:solidFill>
                <a:latin typeface="Franklin Gothic Book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Franklin Gothic Book" pitchFamily="34" charset="0"/>
              </a:rPr>
              <a:t>lăng</a:t>
            </a:r>
            <a:r>
              <a:rPr lang="en-US" altLang="en-US" sz="48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Franklin Gothic Book" pitchFamily="34" charset="0"/>
              </a:rPr>
              <a:t>trụ</a:t>
            </a:r>
            <a:r>
              <a:rPr lang="en-US" altLang="en-US" sz="48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Franklin Gothic Book" pitchFamily="34" charset="0"/>
              </a:rPr>
              <a:t>ngũ</a:t>
            </a:r>
            <a:r>
              <a:rPr lang="en-US" altLang="en-US" sz="48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Franklin Gothic Book" pitchFamily="34" charset="0"/>
              </a:rPr>
              <a:t>giác</a:t>
            </a:r>
            <a:endParaRPr lang="en-US" altLang="en-US" sz="4800" b="1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ctr"/>
            <a:r>
              <a:rPr lang="en-US" altLang="en-US" sz="4800" b="1" dirty="0">
                <a:solidFill>
                  <a:srgbClr val="002060"/>
                </a:solidFill>
                <a:latin typeface="Franklin Gothic Book" pitchFamily="34" charset="0"/>
              </a:rPr>
              <a:t>ABCDE.A’B’C’D’E’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13257235" y="10988676"/>
            <a:ext cx="66928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 dirty="0" err="1">
                <a:solidFill>
                  <a:srgbClr val="002060"/>
                </a:solidFill>
                <a:latin typeface="Franklin Gothic Book" pitchFamily="34" charset="0"/>
              </a:rPr>
              <a:t>Khối</a:t>
            </a:r>
            <a:r>
              <a:rPr lang="en-US" altLang="en-US" sz="48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Franklin Gothic Book" pitchFamily="34" charset="0"/>
              </a:rPr>
              <a:t>lăng</a:t>
            </a:r>
            <a:r>
              <a:rPr lang="en-US" altLang="en-US" sz="48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Franklin Gothic Book" pitchFamily="34" charset="0"/>
              </a:rPr>
              <a:t>trụ</a:t>
            </a:r>
            <a:r>
              <a:rPr lang="en-US" altLang="en-US" sz="48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Franklin Gothic Book" pitchFamily="34" charset="0"/>
              </a:rPr>
              <a:t>ngũ</a:t>
            </a:r>
            <a:r>
              <a:rPr lang="en-US" altLang="en-US" sz="48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Franklin Gothic Book" pitchFamily="34" charset="0"/>
              </a:rPr>
              <a:t>giác</a:t>
            </a:r>
            <a:endParaRPr lang="en-US" altLang="en-US" sz="4800" b="1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ctr"/>
            <a:r>
              <a:rPr lang="en-US" altLang="en-US" sz="4800" b="1" dirty="0">
                <a:solidFill>
                  <a:srgbClr val="002060"/>
                </a:solidFill>
                <a:latin typeface="Franklin Gothic Book" pitchFamily="34" charset="0"/>
              </a:rPr>
              <a:t>ABCDE.A’B’C’D’E’</a:t>
            </a:r>
          </a:p>
        </p:txBody>
      </p:sp>
    </p:spTree>
    <p:extLst>
      <p:ext uri="{BB962C8B-B14F-4D97-AF65-F5344CB8AC3E}">
        <p14:creationId xmlns:p14="http://schemas.microsoft.com/office/powerpoint/2010/main" val="423829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KHỐI LĂNG TRỤ VÀ KHỐI CHÓP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1722552" y="2844132"/>
            <a:ext cx="22280448" cy="259064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200000"/>
              </a:lnSpc>
              <a:buFont typeface="Wingdings 2" panose="05020102010507070707" pitchFamily="18" charset="2"/>
              <a:buChar char="?"/>
            </a:pPr>
            <a:r>
              <a:rPr lang="en-US" altLang="en-US" sz="4400" b="1" dirty="0" err="1"/>
              <a:t>Khối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trụ</a:t>
            </a:r>
            <a:r>
              <a:rPr lang="en-US" altLang="en-US" sz="4400" b="1" dirty="0"/>
              <a:t> (</a:t>
            </a:r>
            <a:r>
              <a:rPr lang="en-US" altLang="en-US" sz="4400" b="1" dirty="0" err="1"/>
              <a:t>chóp</a:t>
            </a:r>
            <a:r>
              <a:rPr lang="en-US" altLang="en-US" sz="4400" b="1" dirty="0"/>
              <a:t> ) </a:t>
            </a:r>
            <a:r>
              <a:rPr lang="en-US" altLang="en-US" sz="4400" b="1" dirty="0" err="1"/>
              <a:t>là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phần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không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gian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được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giới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hạn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bởi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một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hình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trụ</a:t>
            </a:r>
            <a:r>
              <a:rPr lang="en-US" altLang="en-US" sz="4400" b="1" dirty="0"/>
              <a:t> (</a:t>
            </a:r>
            <a:r>
              <a:rPr lang="en-US" altLang="en-US" sz="4400" b="1" dirty="0" err="1"/>
              <a:t>chóp</a:t>
            </a:r>
            <a:r>
              <a:rPr lang="en-US" altLang="en-US" sz="4400" b="1" dirty="0"/>
              <a:t>) </a:t>
            </a:r>
            <a:r>
              <a:rPr lang="en-US" altLang="en-US" sz="4400" b="1" dirty="0" err="1"/>
              <a:t>kể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cả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hình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trụ</a:t>
            </a:r>
            <a:r>
              <a:rPr lang="en-US" altLang="en-US" sz="4400" b="1" dirty="0"/>
              <a:t> (</a:t>
            </a:r>
            <a:r>
              <a:rPr lang="en-US" altLang="en-US" sz="4400" b="1" dirty="0" err="1"/>
              <a:t>chóp</a:t>
            </a:r>
            <a:r>
              <a:rPr lang="en-US" altLang="en-US" sz="4400" b="1" dirty="0"/>
              <a:t> ) </a:t>
            </a:r>
            <a:r>
              <a:rPr lang="en-US" altLang="en-US" sz="4400" b="1" dirty="0" err="1"/>
              <a:t>ấy</a:t>
            </a:r>
            <a:r>
              <a:rPr lang="en-US" altLang="en-US" sz="4400" b="1" dirty="0"/>
              <a:t>. 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F3F369D-F8DD-4F7D-B143-F5BAD7C457DF}"/>
              </a:ext>
            </a:extLst>
          </p:cNvPr>
          <p:cNvSpPr/>
          <p:nvPr/>
        </p:nvSpPr>
        <p:spPr>
          <a:xfrm>
            <a:off x="1905000" y="6183985"/>
            <a:ext cx="220980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628650" indent="-628650"/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</a:t>
            </a:r>
            <a:r>
              <a:rPr lang="en-US" altLang="en-US" sz="4400" b="1" dirty="0" err="1"/>
              <a:t>Tên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khối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trụ</a:t>
            </a:r>
            <a:r>
              <a:rPr lang="en-US" altLang="en-US" sz="4400" b="1" dirty="0"/>
              <a:t> (</a:t>
            </a:r>
            <a:r>
              <a:rPr lang="en-US" altLang="en-US" sz="4400" b="1" dirty="0" err="1"/>
              <a:t>chóp</a:t>
            </a:r>
            <a:r>
              <a:rPr lang="en-US" altLang="en-US" sz="4400" b="1" dirty="0"/>
              <a:t>) </a:t>
            </a:r>
            <a:r>
              <a:rPr lang="en-US" altLang="en-US" sz="4400" b="1" dirty="0" err="1"/>
              <a:t>đặt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theo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tên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hình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trụ</a:t>
            </a:r>
            <a:r>
              <a:rPr lang="en-US" altLang="en-US" sz="4400" b="1" dirty="0"/>
              <a:t> (</a:t>
            </a:r>
            <a:r>
              <a:rPr lang="en-US" altLang="en-US" sz="4400" b="1" dirty="0" err="1"/>
              <a:t>chóp</a:t>
            </a:r>
            <a:r>
              <a:rPr lang="en-US" altLang="en-US" sz="4400" b="1" dirty="0"/>
              <a:t>) </a:t>
            </a:r>
            <a:r>
              <a:rPr lang="en-US" altLang="en-US" sz="4400" b="1" dirty="0" err="1"/>
              <a:t>giới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hạn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nó</a:t>
            </a:r>
            <a:r>
              <a:rPr lang="en-US" altLang="en-US" sz="4400" b="1" dirty="0"/>
              <a:t>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8F26EE-9529-4ADB-AEB8-52EBD5135EB6}"/>
              </a:ext>
            </a:extLst>
          </p:cNvPr>
          <p:cNvSpPr/>
          <p:nvPr/>
        </p:nvSpPr>
        <p:spPr>
          <a:xfrm>
            <a:off x="2362200" y="7848600"/>
            <a:ext cx="17739144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400" b="1" dirty="0"/>
              <a:t>VD: </a:t>
            </a:r>
            <a:r>
              <a:rPr lang="en-US" altLang="en-US" sz="4400" b="1" dirty="0" err="1"/>
              <a:t>khối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trụ</a:t>
            </a:r>
            <a:r>
              <a:rPr lang="en-US" altLang="en-US" sz="4400" b="1" dirty="0"/>
              <a:t> ABCDE.A’B’C’D’E’,  </a:t>
            </a:r>
            <a:r>
              <a:rPr lang="en-US" altLang="en-US" sz="4400" b="1" dirty="0" err="1"/>
              <a:t>khối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chóp</a:t>
            </a:r>
            <a:r>
              <a:rPr lang="en-US" altLang="en-US" sz="4400" b="1" dirty="0"/>
              <a:t> S.ABCD…</a:t>
            </a:r>
          </a:p>
          <a:p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7EEB832-8DE2-4BFF-B485-13298A5C3F25}"/>
              </a:ext>
            </a:extLst>
          </p:cNvPr>
          <p:cNvSpPr/>
          <p:nvPr/>
        </p:nvSpPr>
        <p:spPr>
          <a:xfrm>
            <a:off x="1905000" y="9132930"/>
            <a:ext cx="22463544" cy="3477875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514350" indent="-514350" algn="just" eaLnBrk="1" hangingPunct="1">
              <a:lnSpc>
                <a:spcPct val="200000"/>
              </a:lnSpc>
            </a:pP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</a:t>
            </a:r>
            <a:r>
              <a:rPr lang="en-US" altLang="en-US" sz="4400" b="1" dirty="0" err="1"/>
              <a:t>Đỉnh</a:t>
            </a:r>
            <a:r>
              <a:rPr lang="en-US" altLang="en-US" sz="4400" b="1" dirty="0"/>
              <a:t> , </a:t>
            </a:r>
            <a:r>
              <a:rPr lang="en-US" altLang="en-US" sz="4400" b="1" dirty="0" err="1"/>
              <a:t>cạnh</a:t>
            </a:r>
            <a:r>
              <a:rPr lang="en-US" altLang="en-US" sz="4400" b="1" dirty="0"/>
              <a:t> ,</a:t>
            </a:r>
            <a:r>
              <a:rPr lang="en-US" altLang="en-US" sz="4400" b="1" dirty="0" err="1"/>
              <a:t>mặt</a:t>
            </a:r>
            <a:r>
              <a:rPr lang="en-US" altLang="en-US" sz="4400" b="1" dirty="0"/>
              <a:t>, … 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một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hình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trụ</a:t>
            </a:r>
            <a:r>
              <a:rPr lang="en-US" altLang="en-US" sz="4400" b="1" dirty="0"/>
              <a:t> (</a:t>
            </a:r>
            <a:r>
              <a:rPr lang="en-US" altLang="en-US" sz="4400" b="1" dirty="0" err="1"/>
              <a:t>chóp</a:t>
            </a:r>
            <a:r>
              <a:rPr lang="en-US" altLang="en-US" sz="4400" b="1" dirty="0"/>
              <a:t>) </a:t>
            </a:r>
            <a:r>
              <a:rPr lang="en-US" altLang="en-US" sz="4400" b="1" dirty="0" err="1"/>
              <a:t>theo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thứ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tự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là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đỉnh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cạnh</a:t>
            </a:r>
            <a:r>
              <a:rPr lang="en-US" altLang="en-US" sz="4400" b="1" dirty="0"/>
              <a:t>, </a:t>
            </a:r>
            <a:r>
              <a:rPr lang="en-US" altLang="en-US" sz="4400" b="1" dirty="0" err="1"/>
              <a:t>mặt</a:t>
            </a:r>
            <a:r>
              <a:rPr lang="en-US" altLang="en-US" sz="4400" b="1" dirty="0"/>
              <a:t>,…</a:t>
            </a:r>
            <a:r>
              <a:rPr lang="en-US" altLang="en-US" sz="4400" b="1" dirty="0" err="1"/>
              <a:t>của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khối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lăng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trụ</a:t>
            </a:r>
            <a:r>
              <a:rPr lang="en-US" altLang="en-US" sz="4400" b="1" dirty="0"/>
              <a:t> (</a:t>
            </a:r>
            <a:r>
              <a:rPr lang="en-US" altLang="en-US" sz="4400" b="1" dirty="0" err="1"/>
              <a:t>chóp</a:t>
            </a:r>
            <a:r>
              <a:rPr lang="en-US" altLang="en-US" sz="4400" b="1" dirty="0"/>
              <a:t>) </a:t>
            </a:r>
            <a:r>
              <a:rPr lang="en-US" altLang="en-US" sz="4400" b="1" dirty="0" err="1"/>
              <a:t>tương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ứng</a:t>
            </a:r>
            <a:r>
              <a:rPr lang="en-US" altLang="en-US" sz="4400" b="1" dirty="0"/>
              <a:t>.</a:t>
            </a:r>
          </a:p>
          <a:p>
            <a:endParaRPr lang="vi-VN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4995</TotalTime>
  <Words>1346</Words>
  <Application>Microsoft Office PowerPoint</Application>
  <PresentationFormat>Tùy chỉnh</PresentationFormat>
  <Paragraphs>226</Paragraphs>
  <Slides>24</Slides>
  <Notes>9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5" baseType="lpstr">
      <vt:lpstr>Arial</vt:lpstr>
      <vt:lpstr>AvantGarde-Demi</vt:lpstr>
      <vt:lpstr>Calibri</vt:lpstr>
      <vt:lpstr>Cambria Math</vt:lpstr>
      <vt:lpstr>Chu Van An</vt:lpstr>
      <vt:lpstr>Franklin Gothic Book</vt:lpstr>
      <vt:lpstr>Tahoma</vt:lpstr>
      <vt:lpstr>Times New Roman</vt:lpstr>
      <vt:lpstr>Wingdings 2</vt:lpstr>
      <vt:lpstr>Office Theme</vt:lpstr>
      <vt:lpstr>Equation</vt:lpstr>
      <vt:lpstr>Bản trình bày PowerPoint</vt:lpstr>
      <vt:lpstr>Bản trình bày PowerPoint</vt:lpstr>
      <vt:lpstr>Hình lăng trụ ABCDE.A’B’C’D’E’</vt:lpstr>
      <vt:lpstr>+ Quan sát khối rubic: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II. KHÁI NIỆM VỀ HÌNH ĐA DIỆN VÀ KHỐI ĐA DIỆN</vt:lpstr>
      <vt:lpstr>?2 - Kể tên các mặt của hình lăng trụ và hình chóp sau:</vt:lpstr>
      <vt:lpstr>Bản trình bày PowerPoint</vt:lpstr>
      <vt:lpstr>2. Khái niệm về khối đa diện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LÊ DIỄM HẰNG TÔ</cp:lastModifiedBy>
  <cp:revision>485</cp:revision>
  <dcterms:created xsi:type="dcterms:W3CDTF">2013-08-31T11:42:51Z</dcterms:created>
  <dcterms:modified xsi:type="dcterms:W3CDTF">2021-08-27T10:36:13Z</dcterms:modified>
</cp:coreProperties>
</file>