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7" r:id="rId3"/>
    <p:sldId id="298" r:id="rId4"/>
    <p:sldId id="299" r:id="rId5"/>
    <p:sldId id="268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1" y="-8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8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3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2509500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95: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 TÍCH HÌNH CHỮ NHẬT. DIỆN TÍCH HÌNH VUÔNG (TIẾT 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89" y="761307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3127707" y="7008685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6252" y="772928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EE64CEF-4EA1-48C8-8A54-F3405F5CB9C8}"/>
              </a:ext>
            </a:extLst>
          </p:cNvPr>
          <p:cNvGrpSpPr/>
          <p:nvPr/>
        </p:nvGrpSpPr>
        <p:grpSpPr>
          <a:xfrm>
            <a:off x="1585320" y="1778614"/>
            <a:ext cx="13625471" cy="653023"/>
            <a:chOff x="1585119" y="1655539"/>
            <a:chExt cx="13335000" cy="101587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8B91E6B-665E-4A64-8CCE-DD6FD6209794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F2C70A32-B7F9-49F5-A7A2-C8AFA7B7CC21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Tính diện tích mỗi hình vuông sau:</a:t>
              </a:r>
            </a:p>
          </p:txBody>
        </p:sp>
      </p:grp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31351664-B3AF-42A0-BA6D-060AF65AA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134718"/>
            <a:ext cx="110680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95: DIỆN TÍCH HÌNH CHỮ NHẬT. DIỆN TÍCH HÌNH VUÔNG</a:t>
            </a:r>
          </a:p>
        </p:txBody>
      </p:sp>
      <p:pic>
        <p:nvPicPr>
          <p:cNvPr id="2050" name="Picture 2" descr="https://img.loigiaihay.com/picture/2022/0613/bai-2_5.png">
            <a:extLst>
              <a:ext uri="{FF2B5EF4-FFF2-40B4-BE49-F238E27FC236}">
                <a16:creationId xmlns:a16="http://schemas.microsoft.com/office/drawing/2014/main" xmlns="" id="{12D79E34-5327-417B-AF27-B933D4957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51"/>
          <a:stretch/>
        </p:blipFill>
        <p:spPr bwMode="auto">
          <a:xfrm>
            <a:off x="2194719" y="2416823"/>
            <a:ext cx="4876800" cy="33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g.loigiaihay.com/picture/2022/0613/bai-2_5.png">
            <a:extLst>
              <a:ext uri="{FF2B5EF4-FFF2-40B4-BE49-F238E27FC236}">
                <a16:creationId xmlns:a16="http://schemas.microsoft.com/office/drawing/2014/main" xmlns="" id="{58874218-290F-4153-B46B-8E2ED3182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4" r="-105"/>
          <a:stretch/>
        </p:blipFill>
        <p:spPr bwMode="auto">
          <a:xfrm>
            <a:off x="9662319" y="2463721"/>
            <a:ext cx="5715000" cy="33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EC7FE1D-7085-42B6-B459-E33D2DB29E4B}"/>
              </a:ext>
            </a:extLst>
          </p:cNvPr>
          <p:cNvCxnSpPr/>
          <p:nvPr/>
        </p:nvCxnSpPr>
        <p:spPr>
          <a:xfrm>
            <a:off x="7757319" y="2971800"/>
            <a:ext cx="0" cy="5547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EF3DD42-CBF1-4904-82E7-B12C4445493C}"/>
              </a:ext>
            </a:extLst>
          </p:cNvPr>
          <p:cNvSpPr/>
          <p:nvPr/>
        </p:nvSpPr>
        <p:spPr>
          <a:xfrm>
            <a:off x="956744" y="6061754"/>
            <a:ext cx="624736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>
                <a:solidFill>
                  <a:srgbClr val="00B050"/>
                </a:solidFill>
              </a:rPr>
              <a:t>Bài </a:t>
            </a:r>
            <a:r>
              <a:rPr lang="vi-VN" sz="3600">
                <a:solidFill>
                  <a:srgbClr val="00B050"/>
                </a:solidFill>
              </a:rPr>
              <a:t>giải </a:t>
            </a:r>
          </a:p>
          <a:p>
            <a:pPr algn="ctr"/>
            <a:r>
              <a:rPr lang="vi-VN" sz="3600">
                <a:solidFill>
                  <a:srgbClr val="00B050"/>
                </a:solidFill>
              </a:rPr>
              <a:t>Diện tích hình vuông </a:t>
            </a:r>
            <a:r>
              <a:rPr lang="vi-VN" sz="3200">
                <a:solidFill>
                  <a:srgbClr val="00B050"/>
                </a:solidFill>
              </a:rPr>
              <a:t>là:</a:t>
            </a:r>
          </a:p>
          <a:p>
            <a:pPr algn="ctr"/>
            <a:r>
              <a:rPr lang="vi-VN" sz="3200">
                <a:solidFill>
                  <a:srgbClr val="00B050"/>
                </a:solidFill>
              </a:rPr>
              <a:t>5 x 5 = 25 (cm</a:t>
            </a:r>
            <a:r>
              <a:rPr lang="vi-VN" sz="3200" baseline="30000">
                <a:solidFill>
                  <a:srgbClr val="00B050"/>
                </a:solidFill>
              </a:rPr>
              <a:t>2</a:t>
            </a:r>
            <a:r>
              <a:rPr lang="vi-VN" sz="3200">
                <a:solidFill>
                  <a:srgbClr val="00B050"/>
                </a:solidFill>
              </a:rPr>
              <a:t>)</a:t>
            </a:r>
          </a:p>
          <a:p>
            <a:pPr algn="ctr"/>
            <a:r>
              <a:rPr lang="vi-VN" sz="3200">
                <a:solidFill>
                  <a:srgbClr val="00B050"/>
                </a:solidFill>
              </a:rPr>
              <a:t>            Đáp số: 25 cm</a:t>
            </a:r>
            <a:r>
              <a:rPr lang="vi-VN" sz="3200" baseline="30000">
                <a:solidFill>
                  <a:srgbClr val="00B050"/>
                </a:solidFill>
              </a:rPr>
              <a:t>2</a:t>
            </a:r>
            <a:endParaRPr lang="vi-VN" sz="3200">
              <a:solidFill>
                <a:srgbClr val="00B05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5958EC4-E947-4DA3-8471-A611FF98898C}"/>
              </a:ext>
            </a:extLst>
          </p:cNvPr>
          <p:cNvSpPr/>
          <p:nvPr/>
        </p:nvSpPr>
        <p:spPr>
          <a:xfrm>
            <a:off x="8838523" y="6077796"/>
            <a:ext cx="624736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>
                <a:solidFill>
                  <a:srgbClr val="0000FF"/>
                </a:solidFill>
              </a:rPr>
              <a:t>Bài </a:t>
            </a:r>
            <a:r>
              <a:rPr lang="vi-VN" sz="3600">
                <a:solidFill>
                  <a:srgbClr val="0000FF"/>
                </a:solidFill>
              </a:rPr>
              <a:t>giải </a:t>
            </a:r>
          </a:p>
          <a:p>
            <a:pPr algn="ctr"/>
            <a:r>
              <a:rPr lang="vi-VN" sz="3600">
                <a:solidFill>
                  <a:srgbClr val="0000FF"/>
                </a:solidFill>
              </a:rPr>
              <a:t>Diện tích hình vuông </a:t>
            </a:r>
            <a:r>
              <a:rPr lang="vi-VN" sz="3200">
                <a:solidFill>
                  <a:srgbClr val="0000FF"/>
                </a:solidFill>
              </a:rPr>
              <a:t>là:</a:t>
            </a:r>
          </a:p>
          <a:p>
            <a:pPr algn="ctr"/>
            <a:r>
              <a:rPr lang="vi-VN" sz="3200">
                <a:solidFill>
                  <a:srgbClr val="0000FF"/>
                </a:solidFill>
              </a:rPr>
              <a:t>4 x 4 = 16 (cm</a:t>
            </a:r>
            <a:r>
              <a:rPr lang="vi-VN" sz="3200" baseline="30000">
                <a:solidFill>
                  <a:srgbClr val="0000FF"/>
                </a:solidFill>
              </a:rPr>
              <a:t>2</a:t>
            </a:r>
            <a:r>
              <a:rPr lang="vi-VN" sz="320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vi-VN" sz="3200">
                <a:solidFill>
                  <a:srgbClr val="0000FF"/>
                </a:solidFill>
              </a:rPr>
              <a:t>            Đáp số: 16 cm</a:t>
            </a:r>
            <a:r>
              <a:rPr lang="vi-VN" sz="3200" baseline="30000">
                <a:solidFill>
                  <a:srgbClr val="0000FF"/>
                </a:solidFill>
              </a:rPr>
              <a:t>2</a:t>
            </a:r>
            <a:endParaRPr lang="vi-VN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31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8B91E6B-665E-4A64-8CCE-DD6FD6209794}"/>
              </a:ext>
            </a:extLst>
          </p:cNvPr>
          <p:cNvSpPr/>
          <p:nvPr/>
        </p:nvSpPr>
        <p:spPr>
          <a:xfrm>
            <a:off x="1223681" y="1700426"/>
            <a:ext cx="822866" cy="653023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3</a:t>
            </a:r>
            <a:endParaRPr lang="vi-VN" sz="3600" b="1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31351664-B3AF-42A0-BA6D-060AF65AA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134718"/>
            <a:ext cx="110680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95: DIỆN TÍCH HÌNH CHỮ NHẬT. DIỆN TÍCH HÌNH VUÔNG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EC7FE1D-7085-42B6-B459-E33D2DB29E4B}"/>
              </a:ext>
            </a:extLst>
          </p:cNvPr>
          <p:cNvCxnSpPr/>
          <p:nvPr/>
        </p:nvCxnSpPr>
        <p:spPr>
          <a:xfrm>
            <a:off x="8398056" y="2026936"/>
            <a:ext cx="0" cy="5547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EF3DD42-CBF1-4904-82E7-B12C4445493C}"/>
              </a:ext>
            </a:extLst>
          </p:cNvPr>
          <p:cNvSpPr/>
          <p:nvPr/>
        </p:nvSpPr>
        <p:spPr>
          <a:xfrm>
            <a:off x="956744" y="6061754"/>
            <a:ext cx="624736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Bài </a:t>
            </a:r>
            <a:r>
              <a:rPr lang="vi-VN" sz="3600">
                <a:solidFill>
                  <a:srgbClr val="FF0000"/>
                </a:solidFill>
              </a:rPr>
              <a:t>giải </a:t>
            </a:r>
          </a:p>
          <a:p>
            <a:pPr algn="ctr"/>
            <a:r>
              <a:rPr lang="vi-VN" sz="3600">
                <a:solidFill>
                  <a:srgbClr val="FF0000"/>
                </a:solidFill>
              </a:rPr>
              <a:t>Diện tích thẻ thư viện </a:t>
            </a:r>
            <a:r>
              <a:rPr lang="vi-VN" sz="3200">
                <a:solidFill>
                  <a:srgbClr val="FF0000"/>
                </a:solidFill>
              </a:rPr>
              <a:t>là:</a:t>
            </a:r>
          </a:p>
          <a:p>
            <a:pPr algn="ctr"/>
            <a:r>
              <a:rPr lang="vi-VN" sz="3200">
                <a:solidFill>
                  <a:srgbClr val="FF0000"/>
                </a:solidFill>
              </a:rPr>
              <a:t>9 x 6 = 54 (cm</a:t>
            </a:r>
            <a:r>
              <a:rPr lang="vi-VN" sz="3200" baseline="3000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vi-VN" sz="3200">
                <a:solidFill>
                  <a:srgbClr val="FF0000"/>
                </a:solidFill>
              </a:rPr>
              <a:t>            Đáp số: 54 cm</a:t>
            </a:r>
            <a:r>
              <a:rPr lang="vi-VN" sz="3200" baseline="30000">
                <a:solidFill>
                  <a:srgbClr val="FF0000"/>
                </a:solidFill>
              </a:rPr>
              <a:t>2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5958EC4-E947-4DA3-8471-A611FF98898C}"/>
              </a:ext>
            </a:extLst>
          </p:cNvPr>
          <p:cNvSpPr/>
          <p:nvPr/>
        </p:nvSpPr>
        <p:spPr>
          <a:xfrm>
            <a:off x="8838523" y="6077796"/>
            <a:ext cx="624736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>
                <a:solidFill>
                  <a:srgbClr val="0000FF"/>
                </a:solidFill>
              </a:rPr>
              <a:t>Bài </a:t>
            </a:r>
            <a:r>
              <a:rPr lang="vi-VN" sz="3600">
                <a:solidFill>
                  <a:srgbClr val="0000FF"/>
                </a:solidFill>
              </a:rPr>
              <a:t>giải </a:t>
            </a:r>
          </a:p>
          <a:p>
            <a:pPr algn="ctr"/>
            <a:r>
              <a:rPr lang="vi-VN" sz="3600">
                <a:solidFill>
                  <a:srgbClr val="0000FF"/>
                </a:solidFill>
              </a:rPr>
              <a:t>Diện tích con tem </a:t>
            </a:r>
            <a:r>
              <a:rPr lang="vi-VN" sz="3200">
                <a:solidFill>
                  <a:srgbClr val="0000FF"/>
                </a:solidFill>
              </a:rPr>
              <a:t>là:</a:t>
            </a:r>
          </a:p>
          <a:p>
            <a:pPr algn="ctr"/>
            <a:r>
              <a:rPr lang="vi-VN" sz="3200">
                <a:solidFill>
                  <a:srgbClr val="0000FF"/>
                </a:solidFill>
              </a:rPr>
              <a:t>3 x 3 = 9 (cm</a:t>
            </a:r>
            <a:r>
              <a:rPr lang="vi-VN" sz="3200" baseline="30000">
                <a:solidFill>
                  <a:srgbClr val="0000FF"/>
                </a:solidFill>
              </a:rPr>
              <a:t>2</a:t>
            </a:r>
            <a:r>
              <a:rPr lang="vi-VN" sz="320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vi-VN" sz="3200">
                <a:solidFill>
                  <a:srgbClr val="0000FF"/>
                </a:solidFill>
              </a:rPr>
              <a:t>            Đáp số: 9 cm</a:t>
            </a:r>
            <a:r>
              <a:rPr lang="vi-VN" sz="3200" baseline="30000">
                <a:solidFill>
                  <a:srgbClr val="0000FF"/>
                </a:solidFill>
              </a:rPr>
              <a:t>2</a:t>
            </a:r>
            <a:endParaRPr lang="vi-VN" sz="3200">
              <a:solidFill>
                <a:srgbClr val="0000FF"/>
              </a:solidFill>
            </a:endParaRPr>
          </a:p>
        </p:txBody>
      </p:sp>
      <p:pic>
        <p:nvPicPr>
          <p:cNvPr id="3074" name="Picture 2" descr="https://img.loigiaihay.com/picture/2022/0613/bai-3a.png">
            <a:extLst>
              <a:ext uri="{FF2B5EF4-FFF2-40B4-BE49-F238E27FC236}">
                <a16:creationId xmlns:a16="http://schemas.microsoft.com/office/drawing/2014/main" xmlns="" id="{8390E679-7A83-46CC-B432-4862C02F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39" y="2753732"/>
            <a:ext cx="5714792" cy="329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.loigiaihay.com/picture/2022/0613/bai-3b.png">
            <a:extLst>
              <a:ext uri="{FF2B5EF4-FFF2-40B4-BE49-F238E27FC236}">
                <a16:creationId xmlns:a16="http://schemas.microsoft.com/office/drawing/2014/main" xmlns="" id="{E10FDEED-6662-44E2-9A91-4BB873837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1" t="16351" r="16682" b="13323"/>
          <a:stretch/>
        </p:blipFill>
        <p:spPr bwMode="auto">
          <a:xfrm>
            <a:off x="10616704" y="2967788"/>
            <a:ext cx="3353882" cy="229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86E31C4-885D-47AC-AE12-AE634176CA37}"/>
              </a:ext>
            </a:extLst>
          </p:cNvPr>
          <p:cNvSpPr/>
          <p:nvPr/>
        </p:nvSpPr>
        <p:spPr>
          <a:xfrm>
            <a:off x="8655555" y="1814840"/>
            <a:ext cx="643033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/>
              <a:t>b) Tính diện tích con tem sau: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5DE7999-D48C-4A13-B5EB-3ECA52328B61}"/>
              </a:ext>
            </a:extLst>
          </p:cNvPr>
          <p:cNvSpPr/>
          <p:nvPr/>
        </p:nvSpPr>
        <p:spPr>
          <a:xfrm>
            <a:off x="2021741" y="1757632"/>
            <a:ext cx="643033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/>
              <a:t>a) Tính diện tích thẻ thư viện sau:</a:t>
            </a:r>
          </a:p>
        </p:txBody>
      </p:sp>
    </p:spTree>
    <p:extLst>
      <p:ext uri="{BB962C8B-B14F-4D97-AF65-F5344CB8AC3E}">
        <p14:creationId xmlns:p14="http://schemas.microsoft.com/office/powerpoint/2010/main" val="4175803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31351664-B3AF-42A0-BA6D-060AF65AA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134718"/>
            <a:ext cx="110680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95: DIỆN TÍCH HÌNH CHỮ NHẬT. DIỆN TÍCH HÌNH VUÔNG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2B7EAA-6FDD-479B-B2A6-385AD124CE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31" t="60000" r="36407" b="15000"/>
          <a:stretch/>
        </p:blipFill>
        <p:spPr>
          <a:xfrm>
            <a:off x="1432719" y="1833360"/>
            <a:ext cx="13868400" cy="671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63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235</Words>
  <Application>Microsoft Office PowerPoint</Application>
  <PresentationFormat>Custom</PresentationFormat>
  <Paragraphs>41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891</cp:revision>
  <dcterms:created xsi:type="dcterms:W3CDTF">2022-07-10T01:37:20Z</dcterms:created>
  <dcterms:modified xsi:type="dcterms:W3CDTF">2022-08-22T08:41:36Z</dcterms:modified>
</cp:coreProperties>
</file>