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0"/>
  </p:notesMasterIdLst>
  <p:sldIdLst>
    <p:sldId id="258" r:id="rId4"/>
    <p:sldId id="261" r:id="rId5"/>
    <p:sldId id="260" r:id="rId6"/>
    <p:sldId id="269" r:id="rId7"/>
    <p:sldId id="262" r:id="rId8"/>
    <p:sldId id="264" r:id="rId9"/>
    <p:sldId id="266" r:id="rId10"/>
    <p:sldId id="268" r:id="rId11"/>
    <p:sldId id="270" r:id="rId12"/>
    <p:sldId id="271" r:id="rId13"/>
    <p:sldId id="272" r:id="rId14"/>
    <p:sldId id="274" r:id="rId15"/>
    <p:sldId id="275" r:id="rId16"/>
    <p:sldId id="276" r:id="rId17"/>
    <p:sldId id="277"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80" d="100"/>
          <a:sy n="80" d="100"/>
        </p:scale>
        <p:origin x="-41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30879"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rgbClr val="00B0F0"/>
                </a:solidFill>
                <a:latin typeface="Times New Roman"/>
                <a:ea typeface="Calibri"/>
                <a:cs typeface="Times New Roman"/>
              </a:rPr>
              <a:t>Quan sát hình 4 và đọc thông tin trong mục 2, em hãy:</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1. Nêu khái niệm: kinh độ, vĩ độ, tọa độ địa lí của một điểm.</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2. Xác định tọa độ địa lí của các điểm A, B, C trên hình 4</a:t>
            </a:r>
            <a:endParaRPr lang="en-US" sz="280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8184565" cy="625183"/>
            <a:chOff x="994820" y="496392"/>
            <a:chExt cx="6074765"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5662131"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111143"/>
          </a:xfrm>
          <a:prstGeom prst="rect">
            <a:avLst/>
          </a:prstGeom>
          <a:noFill/>
        </p:spPr>
        <p:txBody>
          <a:bodyPr wrap="square" rtlCol="0">
            <a:spAutoFit/>
          </a:bodyPr>
          <a:lstStyle/>
          <a:p>
            <a:pPr algn="just">
              <a:lnSpc>
                <a:spcPct val="115000"/>
              </a:lnSpc>
              <a:spcAft>
                <a:spcPts val="1000"/>
              </a:spcAft>
            </a:pPr>
            <a:r>
              <a:rPr lang="en-US" sz="2400" b="1">
                <a:solidFill>
                  <a:schemeClr val="bg1"/>
                </a:solidFill>
                <a:latin typeface="Times New Roman"/>
                <a:ea typeface="Calibri"/>
                <a:cs typeface="Times New Roman"/>
              </a:rPr>
              <a:t>- Kinh độ của một điểm: khoảng cách tính bằng độ từ kinh tuyến gốc đến kinh tuyến đi qua điểm đó.</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độ của một điểm: khoảng cách tính bằng độ từ vĩ tuyến gốc đến vĩ tuyến đi qua điểm đó.</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Tọa độ địa lí của một điểm: nơi giao nhau giữa kinh độ và vĩ độ của điểm đó</a:t>
            </a:r>
            <a:r>
              <a:rPr lang="en-US" sz="2400" b="1" smtClean="0">
                <a:solidFill>
                  <a:schemeClr val="bg1"/>
                </a:solidFill>
                <a:latin typeface="Times New Roman"/>
                <a:ea typeface="Calibri"/>
              </a:rPr>
              <a:t>.</a:t>
            </a:r>
          </a:p>
          <a:p>
            <a:pPr algn="just">
              <a:lnSpc>
                <a:spcPct val="115000"/>
              </a:lnSpc>
              <a:spcAft>
                <a:spcPts val="1000"/>
              </a:spcAft>
            </a:pPr>
            <a:r>
              <a:rPr lang="nl-NL" sz="2400" b="1" smtClean="0">
                <a:solidFill>
                  <a:schemeClr val="bg1"/>
                </a:solidFill>
                <a:latin typeface="Times New Roman"/>
                <a:ea typeface="Calibri"/>
                <a:cs typeface="Times New Roman"/>
              </a:rPr>
              <a:t>         A </a:t>
            </a:r>
            <a:r>
              <a:rPr lang="nl-NL" sz="2400" b="1">
                <a:solidFill>
                  <a:schemeClr val="bg1"/>
                </a:solidFill>
                <a:latin typeface="Times New Roman"/>
                <a:ea typeface="Calibri"/>
                <a:cs typeface="Times New Roman"/>
              </a:rPr>
              <a:t>(120</a:t>
            </a:r>
            <a:r>
              <a:rPr lang="nl-NL" sz="2400" b="1" baseline="30000">
                <a:solidFill>
                  <a:schemeClr val="bg1"/>
                </a:solidFill>
                <a:latin typeface="Times New Roman"/>
                <a:ea typeface="Calibri"/>
                <a:cs typeface="Times New Roman"/>
              </a:rPr>
              <a:t>0 </a:t>
            </a:r>
            <a:r>
              <a:rPr lang="nl-NL" sz="2400" b="1">
                <a:solidFill>
                  <a:schemeClr val="bg1"/>
                </a:solidFill>
                <a:latin typeface="Times New Roman"/>
                <a:ea typeface="Calibri"/>
                <a:cs typeface="Times New Roman"/>
              </a:rPr>
              <a:t>Đ, 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B</a:t>
            </a:r>
            <a:r>
              <a:rPr lang="nl-NL" sz="2400" b="1" smtClean="0">
                <a:solidFill>
                  <a:schemeClr val="bg1"/>
                </a:solidFill>
                <a:latin typeface="Times New Roman"/>
                <a:ea typeface="Calibri"/>
                <a:cs typeface="Times New Roman"/>
              </a:rPr>
              <a:t>)</a:t>
            </a:r>
            <a:endParaRPr lang="en-US" sz="2400" b="1">
              <a:solidFill>
                <a:schemeClr val="bg1"/>
              </a:solidFill>
              <a:latin typeface="Calibri"/>
              <a:ea typeface="Calibri"/>
              <a:cs typeface="Times New Roman"/>
            </a:endParaRPr>
          </a:p>
          <a:p>
            <a:pPr algn="just">
              <a:lnSpc>
                <a:spcPct val="115000"/>
              </a:lnSpc>
              <a:spcAft>
                <a:spcPts val="1000"/>
              </a:spcAft>
            </a:pPr>
            <a:r>
              <a:rPr lang="nl-NL" sz="2400" b="1" smtClean="0">
                <a:solidFill>
                  <a:schemeClr val="bg1"/>
                </a:solidFill>
                <a:latin typeface="Times New Roman"/>
                <a:ea typeface="Calibri"/>
                <a:cs typeface="Times New Roman"/>
              </a:rPr>
              <a:t>         B </a:t>
            </a:r>
            <a:r>
              <a:rPr lang="nl-NL" sz="2400" b="1">
                <a:solidFill>
                  <a:schemeClr val="bg1"/>
                </a:solidFill>
                <a:latin typeface="Times New Roman"/>
                <a:ea typeface="Calibri"/>
                <a:cs typeface="Times New Roman"/>
              </a:rPr>
              <a:t>(60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Đ, </a:t>
            </a:r>
            <a:r>
              <a:rPr lang="nl-NL" sz="2400" b="1" smtClean="0">
                <a:solidFill>
                  <a:schemeClr val="bg1"/>
                </a:solidFill>
                <a:latin typeface="Times New Roman"/>
                <a:ea typeface="Calibri"/>
                <a:cs typeface="Times New Roman"/>
              </a:rPr>
              <a:t>30</a:t>
            </a:r>
            <a:r>
              <a:rPr lang="nl-NL" sz="2400" b="1" baseline="30000" smtClean="0">
                <a:solidFill>
                  <a:schemeClr val="bg1"/>
                </a:solidFill>
                <a:latin typeface="Times New Roman"/>
                <a:ea typeface="Calibri"/>
                <a:cs typeface="Times New Roman"/>
              </a:rPr>
              <a:t>0</a:t>
            </a:r>
            <a:r>
              <a:rPr lang="nl-NL" sz="2400" b="1" smtClean="0">
                <a:solidFill>
                  <a:schemeClr val="bg1"/>
                </a:solidFill>
                <a:latin typeface="Times New Roman"/>
                <a:ea typeface="Calibri"/>
                <a:cs typeface="Times New Roman"/>
              </a:rPr>
              <a:t>B)</a:t>
            </a:r>
            <a:endParaRPr lang="en-US" sz="2400" b="1" smtClean="0">
              <a:solidFill>
                <a:schemeClr val="bg1"/>
              </a:solidFill>
              <a:latin typeface="Calibri"/>
              <a:ea typeface="Calibri"/>
              <a:cs typeface="Times New Roman"/>
            </a:endParaRPr>
          </a:p>
          <a:p>
            <a:r>
              <a:rPr lang="nl-NL" sz="2400" b="1" smtClean="0">
                <a:solidFill>
                  <a:schemeClr val="bg1"/>
                </a:solidFill>
                <a:latin typeface="Times New Roman"/>
                <a:ea typeface="Calibri"/>
              </a:rPr>
              <a:t>         C (90</a:t>
            </a:r>
            <a:r>
              <a:rPr lang="nl-NL" sz="2400" b="1" baseline="30000" smtClean="0">
                <a:solidFill>
                  <a:schemeClr val="bg1"/>
                </a:solidFill>
                <a:latin typeface="Times New Roman"/>
                <a:ea typeface="Calibri"/>
              </a:rPr>
              <a:t>0</a:t>
            </a:r>
            <a:r>
              <a:rPr lang="nl-NL" sz="2400" b="1" smtClean="0">
                <a:solidFill>
                  <a:schemeClr val="bg1"/>
                </a:solidFill>
                <a:latin typeface="Times New Roman"/>
                <a:ea typeface="Calibri"/>
              </a:rPr>
              <a:t>Đ, 30</a:t>
            </a:r>
            <a:r>
              <a:rPr lang="nl-NL" sz="2400" b="1" baseline="30000" smtClean="0">
                <a:solidFill>
                  <a:schemeClr val="bg1"/>
                </a:solidFill>
                <a:latin typeface="Times New Roman"/>
                <a:ea typeface="Calibri"/>
              </a:rPr>
              <a:t>0</a:t>
            </a:r>
            <a:r>
              <a:rPr lang="nl-NL" sz="2400" b="1" smtClean="0">
                <a:solidFill>
                  <a:schemeClr val="bg1"/>
                </a:solidFill>
                <a:latin typeface="Times New Roman"/>
                <a:ea typeface="Calibri"/>
              </a:rPr>
              <a:t>N)</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sp>
        <p:nvSpPr>
          <p:cNvPr id="14" name="Rectangle 13"/>
          <p:cNvSpPr/>
          <p:nvPr/>
        </p:nvSpPr>
        <p:spPr>
          <a:xfrm>
            <a:off x="475279" y="1618353"/>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 30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smtClean="0">
                <a:solidFill>
                  <a:prstClr val="white"/>
                </a:solidFill>
                <a:latin typeface="Times New Roman"/>
                <a:ea typeface="Calibri"/>
                <a:cs typeface="Times New Roman"/>
              </a:rPr>
              <a:t>B (0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20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spcAft>
                <a:spcPts val="600"/>
              </a:spcAft>
            </a:pPr>
            <a:r>
              <a:rPr lang="nl-NL" sz="2400" b="1" smtClean="0">
                <a:solidFill>
                  <a:prstClr val="white"/>
                </a:solidFill>
                <a:latin typeface="Times New Roman"/>
                <a:ea typeface="Calibri"/>
              </a:rPr>
              <a:t>C (20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D </a:t>
            </a:r>
            <a:r>
              <a:rPr lang="nl-NL" sz="2400" b="1">
                <a:solidFill>
                  <a:prstClr val="white"/>
                </a:solidFill>
                <a:latin typeface="Times New Roman"/>
                <a:ea typeface="Calibri"/>
              </a:rPr>
              <a:t>(</a:t>
            </a:r>
            <a:r>
              <a:rPr lang="nl-NL" sz="2400" b="1" smtClean="0">
                <a:solidFill>
                  <a:prstClr val="white"/>
                </a:solidFill>
                <a:latin typeface="Times New Roman"/>
                <a:ea typeface="Calibri"/>
              </a:rPr>
              <a:t>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a:solidFill>
                  <a:prstClr val="white"/>
                </a:solidFill>
                <a:latin typeface="Times New Roman"/>
                <a:ea typeface="Calibri"/>
              </a:rPr>
              <a:t>B</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E (30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863</Words>
  <PresentationFormat>Custom</PresentationFormat>
  <Paragraphs>119</Paragraphs>
  <Slides>16</Slides>
  <Notes>15</Notes>
  <HiddenSlides>0</HiddenSlides>
  <MMClips>2</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2021-08-06T08:11:11Z</dcterms:modified>
</cp:coreProperties>
</file>