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7" r:id="rId2"/>
    <p:sldId id="258" r:id="rId3"/>
    <p:sldId id="284" r:id="rId4"/>
    <p:sldId id="261" r:id="rId5"/>
    <p:sldId id="280" r:id="rId6"/>
    <p:sldId id="289" r:id="rId7"/>
    <p:sldId id="265" r:id="rId8"/>
    <p:sldId id="297" r:id="rId9"/>
    <p:sldId id="305" r:id="rId10"/>
    <p:sldId id="306" r:id="rId11"/>
    <p:sldId id="307" r:id="rId12"/>
    <p:sldId id="308" r:id="rId13"/>
    <p:sldId id="309" r:id="rId14"/>
    <p:sldId id="310" r:id="rId15"/>
    <p:sldId id="271" r:id="rId16"/>
    <p:sldId id="281" r:id="rId17"/>
    <p:sldId id="304" r:id="rId18"/>
    <p:sldId id="299" r:id="rId19"/>
  </p:sldIdLst>
  <p:sldSz cx="9144000" cy="5143500" type="screen16x9"/>
  <p:notesSz cx="6858000" cy="9144000"/>
  <p:embeddedFontLst>
    <p:embeddedFont>
      <p:font typeface="Quicksand Medium" charset="0"/>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2C6"/>
    <a:srgbClr val="3B6BDD"/>
    <a:srgbClr val="0099DA"/>
    <a:srgbClr val="BF21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6404" autoAdjust="0"/>
  </p:normalViewPr>
  <p:slideViewPr>
    <p:cSldViewPr showGuides="1">
      <p:cViewPr>
        <p:scale>
          <a:sx n="89" d="100"/>
          <a:sy n="89" d="100"/>
        </p:scale>
        <p:origin x="-74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E385C-2EFC-4682-90F3-3155931D002A}" type="datetimeFigureOut">
              <a:rPr lang="en-US" smtClean="0"/>
              <a:t>3/20/2021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0EAA4-2E3D-49D5-AF0C-D3747B9351B9}" type="slidenum">
              <a:rPr lang="en-US" smtClean="0"/>
              <a:t>‹#›</a:t>
            </a:fld>
            <a:endParaRPr lang="en-US"/>
          </a:p>
        </p:txBody>
      </p:sp>
    </p:spTree>
    <p:extLst>
      <p:ext uri="{BB962C8B-B14F-4D97-AF65-F5344CB8AC3E}">
        <p14:creationId xmlns:p14="http://schemas.microsoft.com/office/powerpoint/2010/main" val="68505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a:p>
            <a:endParaRPr lang="en-GB" dirty="0"/>
          </a:p>
        </p:txBody>
      </p:sp>
      <p:sp>
        <p:nvSpPr>
          <p:cNvPr id="4" name="Slide Number Placeholder 3"/>
          <p:cNvSpPr>
            <a:spLocks noGrp="1"/>
          </p:cNvSpPr>
          <p:nvPr>
            <p:ph type="sldNum" sz="quarter" idx="5"/>
          </p:nvPr>
        </p:nvSpPr>
        <p:spPr/>
        <p:txBody>
          <a:bodyPr/>
          <a:lstStyle/>
          <a:p>
            <a:fld id="{66E2D01F-6744-4825-94B9-A08506D180B5}" type="slidenum">
              <a:rPr lang="en-US" smtClean="0"/>
              <a:t>1</a:t>
            </a:fld>
            <a:endParaRPr lang="en-US"/>
          </a:p>
        </p:txBody>
      </p:sp>
    </p:spTree>
    <p:extLst>
      <p:ext uri="{BB962C8B-B14F-4D97-AF65-F5344CB8AC3E}">
        <p14:creationId xmlns:p14="http://schemas.microsoft.com/office/powerpoint/2010/main" val="1443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6E2D01F-6744-4825-94B9-A08506D180B5}" type="slidenum">
              <a:rPr lang="en-US" smtClean="0"/>
              <a:t>2</a:t>
            </a:fld>
            <a:endParaRPr lang="en-US"/>
          </a:p>
        </p:txBody>
      </p:sp>
    </p:spTree>
    <p:extLst>
      <p:ext uri="{BB962C8B-B14F-4D97-AF65-F5344CB8AC3E}">
        <p14:creationId xmlns:p14="http://schemas.microsoft.com/office/powerpoint/2010/main" val="328761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5"/>
          </p:nvPr>
        </p:nvSpPr>
        <p:spPr/>
        <p:txBody>
          <a:bodyPr/>
          <a:lstStyle/>
          <a:p>
            <a:fld id="{66E2D01F-6744-4825-94B9-A08506D180B5}" type="slidenum">
              <a:rPr lang="en-US" smtClean="0"/>
              <a:t>4</a:t>
            </a:fld>
            <a:endParaRPr lang="en-US"/>
          </a:p>
        </p:txBody>
      </p:sp>
    </p:spTree>
    <p:extLst>
      <p:ext uri="{BB962C8B-B14F-4D97-AF65-F5344CB8AC3E}">
        <p14:creationId xmlns:p14="http://schemas.microsoft.com/office/powerpoint/2010/main" val="303568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A1CC4-BBF9-49EE-B226-0468BE553BFA}" type="slidenum">
              <a:rPr lang="en-GB" smtClean="0"/>
              <a:t>6</a:t>
            </a:fld>
            <a:endParaRPr lang="en-GB"/>
          </a:p>
        </p:txBody>
      </p:sp>
    </p:spTree>
    <p:extLst>
      <p:ext uri="{BB962C8B-B14F-4D97-AF65-F5344CB8AC3E}">
        <p14:creationId xmlns:p14="http://schemas.microsoft.com/office/powerpoint/2010/main" val="4359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E2D01F-6744-4825-94B9-A08506D180B5}" type="slidenum">
              <a:rPr lang="en-US" smtClean="0"/>
              <a:t>7</a:t>
            </a:fld>
            <a:endParaRPr lang="en-US"/>
          </a:p>
        </p:txBody>
      </p:sp>
    </p:spTree>
    <p:extLst>
      <p:ext uri="{BB962C8B-B14F-4D97-AF65-F5344CB8AC3E}">
        <p14:creationId xmlns:p14="http://schemas.microsoft.com/office/powerpoint/2010/main" val="294167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6E2D01F-6744-4825-94B9-A08506D180B5}" type="slidenum">
              <a:rPr lang="en-US" smtClean="0"/>
              <a:t>15</a:t>
            </a:fld>
            <a:endParaRPr lang="en-US"/>
          </a:p>
        </p:txBody>
      </p:sp>
    </p:spTree>
    <p:extLst>
      <p:ext uri="{BB962C8B-B14F-4D97-AF65-F5344CB8AC3E}">
        <p14:creationId xmlns:p14="http://schemas.microsoft.com/office/powerpoint/2010/main" val="411902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6E2D01F-6744-4825-94B9-A08506D180B5}" type="slidenum">
              <a:rPr lang="en-US" smtClean="0"/>
              <a:t>16</a:t>
            </a:fld>
            <a:endParaRPr lang="en-US"/>
          </a:p>
        </p:txBody>
      </p:sp>
    </p:spTree>
    <p:extLst>
      <p:ext uri="{BB962C8B-B14F-4D97-AF65-F5344CB8AC3E}">
        <p14:creationId xmlns:p14="http://schemas.microsoft.com/office/powerpoint/2010/main" val="137111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6E2D01F-6744-4825-94B9-A08506D180B5}" type="slidenum">
              <a:rPr lang="en-US" smtClean="0"/>
              <a:t>17</a:t>
            </a:fld>
            <a:endParaRPr lang="en-US"/>
          </a:p>
        </p:txBody>
      </p:sp>
    </p:spTree>
    <p:extLst>
      <p:ext uri="{BB962C8B-B14F-4D97-AF65-F5344CB8AC3E}">
        <p14:creationId xmlns:p14="http://schemas.microsoft.com/office/powerpoint/2010/main" val="137111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6E2D01F-6744-4825-94B9-A08506D180B5}" type="slidenum">
              <a:rPr lang="en-US" smtClean="0"/>
              <a:t>18</a:t>
            </a:fld>
            <a:endParaRPr lang="en-US"/>
          </a:p>
        </p:txBody>
      </p:sp>
    </p:spTree>
    <p:extLst>
      <p:ext uri="{BB962C8B-B14F-4D97-AF65-F5344CB8AC3E}">
        <p14:creationId xmlns:p14="http://schemas.microsoft.com/office/powerpoint/2010/main" val="251455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5D9DF-C183-4F2B-884A-4D767AE4986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05941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3181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400151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38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7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5D9DF-C183-4F2B-884A-4D767AE4986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39899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D9DF-C183-4F2B-884A-4D767AE49867}"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59158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5D9DF-C183-4F2B-884A-4D767AE49867}"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388815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5D9DF-C183-4F2B-884A-4D767AE49867}"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415591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5D9DF-C183-4F2B-884A-4D767AE49867}"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31656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5D9DF-C183-4F2B-884A-4D767AE49867}"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27070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D9DF-C183-4F2B-884A-4D767AE49867}"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45967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5D9DF-C183-4F2B-884A-4D767AE49867}"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EF06A-6B2A-4D04-9C77-58BA0C90F91A}" type="slidenum">
              <a:rPr lang="en-US" smtClean="0"/>
              <a:t>‹#›</a:t>
            </a:fld>
            <a:endParaRPr lang="en-US"/>
          </a:p>
        </p:txBody>
      </p:sp>
    </p:spTree>
    <p:extLst>
      <p:ext uri="{BB962C8B-B14F-4D97-AF65-F5344CB8AC3E}">
        <p14:creationId xmlns:p14="http://schemas.microsoft.com/office/powerpoint/2010/main" val="16225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15D9DF-C183-4F2B-884A-4D767AE49867}" type="datetimeFigureOut">
              <a:rPr lang="en-US" smtClean="0"/>
              <a:t>3/20/2021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FEF06A-6B2A-4D04-9C77-58BA0C90F91A}" type="slidenum">
              <a:rPr lang="en-US" smtClean="0"/>
              <a:t>‹#›</a:t>
            </a:fld>
            <a:endParaRPr lang="en-US"/>
          </a:p>
        </p:txBody>
      </p:sp>
    </p:spTree>
    <p:extLst>
      <p:ext uri="{BB962C8B-B14F-4D97-AF65-F5344CB8AC3E}">
        <p14:creationId xmlns:p14="http://schemas.microsoft.com/office/powerpoint/2010/main" val="419097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C35467F0-35CB-4973-957D-04ABF93EB78B}"/>
              </a:ext>
            </a:extLst>
          </p:cNvPr>
          <p:cNvSpPr txBox="1"/>
          <p:nvPr/>
        </p:nvSpPr>
        <p:spPr>
          <a:xfrm>
            <a:off x="2987824" y="123478"/>
            <a:ext cx="5544616" cy="769441"/>
          </a:xfrm>
          <a:prstGeom prst="rect">
            <a:avLst/>
          </a:prstGeom>
          <a:noFill/>
        </p:spPr>
        <p:txBody>
          <a:bodyPr wrap="square" rtlCol="0">
            <a:spAutoFit/>
          </a:bodyPr>
          <a:lstStyle/>
          <a:p>
            <a:r>
              <a:rPr lang="en-US" sz="2200" b="1" spc="80" dirty="0" err="1">
                <a:solidFill>
                  <a:schemeClr val="bg1"/>
                </a:solidFill>
                <a:latin typeface="Arial" pitchFamily="34" charset="0"/>
                <a:cs typeface="Arial" pitchFamily="34" charset="0"/>
              </a:rPr>
              <a:t>Chủ</a:t>
            </a:r>
            <a:r>
              <a:rPr lang="en-US" sz="2200" b="1" spc="80" dirty="0">
                <a:solidFill>
                  <a:schemeClr val="bg1"/>
                </a:solidFill>
                <a:latin typeface="Arial" pitchFamily="34" charset="0"/>
                <a:cs typeface="Arial" pitchFamily="34" charset="0"/>
              </a:rPr>
              <a:t> </a:t>
            </a:r>
            <a:r>
              <a:rPr lang="en-US" sz="2200" b="1" spc="80" err="1">
                <a:solidFill>
                  <a:schemeClr val="bg1"/>
                </a:solidFill>
                <a:latin typeface="Arial" pitchFamily="34" charset="0"/>
                <a:cs typeface="Arial" pitchFamily="34" charset="0"/>
              </a:rPr>
              <a:t>đề</a:t>
            </a:r>
            <a:r>
              <a:rPr lang="en-US" sz="2200" b="1" spc="80">
                <a:solidFill>
                  <a:schemeClr val="bg1"/>
                </a:solidFill>
                <a:latin typeface="Arial" pitchFamily="34" charset="0"/>
                <a:cs typeface="Arial" pitchFamily="34" charset="0"/>
              </a:rPr>
              <a:t> </a:t>
            </a:r>
            <a:r>
              <a:rPr lang="en-US" sz="2200" b="1" spc="80" smtClean="0">
                <a:solidFill>
                  <a:schemeClr val="bg1"/>
                </a:solidFill>
                <a:latin typeface="Arial" pitchFamily="34" charset="0"/>
                <a:cs typeface="Arial" pitchFamily="34" charset="0"/>
              </a:rPr>
              <a:t>8 </a:t>
            </a:r>
            <a:r>
              <a:rPr lang="en-US" sz="2200" b="1" spc="80">
                <a:solidFill>
                  <a:schemeClr val="bg1"/>
                </a:solidFill>
                <a:latin typeface="Arial" pitchFamily="34" charset="0"/>
                <a:cs typeface="Arial" pitchFamily="34" charset="0"/>
              </a:rPr>
              <a:t>– </a:t>
            </a:r>
            <a:r>
              <a:rPr lang="en-US" sz="2200" b="1" spc="80" smtClean="0">
                <a:solidFill>
                  <a:schemeClr val="bg1"/>
                </a:solidFill>
                <a:latin typeface="Arial" pitchFamily="34" charset="0"/>
                <a:cs typeface="Arial" pitchFamily="34" charset="0"/>
              </a:rPr>
              <a:t>PHÒNG TRÁNH TAI NẠN THƯƠNG TÍCH</a:t>
            </a:r>
            <a:endParaRPr lang="en-US" sz="2200" b="1" spc="80" dirty="0">
              <a:solidFill>
                <a:schemeClr val="bg1"/>
              </a:solidFill>
              <a:latin typeface="Arial" pitchFamily="34" charset="0"/>
              <a:cs typeface="Arial" pitchFamily="34" charset="0"/>
            </a:endParaRPr>
          </a:p>
        </p:txBody>
      </p:sp>
      <p:grpSp>
        <p:nvGrpSpPr>
          <p:cNvPr id="15" name="Group 14">
            <a:extLst>
              <a:ext uri="{FF2B5EF4-FFF2-40B4-BE49-F238E27FC236}">
                <a16:creationId xmlns:a16="http://schemas.microsoft.com/office/drawing/2014/main" xmlns="" id="{791E65BD-67D1-9C42-93A9-F1F48E8826E4}"/>
              </a:ext>
            </a:extLst>
          </p:cNvPr>
          <p:cNvGrpSpPr/>
          <p:nvPr/>
        </p:nvGrpSpPr>
        <p:grpSpPr>
          <a:xfrm>
            <a:off x="3212456" y="748612"/>
            <a:ext cx="5792340" cy="2293765"/>
            <a:chOff x="3184189" y="1278242"/>
            <a:chExt cx="5792340" cy="2293765"/>
          </a:xfrm>
        </p:grpSpPr>
        <p:sp>
          <p:nvSpPr>
            <p:cNvPr id="14" name="TextBox 13">
              <a:extLst>
                <a:ext uri="{FF2B5EF4-FFF2-40B4-BE49-F238E27FC236}">
                  <a16:creationId xmlns:a16="http://schemas.microsoft.com/office/drawing/2014/main" xmlns="" id="{C55ACE4D-FD40-2E4A-96F5-9D0223A42881}"/>
                </a:ext>
              </a:extLst>
            </p:cNvPr>
            <p:cNvSpPr txBox="1"/>
            <p:nvPr/>
          </p:nvSpPr>
          <p:spPr>
            <a:xfrm>
              <a:off x="5160651" y="1278242"/>
              <a:ext cx="1873250" cy="523220"/>
            </a:xfrm>
            <a:prstGeom prst="rect">
              <a:avLst/>
            </a:prstGeom>
            <a:noFill/>
          </p:spPr>
          <p:txBody>
            <a:bodyPr wrap="square" rtlCol="0">
              <a:spAutoFit/>
            </a:bodyPr>
            <a:lstStyle/>
            <a:p>
              <a:pPr algn="ctr"/>
              <a:r>
                <a:rPr lang="en-US" sz="2800" b="1" spc="80" err="1">
                  <a:solidFill>
                    <a:schemeClr val="bg1"/>
                  </a:solidFill>
                  <a:latin typeface="Arial" pitchFamily="34" charset="0"/>
                  <a:cs typeface="Arial" pitchFamily="34" charset="0"/>
                </a:rPr>
                <a:t>Bài</a:t>
              </a:r>
              <a:r>
                <a:rPr lang="en-US" sz="2800" b="1" spc="80">
                  <a:solidFill>
                    <a:schemeClr val="bg1"/>
                  </a:solidFill>
                  <a:latin typeface="Arial" pitchFamily="34" charset="0"/>
                  <a:cs typeface="Arial" pitchFamily="34" charset="0"/>
                </a:rPr>
                <a:t> </a:t>
              </a:r>
              <a:r>
                <a:rPr lang="en-US" sz="2800" b="1" spc="80" smtClean="0">
                  <a:solidFill>
                    <a:schemeClr val="bg1"/>
                  </a:solidFill>
                  <a:latin typeface="Arial" pitchFamily="34" charset="0"/>
                  <a:cs typeface="Arial" pitchFamily="34" charset="0"/>
                </a:rPr>
                <a:t>26:</a:t>
              </a:r>
              <a:endParaRPr lang="en-US" sz="2800" b="1" spc="80" dirty="0">
                <a:solidFill>
                  <a:schemeClr val="bg1"/>
                </a:solidFill>
                <a:latin typeface="Arial" pitchFamily="34" charset="0"/>
                <a:cs typeface="Arial" pitchFamily="34" charset="0"/>
              </a:endParaRPr>
            </a:p>
          </p:txBody>
        </p:sp>
        <p:sp>
          <p:nvSpPr>
            <p:cNvPr id="10" name="TextBox 9">
              <a:extLst>
                <a:ext uri="{FF2B5EF4-FFF2-40B4-BE49-F238E27FC236}">
                  <a16:creationId xmlns:a16="http://schemas.microsoft.com/office/drawing/2014/main" xmlns="" id="{6A4699FA-99C6-46E2-97CE-67868AC313F1}"/>
                </a:ext>
              </a:extLst>
            </p:cNvPr>
            <p:cNvSpPr txBox="1"/>
            <p:nvPr/>
          </p:nvSpPr>
          <p:spPr>
            <a:xfrm>
              <a:off x="3184189" y="1817681"/>
              <a:ext cx="5792340" cy="1754326"/>
            </a:xfrm>
            <a:prstGeom prst="rect">
              <a:avLst/>
            </a:prstGeom>
            <a:noFill/>
          </p:spPr>
          <p:txBody>
            <a:bodyPr wrap="square" rtlCol="0">
              <a:spAutoFit/>
            </a:bodyPr>
            <a:lstStyle/>
            <a:p>
              <a:pPr algn="ctr"/>
              <a:r>
                <a:rPr lang="en-US" sz="5400" spc="80" smtClean="0">
                  <a:solidFill>
                    <a:schemeClr val="bg1"/>
                  </a:solidFill>
                  <a:latin typeface="Arial" pitchFamily="34" charset="0"/>
                  <a:cs typeface="Arial" pitchFamily="34" charset="0"/>
                </a:rPr>
                <a:t>Phòng tránh </a:t>
              </a:r>
            </a:p>
            <a:p>
              <a:pPr algn="ctr"/>
              <a:r>
                <a:rPr lang="en-US" sz="5400" spc="80" smtClean="0">
                  <a:solidFill>
                    <a:schemeClr val="bg1"/>
                  </a:solidFill>
                  <a:latin typeface="Arial" pitchFamily="34" charset="0"/>
                  <a:cs typeface="Arial" pitchFamily="34" charset="0"/>
                </a:rPr>
                <a:t>Bỏng</a:t>
              </a:r>
              <a:endParaRPr lang="en-US" sz="5400" spc="80" dirty="0">
                <a:solidFill>
                  <a:schemeClr val="bg1"/>
                </a:solidFill>
                <a:latin typeface="Arial" pitchFamily="34" charset="0"/>
                <a:cs typeface="Arial" pitchFamily="34" charset="0"/>
              </a:endParaRPr>
            </a:p>
          </p:txBody>
        </p:sp>
      </p:grpSp>
      <p:sp>
        <p:nvSpPr>
          <p:cNvPr id="2" name="TextBox 1">
            <a:extLst>
              <a:ext uri="{FF2B5EF4-FFF2-40B4-BE49-F238E27FC236}">
                <a16:creationId xmlns:a16="http://schemas.microsoft.com/office/drawing/2014/main" xmlns="" id="{3F81C538-4572-4404-B174-F7D186F4F481}"/>
              </a:ext>
            </a:extLst>
          </p:cNvPr>
          <p:cNvSpPr txBox="1"/>
          <p:nvPr/>
        </p:nvSpPr>
        <p:spPr>
          <a:xfrm>
            <a:off x="7092281" y="4803998"/>
            <a:ext cx="2051720" cy="338554"/>
          </a:xfrm>
          <a:prstGeom prst="rect">
            <a:avLst/>
          </a:prstGeom>
          <a:noFill/>
        </p:spPr>
        <p:txBody>
          <a:bodyPr wrap="square" rtlCol="0">
            <a:spAutoFit/>
          </a:bodyPr>
          <a:lstStyle>
            <a:defPPr>
              <a:defRPr lang="en-US"/>
            </a:defPPr>
            <a:lvl1pPr algn="r">
              <a:defRPr sz="2200" b="1" spc="80">
                <a:solidFill>
                  <a:schemeClr val="bg1"/>
                </a:solidFill>
                <a:latin typeface="iCiel Cadena" panose="02000503000000020004" pitchFamily="2" charset="77"/>
                <a:cs typeface="iCiel Cucho" pitchFamily="50" charset="0"/>
              </a:defRPr>
            </a:lvl1pPr>
          </a:lstStyle>
          <a:p>
            <a:r>
              <a:rPr lang="en-US" sz="1600" dirty="0">
                <a:solidFill>
                  <a:srgbClr val="BF2174"/>
                </a:solidFill>
                <a:latin typeface="Quicksand Medium" panose="00000600000000000000" pitchFamily="2" charset="0"/>
              </a:rPr>
              <a:t>Ban </a:t>
            </a:r>
            <a:r>
              <a:rPr lang="en-US" sz="1600" dirty="0" err="1">
                <a:solidFill>
                  <a:srgbClr val="BF2174"/>
                </a:solidFill>
                <a:latin typeface="Quicksand Medium" panose="00000600000000000000" pitchFamily="2" charset="0"/>
              </a:rPr>
              <a:t>biên</a:t>
            </a:r>
            <a:r>
              <a:rPr lang="en-US" sz="1600" dirty="0">
                <a:solidFill>
                  <a:srgbClr val="BF2174"/>
                </a:solidFill>
                <a:latin typeface="Quicksand Medium" panose="00000600000000000000" pitchFamily="2" charset="0"/>
              </a:rPr>
              <a:t> </a:t>
            </a:r>
            <a:r>
              <a:rPr lang="en-US" sz="1600" dirty="0" err="1">
                <a:solidFill>
                  <a:srgbClr val="BF2174"/>
                </a:solidFill>
                <a:latin typeface="Quicksand Medium" panose="00000600000000000000" pitchFamily="2" charset="0"/>
              </a:rPr>
              <a:t>tập</a:t>
            </a:r>
            <a:r>
              <a:rPr lang="en-US" sz="1600" dirty="0">
                <a:solidFill>
                  <a:srgbClr val="BF2174"/>
                </a:solidFill>
                <a:latin typeface="Quicksand Medium" panose="00000600000000000000" pitchFamily="2" charset="0"/>
              </a:rPr>
              <a:t> AES</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504" y="1660327"/>
            <a:ext cx="2664296" cy="3377416"/>
          </a:xfrm>
          <a:prstGeom prst="rect">
            <a:avLst/>
          </a:prstGeom>
        </p:spPr>
      </p:pic>
    </p:spTree>
    <p:extLst>
      <p:ext uri="{BB962C8B-B14F-4D97-AF65-F5344CB8AC3E}">
        <p14:creationId xmlns:p14="http://schemas.microsoft.com/office/powerpoint/2010/main" val="343533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11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nodeType="withEffect">
                                  <p:stCondLst>
                                    <p:cond delay="11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sp>
        <p:nvSpPr>
          <p:cNvPr id="3" name="Rectangle 2"/>
          <p:cNvSpPr/>
          <p:nvPr/>
        </p:nvSpPr>
        <p:spPr>
          <a:xfrm>
            <a:off x="4211960" y="1275606"/>
            <a:ext cx="4572000" cy="830997"/>
          </a:xfrm>
          <a:prstGeom prst="rect">
            <a:avLst/>
          </a:prstGeom>
        </p:spPr>
        <p:txBody>
          <a:bodyPr>
            <a:spAutoFit/>
          </a:bodyPr>
          <a:lstStyle/>
          <a:p>
            <a:r>
              <a:rPr lang="vi-VN" sz="2400"/>
              <a:t>Tranh 2: Bạn bốc thức ăn nóng đang được đun trên chảo.</a:t>
            </a:r>
            <a:endParaRPr lang="en-US" sz="2400"/>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500" y="1275606"/>
            <a:ext cx="368169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6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sp>
        <p:nvSpPr>
          <p:cNvPr id="3" name="Rectangle 2"/>
          <p:cNvSpPr/>
          <p:nvPr/>
        </p:nvSpPr>
        <p:spPr>
          <a:xfrm>
            <a:off x="4559007" y="1271052"/>
            <a:ext cx="4572000" cy="830997"/>
          </a:xfrm>
          <a:prstGeom prst="rect">
            <a:avLst/>
          </a:prstGeom>
        </p:spPr>
        <p:txBody>
          <a:bodyPr>
            <a:spAutoFit/>
          </a:bodyPr>
          <a:lstStyle/>
          <a:p>
            <a:r>
              <a:rPr lang="vi-VN" sz="2400"/>
              <a:t>Tranh </a:t>
            </a:r>
            <a:r>
              <a:rPr lang="en-US" sz="2400" smtClean="0"/>
              <a:t>3</a:t>
            </a:r>
            <a:r>
              <a:rPr lang="vi-VN" sz="2400" smtClean="0"/>
              <a:t>:</a:t>
            </a:r>
            <a:r>
              <a:rPr lang="en-US" sz="2400" smtClean="0"/>
              <a:t> </a:t>
            </a:r>
            <a:r>
              <a:rPr lang="en-US" sz="2400" smtClean="0">
                <a:latin typeface="Arial" pitchFamily="34" charset="0"/>
                <a:cs typeface="Arial" pitchFamily="34" charset="0"/>
              </a:rPr>
              <a:t>Bố dặn bạn nhỏ : Con nhớ kiểm tra trước khi tắm nhé!</a:t>
            </a:r>
            <a:endParaRPr lang="en-US" sz="2400"/>
          </a:p>
        </p:txBody>
      </p:sp>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1048814"/>
            <a:ext cx="440793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9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sp>
        <p:nvSpPr>
          <p:cNvPr id="3" name="Rectangle 2"/>
          <p:cNvSpPr/>
          <p:nvPr/>
        </p:nvSpPr>
        <p:spPr>
          <a:xfrm>
            <a:off x="1475656" y="3579862"/>
            <a:ext cx="4572000" cy="830997"/>
          </a:xfrm>
          <a:prstGeom prst="rect">
            <a:avLst/>
          </a:prstGeom>
        </p:spPr>
        <p:txBody>
          <a:bodyPr>
            <a:spAutoFit/>
          </a:bodyPr>
          <a:lstStyle/>
          <a:p>
            <a:r>
              <a:rPr lang="vi-VN" sz="2400"/>
              <a:t>Tranh </a:t>
            </a:r>
            <a:r>
              <a:rPr lang="en-US" sz="2400" smtClean="0"/>
              <a:t>4</a:t>
            </a:r>
            <a:r>
              <a:rPr lang="vi-VN" sz="2400" smtClean="0"/>
              <a:t>:</a:t>
            </a:r>
            <a:r>
              <a:rPr lang="en-US" sz="2400" smtClean="0"/>
              <a:t> </a:t>
            </a:r>
            <a:r>
              <a:rPr lang="en-US" sz="2400" smtClean="0">
                <a:latin typeface="Arial" pitchFamily="34" charset="0"/>
                <a:cs typeface="Arial" pitchFamily="34" charset="0"/>
              </a:rPr>
              <a:t>Chị nhắc em: Em thổi cho nguội rồi hãy ăn nhé?</a:t>
            </a:r>
            <a:endParaRPr lang="en-US" sz="2400"/>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43608" y="798190"/>
            <a:ext cx="6258946" cy="254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3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sp>
        <p:nvSpPr>
          <p:cNvPr id="3" name="Rectangle 2"/>
          <p:cNvSpPr/>
          <p:nvPr/>
        </p:nvSpPr>
        <p:spPr>
          <a:xfrm>
            <a:off x="1475656" y="3818103"/>
            <a:ext cx="5472608" cy="461665"/>
          </a:xfrm>
          <a:prstGeom prst="rect">
            <a:avLst/>
          </a:prstGeom>
        </p:spPr>
        <p:txBody>
          <a:bodyPr wrap="square">
            <a:spAutoFit/>
          </a:bodyPr>
          <a:lstStyle/>
          <a:p>
            <a:r>
              <a:rPr lang="vi-VN" sz="2400"/>
              <a:t>Tranh 5: Bạn rót nước sôi vào phích.</a:t>
            </a:r>
            <a:endParaRPr lang="en-US" sz="240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811" y="699542"/>
            <a:ext cx="4327528" cy="29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78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61109" y="481606"/>
            <a:ext cx="6318111" cy="292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3532" y="3402013"/>
            <a:ext cx="7416824" cy="1200329"/>
          </a:xfrm>
          <a:prstGeom prst="rect">
            <a:avLst/>
          </a:prstGeom>
        </p:spPr>
        <p:txBody>
          <a:bodyPr wrap="square">
            <a:spAutoFit/>
          </a:bodyPr>
          <a:lstStyle/>
          <a:p>
            <a:r>
              <a:rPr lang="vi-VN" sz="2400" i="1">
                <a:solidFill>
                  <a:srgbClr val="FF0000"/>
                </a:solidFill>
              </a:rPr>
              <a:t>Kết luận:</a:t>
            </a:r>
            <a:r>
              <a:rPr lang="vi-VN" sz="2400">
                <a:solidFill>
                  <a:srgbClr val="FF0000"/>
                </a:solidFill>
              </a:rPr>
              <a:t> </a:t>
            </a:r>
            <a:r>
              <a:rPr lang="vi-VN" sz="2400"/>
              <a:t>Để phòng, tránh bị bỏng, Em cần học tập các bạn trong tranh 3,4, không nên làm theo các bạn trong tranh 1, 2 và 5.</a:t>
            </a:r>
            <a:endParaRPr lang="en-US" sz="2400"/>
          </a:p>
        </p:txBody>
      </p:sp>
      <p:sp>
        <p:nvSpPr>
          <p:cNvPr id="7" name="TextBox 6">
            <a:extLst>
              <a:ext uri="{FF2B5EF4-FFF2-40B4-BE49-F238E27FC236}">
                <a16:creationId xmlns:a16="http://schemas.microsoft.com/office/drawing/2014/main" xmlns="" id="{8F4597B1-1A43-4EB3-AC50-4AD9A995DF91}"/>
              </a:ext>
            </a:extLst>
          </p:cNvPr>
          <p:cNvSpPr txBox="1"/>
          <p:nvPr/>
        </p:nvSpPr>
        <p:spPr>
          <a:xfrm>
            <a:off x="596290" y="3402013"/>
            <a:ext cx="7553234" cy="1569660"/>
          </a:xfrm>
          <a:prstGeom prst="rect">
            <a:avLst/>
          </a:prstGeom>
          <a:solidFill>
            <a:schemeClr val="bg1"/>
          </a:solidFill>
        </p:spPr>
        <p:txBody>
          <a:bodyPr wrap="square" rtlCol="0">
            <a:spAutoFit/>
          </a:bodyPr>
          <a:lstStyle/>
          <a:p>
            <a:pPr lvl="0"/>
            <a:r>
              <a:rPr lang="vi-VN" sz="2400" smtClean="0"/>
              <a:t> </a:t>
            </a:r>
            <a:r>
              <a:rPr lang="vi-VN" sz="2400"/>
              <a:t>Em đã thực hiện phòng, </a:t>
            </a:r>
            <a:r>
              <a:rPr lang="vi-VN" sz="2400" smtClean="0"/>
              <a:t>tránh</a:t>
            </a:r>
            <a:r>
              <a:rPr lang="en-US" sz="2400"/>
              <a:t> </a:t>
            </a:r>
            <a:r>
              <a:rPr lang="en-US" sz="2400" smtClean="0">
                <a:latin typeface="Arial" pitchFamily="34" charset="0"/>
                <a:cs typeface="Arial" pitchFamily="34" charset="0"/>
              </a:rPr>
              <a:t>bị bỏng </a:t>
            </a:r>
            <a:r>
              <a:rPr lang="vi-VN" sz="2400" smtClean="0"/>
              <a:t>như </a:t>
            </a:r>
            <a:r>
              <a:rPr lang="vi-VN" sz="2400"/>
              <a:t>thế nào? Hãy chia sẻ với các bạn nhé</a:t>
            </a:r>
            <a:r>
              <a:rPr lang="vi-VN" sz="2400" smtClean="0"/>
              <a:t>!</a:t>
            </a:r>
            <a:endParaRPr lang="en-US" sz="2400" smtClean="0"/>
          </a:p>
          <a:p>
            <a:pPr lvl="0"/>
            <a:endParaRPr lang="en-US" sz="2400"/>
          </a:p>
          <a:p>
            <a:pPr lvl="0"/>
            <a:endParaRPr lang="en-US" sz="2400"/>
          </a:p>
        </p:txBody>
      </p:sp>
    </p:spTree>
    <p:extLst>
      <p:ext uri="{BB962C8B-B14F-4D97-AF65-F5344CB8AC3E}">
        <p14:creationId xmlns:p14="http://schemas.microsoft.com/office/powerpoint/2010/main" val="333925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89C4FF0-0090-4DA3-A2DB-202BDADE2D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09800" y="1428750"/>
            <a:ext cx="4571999" cy="2032739"/>
          </a:xfrm>
          <a:prstGeom prst="rect">
            <a:avLst/>
          </a:prstGeom>
        </p:spPr>
      </p:pic>
    </p:spTree>
    <p:extLst>
      <p:ext uri="{BB962C8B-B14F-4D97-AF65-F5344CB8AC3E}">
        <p14:creationId xmlns:p14="http://schemas.microsoft.com/office/powerpoint/2010/main" val="38772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0C66D31-085A-4C90-85D7-30C1AA9952D1}"/>
              </a:ext>
            </a:extLst>
          </p:cNvPr>
          <p:cNvSpPr txBox="1"/>
          <p:nvPr/>
        </p:nvSpPr>
        <p:spPr>
          <a:xfrm>
            <a:off x="2051720" y="108425"/>
            <a:ext cx="6115164" cy="400110"/>
          </a:xfrm>
          <a:prstGeom prst="rect">
            <a:avLst/>
          </a:prstGeom>
          <a:noFill/>
        </p:spPr>
        <p:txBody>
          <a:bodyPr wrap="square" rtlCol="0">
            <a:spAutoFit/>
          </a:bodyPr>
          <a:lstStyle/>
          <a:p>
            <a:r>
              <a:rPr lang="en-GB" sz="2000" smtClean="0">
                <a:solidFill>
                  <a:srgbClr val="26333A"/>
                </a:solidFill>
                <a:latin typeface="Arial" pitchFamily="34" charset="0"/>
                <a:cs typeface="Arial" pitchFamily="34" charset="0"/>
              </a:rPr>
              <a:t>Em có lời khuyên gì cho bạn ?</a:t>
            </a:r>
            <a:endParaRPr lang="en-GB" sz="2000" dirty="0">
              <a:solidFill>
                <a:srgbClr val="26333A"/>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xmlns="" id="{1490D499-F357-4756-B00C-10554535BC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557" y="-3832"/>
            <a:ext cx="1231615" cy="523621"/>
          </a:xfrm>
          <a:prstGeom prst="rect">
            <a:avLst/>
          </a:prstGeom>
        </p:spPr>
      </p:pic>
      <p:pic>
        <p:nvPicPr>
          <p:cNvPr id="819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59632" y="508535"/>
            <a:ext cx="66198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75541" y="3691237"/>
            <a:ext cx="5040162" cy="400110"/>
          </a:xfrm>
          <a:prstGeom prst="rect">
            <a:avLst/>
          </a:prstGeom>
        </p:spPr>
        <p:txBody>
          <a:bodyPr wrap="none">
            <a:spAutoFit/>
          </a:bodyPr>
          <a:lstStyle/>
          <a:p>
            <a:r>
              <a:rPr lang="vi-VN" sz="2000"/>
              <a:t>1/ Bạn ơi, đừng nghịch lửa nguy hiểm lắm!</a:t>
            </a:r>
            <a:endParaRPr lang="en-US" sz="2000"/>
          </a:p>
        </p:txBody>
      </p:sp>
      <p:sp>
        <p:nvSpPr>
          <p:cNvPr id="7" name="Rectangle 6"/>
          <p:cNvSpPr/>
          <p:nvPr/>
        </p:nvSpPr>
        <p:spPr>
          <a:xfrm>
            <a:off x="875540" y="4091347"/>
            <a:ext cx="7512883" cy="400110"/>
          </a:xfrm>
          <a:prstGeom prst="rect">
            <a:avLst/>
          </a:prstGeom>
        </p:spPr>
        <p:txBody>
          <a:bodyPr wrap="square">
            <a:spAutoFit/>
          </a:bodyPr>
          <a:lstStyle/>
          <a:p>
            <a:r>
              <a:rPr lang="vi-VN" sz="2000"/>
              <a:t>2/ Bạn ơi, chúng ta nên chơi các trò chơi an toàn.</a:t>
            </a:r>
            <a:endParaRPr lang="en-US" sz="2000"/>
          </a:p>
        </p:txBody>
      </p:sp>
      <p:sp>
        <p:nvSpPr>
          <p:cNvPr id="8" name="Rectangle 7"/>
          <p:cNvSpPr/>
          <p:nvPr/>
        </p:nvSpPr>
        <p:spPr>
          <a:xfrm>
            <a:off x="865552" y="3712989"/>
            <a:ext cx="6730784" cy="830997"/>
          </a:xfrm>
          <a:prstGeom prst="rect">
            <a:avLst/>
          </a:prstGeom>
          <a:solidFill>
            <a:schemeClr val="bg1"/>
          </a:solidFill>
        </p:spPr>
        <p:txBody>
          <a:bodyPr wrap="square">
            <a:spAutoFit/>
          </a:bodyPr>
          <a:lstStyle/>
          <a:p>
            <a:r>
              <a:rPr lang="vi-VN" sz="2400" i="1">
                <a:solidFill>
                  <a:srgbClr val="FF0000"/>
                </a:solidFill>
              </a:rPr>
              <a:t>Kết luận</a:t>
            </a:r>
            <a:r>
              <a:rPr lang="vi-VN" sz="2400" i="1"/>
              <a:t>:</a:t>
            </a:r>
            <a:r>
              <a:rPr lang="vi-VN" sz="2400"/>
              <a:t> Không nghịch diêm, không nghịch lửa để phòng, tránh bỏng.</a:t>
            </a:r>
            <a:endParaRPr lang="en-US" sz="2400"/>
          </a:p>
        </p:txBody>
      </p:sp>
    </p:spTree>
    <p:extLst>
      <p:ext uri="{BB962C8B-B14F-4D97-AF65-F5344CB8AC3E}">
        <p14:creationId xmlns:p14="http://schemas.microsoft.com/office/powerpoint/2010/main" val="31149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par>
                                <p:cTn id="8" presetID="42"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490D499-F357-4756-B00C-10554535BC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557" y="-3832"/>
            <a:ext cx="1231615" cy="523621"/>
          </a:xfrm>
          <a:prstGeom prst="rect">
            <a:avLst/>
          </a:prstGeom>
        </p:spPr>
      </p:pic>
      <p:sp>
        <p:nvSpPr>
          <p:cNvPr id="2" name="Rectangle 1"/>
          <p:cNvSpPr/>
          <p:nvPr/>
        </p:nvSpPr>
        <p:spPr>
          <a:xfrm>
            <a:off x="1259632" y="125219"/>
            <a:ext cx="7749452" cy="461665"/>
          </a:xfrm>
          <a:prstGeom prst="rect">
            <a:avLst/>
          </a:prstGeom>
          <a:solidFill>
            <a:schemeClr val="bg1"/>
          </a:solidFill>
        </p:spPr>
        <p:txBody>
          <a:bodyPr wrap="square">
            <a:spAutoFit/>
          </a:bodyPr>
          <a:lstStyle/>
          <a:p>
            <a:r>
              <a:rPr lang="vi-VN" sz="2400" b="1" smtClean="0"/>
              <a:t>Em </a:t>
            </a:r>
            <a:r>
              <a:rPr lang="vi-VN" sz="2400" b="1"/>
              <a:t>thực hiện một số cách phòng, tránh </a:t>
            </a:r>
            <a:r>
              <a:rPr lang="en-US" sz="2400" b="1" smtClean="0">
                <a:latin typeface="Arial" pitchFamily="34" charset="0"/>
                <a:cs typeface="Arial" pitchFamily="34" charset="0"/>
              </a:rPr>
              <a:t>bị bỏng</a:t>
            </a:r>
            <a:endParaRPr lang="en-US" sz="2400"/>
          </a:p>
        </p:txBody>
      </p:sp>
      <p:sp>
        <p:nvSpPr>
          <p:cNvPr id="7" name="Rectangle 6"/>
          <p:cNvSpPr/>
          <p:nvPr/>
        </p:nvSpPr>
        <p:spPr>
          <a:xfrm>
            <a:off x="1043608" y="1203598"/>
            <a:ext cx="6840760" cy="1384995"/>
          </a:xfrm>
          <a:prstGeom prst="rect">
            <a:avLst/>
          </a:prstGeom>
        </p:spPr>
        <p:txBody>
          <a:bodyPr wrap="square">
            <a:spAutoFit/>
          </a:bodyPr>
          <a:lstStyle/>
          <a:p>
            <a:r>
              <a:rPr lang="vi-VN" sz="2800" i="1">
                <a:solidFill>
                  <a:srgbClr val="FF0000"/>
                </a:solidFill>
              </a:rPr>
              <a:t>Kết luận:</a:t>
            </a:r>
            <a:r>
              <a:rPr lang="vi-VN" sz="2800">
                <a:solidFill>
                  <a:srgbClr val="FF0000"/>
                </a:solidFill>
              </a:rPr>
              <a:t> </a:t>
            </a:r>
            <a:r>
              <a:rPr lang="vi-VN" sz="2800" smtClean="0"/>
              <a:t>Em c</a:t>
            </a:r>
            <a:r>
              <a:rPr lang="en-US" sz="2800" smtClean="0"/>
              <a:t>ầ</a:t>
            </a:r>
            <a:r>
              <a:rPr lang="vi-VN" sz="2800" smtClean="0"/>
              <a:t>n </a:t>
            </a:r>
            <a:r>
              <a:rPr lang="vi-VN" sz="2800"/>
              <a:t>giữ an toàn cho bản thân bằng cách nhận diện những nguyên nhân gây bỏng và tránh xa nó.</a:t>
            </a:r>
            <a:endParaRPr lang="en-US" sz="2800"/>
          </a:p>
        </p:txBody>
      </p:sp>
    </p:spTree>
    <p:extLst>
      <p:ext uri="{BB962C8B-B14F-4D97-AF65-F5344CB8AC3E}">
        <p14:creationId xmlns:p14="http://schemas.microsoft.com/office/powerpoint/2010/main" val="23168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04" y="1203598"/>
            <a:ext cx="2683450" cy="3920681"/>
          </a:xfrm>
          <a:prstGeom prst="rect">
            <a:avLst/>
          </a:prstGeom>
        </p:spPr>
      </p:pic>
      <p:sp>
        <p:nvSpPr>
          <p:cNvPr id="2" name="TextBox 1"/>
          <p:cNvSpPr txBox="1"/>
          <p:nvPr/>
        </p:nvSpPr>
        <p:spPr>
          <a:xfrm>
            <a:off x="2411760" y="1491630"/>
            <a:ext cx="6624736" cy="1692771"/>
          </a:xfrm>
          <a:prstGeom prst="rect">
            <a:avLst/>
          </a:prstGeom>
          <a:noFill/>
        </p:spPr>
        <p:txBody>
          <a:bodyPr wrap="square" rtlCol="0">
            <a:spAutoFit/>
          </a:bodyPr>
          <a:lstStyle/>
          <a:p>
            <a:pPr algn="ctr"/>
            <a:endParaRPr lang="en-US" sz="2600" b="1" dirty="0">
              <a:solidFill>
                <a:srgbClr val="0199DB"/>
              </a:solidFill>
              <a:latin typeface="Arial" pitchFamily="34" charset="0"/>
              <a:cs typeface="Arial" pitchFamily="34" charset="0"/>
            </a:endParaRPr>
          </a:p>
          <a:p>
            <a:pPr algn="ctr"/>
            <a:r>
              <a:rPr lang="en-US" sz="2600" b="1" smtClean="0">
                <a:solidFill>
                  <a:srgbClr val="BF2174"/>
                </a:solidFill>
                <a:latin typeface="Arial" pitchFamily="34" charset="0"/>
                <a:cs typeface="Arial" pitchFamily="34" charset="0"/>
              </a:rPr>
              <a:t>Pô xe, phích nước, bàn là</a:t>
            </a:r>
            <a:endParaRPr lang="en-US" sz="2600" b="1" dirty="0">
              <a:solidFill>
                <a:srgbClr val="BF2174"/>
              </a:solidFill>
              <a:latin typeface="Arial" pitchFamily="34" charset="0"/>
              <a:cs typeface="Arial" pitchFamily="34" charset="0"/>
            </a:endParaRPr>
          </a:p>
          <a:p>
            <a:pPr algn="ctr"/>
            <a:r>
              <a:rPr lang="en-US" sz="2600" b="1" smtClean="0">
                <a:solidFill>
                  <a:srgbClr val="0199DB"/>
                </a:solidFill>
                <a:latin typeface="Arial" pitchFamily="34" charset="0"/>
                <a:cs typeface="Arial" pitchFamily="34" charset="0"/>
              </a:rPr>
              <a:t>Bếp đun, lửa nóng,… tránh xa chớ gần</a:t>
            </a:r>
            <a:endParaRPr lang="en-US" sz="2600" b="1" smtClean="0">
              <a:solidFill>
                <a:srgbClr val="0199DB"/>
              </a:solidFill>
              <a:latin typeface="Arial" pitchFamily="34" charset="0"/>
              <a:cs typeface="Arial" pitchFamily="34" charset="0"/>
            </a:endParaRPr>
          </a:p>
          <a:p>
            <a:pPr algn="ctr"/>
            <a:endParaRPr lang="en-US" sz="2600" b="1">
              <a:solidFill>
                <a:srgbClr val="BF2174"/>
              </a:solidFill>
              <a:latin typeface="Arial" pitchFamily="34" charset="0"/>
              <a:cs typeface="Arial" pitchFamily="34" charset="0"/>
            </a:endParaRPr>
          </a:p>
        </p:txBody>
      </p:sp>
    </p:spTree>
    <p:extLst>
      <p:ext uri="{BB962C8B-B14F-4D97-AF65-F5344CB8AC3E}">
        <p14:creationId xmlns:p14="http://schemas.microsoft.com/office/powerpoint/2010/main" val="19955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30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500"/>
                                        <p:tgtEl>
                                          <p:spTgt spid="2">
                                            <p:txEl>
                                              <p:pRg st="2" end="2"/>
                                            </p:txEl>
                                          </p:spTgt>
                                        </p:tgtEl>
                                      </p:cBhvr>
                                    </p:animEffect>
                                  </p:childTnLst>
                                </p:cTn>
                              </p:par>
                              <p:par>
                                <p:cTn id="14" presetID="10" presetClass="entr" presetSubtype="0" fill="hold" nodeType="withEffect">
                                  <p:stCondLst>
                                    <p:cond delay="3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A1293EB-F7BB-4043-BD32-902ABE3DCD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100" y="1581150"/>
            <a:ext cx="5219700" cy="1708397"/>
          </a:xfrm>
          <a:prstGeom prst="rect">
            <a:avLst/>
          </a:prstGeom>
        </p:spPr>
      </p:pic>
    </p:spTree>
    <p:extLst>
      <p:ext uri="{BB962C8B-B14F-4D97-AF65-F5344CB8AC3E}">
        <p14:creationId xmlns:p14="http://schemas.microsoft.com/office/powerpoint/2010/main" val="442606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6ED7F7-9E1D-47C4-A957-484ECDD271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5684"/>
            <a:ext cx="1371105" cy="434592"/>
          </a:xfrm>
          <a:prstGeom prst="rect">
            <a:avLst/>
          </a:prstGeom>
          <a:solidFill>
            <a:schemeClr val="bg1"/>
          </a:solidFill>
        </p:spPr>
      </p:pic>
      <p:sp>
        <p:nvSpPr>
          <p:cNvPr id="2" name="TextBox 1"/>
          <p:cNvSpPr txBox="1"/>
          <p:nvPr/>
        </p:nvSpPr>
        <p:spPr>
          <a:xfrm>
            <a:off x="3275856" y="219979"/>
            <a:ext cx="1622624" cy="707886"/>
          </a:xfrm>
          <a:prstGeom prst="rect">
            <a:avLst/>
          </a:prstGeom>
          <a:noFill/>
        </p:spPr>
        <p:txBody>
          <a:bodyPr wrap="none" rtlCol="0">
            <a:spAutoFit/>
          </a:bodyPr>
          <a:lstStyle/>
          <a:p>
            <a:r>
              <a:rPr lang="en-US" sz="4000" smtClean="0">
                <a:solidFill>
                  <a:srgbClr val="00B050"/>
                </a:solidFill>
              </a:rPr>
              <a:t>Bài hát</a:t>
            </a:r>
            <a:endParaRPr lang="en-US" sz="4000">
              <a:solidFill>
                <a:srgbClr val="00B050"/>
              </a:solidFill>
            </a:endParaRPr>
          </a:p>
        </p:txBody>
      </p:sp>
      <p:sp>
        <p:nvSpPr>
          <p:cNvPr id="3" name="Rectangle 2"/>
          <p:cNvSpPr/>
          <p:nvPr/>
        </p:nvSpPr>
        <p:spPr>
          <a:xfrm>
            <a:off x="1765157" y="927865"/>
            <a:ext cx="5136342"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smtClean="0">
                <a:ln w="11430"/>
                <a:solidFill>
                  <a:srgbClr val="0070C0"/>
                </a:solidFill>
                <a:effectLst>
                  <a:outerShdw blurRad="80000" dist="40000" dir="5040000" algn="tl">
                    <a:srgbClr val="000000">
                      <a:alpha val="30000"/>
                    </a:srgbClr>
                  </a:outerShdw>
                </a:effectLst>
              </a:rPr>
              <a:t>Lính cứu hoả</a:t>
            </a:r>
            <a:endParaRPr lang="en-US" sz="7200" b="1">
              <a:ln w="11430"/>
              <a:solidFill>
                <a:srgbClr val="0070C0"/>
              </a:solidFill>
              <a:effectLst>
                <a:outerShdw blurRad="80000" dist="40000" dir="5040000" algn="tl">
                  <a:srgbClr val="000000">
                    <a:alpha val="30000"/>
                  </a:srgbClr>
                </a:outerShdw>
              </a:effectLst>
            </a:endParaRPr>
          </a:p>
        </p:txBody>
      </p:sp>
      <p:sp>
        <p:nvSpPr>
          <p:cNvPr id="8" name="TextBox 7">
            <a:extLst>
              <a:ext uri="{FF2B5EF4-FFF2-40B4-BE49-F238E27FC236}">
                <a16:creationId xmlns:a16="http://schemas.microsoft.com/office/drawing/2014/main" xmlns="" id="{8F4597B1-1A43-4EB3-AC50-4AD9A995DF91}"/>
              </a:ext>
            </a:extLst>
          </p:cNvPr>
          <p:cNvSpPr txBox="1"/>
          <p:nvPr/>
        </p:nvSpPr>
        <p:spPr>
          <a:xfrm>
            <a:off x="4499992" y="2011965"/>
            <a:ext cx="3676634" cy="461665"/>
          </a:xfrm>
          <a:prstGeom prst="rect">
            <a:avLst/>
          </a:prstGeom>
          <a:noFill/>
        </p:spPr>
        <p:txBody>
          <a:bodyPr wrap="square" rtlCol="0">
            <a:spAutoFit/>
          </a:bodyPr>
          <a:lstStyle/>
          <a:p>
            <a:pPr algn="r"/>
            <a:r>
              <a:rPr lang="en-US" sz="2400" smtClean="0"/>
              <a:t>Sáng tác </a:t>
            </a:r>
            <a:r>
              <a:rPr lang="en-US" sz="2400" smtClean="0"/>
              <a:t>:Nguyễn Tiến Hưng</a:t>
            </a:r>
            <a:endParaRPr lang="en-GB" sz="2400" dirty="0">
              <a:latin typeface="Arial" pitchFamily="34" charset="0"/>
              <a:cs typeface="Arial" pitchFamily="34" charset="0"/>
            </a:endParaRPr>
          </a:p>
        </p:txBody>
      </p:sp>
      <p:sp>
        <p:nvSpPr>
          <p:cNvPr id="9" name="Rectangle 8"/>
          <p:cNvSpPr/>
          <p:nvPr/>
        </p:nvSpPr>
        <p:spPr>
          <a:xfrm>
            <a:off x="1043608" y="2473630"/>
            <a:ext cx="4121641" cy="400110"/>
          </a:xfrm>
          <a:prstGeom prst="rect">
            <a:avLst/>
          </a:prstGeom>
        </p:spPr>
        <p:txBody>
          <a:bodyPr wrap="none">
            <a:spAutoFit/>
          </a:bodyPr>
          <a:lstStyle/>
          <a:p>
            <a:r>
              <a:rPr lang="vi-VN" sz="2000"/>
              <a:t>+ Lính cứu hoả làm gì để dập lửa?</a:t>
            </a:r>
            <a:endParaRPr lang="en-US" sz="2000"/>
          </a:p>
        </p:txBody>
      </p:sp>
      <p:sp>
        <p:nvSpPr>
          <p:cNvPr id="10" name="Rectangle 9"/>
          <p:cNvSpPr/>
          <p:nvPr/>
        </p:nvSpPr>
        <p:spPr>
          <a:xfrm>
            <a:off x="1043608" y="2943153"/>
            <a:ext cx="7200800" cy="400110"/>
          </a:xfrm>
          <a:prstGeom prst="rect">
            <a:avLst/>
          </a:prstGeom>
        </p:spPr>
        <p:txBody>
          <a:bodyPr wrap="square">
            <a:spAutoFit/>
          </a:bodyPr>
          <a:lstStyle/>
          <a:p>
            <a:r>
              <a:rPr lang="vi-VN" sz="2000"/>
              <a:t>Chúng ta cần phải làm gì đ</a:t>
            </a:r>
            <a:r>
              <a:rPr lang="en-US" sz="2000"/>
              <a:t>ể </a:t>
            </a:r>
            <a:r>
              <a:rPr lang="vi-VN" sz="2000"/>
              <a:t>phòng chống cháy?...</a:t>
            </a:r>
            <a:endParaRPr lang="en-US" sz="2000"/>
          </a:p>
        </p:txBody>
      </p:sp>
      <p:sp>
        <p:nvSpPr>
          <p:cNvPr id="11" name="Rectangle 10"/>
          <p:cNvSpPr/>
          <p:nvPr/>
        </p:nvSpPr>
        <p:spPr>
          <a:xfrm>
            <a:off x="1979712" y="3579862"/>
            <a:ext cx="5400600" cy="830997"/>
          </a:xfrm>
          <a:prstGeom prst="rect">
            <a:avLst/>
          </a:prstGeom>
        </p:spPr>
        <p:txBody>
          <a:bodyPr wrap="square">
            <a:spAutoFit/>
          </a:bodyPr>
          <a:lstStyle/>
          <a:p>
            <a:r>
              <a:rPr lang="vi-VN" sz="2400" i="1">
                <a:solidFill>
                  <a:srgbClr val="FF0000"/>
                </a:solidFill>
              </a:rPr>
              <a:t>Kết luận:</a:t>
            </a:r>
            <a:r>
              <a:rPr lang="vi-VN" sz="2400">
                <a:solidFill>
                  <a:srgbClr val="FF0000"/>
                </a:solidFill>
              </a:rPr>
              <a:t> </a:t>
            </a:r>
            <a:r>
              <a:rPr lang="vi-VN" sz="2400"/>
              <a:t>Cháy là một trong những nguyên nhân gây ra bỏng.</a:t>
            </a:r>
            <a:endParaRPr lang="en-US" sz="2400"/>
          </a:p>
        </p:txBody>
      </p:sp>
    </p:spTree>
    <p:extLst>
      <p:ext uri="{BB962C8B-B14F-4D97-AF65-F5344CB8AC3E}">
        <p14:creationId xmlns:p14="http://schemas.microsoft.com/office/powerpoint/2010/main" val="367090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0108D0-1209-41B4-BA47-BF46307CE5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5216" y="1428750"/>
            <a:ext cx="4014184" cy="2147122"/>
          </a:xfrm>
          <a:prstGeom prst="rect">
            <a:avLst/>
          </a:prstGeom>
        </p:spPr>
      </p:pic>
    </p:spTree>
    <p:extLst>
      <p:ext uri="{BB962C8B-B14F-4D97-AF65-F5344CB8AC3E}">
        <p14:creationId xmlns:p14="http://schemas.microsoft.com/office/powerpoint/2010/main" val="22568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44368C3-E7D4-47F5-8631-59E0BC625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604" y="6761"/>
            <a:ext cx="1135116" cy="563590"/>
          </a:xfrm>
          <a:prstGeom prst="rect">
            <a:avLst/>
          </a:prstGeom>
        </p:spPr>
      </p:pic>
      <p:sp>
        <p:nvSpPr>
          <p:cNvPr id="12" name="TextBox 11">
            <a:extLst>
              <a:ext uri="{FF2B5EF4-FFF2-40B4-BE49-F238E27FC236}">
                <a16:creationId xmlns:a16="http://schemas.microsoft.com/office/drawing/2014/main" xmlns="" id="{8F4597B1-1A43-4EB3-AC50-4AD9A995DF91}"/>
              </a:ext>
            </a:extLst>
          </p:cNvPr>
          <p:cNvSpPr txBox="1"/>
          <p:nvPr/>
        </p:nvSpPr>
        <p:spPr>
          <a:xfrm>
            <a:off x="1600200" y="88501"/>
            <a:ext cx="7271766" cy="707886"/>
          </a:xfrm>
          <a:prstGeom prst="rect">
            <a:avLst/>
          </a:prstGeom>
          <a:solidFill>
            <a:schemeClr val="bg1"/>
          </a:solidFill>
        </p:spPr>
        <p:txBody>
          <a:bodyPr wrap="square" rtlCol="0">
            <a:spAutoFit/>
          </a:bodyPr>
          <a:lstStyle/>
          <a:p>
            <a:r>
              <a:rPr lang="en-US" sz="2000" smtClean="0">
                <a:latin typeface="Arial" pitchFamily="34" charset="0"/>
                <a:cs typeface="Arial" pitchFamily="34" charset="0"/>
              </a:rPr>
              <a:t>Em hãy </a:t>
            </a:r>
            <a:r>
              <a:rPr lang="vi-VN" sz="2000" smtClean="0">
                <a:latin typeface="Arial" pitchFamily="34" charset="0"/>
                <a:cs typeface="Arial" pitchFamily="34" charset="0"/>
              </a:rPr>
              <a:t>chỉ </a:t>
            </a:r>
            <a:r>
              <a:rPr lang="vi-VN" sz="2000">
                <a:latin typeface="Arial" pitchFamily="34" charset="0"/>
                <a:cs typeface="Arial" pitchFamily="34" charset="0"/>
              </a:rPr>
              <a:t>ra những tình huống có thể </a:t>
            </a:r>
            <a:r>
              <a:rPr lang="vi-VN" sz="2000">
                <a:latin typeface="Arial" pitchFamily="34" charset="0"/>
                <a:cs typeface="Arial" pitchFamily="34" charset="0"/>
              </a:rPr>
              <a:t>gây </a:t>
            </a:r>
            <a:r>
              <a:rPr lang="vi-VN" sz="2000" smtClean="0">
                <a:latin typeface="Arial" pitchFamily="34" charset="0"/>
                <a:cs typeface="Arial" pitchFamily="34" charset="0"/>
              </a:rPr>
              <a:t>bỏng</a:t>
            </a:r>
            <a:r>
              <a:rPr lang="en-US" sz="2000" smtClean="0">
                <a:latin typeface="Arial" pitchFamily="34" charset="0"/>
                <a:cs typeface="Arial" pitchFamily="34" charset="0"/>
              </a:rPr>
              <a:t> và hậu quả của nó ?</a:t>
            </a:r>
            <a:endParaRPr lang="en-US" sz="2000">
              <a:latin typeface="Arial" pitchFamily="34" charset="0"/>
              <a:cs typeface="Arial" pitchFamily="34" charset="0"/>
            </a:endParaRPr>
          </a:p>
        </p:txBody>
      </p:sp>
      <p:pic>
        <p:nvPicPr>
          <p:cNvPr id="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3604" y="796387"/>
            <a:ext cx="5895908" cy="392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39664" y="796387"/>
            <a:ext cx="2632302" cy="1323439"/>
          </a:xfrm>
          <a:prstGeom prst="rect">
            <a:avLst/>
          </a:prstGeom>
        </p:spPr>
        <p:txBody>
          <a:bodyPr wrap="square">
            <a:spAutoFit/>
          </a:bodyPr>
          <a:lstStyle/>
          <a:p>
            <a:r>
              <a:rPr lang="vi-VN" sz="2000"/>
              <a:t>Theo em, ngoài ra còn có những tình huống nào khác có thể gây bỏng?</a:t>
            </a:r>
            <a:endParaRPr lang="en-US" sz="2000"/>
          </a:p>
        </p:txBody>
      </p:sp>
      <p:sp>
        <p:nvSpPr>
          <p:cNvPr id="5" name="Rectangle 4"/>
          <p:cNvSpPr/>
          <p:nvPr/>
        </p:nvSpPr>
        <p:spPr>
          <a:xfrm>
            <a:off x="6269512" y="707287"/>
            <a:ext cx="2694976" cy="3785652"/>
          </a:xfrm>
          <a:prstGeom prst="rect">
            <a:avLst/>
          </a:prstGeom>
          <a:solidFill>
            <a:schemeClr val="bg1"/>
          </a:solidFill>
        </p:spPr>
        <p:txBody>
          <a:bodyPr wrap="square">
            <a:spAutoFit/>
          </a:bodyPr>
          <a:lstStyle/>
          <a:p>
            <a:r>
              <a:rPr lang="vi-VN" sz="2000" i="1">
                <a:solidFill>
                  <a:srgbClr val="FF0000"/>
                </a:solidFill>
              </a:rPr>
              <a:t>Kết luận:</a:t>
            </a:r>
            <a:r>
              <a:rPr lang="vi-VN" sz="2000">
                <a:solidFill>
                  <a:srgbClr val="FF0000"/>
                </a:solidFill>
              </a:rPr>
              <a:t> </a:t>
            </a:r>
            <a:r>
              <a:rPr lang="vi-VN" sz="2000"/>
              <a:t>Nước sôi, bật lửa, bếp điện, ổ cắm điện, ống pô xe máy là các nguồn có thể gây bỏng. Chúng ta không nghịch hay chơi đùa gần những vật dụng này. Khi bị bỏng vết bỏng sẽ bị sưng phồng, đau rát, ảnh hưởng đến sức khoẻ.</a:t>
            </a:r>
            <a:endParaRPr lang="en-US" sz="2000"/>
          </a:p>
        </p:txBody>
      </p:sp>
    </p:spTree>
    <p:extLst>
      <p:ext uri="{BB962C8B-B14F-4D97-AF65-F5344CB8AC3E}">
        <p14:creationId xmlns:p14="http://schemas.microsoft.com/office/powerpoint/2010/main" val="16982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8F4597B1-1A43-4EB3-AC50-4AD9A995DF91}"/>
              </a:ext>
            </a:extLst>
          </p:cNvPr>
          <p:cNvSpPr txBox="1"/>
          <p:nvPr/>
        </p:nvSpPr>
        <p:spPr>
          <a:xfrm>
            <a:off x="1259632" y="483518"/>
            <a:ext cx="7076256" cy="461665"/>
          </a:xfrm>
          <a:prstGeom prst="rect">
            <a:avLst/>
          </a:prstGeom>
          <a:noFill/>
        </p:spPr>
        <p:txBody>
          <a:bodyPr wrap="square" rtlCol="0">
            <a:spAutoFit/>
          </a:bodyPr>
          <a:lstStyle/>
          <a:p>
            <a:r>
              <a:rPr lang="en-GB" sz="2400" smtClean="0">
                <a:latin typeface="Arial" pitchFamily="34" charset="0"/>
                <a:cs typeface="Arial" pitchFamily="34" charset="0"/>
              </a:rPr>
              <a:t>Em phải làm gì để phòng, tránh bị bỏng ?</a:t>
            </a:r>
            <a:endParaRPr lang="en-GB" sz="2400" dirty="0">
              <a:latin typeface="Arial" pitchFamily="34" charset="0"/>
              <a:cs typeface="Arial" pitchFamily="34" charset="0"/>
            </a:endParaRPr>
          </a:p>
        </p:txBody>
      </p:sp>
      <p:pic>
        <p:nvPicPr>
          <p:cNvPr id="10" name="Picture 9">
            <a:extLst>
              <a:ext uri="{FF2B5EF4-FFF2-40B4-BE49-F238E27FC236}">
                <a16:creationId xmlns:a16="http://schemas.microsoft.com/office/drawing/2014/main" xmlns="" id="{344368C3-E7D4-47F5-8631-59E0BC625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57693"/>
            <a:ext cx="1135116" cy="563590"/>
          </a:xfrm>
          <a:prstGeom prst="rect">
            <a:avLst/>
          </a:prstGeom>
        </p:spPr>
      </p:pic>
      <p:sp>
        <p:nvSpPr>
          <p:cNvPr id="5" name="Rectangle 4"/>
          <p:cNvSpPr/>
          <p:nvPr/>
        </p:nvSpPr>
        <p:spPr>
          <a:xfrm>
            <a:off x="1403648" y="1491630"/>
            <a:ext cx="6606480" cy="2246769"/>
          </a:xfrm>
          <a:prstGeom prst="rect">
            <a:avLst/>
          </a:prstGeom>
        </p:spPr>
        <p:txBody>
          <a:bodyPr wrap="square">
            <a:spAutoFit/>
          </a:bodyPr>
          <a:lstStyle/>
          <a:p>
            <a:r>
              <a:rPr lang="vi-VN" sz="2800" i="1">
                <a:solidFill>
                  <a:srgbClr val="FF0000"/>
                </a:solidFill>
              </a:rPr>
              <a:t>Kết luận:</a:t>
            </a:r>
            <a:r>
              <a:rPr lang="vi-VN" sz="2800">
                <a:solidFill>
                  <a:srgbClr val="FF0000"/>
                </a:solidFill>
              </a:rPr>
              <a:t> </a:t>
            </a:r>
            <a:r>
              <a:rPr lang="vi-VN" sz="2800"/>
              <a:t>Em cần tránh xa nguồn gây bỏng như bình nước sôi, chảo thức ăn nóng, bàn là, ống pô xe máy,... Cất diêm và bật lửa ở nơi an toàn để phòng, tránh bỏng.</a:t>
            </a:r>
            <a:endParaRPr lang="en-US" sz="2800"/>
          </a:p>
        </p:txBody>
      </p:sp>
    </p:spTree>
    <p:extLst>
      <p:ext uri="{BB962C8B-B14F-4D97-AF65-F5344CB8AC3E}">
        <p14:creationId xmlns:p14="http://schemas.microsoft.com/office/powerpoint/2010/main" val="13923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689131-747D-464C-A0B6-A522247C94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33600" y="1352550"/>
            <a:ext cx="4724400" cy="2183982"/>
          </a:xfrm>
          <a:prstGeom prst="rect">
            <a:avLst/>
          </a:prstGeom>
        </p:spPr>
      </p:pic>
    </p:spTree>
    <p:extLst>
      <p:ext uri="{BB962C8B-B14F-4D97-AF65-F5344CB8AC3E}">
        <p14:creationId xmlns:p14="http://schemas.microsoft.com/office/powerpoint/2010/main" val="33560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7544" y="701273"/>
            <a:ext cx="8256587"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0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F4597B1-1A43-4EB3-AC50-4AD9A995DF91}"/>
              </a:ext>
            </a:extLst>
          </p:cNvPr>
          <p:cNvSpPr txBox="1"/>
          <p:nvPr/>
        </p:nvSpPr>
        <p:spPr>
          <a:xfrm>
            <a:off x="1914789" y="48297"/>
            <a:ext cx="6690359" cy="400110"/>
          </a:xfrm>
          <a:prstGeom prst="rect">
            <a:avLst/>
          </a:prstGeom>
          <a:solidFill>
            <a:schemeClr val="bg1"/>
          </a:solidFill>
        </p:spPr>
        <p:txBody>
          <a:bodyPr wrap="square" rtlCol="0">
            <a:spAutoFit/>
          </a:bodyPr>
          <a:lstStyle/>
          <a:p>
            <a:pPr lvl="0"/>
            <a:r>
              <a:rPr lang="en-US" sz="2000" smtClean="0">
                <a:latin typeface="Arial" pitchFamily="34" charset="0"/>
                <a:cs typeface="Arial" pitchFamily="34" charset="0"/>
              </a:rPr>
              <a:t>Việc nào nên làm? Việc nào không nên làm ? Vì sao ?</a:t>
            </a:r>
            <a:endParaRPr lang="en-US" sz="2000">
              <a:latin typeface="Arial" pitchFamily="34" charset="0"/>
              <a:cs typeface="Arial" pitchFamily="34" charset="0"/>
            </a:endParaRPr>
          </a:p>
        </p:txBody>
      </p:sp>
      <p:pic>
        <p:nvPicPr>
          <p:cNvPr id="2" name="Picture 1">
            <a:extLst>
              <a:ext uri="{FF2B5EF4-FFF2-40B4-BE49-F238E27FC236}">
                <a16:creationId xmlns:a16="http://schemas.microsoft.com/office/drawing/2014/main" xmlns="" id="{236A4849-0E58-4C96-ACA6-A3FF714423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74" y="-89711"/>
            <a:ext cx="1231147" cy="571317"/>
          </a:xfrm>
          <a:prstGeom prst="rect">
            <a:avLst/>
          </a:prstGeom>
        </p:spPr>
      </p:pic>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864" y="1059582"/>
            <a:ext cx="397540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11960" y="1275606"/>
            <a:ext cx="4572000" cy="830997"/>
          </a:xfrm>
          <a:prstGeom prst="rect">
            <a:avLst/>
          </a:prstGeom>
        </p:spPr>
        <p:txBody>
          <a:bodyPr>
            <a:spAutoFit/>
          </a:bodyPr>
          <a:lstStyle/>
          <a:p>
            <a:r>
              <a:rPr lang="vi-VN" sz="2400"/>
              <a:t>Tranh 1: Bạn sờ vào ấm nước nóng đang cắm điện.</a:t>
            </a:r>
            <a:endParaRPr lang="en-US" sz="2400"/>
          </a:p>
        </p:txBody>
      </p:sp>
    </p:spTree>
    <p:extLst>
      <p:ext uri="{BB962C8B-B14F-4D97-AF65-F5344CB8AC3E}">
        <p14:creationId xmlns:p14="http://schemas.microsoft.com/office/powerpoint/2010/main" val="3302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555</Words>
  <PresentationFormat>On-screen Show (16:9)</PresentationFormat>
  <Paragraphs>48</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Quicksand Medium</vt:lpstr>
      <vt:lpstr>Calibri</vt:lpstr>
      <vt:lpstr>iCiel Cucho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2020-04-29T11:34:14Z</dcterms:created>
  <dcterms:modified xsi:type="dcterms:W3CDTF">2021-03-20T16:29:56Z</dcterms:modified>
</cp:coreProperties>
</file>