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1" r:id="rId2"/>
    <p:sldId id="256" r:id="rId3"/>
    <p:sldId id="302" r:id="rId4"/>
    <p:sldId id="316" r:id="rId5"/>
    <p:sldId id="276" r:id="rId6"/>
    <p:sldId id="357" r:id="rId7"/>
    <p:sldId id="358" r:id="rId8"/>
    <p:sldId id="359" r:id="rId9"/>
    <p:sldId id="360" r:id="rId10"/>
    <p:sldId id="361" r:id="rId11"/>
    <p:sldId id="298" r:id="rId12"/>
    <p:sldId id="353" r:id="rId13"/>
    <p:sldId id="354" r:id="rId14"/>
    <p:sldId id="362" r:id="rId15"/>
    <p:sldId id="314" r:id="rId16"/>
    <p:sldId id="330" r:id="rId17"/>
    <p:sldId id="35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3AF"/>
    <a:srgbClr val="FBC864"/>
    <a:srgbClr val="77ADC0"/>
    <a:srgbClr val="F26648"/>
    <a:srgbClr val="6D9FB1"/>
    <a:srgbClr val="F7931D"/>
    <a:srgbClr val="F8B417"/>
    <a:srgbClr val="0087B2"/>
    <a:srgbClr val="F1664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5" autoAdjust="0"/>
    <p:restoredTop sz="94679"/>
  </p:normalViewPr>
  <p:slideViewPr>
    <p:cSldViewPr snapToGrid="0" showGuides="1">
      <p:cViewPr varScale="1">
        <p:scale>
          <a:sx n="55" d="100"/>
          <a:sy n="55" d="100"/>
        </p:scale>
        <p:origin x="98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1790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981057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415866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354478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92836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704946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41312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89005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75969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3/6/2024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google.com.vn/url?sa=i&amp;url=https%3A%2F%2Fwww.21kschool.com%2Fvn%2Fblog%2F5-benefits-of-personalized-learning%2F&amp;psig=AOvVaw1y0fiGQKvHsbn-_0Iv-oz0&amp;ust=1705906477430000&amp;source=images&amp;cd=vfe&amp;opi=89978449&amp;ved=0CBIQjRxqFwoTCIiY4e_z7YMDFQAAAAAdAAAAABAY"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186704"/>
            <a:ext cx="11148370" cy="523220"/>
          </a:xfrm>
          <a:prstGeom prst="rect">
            <a:avLst/>
          </a:prstGeom>
          <a:noFill/>
          <a:effectLst/>
        </p:spPr>
        <p:txBody>
          <a:bodyPr wrap="square" rtlCol="0">
            <a:spAutoFit/>
          </a:bodyPr>
          <a:lstStyle/>
          <a:p>
            <a:r>
              <a:rPr lang="en-US" sz="2800" b="1" dirty="0">
                <a:effectLst/>
                <a:ea typeface="Times New Roman" panose="02020603050405020304" pitchFamily="18" charset="0"/>
              </a:rPr>
              <a:t>Read the passage and choose the correct answer A, B, C, or D.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87067" y="114576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2" y="1043123"/>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704328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 - READING</a:t>
            </a:r>
          </a:p>
        </p:txBody>
      </p:sp>
      <p:sp>
        <p:nvSpPr>
          <p:cNvPr id="4" name="TextBox 3">
            <a:extLst>
              <a:ext uri="{FF2B5EF4-FFF2-40B4-BE49-F238E27FC236}">
                <a16:creationId xmlns:a16="http://schemas.microsoft.com/office/drawing/2014/main" id="{B15528CE-89F4-8001-5FC6-E62155140341}"/>
              </a:ext>
            </a:extLst>
          </p:cNvPr>
          <p:cNvSpPr txBox="1"/>
          <p:nvPr/>
        </p:nvSpPr>
        <p:spPr>
          <a:xfrm>
            <a:off x="7736474" y="1819108"/>
            <a:ext cx="4120622" cy="5293757"/>
          </a:xfrm>
          <a:prstGeom prst="rect">
            <a:avLst/>
          </a:prstGeom>
          <a:noFill/>
        </p:spPr>
        <p:txBody>
          <a:bodyPr wrap="square">
            <a:spAutoFit/>
          </a:bodyPr>
          <a:lstStyle/>
          <a:p>
            <a:r>
              <a:rPr lang="en-US" sz="2500" b="1" dirty="0"/>
              <a:t>5. </a:t>
            </a:r>
            <a:r>
              <a:rPr lang="en-US" sz="2500" dirty="0"/>
              <a:t>Which statement is true according to the information in this passage? </a:t>
            </a:r>
          </a:p>
          <a:p>
            <a:r>
              <a:rPr lang="en-US" sz="2500" dirty="0"/>
              <a:t>A. Now you can find open-air markets in the countryside only. </a:t>
            </a:r>
          </a:p>
          <a:p>
            <a:r>
              <a:rPr lang="en-US" sz="2500" dirty="0"/>
              <a:t>B. Every supermarket offers home-delivery service. </a:t>
            </a:r>
          </a:p>
          <a:p>
            <a:r>
              <a:rPr lang="en-US" sz="2500" dirty="0"/>
              <a:t>C. It’s more convenient to shop in a supermarket than in an open-air market. </a:t>
            </a:r>
          </a:p>
          <a:p>
            <a:r>
              <a:rPr lang="en-US" sz="2500" dirty="0"/>
              <a:t>D. Supermarkets offer everything we need.</a:t>
            </a:r>
          </a:p>
        </p:txBody>
      </p:sp>
      <p:sp>
        <p:nvSpPr>
          <p:cNvPr id="5" name="Oval 4">
            <a:extLst>
              <a:ext uri="{FF2B5EF4-FFF2-40B4-BE49-F238E27FC236}">
                <a16:creationId xmlns:a16="http://schemas.microsoft.com/office/drawing/2014/main" id="{9F54D6ED-6FB9-1DCA-6E8D-DCF60C7E3E35}"/>
              </a:ext>
            </a:extLst>
          </p:cNvPr>
          <p:cNvSpPr/>
          <p:nvPr/>
        </p:nvSpPr>
        <p:spPr>
          <a:xfrm>
            <a:off x="7668004" y="4860363"/>
            <a:ext cx="512245" cy="52322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Rounded Rectangle 2">
            <a:extLst>
              <a:ext uri="{FF2B5EF4-FFF2-40B4-BE49-F238E27FC236}">
                <a16:creationId xmlns:a16="http://schemas.microsoft.com/office/drawing/2014/main" id="{F3382A33-3889-E194-180F-34081B28D77B}"/>
              </a:ext>
            </a:extLst>
          </p:cNvPr>
          <p:cNvSpPr/>
          <p:nvPr/>
        </p:nvSpPr>
        <p:spPr>
          <a:xfrm>
            <a:off x="197253" y="1757553"/>
            <a:ext cx="7333100" cy="5016759"/>
          </a:xfrm>
          <a:prstGeom prst="roundRect">
            <a:avLst>
              <a:gd name="adj" fmla="val 8104"/>
            </a:avLst>
          </a:prstGeom>
          <a:solidFill>
            <a:srgbClr val="FEE3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A2E53E2F-78FC-885C-1022-8834847B365F}"/>
              </a:ext>
            </a:extLst>
          </p:cNvPr>
          <p:cNvSpPr txBox="1"/>
          <p:nvPr/>
        </p:nvSpPr>
        <p:spPr>
          <a:xfrm>
            <a:off x="334904" y="1856355"/>
            <a:ext cx="7196622" cy="5016758"/>
          </a:xfrm>
          <a:prstGeom prst="rect">
            <a:avLst/>
          </a:prstGeom>
          <a:noFill/>
        </p:spPr>
        <p:txBody>
          <a:bodyPr wrap="square">
            <a:spAutoFit/>
          </a:bodyPr>
          <a:lstStyle/>
          <a:p>
            <a:pPr indent="-1270"/>
            <a:r>
              <a:rPr lang="en-US" sz="2000" dirty="0">
                <a:cs typeface="Arial" panose="020B0604020202020204" pitchFamily="34" charset="0"/>
              </a:rPr>
              <a:t>Not long ago, open-air markets played an important part in the lives of the Vietnamese. Wherever there was open space, the local people could start their own market. There, you could find almost everything from local home-made and home-grown products to those that the sellers bought wholesale from somewhere and resold them for a profit. Since the locals went there nearly every day, they knew one another, and the sellers even remembered the customers’ preferences. Then supermarkets came and soon became popular. There are many reasons to explain their popularity. First, they offer a cool and large shopping site. Shoppers can spend hours in them without worrying about heat or rain. Second, they provide shoppers with a wide range of goods, from foods and kitchenware to cosmetics and pet care products. People do not have to move from shop to shop to collect all the things they need. Nowadays, many supermarkets even offer home-delivery service and online shopping, which makes shopping even easier.</a:t>
            </a:r>
          </a:p>
        </p:txBody>
      </p:sp>
    </p:spTree>
    <p:extLst>
      <p:ext uri="{BB962C8B-B14F-4D97-AF65-F5344CB8AC3E}">
        <p14:creationId xmlns:p14="http://schemas.microsoft.com/office/powerpoint/2010/main" val="6957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MART TV 43&quot; - 43E8 (ANDROID R)">
            <a:extLst>
              <a:ext uri="{FF2B5EF4-FFF2-40B4-BE49-F238E27FC236}">
                <a16:creationId xmlns:a16="http://schemas.microsoft.com/office/drawing/2014/main" id="{A48349B7-C0AA-47A7-3DE1-A1D2F250F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847" y="1504709"/>
            <a:ext cx="4490048" cy="491924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60083" y="1090535"/>
            <a:ext cx="10338245" cy="954107"/>
          </a:xfrm>
          <a:prstGeom prst="rect">
            <a:avLst/>
          </a:prstGeom>
          <a:noFill/>
          <a:effectLst/>
        </p:spPr>
        <p:txBody>
          <a:bodyPr wrap="square" rtlCol="0">
            <a:spAutoFit/>
          </a:bodyPr>
          <a:lstStyle/>
          <a:p>
            <a:pPr indent="-1270" algn="just"/>
            <a:r>
              <a:rPr lang="en-US" sz="2800" b="1" dirty="0">
                <a:effectLst/>
                <a:ea typeface="Times New Roman" panose="02020603050405020304" pitchFamily="18" charset="0"/>
              </a:rPr>
              <a:t>Work in groups. Choose ONE of the things below and discuss it, using the cues. Then present it to your class.</a:t>
            </a:r>
            <a:endParaRPr lang="en-VN" sz="2800" b="1" dirty="0">
              <a:effectLst/>
              <a:ea typeface="Times New Roman" panose="02020603050405020304" pitchFamily="18" charset="0"/>
            </a:endParaRPr>
          </a:p>
        </p:txBody>
      </p:sp>
      <p:sp>
        <p:nvSpPr>
          <p:cNvPr id="11" name="TextBox 10"/>
          <p:cNvSpPr txBox="1"/>
          <p:nvPr/>
        </p:nvSpPr>
        <p:spPr>
          <a:xfrm>
            <a:off x="487066" y="194965"/>
            <a:ext cx="8737615"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 - SPEAKING</a:t>
            </a:r>
          </a:p>
        </p:txBody>
      </p:sp>
      <p:sp>
        <p:nvSpPr>
          <p:cNvPr id="26" name="TextBox 25">
            <a:extLst>
              <a:ext uri="{FF2B5EF4-FFF2-40B4-BE49-F238E27FC236}">
                <a16:creationId xmlns:a16="http://schemas.microsoft.com/office/drawing/2014/main" id="{34C87722-B88C-4242-BBAB-786B74455F27}"/>
              </a:ext>
            </a:extLst>
          </p:cNvPr>
          <p:cNvSpPr txBox="1"/>
          <p:nvPr/>
        </p:nvSpPr>
        <p:spPr>
          <a:xfrm>
            <a:off x="691211" y="5545604"/>
            <a:ext cx="2941999" cy="754630"/>
          </a:xfrm>
          <a:prstGeom prst="rect">
            <a:avLst/>
          </a:prstGeom>
          <a:noFill/>
        </p:spPr>
        <p:txBody>
          <a:bodyPr wrap="square">
            <a:spAutoFit/>
          </a:bodyPr>
          <a:lstStyle/>
          <a:p>
            <a:pPr algn="just">
              <a:lnSpc>
                <a:spcPct val="150000"/>
              </a:lnSpc>
            </a:pPr>
            <a:r>
              <a:rPr lang="en-US" sz="3200" dirty="0"/>
              <a:t>1. conical hat</a:t>
            </a:r>
          </a:p>
        </p:txBody>
      </p:sp>
      <p:sp>
        <p:nvSpPr>
          <p:cNvPr id="32" name="Rounded Rectangle 31"/>
          <p:cNvSpPr/>
          <p:nvPr/>
        </p:nvSpPr>
        <p:spPr>
          <a:xfrm>
            <a:off x="604692" y="12107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57477" y="10905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Box 1">
            <a:extLst>
              <a:ext uri="{FF2B5EF4-FFF2-40B4-BE49-F238E27FC236}">
                <a16:creationId xmlns:a16="http://schemas.microsoft.com/office/drawing/2014/main" id="{A63F7BC0-DC09-5F29-B29B-B32B1A135BF1}"/>
              </a:ext>
            </a:extLst>
          </p:cNvPr>
          <p:cNvSpPr txBox="1"/>
          <p:nvPr/>
        </p:nvSpPr>
        <p:spPr>
          <a:xfrm>
            <a:off x="4582553" y="5545604"/>
            <a:ext cx="2941999" cy="754630"/>
          </a:xfrm>
          <a:prstGeom prst="rect">
            <a:avLst/>
          </a:prstGeom>
          <a:noFill/>
        </p:spPr>
        <p:txBody>
          <a:bodyPr wrap="square">
            <a:spAutoFit/>
          </a:bodyPr>
          <a:lstStyle/>
          <a:p>
            <a:pPr algn="ctr">
              <a:lnSpc>
                <a:spcPct val="150000"/>
              </a:lnSpc>
            </a:pPr>
            <a:r>
              <a:rPr lang="en-US" sz="3200" dirty="0"/>
              <a:t>2. smart TV</a:t>
            </a:r>
          </a:p>
        </p:txBody>
      </p:sp>
      <p:sp>
        <p:nvSpPr>
          <p:cNvPr id="6" name="TextBox 5">
            <a:extLst>
              <a:ext uri="{FF2B5EF4-FFF2-40B4-BE49-F238E27FC236}">
                <a16:creationId xmlns:a16="http://schemas.microsoft.com/office/drawing/2014/main" id="{F96B9F1E-C3E4-283F-3D3B-1F281F6CFD95}"/>
              </a:ext>
            </a:extLst>
          </p:cNvPr>
          <p:cNvSpPr txBox="1"/>
          <p:nvPr/>
        </p:nvSpPr>
        <p:spPr>
          <a:xfrm>
            <a:off x="8590180" y="5545604"/>
            <a:ext cx="3356361" cy="754630"/>
          </a:xfrm>
          <a:prstGeom prst="rect">
            <a:avLst/>
          </a:prstGeom>
          <a:noFill/>
        </p:spPr>
        <p:txBody>
          <a:bodyPr wrap="square">
            <a:spAutoFit/>
          </a:bodyPr>
          <a:lstStyle/>
          <a:p>
            <a:pPr algn="just">
              <a:lnSpc>
                <a:spcPct val="150000"/>
              </a:lnSpc>
            </a:pPr>
            <a:r>
              <a:rPr lang="en-US" sz="3200" dirty="0"/>
              <a:t>3. open wood fire</a:t>
            </a:r>
          </a:p>
        </p:txBody>
      </p:sp>
      <p:pic>
        <p:nvPicPr>
          <p:cNvPr id="1026" name="Picture 2" descr="Non La Vietnam (Conical Hat): A National Cultural Icon">
            <a:extLst>
              <a:ext uri="{FF2B5EF4-FFF2-40B4-BE49-F238E27FC236}">
                <a16:creationId xmlns:a16="http://schemas.microsoft.com/office/drawing/2014/main" id="{D3E3DE26-475C-2E4F-6A0E-B21C1BFCCA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6" y="2436121"/>
            <a:ext cx="3968837" cy="30231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od Burner vs Open Fire - Bowland Stoves">
            <a:extLst>
              <a:ext uri="{FF2B5EF4-FFF2-40B4-BE49-F238E27FC236}">
                <a16:creationId xmlns:a16="http://schemas.microsoft.com/office/drawing/2014/main" id="{027E502B-EC71-2073-77F8-091EF2B114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0216" y="2456519"/>
            <a:ext cx="3802812" cy="292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5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60083" y="1090535"/>
            <a:ext cx="10338245" cy="954107"/>
          </a:xfrm>
          <a:prstGeom prst="rect">
            <a:avLst/>
          </a:prstGeom>
          <a:noFill/>
          <a:effectLst/>
        </p:spPr>
        <p:txBody>
          <a:bodyPr wrap="square" rtlCol="0">
            <a:spAutoFit/>
          </a:bodyPr>
          <a:lstStyle/>
          <a:p>
            <a:pPr indent="-1270" algn="just"/>
            <a:r>
              <a:rPr lang="en-US" sz="2800" b="1" dirty="0">
                <a:effectLst/>
                <a:ea typeface="Times New Roman" panose="02020603050405020304" pitchFamily="18" charset="0"/>
              </a:rPr>
              <a:t>Listen to a talk about entertainment for Vietnamese children in the past and complete each sentence with ONE word. </a:t>
            </a:r>
            <a:endParaRPr lang="en-VN" sz="2800" b="1" dirty="0">
              <a:effectLst/>
              <a:ea typeface="Times New Roman" panose="02020603050405020304" pitchFamily="18" charset="0"/>
            </a:endParaRPr>
          </a:p>
        </p:txBody>
      </p:sp>
      <p:sp>
        <p:nvSpPr>
          <p:cNvPr id="11" name="TextBox 10"/>
          <p:cNvSpPr txBox="1"/>
          <p:nvPr/>
        </p:nvSpPr>
        <p:spPr>
          <a:xfrm>
            <a:off x="487066" y="194965"/>
            <a:ext cx="8737615"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 - LISTENING</a:t>
            </a:r>
          </a:p>
        </p:txBody>
      </p:sp>
      <p:sp>
        <p:nvSpPr>
          <p:cNvPr id="26" name="TextBox 25">
            <a:extLst>
              <a:ext uri="{FF2B5EF4-FFF2-40B4-BE49-F238E27FC236}">
                <a16:creationId xmlns:a16="http://schemas.microsoft.com/office/drawing/2014/main" id="{34C87722-B88C-4242-BBAB-786B74455F27}"/>
              </a:ext>
            </a:extLst>
          </p:cNvPr>
          <p:cNvSpPr txBox="1"/>
          <p:nvPr/>
        </p:nvSpPr>
        <p:spPr>
          <a:xfrm>
            <a:off x="406558" y="2213539"/>
            <a:ext cx="11606470" cy="3483261"/>
          </a:xfrm>
          <a:prstGeom prst="rect">
            <a:avLst/>
          </a:prstGeom>
          <a:noFill/>
        </p:spPr>
        <p:txBody>
          <a:bodyPr wrap="square">
            <a:spAutoFit/>
          </a:bodyPr>
          <a:lstStyle/>
          <a:p>
            <a:pPr>
              <a:lnSpc>
                <a:spcPct val="150000"/>
              </a:lnSpc>
            </a:pPr>
            <a:r>
              <a:rPr lang="en-US" sz="3000" b="1" dirty="0"/>
              <a:t>1. </a:t>
            </a:r>
            <a:r>
              <a:rPr lang="en-US" sz="3000" dirty="0"/>
              <a:t>Games in the past required </a:t>
            </a:r>
            <a:r>
              <a:rPr lang="en-US" sz="3000"/>
              <a:t>little ___________. </a:t>
            </a:r>
            <a:endParaRPr lang="en-US" sz="3000" dirty="0"/>
          </a:p>
          <a:p>
            <a:pPr>
              <a:lnSpc>
                <a:spcPct val="150000"/>
              </a:lnSpc>
            </a:pPr>
            <a:r>
              <a:rPr lang="en-US" sz="3000" b="1"/>
              <a:t>2. </a:t>
            </a:r>
            <a:r>
              <a:rPr lang="en-US" sz="3000"/>
              <a:t>We floated paper boats on imagined ‘rivers’ formed from __________. </a:t>
            </a:r>
          </a:p>
          <a:p>
            <a:pPr>
              <a:lnSpc>
                <a:spcPct val="150000"/>
              </a:lnSpc>
            </a:pPr>
            <a:r>
              <a:rPr lang="en-US" sz="3000" b="1"/>
              <a:t>3</a:t>
            </a:r>
            <a:r>
              <a:rPr lang="en-US" sz="3000" b="1" dirty="0"/>
              <a:t>. </a:t>
            </a:r>
            <a:r>
              <a:rPr lang="en-US" sz="3000" dirty="0"/>
              <a:t>Thanks to making our own toys, we </a:t>
            </a:r>
            <a:r>
              <a:rPr lang="en-US" sz="3000"/>
              <a:t>became ________. </a:t>
            </a:r>
            <a:endParaRPr lang="en-US" sz="3000" dirty="0"/>
          </a:p>
          <a:p>
            <a:pPr>
              <a:lnSpc>
                <a:spcPct val="150000"/>
              </a:lnSpc>
            </a:pPr>
            <a:r>
              <a:rPr lang="en-US" sz="3000" b="1" dirty="0"/>
              <a:t>4.</a:t>
            </a:r>
            <a:r>
              <a:rPr lang="en-US" sz="3000" dirty="0"/>
              <a:t> We played most games </a:t>
            </a:r>
            <a:r>
              <a:rPr lang="en-US" sz="3000"/>
              <a:t>in _______ </a:t>
            </a:r>
            <a:r>
              <a:rPr lang="en-US" sz="3000" dirty="0"/>
              <a:t>outdoors. </a:t>
            </a:r>
          </a:p>
          <a:p>
            <a:pPr>
              <a:lnSpc>
                <a:spcPct val="150000"/>
              </a:lnSpc>
            </a:pPr>
            <a:r>
              <a:rPr lang="en-US" sz="3000" b="1" dirty="0"/>
              <a:t>5. </a:t>
            </a:r>
            <a:r>
              <a:rPr lang="en-US" sz="3000" dirty="0"/>
              <a:t>Team games helped develop _______ bonds among us.</a:t>
            </a:r>
          </a:p>
        </p:txBody>
      </p:sp>
      <p:sp>
        <p:nvSpPr>
          <p:cNvPr id="32" name="Rounded Rectangle 31"/>
          <p:cNvSpPr/>
          <p:nvPr/>
        </p:nvSpPr>
        <p:spPr>
          <a:xfrm>
            <a:off x="604692" y="12107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57477" y="10905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Box 1">
            <a:extLst>
              <a:ext uri="{FF2B5EF4-FFF2-40B4-BE49-F238E27FC236}">
                <a16:creationId xmlns:a16="http://schemas.microsoft.com/office/drawing/2014/main" id="{29EA4344-AFB0-B154-733B-60534740CB2A}"/>
              </a:ext>
            </a:extLst>
          </p:cNvPr>
          <p:cNvSpPr txBox="1"/>
          <p:nvPr/>
        </p:nvSpPr>
        <p:spPr>
          <a:xfrm>
            <a:off x="5791028" y="2323449"/>
            <a:ext cx="2320586" cy="630942"/>
          </a:xfrm>
          <a:prstGeom prst="rect">
            <a:avLst/>
          </a:prstGeom>
          <a:noFill/>
        </p:spPr>
        <p:txBody>
          <a:bodyPr wrap="square">
            <a:spAutoFit/>
          </a:bodyPr>
          <a:lstStyle/>
          <a:p>
            <a:pPr algn="ctr"/>
            <a:r>
              <a:rPr lang="en-VN" sz="3500" b="1" dirty="0">
                <a:solidFill>
                  <a:srgbClr val="FF0000"/>
                </a:solidFill>
                <a:effectLst/>
                <a:ea typeface="Times New Roman" panose="02020603050405020304" pitchFamily="18" charset="0"/>
              </a:rPr>
              <a:t>equipment</a:t>
            </a:r>
            <a:endParaRPr lang="en-VN" sz="3500" dirty="0">
              <a:solidFill>
                <a:srgbClr val="FF0000"/>
              </a:solidFill>
            </a:endParaRPr>
          </a:p>
        </p:txBody>
      </p:sp>
      <p:sp>
        <p:nvSpPr>
          <p:cNvPr id="3" name="TextBox 2">
            <a:extLst>
              <a:ext uri="{FF2B5EF4-FFF2-40B4-BE49-F238E27FC236}">
                <a16:creationId xmlns:a16="http://schemas.microsoft.com/office/drawing/2014/main" id="{1FE1D796-128E-DF09-B64C-E7F31A8263E1}"/>
              </a:ext>
            </a:extLst>
          </p:cNvPr>
          <p:cNvSpPr txBox="1"/>
          <p:nvPr/>
        </p:nvSpPr>
        <p:spPr>
          <a:xfrm>
            <a:off x="9605948" y="3023961"/>
            <a:ext cx="2232095" cy="630942"/>
          </a:xfrm>
          <a:prstGeom prst="rect">
            <a:avLst/>
          </a:prstGeom>
          <a:noFill/>
        </p:spPr>
        <p:txBody>
          <a:bodyPr wrap="square">
            <a:spAutoFit/>
          </a:bodyPr>
          <a:lstStyle/>
          <a:p>
            <a:pPr algn="ctr"/>
            <a:r>
              <a:rPr lang="en-VN" sz="3500" b="1" dirty="0">
                <a:solidFill>
                  <a:srgbClr val="FF0000"/>
                </a:solidFill>
                <a:effectLst/>
                <a:ea typeface="Times New Roman" panose="02020603050405020304" pitchFamily="18" charset="0"/>
              </a:rPr>
              <a:t>rainwater</a:t>
            </a:r>
            <a:endParaRPr lang="en-VN" sz="3500" dirty="0">
              <a:solidFill>
                <a:srgbClr val="FF0000"/>
              </a:solidFill>
            </a:endParaRPr>
          </a:p>
        </p:txBody>
      </p:sp>
      <p:sp>
        <p:nvSpPr>
          <p:cNvPr id="6" name="TextBox 5">
            <a:extLst>
              <a:ext uri="{FF2B5EF4-FFF2-40B4-BE49-F238E27FC236}">
                <a16:creationId xmlns:a16="http://schemas.microsoft.com/office/drawing/2014/main" id="{744D2BE1-5CD4-B173-3CA0-A9357DAC9491}"/>
              </a:ext>
            </a:extLst>
          </p:cNvPr>
          <p:cNvSpPr txBox="1"/>
          <p:nvPr/>
        </p:nvSpPr>
        <p:spPr>
          <a:xfrm>
            <a:off x="7540724" y="3700117"/>
            <a:ext cx="1809752" cy="630942"/>
          </a:xfrm>
          <a:prstGeom prst="rect">
            <a:avLst/>
          </a:prstGeom>
          <a:noFill/>
        </p:spPr>
        <p:txBody>
          <a:bodyPr wrap="square">
            <a:spAutoFit/>
          </a:bodyPr>
          <a:lstStyle/>
          <a:p>
            <a:pPr algn="ctr"/>
            <a:r>
              <a:rPr lang="en-VN" sz="3500" b="1" dirty="0">
                <a:solidFill>
                  <a:srgbClr val="FF0000"/>
                </a:solidFill>
                <a:effectLst/>
                <a:ea typeface="Times New Roman" panose="02020603050405020304" pitchFamily="18" charset="0"/>
              </a:rPr>
              <a:t>creative</a:t>
            </a:r>
            <a:endParaRPr lang="en-VN" sz="3500" dirty="0">
              <a:solidFill>
                <a:srgbClr val="FF0000"/>
              </a:solidFill>
            </a:endParaRPr>
          </a:p>
        </p:txBody>
      </p:sp>
      <p:sp>
        <p:nvSpPr>
          <p:cNvPr id="7" name="TextBox 6">
            <a:extLst>
              <a:ext uri="{FF2B5EF4-FFF2-40B4-BE49-F238E27FC236}">
                <a16:creationId xmlns:a16="http://schemas.microsoft.com/office/drawing/2014/main" id="{4470F298-7739-AD34-3145-85AF4BD85A0E}"/>
              </a:ext>
            </a:extLst>
          </p:cNvPr>
          <p:cNvSpPr txBox="1"/>
          <p:nvPr/>
        </p:nvSpPr>
        <p:spPr>
          <a:xfrm>
            <a:off x="4734096" y="4338101"/>
            <a:ext cx="1660137" cy="630942"/>
          </a:xfrm>
          <a:prstGeom prst="rect">
            <a:avLst/>
          </a:prstGeom>
          <a:noFill/>
        </p:spPr>
        <p:txBody>
          <a:bodyPr wrap="square">
            <a:spAutoFit/>
          </a:bodyPr>
          <a:lstStyle/>
          <a:p>
            <a:pPr algn="ctr"/>
            <a:r>
              <a:rPr lang="en-VN" sz="3500" b="1" dirty="0">
                <a:solidFill>
                  <a:srgbClr val="FF0000"/>
                </a:solidFill>
                <a:effectLst/>
                <a:ea typeface="Times New Roman" panose="02020603050405020304" pitchFamily="18" charset="0"/>
              </a:rPr>
              <a:t>groups</a:t>
            </a:r>
            <a:endParaRPr lang="en-VN" sz="3500" dirty="0">
              <a:solidFill>
                <a:srgbClr val="FF0000"/>
              </a:solidFill>
            </a:endParaRPr>
          </a:p>
        </p:txBody>
      </p:sp>
      <p:sp>
        <p:nvSpPr>
          <p:cNvPr id="8" name="TextBox 7">
            <a:extLst>
              <a:ext uri="{FF2B5EF4-FFF2-40B4-BE49-F238E27FC236}">
                <a16:creationId xmlns:a16="http://schemas.microsoft.com/office/drawing/2014/main" id="{C6E03E37-6174-4B4C-6583-CF01AAD6D4BC}"/>
              </a:ext>
            </a:extLst>
          </p:cNvPr>
          <p:cNvSpPr txBox="1"/>
          <p:nvPr/>
        </p:nvSpPr>
        <p:spPr>
          <a:xfrm>
            <a:off x="5147775" y="5051910"/>
            <a:ext cx="1660138" cy="630942"/>
          </a:xfrm>
          <a:prstGeom prst="rect">
            <a:avLst/>
          </a:prstGeom>
          <a:noFill/>
        </p:spPr>
        <p:txBody>
          <a:bodyPr wrap="square">
            <a:spAutoFit/>
          </a:bodyPr>
          <a:lstStyle/>
          <a:p>
            <a:pPr algn="ctr"/>
            <a:r>
              <a:rPr lang="en-VN" sz="3500" b="1" dirty="0">
                <a:solidFill>
                  <a:srgbClr val="FF0000"/>
                </a:solidFill>
              </a:rPr>
              <a:t>strong</a:t>
            </a:r>
            <a:endParaRPr lang="en-VN" sz="3500" dirty="0">
              <a:solidFill>
                <a:srgbClr val="FF0000"/>
              </a:solidFill>
            </a:endParaRPr>
          </a:p>
        </p:txBody>
      </p:sp>
      <p:pic>
        <p:nvPicPr>
          <p:cNvPr id="4" name="040">
            <a:hlinkClick r:id="" action="ppaction://media"/>
            <a:extLst>
              <a:ext uri="{FF2B5EF4-FFF2-40B4-BE49-F238E27FC236}">
                <a16:creationId xmlns:a16="http://schemas.microsoft.com/office/drawing/2014/main" id="{29722397-A76A-5BE7-75A4-5AC09F3432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09793" y="28496"/>
            <a:ext cx="812800" cy="812800"/>
          </a:xfrm>
          <a:prstGeom prst="rect">
            <a:avLst/>
          </a:prstGeom>
        </p:spPr>
      </p:pic>
    </p:spTree>
    <p:extLst>
      <p:ext uri="{BB962C8B-B14F-4D97-AF65-F5344CB8AC3E}">
        <p14:creationId xmlns:p14="http://schemas.microsoft.com/office/powerpoint/2010/main" val="426726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ppt_y</p:attrName>
                                        </p:attrNameLst>
                                      </p:cBhvr>
                                      <p:tavLst>
                                        <p:tav tm="0">
                                          <p:val>
                                            <p:strVal val="#ppt_y+#ppt_h*1.125000"/>
                                          </p:val>
                                        </p:tav>
                                        <p:tav tm="100000">
                                          <p:val>
                                            <p:strVal val="#ppt_y"/>
                                          </p:val>
                                        </p:tav>
                                      </p:tavLst>
                                    </p:anim>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953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4"/>
                </p:tgtEl>
              </p:cMediaNode>
            </p:audio>
          </p:childTnLst>
        </p:cTn>
      </p:par>
    </p:tnLst>
    <p:bldLst>
      <p:bldP spid="2" grpId="0"/>
      <p:bldP spid="3"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p:cNvSpPr txBox="1"/>
          <p:nvPr/>
        </p:nvSpPr>
        <p:spPr>
          <a:xfrm>
            <a:off x="1160083" y="1077433"/>
            <a:ext cx="10530347" cy="954107"/>
          </a:xfrm>
          <a:prstGeom prst="rect">
            <a:avLst/>
          </a:prstGeom>
          <a:noFill/>
          <a:effectLst/>
        </p:spPr>
        <p:txBody>
          <a:bodyPr wrap="square" rtlCol="0">
            <a:spAutoFit/>
          </a:bodyPr>
          <a:lstStyle/>
          <a:p>
            <a:r>
              <a:rPr lang="vi-VN" sz="2800" b="1" dirty="0">
                <a:effectLst/>
                <a:latin typeface="Calibri" panose="020F0502020204030204" pitchFamily="34" charset="0"/>
                <a:ea typeface="Times New Roman" panose="02020603050405020304" pitchFamily="18" charset="0"/>
                <a:cs typeface="Calibri" panose="020F0502020204030204" pitchFamily="34" charset="0"/>
              </a:rPr>
              <a:t>Make complete sentences from the clues. Make any changes and add more words if n</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ecessary</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1" name="TextBox 10"/>
          <p:cNvSpPr txBox="1"/>
          <p:nvPr/>
        </p:nvSpPr>
        <p:spPr>
          <a:xfrm>
            <a:off x="487066" y="194965"/>
            <a:ext cx="8737615"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 - WRITING</a:t>
            </a:r>
          </a:p>
        </p:txBody>
      </p:sp>
      <p:sp>
        <p:nvSpPr>
          <p:cNvPr id="26" name="TextBox 25">
            <a:extLst>
              <a:ext uri="{FF2B5EF4-FFF2-40B4-BE49-F238E27FC236}">
                <a16:creationId xmlns:a16="http://schemas.microsoft.com/office/drawing/2014/main" id="{34C87722-B88C-4242-BBAB-786B74455F27}"/>
              </a:ext>
            </a:extLst>
          </p:cNvPr>
          <p:cNvSpPr txBox="1"/>
          <p:nvPr/>
        </p:nvSpPr>
        <p:spPr>
          <a:xfrm>
            <a:off x="604692" y="2191140"/>
            <a:ext cx="10958477" cy="3877985"/>
          </a:xfrm>
          <a:prstGeom prst="rect">
            <a:avLst/>
          </a:prstGeom>
          <a:noFill/>
        </p:spPr>
        <p:txBody>
          <a:bodyPr wrap="square">
            <a:spAutoFit/>
          </a:bodyPr>
          <a:lstStyle/>
          <a:p>
            <a:pPr algn="just"/>
            <a:r>
              <a:rPr lang="en-US" sz="2600" b="1" dirty="0"/>
              <a:t>1. </a:t>
            </a:r>
            <a:r>
              <a:rPr lang="en-US" sz="2600" dirty="0"/>
              <a:t>I / wish / I can / attend / traditional festivals / minority people / Viet Nam. </a:t>
            </a:r>
          </a:p>
          <a:p>
            <a:pPr algn="just"/>
            <a:r>
              <a:rPr lang="en-US" sz="2800" b="1" dirty="0">
                <a:solidFill>
                  <a:srgbClr val="FF0000"/>
                </a:solidFill>
              </a:rPr>
              <a:t>→ </a:t>
            </a:r>
            <a:r>
              <a:rPr lang="en-VN" sz="2800" b="1" i="1" dirty="0">
                <a:solidFill>
                  <a:srgbClr val="FF0000"/>
                </a:solidFill>
                <a:effectLst/>
                <a:ea typeface="Times New Roman" panose="02020603050405020304" pitchFamily="18" charset="0"/>
              </a:rPr>
              <a:t>I wish I could attend some traditional festivals of minority people in Viet Nam. </a:t>
            </a:r>
            <a:endParaRPr lang="en-US" sz="2800" b="1" dirty="0">
              <a:solidFill>
                <a:srgbClr val="FF0000"/>
              </a:solidFill>
            </a:endParaRPr>
          </a:p>
          <a:p>
            <a:pPr algn="just"/>
            <a:r>
              <a:rPr lang="en-US" sz="2600" b="1" dirty="0"/>
              <a:t>2. </a:t>
            </a:r>
            <a:r>
              <a:rPr lang="en-US" sz="2600" dirty="0"/>
              <a:t>When we / arrive / fair, / rice-cooking competition / taking place. </a:t>
            </a:r>
          </a:p>
          <a:p>
            <a:pPr algn="just"/>
            <a:r>
              <a:rPr lang="en-US" sz="2800" b="1" dirty="0">
                <a:solidFill>
                  <a:srgbClr val="FF0000"/>
                </a:solidFill>
              </a:rPr>
              <a:t>→ </a:t>
            </a:r>
            <a:r>
              <a:rPr lang="en-VN" sz="2800" b="1" i="1" dirty="0">
                <a:solidFill>
                  <a:srgbClr val="FF0000"/>
                </a:solidFill>
              </a:rPr>
              <a:t>When we arrived at the fair, the rice-cooking competition was taking place. </a:t>
            </a:r>
            <a:endParaRPr lang="en-US" sz="2800" b="1" dirty="0">
              <a:solidFill>
                <a:srgbClr val="FF0000"/>
              </a:solidFill>
            </a:endParaRPr>
          </a:p>
          <a:p>
            <a:pPr algn="just"/>
            <a:r>
              <a:rPr lang="en-US" sz="2600" b="1" dirty="0"/>
              <a:t>3. </a:t>
            </a:r>
            <a:r>
              <a:rPr lang="en-US" sz="2600" dirty="0"/>
              <a:t>He promise / help me / PowerPoint presentation / but he / not. </a:t>
            </a:r>
          </a:p>
          <a:p>
            <a:pPr algn="just"/>
            <a:r>
              <a:rPr lang="en-US" sz="2800" dirty="0">
                <a:solidFill>
                  <a:srgbClr val="FF0000"/>
                </a:solidFill>
              </a:rPr>
              <a:t>→ </a:t>
            </a:r>
            <a:r>
              <a:rPr lang="en-VN" sz="2800" b="1" i="1" dirty="0">
                <a:solidFill>
                  <a:srgbClr val="FF0000"/>
                </a:solidFill>
              </a:rPr>
              <a:t>He promised to help me with my PowerPoint presentation but he didn’t. </a:t>
            </a:r>
            <a:endParaRPr lang="en-US" sz="2800" dirty="0">
              <a:solidFill>
                <a:srgbClr val="FF0000"/>
              </a:solidFill>
            </a:endParaRPr>
          </a:p>
        </p:txBody>
      </p:sp>
      <p:sp>
        <p:nvSpPr>
          <p:cNvPr id="32" name="Rounded Rectangle 31"/>
          <p:cNvSpPr/>
          <p:nvPr/>
        </p:nvSpPr>
        <p:spPr>
          <a:xfrm>
            <a:off x="604692" y="12107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57477" y="10905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Tree>
    <p:extLst>
      <p:ext uri="{BB962C8B-B14F-4D97-AF65-F5344CB8AC3E}">
        <p14:creationId xmlns:p14="http://schemas.microsoft.com/office/powerpoint/2010/main" val="173678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Effect transition="in" filter="checkerboard(across)">
                                      <p:cBhvr>
                                        <p:cTn id="7" dur="500"/>
                                        <p:tgtEl>
                                          <p:spTgt spid="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
                                            <p:txEl>
                                              <p:pRg st="3" end="3"/>
                                            </p:txEl>
                                          </p:spTgt>
                                        </p:tgtEl>
                                        <p:attrNameLst>
                                          <p:attrName>style.visibility</p:attrName>
                                        </p:attrNameLst>
                                      </p:cBhvr>
                                      <p:to>
                                        <p:strVal val="visible"/>
                                      </p:to>
                                    </p:set>
                                    <p:animEffect transition="in" filter="checkerboard(across)">
                                      <p:cBhvr>
                                        <p:cTn id="12" dur="500"/>
                                        <p:tgtEl>
                                          <p:spTgt spid="2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6">
                                            <p:txEl>
                                              <p:pRg st="5" end="5"/>
                                            </p:txEl>
                                          </p:spTgt>
                                        </p:tgtEl>
                                        <p:attrNameLst>
                                          <p:attrName>style.visibility</p:attrName>
                                        </p:attrNameLst>
                                      </p:cBhvr>
                                      <p:to>
                                        <p:strVal val="visible"/>
                                      </p:to>
                                    </p:set>
                                    <p:animEffect transition="in" filter="checkerboard(across)">
                                      <p:cBhvr>
                                        <p:cTn id="1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p:cNvSpPr txBox="1"/>
          <p:nvPr/>
        </p:nvSpPr>
        <p:spPr>
          <a:xfrm>
            <a:off x="1160083" y="1078071"/>
            <a:ext cx="10338245" cy="954107"/>
          </a:xfrm>
          <a:prstGeom prst="rect">
            <a:avLst/>
          </a:prstGeom>
          <a:noFill/>
          <a:effectLst/>
        </p:spPr>
        <p:txBody>
          <a:bodyPr wrap="square" rtlCol="0">
            <a:spAutoFit/>
          </a:bodyPr>
          <a:lstStyle/>
          <a:p>
            <a:r>
              <a:rPr lang="vi-VN" sz="2800" b="1" dirty="0">
                <a:effectLst/>
                <a:latin typeface="Calibri" panose="020F0502020204030204" pitchFamily="34" charset="0"/>
                <a:ea typeface="Times New Roman" panose="02020603050405020304" pitchFamily="18" charset="0"/>
                <a:cs typeface="Calibri" panose="020F0502020204030204" pitchFamily="34" charset="0"/>
              </a:rPr>
              <a:t>Make complete sentences from the clues. Make any changes and add more words if n</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ecessary</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1" name="TextBox 10"/>
          <p:cNvSpPr txBox="1"/>
          <p:nvPr/>
        </p:nvSpPr>
        <p:spPr>
          <a:xfrm>
            <a:off x="487066" y="194965"/>
            <a:ext cx="8737615"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 - WRITING</a:t>
            </a:r>
          </a:p>
        </p:txBody>
      </p:sp>
      <p:sp>
        <p:nvSpPr>
          <p:cNvPr id="26" name="TextBox 25">
            <a:extLst>
              <a:ext uri="{FF2B5EF4-FFF2-40B4-BE49-F238E27FC236}">
                <a16:creationId xmlns:a16="http://schemas.microsoft.com/office/drawing/2014/main" id="{34C87722-B88C-4242-BBAB-786B74455F27}"/>
              </a:ext>
            </a:extLst>
          </p:cNvPr>
          <p:cNvSpPr txBox="1"/>
          <p:nvPr/>
        </p:nvSpPr>
        <p:spPr>
          <a:xfrm>
            <a:off x="604692" y="2192828"/>
            <a:ext cx="11606470" cy="2606098"/>
          </a:xfrm>
          <a:prstGeom prst="rect">
            <a:avLst/>
          </a:prstGeom>
          <a:noFill/>
        </p:spPr>
        <p:txBody>
          <a:bodyPr wrap="square">
            <a:spAutoFit/>
          </a:bodyPr>
          <a:lstStyle/>
          <a:p>
            <a:pPr algn="just">
              <a:lnSpc>
                <a:spcPct val="150000"/>
              </a:lnSpc>
            </a:pPr>
            <a:r>
              <a:rPr lang="en-US" sz="2600" b="1" dirty="0"/>
              <a:t>4. </a:t>
            </a:r>
            <a:r>
              <a:rPr lang="en-US" sz="2600" dirty="0"/>
              <a:t>We / never see / sight / as beautiful as / mountain at sunset. </a:t>
            </a:r>
          </a:p>
          <a:p>
            <a:pPr algn="just">
              <a:lnSpc>
                <a:spcPct val="150000"/>
              </a:lnSpc>
            </a:pPr>
            <a:r>
              <a:rPr lang="en-US" sz="3000" b="1" dirty="0">
                <a:solidFill>
                  <a:srgbClr val="FF0000"/>
                </a:solidFill>
              </a:rPr>
              <a:t>→ </a:t>
            </a:r>
            <a:r>
              <a:rPr lang="en-VN" sz="3000" b="1" i="1" dirty="0">
                <a:solidFill>
                  <a:srgbClr val="FF0000"/>
                </a:solidFill>
                <a:effectLst/>
                <a:ea typeface="Times New Roman" panose="02020603050405020304" pitchFamily="18" charset="0"/>
              </a:rPr>
              <a:t>We have never seen a sight as beautiful as the mountain at sunset. </a:t>
            </a:r>
            <a:r>
              <a:rPr lang="en-US" sz="3000" b="1" dirty="0"/>
              <a:t> </a:t>
            </a:r>
          </a:p>
          <a:p>
            <a:pPr algn="just">
              <a:lnSpc>
                <a:spcPct val="150000"/>
              </a:lnSpc>
            </a:pPr>
            <a:r>
              <a:rPr lang="en-US" sz="2600" b="1" dirty="0"/>
              <a:t>5. </a:t>
            </a:r>
            <a:r>
              <a:rPr lang="en-US" sz="2600" dirty="0"/>
              <a:t>he / fancy / become / fashion designer / when / he / child? </a:t>
            </a:r>
          </a:p>
          <a:p>
            <a:pPr algn="just">
              <a:lnSpc>
                <a:spcPct val="150000"/>
              </a:lnSpc>
            </a:pPr>
            <a:r>
              <a:rPr lang="en-US" sz="3000" b="1" dirty="0">
                <a:solidFill>
                  <a:srgbClr val="FF0000"/>
                </a:solidFill>
              </a:rPr>
              <a:t>→ </a:t>
            </a:r>
            <a:r>
              <a:rPr lang="en-VN" sz="3000" b="1" i="1" dirty="0">
                <a:solidFill>
                  <a:srgbClr val="FF0000"/>
                </a:solidFill>
              </a:rPr>
              <a:t>Did he fancy becoming a fashion designer when he was a child?</a:t>
            </a:r>
            <a:r>
              <a:rPr lang="en-VN" sz="3000" b="1" dirty="0">
                <a:solidFill>
                  <a:srgbClr val="FF0000"/>
                </a:solidFill>
              </a:rPr>
              <a:t> </a:t>
            </a:r>
            <a:endParaRPr lang="en-US" sz="3000" b="1" dirty="0">
              <a:solidFill>
                <a:srgbClr val="FF0000"/>
              </a:solidFill>
            </a:endParaRPr>
          </a:p>
        </p:txBody>
      </p:sp>
      <p:sp>
        <p:nvSpPr>
          <p:cNvPr id="32" name="Rounded Rectangle 31"/>
          <p:cNvSpPr/>
          <p:nvPr/>
        </p:nvSpPr>
        <p:spPr>
          <a:xfrm>
            <a:off x="604692" y="12107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57477" y="10905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Tree>
    <p:extLst>
      <p:ext uri="{BB962C8B-B14F-4D97-AF65-F5344CB8AC3E}">
        <p14:creationId xmlns:p14="http://schemas.microsoft.com/office/powerpoint/2010/main" val="356800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animEffect transition="in" filter="checkerboard(across)">
                                      <p:cBhvr>
                                        <p:cTn id="7" dur="500"/>
                                        <p:tgtEl>
                                          <p:spTgt spid="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6">
                                            <p:txEl>
                                              <p:pRg st="3" end="3"/>
                                            </p:txEl>
                                          </p:spTgt>
                                        </p:tgtEl>
                                        <p:attrNameLst>
                                          <p:attrName>style.visibility</p:attrName>
                                        </p:attrNameLst>
                                      </p:cBhvr>
                                      <p:to>
                                        <p:strVal val="visible"/>
                                      </p:to>
                                    </p:set>
                                    <p:animEffect transition="in" filter="checkerboard(across)">
                                      <p:cBhvr>
                                        <p:cTn id="12" dur="500"/>
                                        <p:tgtEl>
                                          <p:spTgt spid="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2655972" cy="646331"/>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1998857"/>
            <a:ext cx="11445622" cy="4161396"/>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Reading?</a:t>
            </a:r>
          </a:p>
          <a:p>
            <a:pPr marL="457200" indent="-457200">
              <a:lnSpc>
                <a:spcPct val="150000"/>
              </a:lnSpc>
              <a:buFont typeface="Wingdings" panose="05000000000000000000" pitchFamily="2" charset="2"/>
              <a:buChar char="ü"/>
            </a:pPr>
            <a:r>
              <a:rPr lang="en-US" sz="3600" dirty="0"/>
              <a:t>Speaking?</a:t>
            </a:r>
          </a:p>
          <a:p>
            <a:pPr marL="457200" indent="-457200">
              <a:lnSpc>
                <a:spcPct val="150000"/>
              </a:lnSpc>
              <a:buFont typeface="Wingdings" panose="05000000000000000000" pitchFamily="2" charset="2"/>
              <a:buChar char="ü"/>
            </a:pPr>
            <a:r>
              <a:rPr lang="en-US" sz="3600" dirty="0"/>
              <a:t>Listening?</a:t>
            </a:r>
          </a:p>
          <a:p>
            <a:pPr marL="457200" indent="-457200">
              <a:lnSpc>
                <a:spcPct val="150000"/>
              </a:lnSpc>
              <a:buFont typeface="Wingdings" panose="05000000000000000000" pitchFamily="2" charset="2"/>
              <a:buChar char="ü"/>
            </a:pPr>
            <a:r>
              <a:rPr lang="en-US" sz="3600" dirty="0"/>
              <a:t>Writing?</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arn(inVertical)">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2358876" cy="646331"/>
          </a:xfrm>
          <a:prstGeom prst="rect">
            <a:avLst/>
          </a:prstGeom>
          <a:noFill/>
          <a:effectLst/>
        </p:spPr>
        <p:txBody>
          <a:bodyPr wrap="square" rtlCol="0">
            <a:spAutoFit/>
          </a:bodyPr>
          <a:lstStyle/>
          <a:p>
            <a:r>
              <a:rPr lang="en-US" sz="36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109596"/>
            <a:ext cx="8149852" cy="1477328"/>
          </a:xfrm>
          <a:prstGeom prst="rect">
            <a:avLst/>
          </a:prstGeom>
          <a:noFill/>
        </p:spPr>
        <p:txBody>
          <a:bodyPr wrap="square" rtlCol="0">
            <a:spAutoFit/>
          </a:bodyPr>
          <a:lstStyle/>
          <a:p>
            <a:pPr>
              <a:lnSpc>
                <a:spcPct val="150000"/>
              </a:lnSpc>
            </a:pPr>
            <a:r>
              <a:rPr lang="en-US" sz="3600" dirty="0"/>
              <a:t>- Do exercises in the workbook;</a:t>
            </a:r>
          </a:p>
          <a:p>
            <a:r>
              <a:rPr lang="en-VN" sz="3600" dirty="0">
                <a:solidFill>
                  <a:srgbClr val="000000"/>
                </a:solidFill>
                <a:effectLst/>
                <a:ea typeface="Times New Roman" panose="02020603050405020304" pitchFamily="18" charset="0"/>
              </a:rPr>
              <a:t>- Prepare for Unit 7 – Getting started</a:t>
            </a:r>
            <a:r>
              <a:rPr lang="en-US" sz="3600" dirty="0">
                <a:solidFill>
                  <a:srgbClr val="000000"/>
                </a:solidFill>
                <a:effectLst/>
                <a:ea typeface="Times New Roman" panose="02020603050405020304" pitchFamily="18" charset="0"/>
              </a:rPr>
              <a:t>.</a:t>
            </a:r>
            <a:endParaRPr lang="en-VN" sz="3600" dirty="0">
              <a:effectLst/>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60" y="3200400"/>
            <a:ext cx="3407676" cy="3407676"/>
          </a:xfrm>
          <a:prstGeom prst="rect">
            <a:avLst/>
          </a:prstGeom>
        </p:spPr>
      </p:pic>
    </p:spTree>
    <p:extLst>
      <p:ext uri="{BB962C8B-B14F-4D97-AF65-F5344CB8AC3E}">
        <p14:creationId xmlns:p14="http://schemas.microsoft.com/office/powerpoint/2010/main" val="38795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97512" y="1875056"/>
            <a:ext cx="4712984" cy="707886"/>
          </a:xfrm>
          <a:prstGeom prst="rect">
            <a:avLst/>
          </a:prstGeom>
          <a:noFill/>
        </p:spPr>
        <p:txBody>
          <a:bodyPr wrap="square" rtlCol="0">
            <a:spAutoFit/>
          </a:bodyPr>
          <a:lstStyle/>
          <a:p>
            <a:pPr algn="ctr"/>
            <a:r>
              <a:rPr lang="en-US" sz="4000" b="1" dirty="0">
                <a:solidFill>
                  <a:schemeClr val="bg1"/>
                </a:solidFill>
              </a:rPr>
              <a:t>PART 2 - SKILLS</a:t>
            </a:r>
          </a:p>
        </p:txBody>
      </p:sp>
      <p:sp>
        <p:nvSpPr>
          <p:cNvPr id="40" name="TextBox 39"/>
          <p:cNvSpPr txBox="1"/>
          <p:nvPr/>
        </p:nvSpPr>
        <p:spPr>
          <a:xfrm>
            <a:off x="83722" y="132929"/>
            <a:ext cx="2097063" cy="707886"/>
          </a:xfrm>
          <a:prstGeom prst="rect">
            <a:avLst/>
          </a:prstGeom>
          <a:noFill/>
        </p:spPr>
        <p:txBody>
          <a:bodyPr wrap="square" rtlCol="0">
            <a:spAutoFit/>
          </a:bodyPr>
          <a:lstStyle/>
          <a:p>
            <a:pPr algn="ctr"/>
            <a:r>
              <a:rPr lang="en-US" sz="4000" b="1" dirty="0">
                <a:solidFill>
                  <a:schemeClr val="bg1"/>
                </a:solidFill>
                <a:latin typeface="Myriad Pro" pitchFamily="34" charset="0"/>
              </a:rPr>
              <a:t>REVIEW</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1029" name="Picture 5" descr="5 Benefits of Personalized Learning - 21K School Vietnam">
            <a:hlinkClick r:id="rId5"/>
            <a:extLst>
              <a:ext uri="{FF2B5EF4-FFF2-40B4-BE49-F238E27FC236}">
                <a16:creationId xmlns:a16="http://schemas.microsoft.com/office/drawing/2014/main" id="{090BE56B-5F36-DCCF-9ED7-F6E8D4467E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11" y="2530519"/>
            <a:ext cx="8664778" cy="43323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 Benefits of Personalized Learning - 21K School Vietnam">
            <a:extLst>
              <a:ext uri="{FF2B5EF4-FFF2-40B4-BE49-F238E27FC236}">
                <a16:creationId xmlns:a16="http://schemas.microsoft.com/office/drawing/2014/main" id="{FA76852B-BADD-5BF2-724E-5FD648573E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93825" y="-3048000"/>
            <a:ext cx="40386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2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315580" y="2232538"/>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18" name="Rounded Rectangle 17"/>
          <p:cNvSpPr/>
          <p:nvPr/>
        </p:nvSpPr>
        <p:spPr>
          <a:xfrm>
            <a:off x="669161" y="3487517"/>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PRACTICE</a:t>
            </a:r>
            <a:endParaRPr lang="en-GB" b="1" dirty="0">
              <a:solidFill>
                <a:schemeClr val="tx1"/>
              </a:solidFill>
            </a:endParaRPr>
          </a:p>
        </p:txBody>
      </p:sp>
      <p:sp>
        <p:nvSpPr>
          <p:cNvPr id="19" name="Rounded Rectangle 18"/>
          <p:cNvSpPr/>
          <p:nvPr/>
        </p:nvSpPr>
        <p:spPr>
          <a:xfrm>
            <a:off x="2599233" y="5090339"/>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PRODUCTION</a:t>
            </a:r>
            <a:endParaRPr lang="en-GB" b="1" dirty="0">
              <a:solidFill>
                <a:schemeClr val="tx1"/>
              </a:solidFill>
            </a:endParaRPr>
          </a:p>
        </p:txBody>
      </p:sp>
      <p:sp>
        <p:nvSpPr>
          <p:cNvPr id="20" name="Rectangle 19"/>
          <p:cNvSpPr/>
          <p:nvPr/>
        </p:nvSpPr>
        <p:spPr>
          <a:xfrm>
            <a:off x="4555566" y="988409"/>
            <a:ext cx="7437348"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chemeClr val="tx1"/>
                </a:solidFill>
              </a:rPr>
              <a:t>Warm-up: Chatting</a:t>
            </a:r>
          </a:p>
        </p:txBody>
      </p:sp>
      <p:sp>
        <p:nvSpPr>
          <p:cNvPr id="21" name="Rectangle 20"/>
          <p:cNvSpPr/>
          <p:nvPr/>
        </p:nvSpPr>
        <p:spPr>
          <a:xfrm>
            <a:off x="4565207" y="1678836"/>
            <a:ext cx="7460378" cy="103139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Reading </a:t>
            </a:r>
          </a:p>
          <a:p>
            <a:r>
              <a:rPr lang="en-US" sz="2200" dirty="0">
                <a:solidFill>
                  <a:schemeClr val="tx1"/>
                </a:solidFill>
              </a:rPr>
              <a:t>Task 1</a:t>
            </a:r>
            <a:r>
              <a:rPr lang="en-US" sz="2200">
                <a:solidFill>
                  <a:schemeClr val="tx1"/>
                </a:solidFill>
              </a:rPr>
              <a:t>: </a:t>
            </a:r>
            <a:r>
              <a:rPr lang="vi-VN" sz="2200">
                <a:solidFill>
                  <a:schemeClr val="tx1"/>
                </a:solidFill>
              </a:rPr>
              <a:t>	</a:t>
            </a:r>
            <a:r>
              <a:rPr lang="vi-VN" sz="2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passage and choose the correct answer A, B, C 	or D</a:t>
            </a:r>
            <a:r>
              <a:rPr lang="en-US" sz="2200">
                <a:solidFill>
                  <a:schemeClr val="tx1"/>
                </a:solidFill>
              </a:rPr>
              <a:t>. </a:t>
            </a:r>
            <a:endParaRPr lang="en-GB" sz="2200" dirty="0">
              <a:solidFill>
                <a:schemeClr val="tx1"/>
              </a:solidFill>
            </a:endParaRPr>
          </a:p>
        </p:txBody>
      </p:sp>
      <p:sp>
        <p:nvSpPr>
          <p:cNvPr id="22" name="Rectangle 21"/>
          <p:cNvSpPr/>
          <p:nvPr/>
        </p:nvSpPr>
        <p:spPr>
          <a:xfrm>
            <a:off x="4565207" y="2777778"/>
            <a:ext cx="7455889" cy="905457"/>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2200" dirty="0">
                <a:solidFill>
                  <a:schemeClr val="tx1"/>
                </a:solidFill>
              </a:rPr>
              <a:t>Speaking</a:t>
            </a:r>
          </a:p>
          <a:p>
            <a:pPr marR="0">
              <a:spcBef>
                <a:spcPts val="0"/>
              </a:spcBef>
              <a:spcAft>
                <a:spcPts val="0"/>
              </a:spcAft>
            </a:pPr>
            <a:r>
              <a:rPr lang="en-US" sz="2200" dirty="0">
                <a:solidFill>
                  <a:schemeClr val="tx1"/>
                </a:solidFill>
              </a:rPr>
              <a:t>Task 2</a:t>
            </a:r>
            <a:r>
              <a:rPr lang="en-US" sz="2200">
                <a:solidFill>
                  <a:schemeClr val="tx1"/>
                </a:solidFill>
              </a:rPr>
              <a:t>: 	</a:t>
            </a:r>
            <a:r>
              <a:rPr lang="en-US" sz="2200">
                <a:solidFill>
                  <a:schemeClr val="tx1"/>
                </a:solidFill>
                <a:effectLst/>
                <a:ea typeface="Times New Roman" panose="02020603050405020304" pitchFamily="18" charset="0"/>
              </a:rPr>
              <a:t>Work in groups. Choose ONE of the things below and 	discuss it, using the</a:t>
            </a:r>
            <a:r>
              <a:rPr lang="vi-VN" sz="2200">
                <a:solidFill>
                  <a:schemeClr val="tx1"/>
                </a:solidFill>
                <a:effectLst/>
                <a:ea typeface="Times New Roman" panose="02020603050405020304" pitchFamily="18" charset="0"/>
              </a:rPr>
              <a:t> </a:t>
            </a:r>
            <a:r>
              <a:rPr lang="en-US" sz="2200">
                <a:solidFill>
                  <a:schemeClr val="tx1"/>
                </a:solidFill>
                <a:effectLst/>
                <a:ea typeface="Times New Roman" panose="02020603050405020304" pitchFamily="18" charset="0"/>
              </a:rPr>
              <a:t>cues. Then present it to your class</a:t>
            </a:r>
            <a:r>
              <a:rPr lang="en-US" sz="2200">
                <a:solidFill>
                  <a:schemeClr val="tx1"/>
                </a:solidFill>
              </a:rPr>
              <a:t>. </a:t>
            </a:r>
            <a:endParaRPr lang="en-US" sz="2200" dirty="0">
              <a:solidFill>
                <a:schemeClr val="tx1"/>
              </a:solidFill>
              <a:cs typeface="Calibri" panose="020F0502020204030204" pitchFamily="34" charset="0"/>
            </a:endParaRPr>
          </a:p>
        </p:txBody>
      </p:sp>
      <p:sp>
        <p:nvSpPr>
          <p:cNvPr id="23" name="Rectangle 22"/>
          <p:cNvSpPr/>
          <p:nvPr/>
        </p:nvSpPr>
        <p:spPr>
          <a:xfrm>
            <a:off x="4572603" y="3761530"/>
            <a:ext cx="7441095" cy="1343346"/>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2200" dirty="0">
                <a:solidFill>
                  <a:schemeClr val="tx1"/>
                </a:solidFill>
              </a:rPr>
              <a:t>Listening </a:t>
            </a:r>
          </a:p>
          <a:p>
            <a:pPr marR="0">
              <a:spcBef>
                <a:spcPts val="0"/>
              </a:spcBef>
              <a:spcAft>
                <a:spcPts val="0"/>
              </a:spcAft>
            </a:pPr>
            <a:r>
              <a:rPr lang="en-US" sz="2200" dirty="0">
                <a:solidFill>
                  <a:schemeClr val="tx1"/>
                </a:solidFill>
              </a:rPr>
              <a:t>Task 3</a:t>
            </a:r>
            <a:r>
              <a:rPr lang="en-US" sz="2200">
                <a:solidFill>
                  <a:schemeClr val="tx1"/>
                </a:solidFill>
              </a:rPr>
              <a:t>: 	</a:t>
            </a:r>
            <a:r>
              <a:rPr lang="en-US" sz="2200">
                <a:solidFill>
                  <a:schemeClr val="tx1"/>
                </a:solidFill>
                <a:effectLst/>
                <a:ea typeface="Times New Roman" panose="02020603050405020304" pitchFamily="18" charset="0"/>
              </a:rPr>
              <a:t>Listen to a talk about entertainment for Vietnamese 	children in the past and complete each sentence with 	ONE word</a:t>
            </a:r>
            <a:r>
              <a:rPr lang="en-US" sz="2200">
                <a:solidFill>
                  <a:schemeClr val="tx1"/>
                </a:solidFill>
              </a:rPr>
              <a:t>.</a:t>
            </a:r>
            <a:endParaRPr lang="en-US" sz="2200" dirty="0">
              <a:solidFill>
                <a:schemeClr val="tx1"/>
              </a:solidFill>
            </a:endParaRPr>
          </a:p>
        </p:txBody>
      </p:sp>
      <p:cxnSp>
        <p:nvCxnSpPr>
          <p:cNvPr id="24" name="Curved Connector 23"/>
          <p:cNvCxnSpPr>
            <a:stCxn id="16" idx="3"/>
            <a:endCxn id="17" idx="0"/>
          </p:cNvCxnSpPr>
          <p:nvPr/>
        </p:nvCxnSpPr>
        <p:spPr>
          <a:xfrm>
            <a:off x="2505075" y="1409153"/>
            <a:ext cx="728462" cy="82338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587118" y="2541341"/>
            <a:ext cx="728462" cy="94617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505075" y="3788241"/>
            <a:ext cx="1012115" cy="1302098"/>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669161" y="5926304"/>
            <a:ext cx="1835914" cy="604154"/>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9" idx="1"/>
            <a:endCxn id="27" idx="0"/>
          </p:cNvCxnSpPr>
          <p:nvPr/>
        </p:nvCxnSpPr>
        <p:spPr>
          <a:xfrm rot="10800000" flipV="1">
            <a:off x="1587119" y="5391062"/>
            <a:ext cx="1012115" cy="53524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4565207" y="6200470"/>
            <a:ext cx="7437348" cy="604154"/>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tx1"/>
                </a:solidFill>
              </a:rPr>
              <a:t>Wrap-up</a:t>
            </a:r>
          </a:p>
          <a:p>
            <a:r>
              <a:rPr lang="en-US" sz="2200">
                <a:solidFill>
                  <a:schemeClr val="tx1"/>
                </a:solidFill>
              </a:rPr>
              <a:t>Homework</a:t>
            </a:r>
            <a:endParaRPr lang="en-GB" sz="2200"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PART 2 – SKILLS </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
        <p:nvSpPr>
          <p:cNvPr id="2" name="Rectangle 1">
            <a:extLst>
              <a:ext uri="{FF2B5EF4-FFF2-40B4-BE49-F238E27FC236}">
                <a16:creationId xmlns:a16="http://schemas.microsoft.com/office/drawing/2014/main" id="{0FC00E36-542B-21BA-BB94-5E8429F6B103}"/>
              </a:ext>
            </a:extLst>
          </p:cNvPr>
          <p:cNvSpPr/>
          <p:nvPr/>
        </p:nvSpPr>
        <p:spPr>
          <a:xfrm>
            <a:off x="4572603" y="5178331"/>
            <a:ext cx="7441095" cy="955564"/>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sz="2200" dirty="0">
                <a:solidFill>
                  <a:schemeClr val="tx1"/>
                </a:solidFill>
              </a:rPr>
              <a:t>Writing </a:t>
            </a:r>
          </a:p>
          <a:p>
            <a:pPr marR="0">
              <a:spcBef>
                <a:spcPts val="0"/>
              </a:spcBef>
              <a:spcAft>
                <a:spcPts val="0"/>
              </a:spcAft>
            </a:pPr>
            <a:r>
              <a:rPr lang="en-US" sz="2200" dirty="0">
                <a:solidFill>
                  <a:schemeClr val="tx1"/>
                </a:solidFill>
              </a:rPr>
              <a:t>Task 4</a:t>
            </a:r>
            <a:r>
              <a:rPr lang="en-US" sz="2200">
                <a:solidFill>
                  <a:schemeClr val="tx1"/>
                </a:solidFill>
              </a:rPr>
              <a:t>: </a:t>
            </a:r>
            <a:r>
              <a:rPr lang="vi-VN" sz="2200">
                <a:solidFill>
                  <a:schemeClr val="tx1"/>
                </a:solidFill>
              </a:rPr>
              <a:t>	</a:t>
            </a:r>
            <a:r>
              <a:rPr lang="vi-VN"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Make complete sentences from the clues. Make any 	changes and add more words if n</a:t>
            </a:r>
            <a:r>
              <a:rPr lang="en-US" sz="2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ecessary</a:t>
            </a:r>
            <a:r>
              <a:rPr lang="en-US" sz="2200">
                <a:solidFill>
                  <a:schemeClr val="tx1"/>
                </a:solidFill>
              </a:rPr>
              <a:t>. </a:t>
            </a:r>
            <a:endParaRPr lang="en-US" sz="2200" dirty="0">
              <a:solidFill>
                <a:schemeClr val="tx1"/>
              </a:solidFill>
              <a:cs typeface="Calibri" panose="020F0502020204030204" pitchFamily="34" charset="0"/>
            </a:endParaRPr>
          </a:p>
        </p:txBody>
      </p:sp>
    </p:spTree>
    <p:extLst>
      <p:ext uri="{BB962C8B-B14F-4D97-AF65-F5344CB8AC3E}">
        <p14:creationId xmlns:p14="http://schemas.microsoft.com/office/powerpoint/2010/main" val="6582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2054" name="Picture 6" descr="Tiếng Anh 9 Tập 1 - Unit 4 LIFE IN THE PAST - GETTING STARTED - 3 In  groups, brainstorm some of the past events and practices in your area. Make  a">
            <a:extLst>
              <a:ext uri="{FF2B5EF4-FFF2-40B4-BE49-F238E27FC236}">
                <a16:creationId xmlns:a16="http://schemas.microsoft.com/office/drawing/2014/main" id="{BF9268FF-8F22-EE9F-27EF-AE1287F6BD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708"/>
          <a:stretch/>
        </p:blipFill>
        <p:spPr bwMode="auto">
          <a:xfrm rot="20618891">
            <a:off x="8860894" y="1012412"/>
            <a:ext cx="2889409" cy="27860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iếng Anh 9 Tập 1 - Unit 4 LIFE IN THE PAST - GETTING STARTED - 1 Listen  and read. | Sách Mềm">
            <a:extLst>
              <a:ext uri="{FF2B5EF4-FFF2-40B4-BE49-F238E27FC236}">
                <a16:creationId xmlns:a16="http://schemas.microsoft.com/office/drawing/2014/main" id="{A119B0F1-B86C-C948-4FFA-6A22698B86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74057">
            <a:off x="6572233" y="4370497"/>
            <a:ext cx="2836785" cy="21121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Vietnamese Culture | 5 Things You Should Know about Culture of Vietnam">
            <a:extLst>
              <a:ext uri="{FF2B5EF4-FFF2-40B4-BE49-F238E27FC236}">
                <a16:creationId xmlns:a16="http://schemas.microsoft.com/office/drawing/2014/main" id="{E8ED2D27-BD35-CDED-1EBE-5D7F974E22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21781">
            <a:off x="333988" y="3295528"/>
            <a:ext cx="2733983" cy="18226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Vietnam Lifestyle - The Reality of Lifestyle Culture in Vietnam">
            <a:extLst>
              <a:ext uri="{FF2B5EF4-FFF2-40B4-BE49-F238E27FC236}">
                <a16:creationId xmlns:a16="http://schemas.microsoft.com/office/drawing/2014/main" id="{2175BF2E-5B3F-3FA7-2E54-C391F60BBF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50575">
            <a:off x="3364925" y="4869139"/>
            <a:ext cx="2541196" cy="1694131"/>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a:extLst>
              <a:ext uri="{FF2B5EF4-FFF2-40B4-BE49-F238E27FC236}">
                <a16:creationId xmlns:a16="http://schemas.microsoft.com/office/drawing/2014/main" id="{E09A0C94-A639-3EA3-056B-21BA952A0BB0}"/>
              </a:ext>
            </a:extLst>
          </p:cNvPr>
          <p:cNvSpPr/>
          <p:nvPr/>
        </p:nvSpPr>
        <p:spPr>
          <a:xfrm>
            <a:off x="3102920" y="882630"/>
            <a:ext cx="5243360" cy="3103732"/>
          </a:xfrm>
          <a:prstGeom prst="wedgeEllipseCallout">
            <a:avLst>
              <a:gd name="adj1" fmla="val -41235"/>
              <a:gd name="adj2" fmla="val 60242"/>
            </a:avLst>
          </a:prstGeom>
          <a:solidFill>
            <a:srgbClr val="FEE3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ea typeface="Times New Roman" panose="02020603050405020304" pitchFamily="18" charset="0"/>
              </a:rPr>
              <a:t>T</a:t>
            </a:r>
            <a:r>
              <a:rPr lang="en-US" sz="4000" dirty="0">
                <a:solidFill>
                  <a:schemeClr val="tx1"/>
                </a:solidFill>
                <a:effectLst/>
                <a:ea typeface="Times New Roman" panose="02020603050405020304" pitchFamily="18" charset="0"/>
              </a:rPr>
              <a:t>he differences between life </a:t>
            </a:r>
          </a:p>
          <a:p>
            <a:pPr algn="ctr"/>
            <a:r>
              <a:rPr lang="en-US" sz="4000" dirty="0">
                <a:solidFill>
                  <a:schemeClr val="tx1"/>
                </a:solidFill>
                <a:effectLst/>
                <a:ea typeface="Times New Roman" panose="02020603050405020304" pitchFamily="18" charset="0"/>
              </a:rPr>
              <a:t>in the past and </a:t>
            </a:r>
          </a:p>
          <a:p>
            <a:pPr algn="ctr"/>
            <a:r>
              <a:rPr lang="en-US" sz="4000" dirty="0">
                <a:solidFill>
                  <a:schemeClr val="tx1"/>
                </a:solidFill>
                <a:effectLst/>
                <a:ea typeface="Times New Roman" panose="02020603050405020304" pitchFamily="18" charset="0"/>
              </a:rPr>
              <a:t>at present?</a:t>
            </a:r>
            <a:r>
              <a:rPr lang="en-VN" sz="4000" dirty="0">
                <a:solidFill>
                  <a:schemeClr val="tx1"/>
                </a:solidFill>
                <a:effectLst/>
              </a:rPr>
              <a:t> </a:t>
            </a:r>
            <a:endParaRPr lang="en-VN" sz="4000" dirty="0">
              <a:solidFill>
                <a:schemeClr val="tx1"/>
              </a:solidFill>
            </a:endParaRPr>
          </a:p>
        </p:txBody>
      </p:sp>
    </p:spTree>
    <p:extLst>
      <p:ext uri="{BB962C8B-B14F-4D97-AF65-F5344CB8AC3E}">
        <p14:creationId xmlns:p14="http://schemas.microsoft.com/office/powerpoint/2010/main" val="281797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E1B1D97-8F69-4A19-584A-DA28562A0936}"/>
              </a:ext>
            </a:extLst>
          </p:cNvPr>
          <p:cNvSpPr/>
          <p:nvPr/>
        </p:nvSpPr>
        <p:spPr>
          <a:xfrm>
            <a:off x="487067" y="1804801"/>
            <a:ext cx="11595869" cy="4866269"/>
          </a:xfrm>
          <a:prstGeom prst="roundRect">
            <a:avLst>
              <a:gd name="adj" fmla="val 8104"/>
            </a:avLst>
          </a:prstGeom>
          <a:solidFill>
            <a:srgbClr val="FEE3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186704"/>
            <a:ext cx="11148370" cy="523220"/>
          </a:xfrm>
          <a:prstGeom prst="rect">
            <a:avLst/>
          </a:prstGeom>
          <a:noFill/>
          <a:effectLst/>
        </p:spPr>
        <p:txBody>
          <a:bodyPr wrap="square" rtlCol="0">
            <a:spAutoFit/>
          </a:bodyPr>
          <a:lstStyle/>
          <a:p>
            <a:r>
              <a:rPr lang="en-US" sz="2800" b="1" dirty="0">
                <a:effectLst/>
                <a:ea typeface="Times New Roman" panose="02020603050405020304" pitchFamily="18" charset="0"/>
              </a:rPr>
              <a:t>Read the passage and choose the correct answer A, B, C, or D.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87067" y="114576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2" y="1043123"/>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704328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 - READING</a:t>
            </a:r>
          </a:p>
        </p:txBody>
      </p:sp>
      <p:sp>
        <p:nvSpPr>
          <p:cNvPr id="11" name="TextBox 10">
            <a:extLst>
              <a:ext uri="{FF2B5EF4-FFF2-40B4-BE49-F238E27FC236}">
                <a16:creationId xmlns:a16="http://schemas.microsoft.com/office/drawing/2014/main" id="{4B762BA3-5846-49A1-A041-93C20AA09C52}"/>
              </a:ext>
            </a:extLst>
          </p:cNvPr>
          <p:cNvSpPr txBox="1"/>
          <p:nvPr/>
        </p:nvSpPr>
        <p:spPr>
          <a:xfrm>
            <a:off x="539852" y="1883444"/>
            <a:ext cx="11595869" cy="4708981"/>
          </a:xfrm>
          <a:prstGeom prst="rect">
            <a:avLst/>
          </a:prstGeom>
          <a:noFill/>
        </p:spPr>
        <p:txBody>
          <a:bodyPr wrap="square">
            <a:spAutoFit/>
          </a:bodyPr>
          <a:lstStyle/>
          <a:p>
            <a:pPr indent="-1270"/>
            <a:r>
              <a:rPr lang="en-US" sz="2500" dirty="0">
                <a:cs typeface="Arial" panose="020B0604020202020204" pitchFamily="34" charset="0"/>
              </a:rPr>
              <a:t>Not long ago, open-air markets played an important part in the lives of the Vietnamese. Wherever there was open space, the local people could start their own market. There, you could find almost everything from local home-made and home-grown products to those that the sellers bought wholesale from somewhere and resold them for a profit. Since the locals went there nearly every day, they knew one another, and the sellers even remembered the customers’ preferences. Then supermarkets came and soon became popular. There are many reasons to explain their popularity. First, they offer a cool and large shopping site. Shoppers can spend hours in them without worrying about heat or rain. Second, they provide shoppers with a wide range of goods, from foods and kitchenware to cosmetics and pet care products. People do not have to move from shop to shop to collect all the things they need. Nowadays, many supermarkets even offer home-delivery service and online shopping, which makes shopping even easier.</a:t>
            </a:r>
          </a:p>
        </p:txBody>
      </p:sp>
    </p:spTree>
    <p:extLst>
      <p:ext uri="{BB962C8B-B14F-4D97-AF65-F5344CB8AC3E}">
        <p14:creationId xmlns:p14="http://schemas.microsoft.com/office/powerpoint/2010/main" val="152922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E1B1D97-8F69-4A19-584A-DA28562A0936}"/>
              </a:ext>
            </a:extLst>
          </p:cNvPr>
          <p:cNvSpPr/>
          <p:nvPr/>
        </p:nvSpPr>
        <p:spPr>
          <a:xfrm>
            <a:off x="197253" y="1757553"/>
            <a:ext cx="7333100" cy="5016759"/>
          </a:xfrm>
          <a:prstGeom prst="roundRect">
            <a:avLst>
              <a:gd name="adj" fmla="val 8104"/>
            </a:avLst>
          </a:prstGeom>
          <a:solidFill>
            <a:srgbClr val="FEE3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186704"/>
            <a:ext cx="11148370" cy="523220"/>
          </a:xfrm>
          <a:prstGeom prst="rect">
            <a:avLst/>
          </a:prstGeom>
          <a:noFill/>
          <a:effectLst/>
        </p:spPr>
        <p:txBody>
          <a:bodyPr wrap="square" rtlCol="0">
            <a:spAutoFit/>
          </a:bodyPr>
          <a:lstStyle/>
          <a:p>
            <a:r>
              <a:rPr lang="en-US" sz="2800" b="1" dirty="0">
                <a:effectLst/>
                <a:ea typeface="Times New Roman" panose="02020603050405020304" pitchFamily="18" charset="0"/>
              </a:rPr>
              <a:t>Read the passage and choose the correct answer A, B, C, or D.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87067" y="114576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2" y="1043123"/>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704328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 - READING</a:t>
            </a:r>
          </a:p>
        </p:txBody>
      </p:sp>
      <p:sp>
        <p:nvSpPr>
          <p:cNvPr id="11" name="TextBox 10">
            <a:extLst>
              <a:ext uri="{FF2B5EF4-FFF2-40B4-BE49-F238E27FC236}">
                <a16:creationId xmlns:a16="http://schemas.microsoft.com/office/drawing/2014/main" id="{4B762BA3-5846-49A1-A041-93C20AA09C52}"/>
              </a:ext>
            </a:extLst>
          </p:cNvPr>
          <p:cNvSpPr txBox="1"/>
          <p:nvPr/>
        </p:nvSpPr>
        <p:spPr>
          <a:xfrm>
            <a:off x="334904" y="1856355"/>
            <a:ext cx="7196622" cy="5016758"/>
          </a:xfrm>
          <a:prstGeom prst="rect">
            <a:avLst/>
          </a:prstGeom>
          <a:noFill/>
        </p:spPr>
        <p:txBody>
          <a:bodyPr wrap="square">
            <a:spAutoFit/>
          </a:bodyPr>
          <a:lstStyle/>
          <a:p>
            <a:pPr indent="-1270"/>
            <a:r>
              <a:rPr lang="en-US" sz="2000" dirty="0">
                <a:cs typeface="Arial" panose="020B0604020202020204" pitchFamily="34" charset="0"/>
              </a:rPr>
              <a:t>Not long ago, open-air markets played an important part in the lives of the Vietnamese. Wherever there was open space, the local people could start their own market. There, you could find almost everything from local home-made and home-grown products to those that the sellers bought wholesale from somewhere and resold them for a profit. Since the locals went there nearly every day, they knew one another, and the sellers even remembered the customers’ preferences. Then supermarkets came and soon became popular. There are many reasons to explain their popularity. First, they offer a cool and large shopping site. Shoppers can spend hours in them without worrying about heat or rain. Second, they provide shoppers with a wide range of goods, from foods and kitchenware to cosmetics and pet care products. People do not have to move from shop to shop to collect all the things they need. Nowadays, many supermarkets even offer home-delivery service and online shopping, which makes shopping even easier.</a:t>
            </a:r>
          </a:p>
        </p:txBody>
      </p:sp>
      <p:sp>
        <p:nvSpPr>
          <p:cNvPr id="4" name="TextBox 3">
            <a:extLst>
              <a:ext uri="{FF2B5EF4-FFF2-40B4-BE49-F238E27FC236}">
                <a16:creationId xmlns:a16="http://schemas.microsoft.com/office/drawing/2014/main" id="{B15528CE-89F4-8001-5FC6-E62155140341}"/>
              </a:ext>
            </a:extLst>
          </p:cNvPr>
          <p:cNvSpPr txBox="1"/>
          <p:nvPr/>
        </p:nvSpPr>
        <p:spPr>
          <a:xfrm>
            <a:off x="7736474" y="1819108"/>
            <a:ext cx="4285346" cy="4831579"/>
          </a:xfrm>
          <a:prstGeom prst="rect">
            <a:avLst/>
          </a:prstGeom>
          <a:noFill/>
        </p:spPr>
        <p:txBody>
          <a:bodyPr wrap="square">
            <a:spAutoFit/>
          </a:bodyPr>
          <a:lstStyle/>
          <a:p>
            <a:pPr>
              <a:lnSpc>
                <a:spcPct val="150000"/>
              </a:lnSpc>
            </a:pPr>
            <a:r>
              <a:rPr lang="en-US" sz="2600" b="1" dirty="0"/>
              <a:t>1. </a:t>
            </a:r>
            <a:r>
              <a:rPr lang="en-US" sz="2600" dirty="0"/>
              <a:t>In the past, the local people could start an open-air market when ______.</a:t>
            </a:r>
          </a:p>
          <a:p>
            <a:pPr>
              <a:lnSpc>
                <a:spcPct val="150000"/>
              </a:lnSpc>
            </a:pPr>
            <a:r>
              <a:rPr lang="en-US" sz="2600" dirty="0"/>
              <a:t>A. they paid the rent </a:t>
            </a:r>
          </a:p>
          <a:p>
            <a:pPr>
              <a:lnSpc>
                <a:spcPct val="150000"/>
              </a:lnSpc>
            </a:pPr>
            <a:r>
              <a:rPr lang="en-US" sz="2600" dirty="0"/>
              <a:t>B. they found a spacious spot </a:t>
            </a:r>
          </a:p>
          <a:p>
            <a:pPr>
              <a:lnSpc>
                <a:spcPct val="150000"/>
              </a:lnSpc>
            </a:pPr>
            <a:r>
              <a:rPr lang="en-US" sz="2600" dirty="0"/>
              <a:t>C. they had products to sell </a:t>
            </a:r>
          </a:p>
          <a:p>
            <a:pPr>
              <a:lnSpc>
                <a:spcPct val="150000"/>
              </a:lnSpc>
            </a:pPr>
            <a:r>
              <a:rPr lang="en-US" sz="2600"/>
              <a:t>D. they </a:t>
            </a:r>
            <a:r>
              <a:rPr lang="en-US" sz="2600" dirty="0"/>
              <a:t>didn’t want to shop elsewhere</a:t>
            </a:r>
          </a:p>
        </p:txBody>
      </p:sp>
      <p:sp>
        <p:nvSpPr>
          <p:cNvPr id="5" name="Oval 4">
            <a:extLst>
              <a:ext uri="{FF2B5EF4-FFF2-40B4-BE49-F238E27FC236}">
                <a16:creationId xmlns:a16="http://schemas.microsoft.com/office/drawing/2014/main" id="{9F54D6ED-6FB9-1DCA-6E8D-DCF60C7E3E35}"/>
              </a:ext>
            </a:extLst>
          </p:cNvPr>
          <p:cNvSpPr/>
          <p:nvPr/>
        </p:nvSpPr>
        <p:spPr>
          <a:xfrm>
            <a:off x="7649157" y="4307776"/>
            <a:ext cx="544952" cy="52322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7639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186704"/>
            <a:ext cx="11148370" cy="523220"/>
          </a:xfrm>
          <a:prstGeom prst="rect">
            <a:avLst/>
          </a:prstGeom>
          <a:noFill/>
          <a:effectLst/>
        </p:spPr>
        <p:txBody>
          <a:bodyPr wrap="square" rtlCol="0">
            <a:spAutoFit/>
          </a:bodyPr>
          <a:lstStyle/>
          <a:p>
            <a:r>
              <a:rPr lang="en-US" sz="2800" b="1" dirty="0">
                <a:effectLst/>
                <a:ea typeface="Times New Roman" panose="02020603050405020304" pitchFamily="18" charset="0"/>
              </a:rPr>
              <a:t>Read the passage and choose the correct answer A, B, C, or D.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87067" y="114576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2" y="1043123"/>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704328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 - READING</a:t>
            </a:r>
          </a:p>
        </p:txBody>
      </p:sp>
      <p:sp>
        <p:nvSpPr>
          <p:cNvPr id="4" name="TextBox 3">
            <a:extLst>
              <a:ext uri="{FF2B5EF4-FFF2-40B4-BE49-F238E27FC236}">
                <a16:creationId xmlns:a16="http://schemas.microsoft.com/office/drawing/2014/main" id="{B15528CE-89F4-8001-5FC6-E62155140341}"/>
              </a:ext>
            </a:extLst>
          </p:cNvPr>
          <p:cNvSpPr txBox="1"/>
          <p:nvPr/>
        </p:nvSpPr>
        <p:spPr>
          <a:xfrm>
            <a:off x="7736474" y="1819108"/>
            <a:ext cx="4285346" cy="4831579"/>
          </a:xfrm>
          <a:prstGeom prst="rect">
            <a:avLst/>
          </a:prstGeom>
          <a:noFill/>
        </p:spPr>
        <p:txBody>
          <a:bodyPr wrap="square">
            <a:spAutoFit/>
          </a:bodyPr>
          <a:lstStyle/>
          <a:p>
            <a:pPr>
              <a:lnSpc>
                <a:spcPct val="150000"/>
              </a:lnSpc>
            </a:pPr>
            <a:r>
              <a:rPr lang="en-US" sz="2600" b="1" dirty="0"/>
              <a:t>2. </a:t>
            </a:r>
            <a:r>
              <a:rPr lang="en-US" sz="2600" dirty="0"/>
              <a:t>The relationship between the sellers and the market-goers at an open-air market was ______. </a:t>
            </a:r>
          </a:p>
          <a:p>
            <a:pPr>
              <a:lnSpc>
                <a:spcPct val="150000"/>
              </a:lnSpc>
            </a:pPr>
            <a:r>
              <a:rPr lang="en-US" sz="2600" dirty="0"/>
              <a:t>A. healthy </a:t>
            </a:r>
          </a:p>
          <a:p>
            <a:pPr>
              <a:lnSpc>
                <a:spcPct val="150000"/>
              </a:lnSpc>
            </a:pPr>
            <a:r>
              <a:rPr lang="en-US" sz="2600" dirty="0"/>
              <a:t>B. distant </a:t>
            </a:r>
          </a:p>
          <a:p>
            <a:pPr>
              <a:lnSpc>
                <a:spcPct val="150000"/>
              </a:lnSpc>
            </a:pPr>
            <a:r>
              <a:rPr lang="en-US" sz="2600" dirty="0"/>
              <a:t>C. formal </a:t>
            </a:r>
          </a:p>
          <a:p>
            <a:pPr>
              <a:lnSpc>
                <a:spcPct val="150000"/>
              </a:lnSpc>
            </a:pPr>
            <a:r>
              <a:rPr lang="en-US" sz="2600" dirty="0"/>
              <a:t>D. close</a:t>
            </a:r>
          </a:p>
        </p:txBody>
      </p:sp>
      <p:sp>
        <p:nvSpPr>
          <p:cNvPr id="5" name="Oval 4">
            <a:extLst>
              <a:ext uri="{FF2B5EF4-FFF2-40B4-BE49-F238E27FC236}">
                <a16:creationId xmlns:a16="http://schemas.microsoft.com/office/drawing/2014/main" id="{9F54D6ED-6FB9-1DCA-6E8D-DCF60C7E3E35}"/>
              </a:ext>
            </a:extLst>
          </p:cNvPr>
          <p:cNvSpPr/>
          <p:nvPr/>
        </p:nvSpPr>
        <p:spPr>
          <a:xfrm>
            <a:off x="7658989" y="6127467"/>
            <a:ext cx="544951" cy="52322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Rounded Rectangle 2">
            <a:extLst>
              <a:ext uri="{FF2B5EF4-FFF2-40B4-BE49-F238E27FC236}">
                <a16:creationId xmlns:a16="http://schemas.microsoft.com/office/drawing/2014/main" id="{0F2FFBA9-8068-6B3B-B74D-E2E00B9C5666}"/>
              </a:ext>
            </a:extLst>
          </p:cNvPr>
          <p:cNvSpPr/>
          <p:nvPr/>
        </p:nvSpPr>
        <p:spPr>
          <a:xfrm>
            <a:off x="197253" y="1757553"/>
            <a:ext cx="7333100" cy="5016759"/>
          </a:xfrm>
          <a:prstGeom prst="roundRect">
            <a:avLst>
              <a:gd name="adj" fmla="val 8104"/>
            </a:avLst>
          </a:prstGeom>
          <a:solidFill>
            <a:srgbClr val="FEE3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B089AE9B-A11B-8ED8-4ECA-F75C84DF5C78}"/>
              </a:ext>
            </a:extLst>
          </p:cNvPr>
          <p:cNvSpPr txBox="1"/>
          <p:nvPr/>
        </p:nvSpPr>
        <p:spPr>
          <a:xfrm>
            <a:off x="334904" y="1856355"/>
            <a:ext cx="7196622" cy="5016758"/>
          </a:xfrm>
          <a:prstGeom prst="rect">
            <a:avLst/>
          </a:prstGeom>
          <a:noFill/>
        </p:spPr>
        <p:txBody>
          <a:bodyPr wrap="square">
            <a:spAutoFit/>
          </a:bodyPr>
          <a:lstStyle/>
          <a:p>
            <a:pPr indent="-1270"/>
            <a:r>
              <a:rPr lang="en-US" sz="2000" dirty="0">
                <a:cs typeface="Arial" panose="020B0604020202020204" pitchFamily="34" charset="0"/>
              </a:rPr>
              <a:t>Not long ago, open-air markets played an important part in the lives of the Vietnamese. Wherever there was open space, the local people could start their own market. There, you could find almost everything from local home-made and home-grown products to those that the sellers bought wholesale from somewhere and resold them for a profit. Since the locals went there nearly every day, they knew one another, and the sellers even remembered the customers’ preferences. Then supermarkets came and soon became popular. There are many reasons to explain their popularity. First, they offer a cool and large shopping site. Shoppers can spend hours in them without worrying about heat or rain. Second, they provide shoppers with a wide range of goods, from foods and kitchenware to cosmetics and pet care products. People do not have to move from shop to shop to collect all the things they need. Nowadays, many supermarkets even offer home-delivery service and online shopping, which makes shopping even easier.</a:t>
            </a:r>
          </a:p>
        </p:txBody>
      </p:sp>
    </p:spTree>
    <p:extLst>
      <p:ext uri="{BB962C8B-B14F-4D97-AF65-F5344CB8AC3E}">
        <p14:creationId xmlns:p14="http://schemas.microsoft.com/office/powerpoint/2010/main" val="420311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186704"/>
            <a:ext cx="11148370" cy="523220"/>
          </a:xfrm>
          <a:prstGeom prst="rect">
            <a:avLst/>
          </a:prstGeom>
          <a:noFill/>
          <a:effectLst/>
        </p:spPr>
        <p:txBody>
          <a:bodyPr wrap="square" rtlCol="0">
            <a:spAutoFit/>
          </a:bodyPr>
          <a:lstStyle/>
          <a:p>
            <a:r>
              <a:rPr lang="en-US" sz="2800" b="1" dirty="0">
                <a:effectLst/>
                <a:ea typeface="Times New Roman" panose="02020603050405020304" pitchFamily="18" charset="0"/>
              </a:rPr>
              <a:t>Read the passage and choose the correct answer A, B, C, or D.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87067" y="114576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2" y="1043123"/>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704328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 - READING</a:t>
            </a:r>
          </a:p>
        </p:txBody>
      </p:sp>
      <p:sp>
        <p:nvSpPr>
          <p:cNvPr id="4" name="TextBox 3">
            <a:extLst>
              <a:ext uri="{FF2B5EF4-FFF2-40B4-BE49-F238E27FC236}">
                <a16:creationId xmlns:a16="http://schemas.microsoft.com/office/drawing/2014/main" id="{B15528CE-89F4-8001-5FC6-E62155140341}"/>
              </a:ext>
            </a:extLst>
          </p:cNvPr>
          <p:cNvSpPr txBox="1"/>
          <p:nvPr/>
        </p:nvSpPr>
        <p:spPr>
          <a:xfrm>
            <a:off x="7736474" y="1819108"/>
            <a:ext cx="4285346" cy="3631250"/>
          </a:xfrm>
          <a:prstGeom prst="rect">
            <a:avLst/>
          </a:prstGeom>
          <a:noFill/>
        </p:spPr>
        <p:txBody>
          <a:bodyPr wrap="square">
            <a:spAutoFit/>
          </a:bodyPr>
          <a:lstStyle/>
          <a:p>
            <a:pPr>
              <a:lnSpc>
                <a:spcPct val="150000"/>
              </a:lnSpc>
            </a:pPr>
            <a:r>
              <a:rPr lang="en-US" sz="2600" b="1" dirty="0"/>
              <a:t>3.</a:t>
            </a:r>
            <a:r>
              <a:rPr lang="en-US" sz="2600" dirty="0"/>
              <a:t> The writer mentions two ______ the supermarket. </a:t>
            </a:r>
          </a:p>
          <a:p>
            <a:pPr>
              <a:lnSpc>
                <a:spcPct val="150000"/>
              </a:lnSpc>
            </a:pPr>
            <a:r>
              <a:rPr lang="en-US" sz="2600" dirty="0"/>
              <a:t>A. of his experiences with </a:t>
            </a:r>
          </a:p>
          <a:p>
            <a:pPr>
              <a:lnSpc>
                <a:spcPct val="150000"/>
              </a:lnSpc>
            </a:pPr>
            <a:r>
              <a:rPr lang="en-US" sz="2600" dirty="0"/>
              <a:t>B. types of goods in </a:t>
            </a:r>
          </a:p>
          <a:p>
            <a:pPr>
              <a:lnSpc>
                <a:spcPct val="150000"/>
              </a:lnSpc>
            </a:pPr>
            <a:r>
              <a:rPr lang="en-US" sz="2600" dirty="0"/>
              <a:t>C. benefits of </a:t>
            </a:r>
          </a:p>
          <a:p>
            <a:pPr>
              <a:lnSpc>
                <a:spcPct val="150000"/>
              </a:lnSpc>
            </a:pPr>
            <a:r>
              <a:rPr lang="en-US" sz="2600" dirty="0"/>
              <a:t>D. types of shoppers in</a:t>
            </a:r>
          </a:p>
        </p:txBody>
      </p:sp>
      <p:sp>
        <p:nvSpPr>
          <p:cNvPr id="5" name="Oval 4">
            <a:extLst>
              <a:ext uri="{FF2B5EF4-FFF2-40B4-BE49-F238E27FC236}">
                <a16:creationId xmlns:a16="http://schemas.microsoft.com/office/drawing/2014/main" id="{9F54D6ED-6FB9-1DCA-6E8D-DCF60C7E3E35}"/>
              </a:ext>
            </a:extLst>
          </p:cNvPr>
          <p:cNvSpPr/>
          <p:nvPr/>
        </p:nvSpPr>
        <p:spPr>
          <a:xfrm>
            <a:off x="7687667" y="4346296"/>
            <a:ext cx="476945" cy="52322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Rounded Rectangle 2">
            <a:extLst>
              <a:ext uri="{FF2B5EF4-FFF2-40B4-BE49-F238E27FC236}">
                <a16:creationId xmlns:a16="http://schemas.microsoft.com/office/drawing/2014/main" id="{21D7132B-BE7A-F911-5F7D-2A435F7C85F0}"/>
              </a:ext>
            </a:extLst>
          </p:cNvPr>
          <p:cNvSpPr/>
          <p:nvPr/>
        </p:nvSpPr>
        <p:spPr>
          <a:xfrm>
            <a:off x="197253" y="1757553"/>
            <a:ext cx="7333100" cy="5016759"/>
          </a:xfrm>
          <a:prstGeom prst="roundRect">
            <a:avLst>
              <a:gd name="adj" fmla="val 8104"/>
            </a:avLst>
          </a:prstGeom>
          <a:solidFill>
            <a:srgbClr val="FEE3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8280F999-DE94-50D3-3C0B-177F8755AB12}"/>
              </a:ext>
            </a:extLst>
          </p:cNvPr>
          <p:cNvSpPr txBox="1"/>
          <p:nvPr/>
        </p:nvSpPr>
        <p:spPr>
          <a:xfrm>
            <a:off x="334904" y="1856355"/>
            <a:ext cx="7196622" cy="5016758"/>
          </a:xfrm>
          <a:prstGeom prst="rect">
            <a:avLst/>
          </a:prstGeom>
          <a:noFill/>
        </p:spPr>
        <p:txBody>
          <a:bodyPr wrap="square">
            <a:spAutoFit/>
          </a:bodyPr>
          <a:lstStyle/>
          <a:p>
            <a:pPr indent="-1270"/>
            <a:r>
              <a:rPr lang="en-US" sz="2000" dirty="0">
                <a:cs typeface="Arial" panose="020B0604020202020204" pitchFamily="34" charset="0"/>
              </a:rPr>
              <a:t>Not long ago, open-air markets played an important part in the lives of the Vietnamese. Wherever there was open space, the local people could start their own market. There, you could find almost everything from local home-made and home-grown products to those that the sellers bought wholesale from somewhere and resold them for a profit. Since the locals went there nearly every day, they knew one another, and the sellers even remembered the customers’ preferences. Then supermarkets came and soon became popular. There are many reasons to explain their popularity. First, they offer a cool and large shopping site. Shoppers can spend hours in them without worrying about heat or rain. Second, they provide shoppers with a wide range of goods, from foods and kitchenware to cosmetics and pet care products. People do not have to move from shop to shop to collect all the things they need. Nowadays, many supermarkets even offer home-delivery service and online shopping, which makes shopping even easier.</a:t>
            </a:r>
          </a:p>
        </p:txBody>
      </p:sp>
    </p:spTree>
    <p:extLst>
      <p:ext uri="{BB962C8B-B14F-4D97-AF65-F5344CB8AC3E}">
        <p14:creationId xmlns:p14="http://schemas.microsoft.com/office/powerpoint/2010/main" val="225306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186704"/>
            <a:ext cx="11148370" cy="523220"/>
          </a:xfrm>
          <a:prstGeom prst="rect">
            <a:avLst/>
          </a:prstGeom>
          <a:noFill/>
          <a:effectLst/>
        </p:spPr>
        <p:txBody>
          <a:bodyPr wrap="square" rtlCol="0">
            <a:spAutoFit/>
          </a:bodyPr>
          <a:lstStyle/>
          <a:p>
            <a:r>
              <a:rPr lang="en-US" sz="2800" b="1" dirty="0">
                <a:effectLst/>
                <a:ea typeface="Times New Roman" panose="02020603050405020304" pitchFamily="18" charset="0"/>
              </a:rPr>
              <a:t>Read the passage and choose the correct answer A, B, C, or D. </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487067" y="114576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2" y="1043123"/>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1</a:t>
            </a:r>
            <a:endParaRPr lang="en-US" sz="4000" b="1" dirty="0">
              <a:solidFill>
                <a:schemeClr val="bg1"/>
              </a:solidFill>
              <a:latin typeface="Myriad Pro" pitchFamily="34" charset="0"/>
            </a:endParaRPr>
          </a:p>
        </p:txBody>
      </p:sp>
      <p:sp>
        <p:nvSpPr>
          <p:cNvPr id="8" name="TextBox 7"/>
          <p:cNvSpPr txBox="1"/>
          <p:nvPr/>
        </p:nvSpPr>
        <p:spPr>
          <a:xfrm>
            <a:off x="487067" y="186930"/>
            <a:ext cx="704328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 - READING</a:t>
            </a:r>
          </a:p>
        </p:txBody>
      </p:sp>
      <p:sp>
        <p:nvSpPr>
          <p:cNvPr id="4" name="TextBox 3">
            <a:extLst>
              <a:ext uri="{FF2B5EF4-FFF2-40B4-BE49-F238E27FC236}">
                <a16:creationId xmlns:a16="http://schemas.microsoft.com/office/drawing/2014/main" id="{B15528CE-89F4-8001-5FC6-E62155140341}"/>
              </a:ext>
            </a:extLst>
          </p:cNvPr>
          <p:cNvSpPr txBox="1"/>
          <p:nvPr/>
        </p:nvSpPr>
        <p:spPr>
          <a:xfrm>
            <a:off x="7736474" y="1819108"/>
            <a:ext cx="4285346" cy="3631250"/>
          </a:xfrm>
          <a:prstGeom prst="rect">
            <a:avLst/>
          </a:prstGeom>
          <a:noFill/>
        </p:spPr>
        <p:txBody>
          <a:bodyPr wrap="square">
            <a:spAutoFit/>
          </a:bodyPr>
          <a:lstStyle/>
          <a:p>
            <a:pPr algn="just">
              <a:lnSpc>
                <a:spcPct val="150000"/>
              </a:lnSpc>
            </a:pPr>
            <a:r>
              <a:rPr lang="en-US" sz="2600" b="1" dirty="0"/>
              <a:t>4. </a:t>
            </a:r>
            <a:r>
              <a:rPr lang="en-US" sz="2600" dirty="0"/>
              <a:t>The supermarket also offers ______. </a:t>
            </a:r>
          </a:p>
          <a:p>
            <a:pPr algn="just">
              <a:lnSpc>
                <a:spcPct val="150000"/>
              </a:lnSpc>
            </a:pPr>
            <a:r>
              <a:rPr lang="en-US" sz="2600" dirty="0"/>
              <a:t>A. pet food </a:t>
            </a:r>
          </a:p>
          <a:p>
            <a:pPr algn="just">
              <a:lnSpc>
                <a:spcPct val="150000"/>
              </a:lnSpc>
            </a:pPr>
            <a:r>
              <a:rPr lang="en-US" sz="2600" dirty="0"/>
              <a:t>B. pets </a:t>
            </a:r>
          </a:p>
          <a:p>
            <a:pPr algn="just">
              <a:lnSpc>
                <a:spcPct val="150000"/>
              </a:lnSpc>
            </a:pPr>
            <a:r>
              <a:rPr lang="en-US" sz="2600" dirty="0"/>
              <a:t>C. pet shops </a:t>
            </a:r>
          </a:p>
          <a:p>
            <a:pPr algn="just">
              <a:lnSpc>
                <a:spcPct val="150000"/>
              </a:lnSpc>
            </a:pPr>
            <a:r>
              <a:rPr lang="en-US" sz="2600" dirty="0"/>
              <a:t>D. pet vets</a:t>
            </a:r>
          </a:p>
        </p:txBody>
      </p:sp>
      <p:sp>
        <p:nvSpPr>
          <p:cNvPr id="5" name="Oval 4">
            <a:extLst>
              <a:ext uri="{FF2B5EF4-FFF2-40B4-BE49-F238E27FC236}">
                <a16:creationId xmlns:a16="http://schemas.microsoft.com/office/drawing/2014/main" id="{9F54D6ED-6FB9-1DCA-6E8D-DCF60C7E3E35}"/>
              </a:ext>
            </a:extLst>
          </p:cNvPr>
          <p:cNvSpPr/>
          <p:nvPr/>
        </p:nvSpPr>
        <p:spPr>
          <a:xfrm>
            <a:off x="7668003" y="3158208"/>
            <a:ext cx="502603" cy="52322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Rounded Rectangle 2">
            <a:extLst>
              <a:ext uri="{FF2B5EF4-FFF2-40B4-BE49-F238E27FC236}">
                <a16:creationId xmlns:a16="http://schemas.microsoft.com/office/drawing/2014/main" id="{41FF28CB-BC63-E44B-2CCA-62E92AFE04ED}"/>
              </a:ext>
            </a:extLst>
          </p:cNvPr>
          <p:cNvSpPr/>
          <p:nvPr/>
        </p:nvSpPr>
        <p:spPr>
          <a:xfrm>
            <a:off x="197253" y="1757553"/>
            <a:ext cx="7333100" cy="5016759"/>
          </a:xfrm>
          <a:prstGeom prst="roundRect">
            <a:avLst>
              <a:gd name="adj" fmla="val 8104"/>
            </a:avLst>
          </a:prstGeom>
          <a:solidFill>
            <a:srgbClr val="FEE3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7C2F5650-FDF5-3B00-CCC9-4DCF599D7751}"/>
              </a:ext>
            </a:extLst>
          </p:cNvPr>
          <p:cNvSpPr txBox="1"/>
          <p:nvPr/>
        </p:nvSpPr>
        <p:spPr>
          <a:xfrm>
            <a:off x="334904" y="1856355"/>
            <a:ext cx="7196622" cy="5016758"/>
          </a:xfrm>
          <a:prstGeom prst="rect">
            <a:avLst/>
          </a:prstGeom>
          <a:noFill/>
        </p:spPr>
        <p:txBody>
          <a:bodyPr wrap="square">
            <a:spAutoFit/>
          </a:bodyPr>
          <a:lstStyle/>
          <a:p>
            <a:pPr indent="-1270"/>
            <a:r>
              <a:rPr lang="en-US" sz="2000" dirty="0">
                <a:cs typeface="Arial" panose="020B0604020202020204" pitchFamily="34" charset="0"/>
              </a:rPr>
              <a:t>Not long ago, open-air markets played an important part in the lives of the Vietnamese. Wherever there was open space, the local people could start their own market. There, you could find almost everything from local home-made and home-grown products to those that the sellers bought wholesale from somewhere and resold them for a profit. Since the locals went there nearly every day, they knew one another, and the sellers even remembered the customers’ preferences. Then supermarkets came and soon became popular. There are many reasons to explain their popularity. First, they offer a cool and large shopping site. Shoppers can spend hours in them without worrying about heat or rain. Second, they provide shoppers with a wide range of goods, from foods and kitchenware to cosmetics and pet care products. People do not have to move from shop to shop to collect all the things they need. Nowadays, many supermarkets even offer home-delivery service and online shopping, which makes shopping even easier.</a:t>
            </a:r>
          </a:p>
        </p:txBody>
      </p:sp>
    </p:spTree>
    <p:extLst>
      <p:ext uri="{BB962C8B-B14F-4D97-AF65-F5344CB8AC3E}">
        <p14:creationId xmlns:p14="http://schemas.microsoft.com/office/powerpoint/2010/main" val="8645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3689</TotalTime>
  <Words>1963</Words>
  <PresentationFormat>Widescreen</PresentationFormat>
  <Paragraphs>139</Paragraphs>
  <Slides>17</Slides>
  <Notes>14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2024-03-06T17:02:44Z</dcterms:modified>
</cp:coreProperties>
</file>