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6" r:id="rId4"/>
    <p:sldId id="362" r:id="rId5"/>
    <p:sldId id="432" r:id="rId6"/>
    <p:sldId id="502" r:id="rId7"/>
    <p:sldId id="510" r:id="rId8"/>
    <p:sldId id="553" r:id="rId9"/>
    <p:sldId id="554" r:id="rId10"/>
    <p:sldId id="539" r:id="rId11"/>
    <p:sldId id="555"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3970" autoAdjust="0"/>
  </p:normalViewPr>
  <p:slideViewPr>
    <p:cSldViewPr snapToGrid="0">
      <p:cViewPr varScale="1">
        <p:scale>
          <a:sx n="80" d="100"/>
          <a:sy n="80" d="100"/>
        </p:scale>
        <p:origin x="888"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18. Tế bào – Đơn vị cơ bản của sự sống </a:t>
            </a:r>
            <a:endPar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626110" y="4288155"/>
            <a:ext cx="11166475" cy="11887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Tế bào là gì?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Mọi cơ thể sống đều được cấu tạo từ tế bào </a:t>
            </a:r>
            <a:endParaRPr sz="3000" b="0">
              <a:solidFill>
                <a:srgbClr val="FFFF00"/>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2362200" y="781236"/>
            <a:ext cx="2973937" cy="1828800"/>
          </a:xfrm>
          <a:prstGeom prst="rect">
            <a:avLst/>
          </a:prstGeom>
        </p:spPr>
      </p:pic>
      <p:pic>
        <p:nvPicPr>
          <p:cNvPr id="6" name="Picture 5"/>
          <p:cNvPicPr>
            <a:picLocks noChangeAspect="1"/>
          </p:cNvPicPr>
          <p:nvPr/>
        </p:nvPicPr>
        <p:blipFill>
          <a:blip r:embed="rId2"/>
          <a:stretch>
            <a:fillRect/>
          </a:stretch>
        </p:blipFill>
        <p:spPr>
          <a:xfrm>
            <a:off x="5622885" y="781236"/>
            <a:ext cx="4425696" cy="1828800"/>
          </a:xfrm>
          <a:prstGeom prst="rect">
            <a:avLst/>
          </a:prstGeom>
        </p:spPr>
      </p:pic>
      <p:pic>
        <p:nvPicPr>
          <p:cNvPr id="11" name="Picture 10"/>
          <p:cNvPicPr>
            <a:picLocks noChangeAspect="1"/>
          </p:cNvPicPr>
          <p:nvPr/>
        </p:nvPicPr>
        <p:blipFill>
          <a:blip r:embed="rId3"/>
          <a:stretch>
            <a:fillRect/>
          </a:stretch>
        </p:blipFill>
        <p:spPr>
          <a:xfrm>
            <a:off x="2362200" y="2876365"/>
            <a:ext cx="4096097" cy="2743200"/>
          </a:xfrm>
          <a:prstGeom prst="rect">
            <a:avLst/>
          </a:prstGeom>
        </p:spPr>
      </p:pic>
      <p:sp>
        <p:nvSpPr>
          <p:cNvPr id="12" name="Google Shape;1794;p49"/>
          <p:cNvSpPr txBox="1"/>
          <p:nvPr/>
        </p:nvSpPr>
        <p:spPr>
          <a:xfrm>
            <a:off x="6458297" y="3108024"/>
            <a:ext cx="422939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Tuy nhỏ bé nhưng tế bào có thể thực hiện đầy đủ các quá trình sống cơ bản: sinh trưởng, hấp thụ chất dinh dưỡng, hô hấp, cảm ứng, bài tiết, sinh sản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Hình dạng và kích thước tế bào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145657"/>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Hình dạng tế bào </a:t>
            </a:r>
            <a:endParaRPr sz="3000" b="0">
              <a:solidFill>
                <a:srgbClr val="FFFF00"/>
              </a:solidFill>
              <a:latin typeface="Itim" panose="00000500000000000000" pitchFamily="2" charset="-34"/>
              <a:cs typeface="Itim" panose="00000500000000000000" pitchFamily="2" charset="-34"/>
            </a:endParaRPr>
          </a:p>
        </p:txBody>
      </p:sp>
      <p:sp>
        <p:nvSpPr>
          <p:cNvPr id="12" name="Google Shape;1794;p49"/>
          <p:cNvSpPr txBox="1"/>
          <p:nvPr/>
        </p:nvSpPr>
        <p:spPr>
          <a:xfrm>
            <a:off x="152400" y="834801"/>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Có nhiều loại tế bào khác nhau và chúng cũng có hình dạng khác nhau, phụ thuộc vào chức năng của tế bào </a:t>
            </a:r>
            <a:endParaRPr lang="en-US" sz="2500" kern="0">
              <a:solidFill>
                <a:srgbClr val="F8F8F8"/>
              </a:solidFill>
              <a:latin typeface="Itim" panose="00000500000000000000" pitchFamily="2" charset="-34"/>
              <a:cs typeface="Itim" panose="00000500000000000000" pitchFamily="2" charset="-34"/>
            </a:endParaRPr>
          </a:p>
        </p:txBody>
      </p:sp>
      <p:pic>
        <p:nvPicPr>
          <p:cNvPr id="8" name="Picture 7" descr="A red circle on a black background&#10;&#10;Description automatically generated with medium confidence"/>
          <p:cNvPicPr>
            <a:picLocks noChangeAspect="1"/>
          </p:cNvPicPr>
          <p:nvPr/>
        </p:nvPicPr>
        <p:blipFill rotWithShape="1">
          <a:blip r:embed="rId1">
            <a:extLst>
              <a:ext uri="{28A0092B-C50C-407E-A947-70E740481C1C}">
                <a14:useLocalDpi xmlns:a14="http://schemas.microsoft.com/office/drawing/2010/main" val="0"/>
              </a:ext>
            </a:extLst>
          </a:blip>
          <a:srcRect l="21418" t="19368" r="14476" b="11658"/>
          <a:stretch>
            <a:fillRect/>
          </a:stretch>
        </p:blipFill>
        <p:spPr>
          <a:xfrm>
            <a:off x="70107" y="1875110"/>
            <a:ext cx="2549563" cy="1828800"/>
          </a:xfrm>
          <a:prstGeom prst="rect">
            <a:avLst/>
          </a:prstGeom>
        </p:spPr>
      </p:pic>
      <p:sp>
        <p:nvSpPr>
          <p:cNvPr id="10" name="Google Shape;1794;p49"/>
          <p:cNvSpPr txBox="1"/>
          <p:nvPr/>
        </p:nvSpPr>
        <p:spPr>
          <a:xfrm>
            <a:off x="2819401" y="2017985"/>
            <a:ext cx="9220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Tế bào hồng cầu: dẹt, tròn và rất nhỏ cho phép chúng có thể xoay tròn theo dòng chảy của máu và di chuyển được trong các mạch máu nhỏ nhất để vận chuyển oxygen đến các tế bào khác </a:t>
            </a:r>
            <a:endParaRPr lang="en-US" sz="2500" kern="0">
              <a:solidFill>
                <a:srgbClr val="F8F8F8"/>
              </a:solidFill>
              <a:latin typeface="Itim" panose="00000500000000000000" pitchFamily="2" charset="-34"/>
              <a:cs typeface="Itim" panose="00000500000000000000" pitchFamily="2" charset="-34"/>
            </a:endParaRPr>
          </a:p>
        </p:txBody>
      </p:sp>
      <p:pic>
        <p:nvPicPr>
          <p:cNvPr id="11" name="Picture 10" descr="A close up of a tree&#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7" y="3975516"/>
            <a:ext cx="4427275" cy="2743200"/>
          </a:xfrm>
          <a:prstGeom prst="rect">
            <a:avLst/>
          </a:prstGeom>
        </p:spPr>
      </p:pic>
      <p:sp>
        <p:nvSpPr>
          <p:cNvPr id="13" name="Google Shape;1794;p49"/>
          <p:cNvSpPr txBox="1"/>
          <p:nvPr/>
        </p:nvSpPr>
        <p:spPr>
          <a:xfrm>
            <a:off x="4497382" y="4638608"/>
            <a:ext cx="754221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Tế bào thần kinh: có nhiều nhánh dài, mỏng, liên kết với nhau để truyền thông tin được nhanh chóng và dễ dàng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Kích thước tế bào </a:t>
            </a:r>
            <a:endParaRPr sz="3000" b="0">
              <a:solidFill>
                <a:srgbClr val="FFFF00"/>
              </a:solidFill>
              <a:latin typeface="Itim" panose="00000500000000000000" pitchFamily="2" charset="-34"/>
              <a:cs typeface="Itim" panose="00000500000000000000" pitchFamily="2" charset="-34"/>
            </a:endParaRPr>
          </a:p>
        </p:txBody>
      </p:sp>
      <p:sp>
        <p:nvSpPr>
          <p:cNvPr id="12" name="Google Shape;1794;p49"/>
          <p:cNvSpPr txBox="1"/>
          <p:nvPr/>
        </p:nvSpPr>
        <p:spPr>
          <a:xfrm>
            <a:off x="152400" y="72444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Các tế bào khác nhau có kích thước khác nhau, nhưng hầu hết đều rất nhỏ, không thể quan sát được bằng mắt thường mà chỉ có thể thấy chúng bằng kính hiển vi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1277208" y="1652586"/>
            <a:ext cx="9637583"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Bài tập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145657"/>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1. </a:t>
            </a:r>
            <a:r>
              <a:rPr lang="vi-VN" sz="2500" b="0">
                <a:solidFill>
                  <a:srgbClr val="F8F8F8"/>
                </a:solidFill>
                <a:latin typeface="Itim" panose="00000500000000000000" pitchFamily="2" charset="-34"/>
                <a:cs typeface="Itim" panose="00000500000000000000" pitchFamily="2" charset="-34"/>
              </a:rPr>
              <a:t>Tại sao tế bào được coi là đơn vị cơ bản của các cơ thể sống? </a:t>
            </a:r>
            <a:endParaRPr lang="vi-VN" sz="2500" b="0">
              <a:solidFill>
                <a:srgbClr val="F8F8F8"/>
              </a:solidFill>
              <a:latin typeface="Itim" panose="00000500000000000000" pitchFamily="2" charset="-34"/>
              <a:cs typeface="Itim" panose="00000500000000000000" pitchFamily="2" charset="-34"/>
            </a:endParaRPr>
          </a:p>
        </p:txBody>
      </p:sp>
      <p:sp>
        <p:nvSpPr>
          <p:cNvPr id="4" name="Google Shape;1794;p49"/>
          <p:cNvSpPr txBox="1"/>
          <p:nvPr/>
        </p:nvSpPr>
        <p:spPr>
          <a:xfrm>
            <a:off x="5147915" y="76200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endParaRPr lang="en-US" sz="2500" kern="0">
              <a:solidFill>
                <a:srgbClr val="00B0F0"/>
              </a:solidFill>
              <a:latin typeface="Itim" panose="00000500000000000000" pitchFamily="2" charset="-34"/>
              <a:cs typeface="Itim" panose="00000500000000000000" pitchFamily="2" charset="-34"/>
            </a:endParaRPr>
          </a:p>
        </p:txBody>
      </p:sp>
      <p:sp>
        <p:nvSpPr>
          <p:cNvPr id="5" name="Google Shape;1794;p49"/>
          <p:cNvSpPr txBox="1"/>
          <p:nvPr/>
        </p:nvSpPr>
        <p:spPr>
          <a:xfrm>
            <a:off x="5147915" y="171305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endParaRPr lang="en-US" sz="2500" kern="0">
              <a:solidFill>
                <a:srgbClr val="00B0F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1148395"/>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a:t>
            </a:r>
            <a:r>
              <a:rPr lang="vi-VN" sz="2500" kern="0">
                <a:solidFill>
                  <a:srgbClr val="FFFF00"/>
                </a:solidFill>
                <a:latin typeface="Itim" panose="00000500000000000000" pitchFamily="2" charset="-34"/>
                <a:cs typeface="Itim" panose="00000500000000000000" pitchFamily="2" charset="-34"/>
              </a:rPr>
              <a:t>Mọi cơ thể sống đều được cấu tạo từ tế bào </a:t>
            </a:r>
            <a:endParaRPr lang="en-US" sz="2500" kern="0">
              <a:solidFill>
                <a:srgbClr val="FFFF00"/>
              </a:solidFill>
              <a:latin typeface="Itim" panose="00000500000000000000" pitchFamily="2" charset="-34"/>
              <a:cs typeface="Itim" panose="00000500000000000000" pitchFamily="2" charset="-34"/>
            </a:endParaRPr>
          </a:p>
        </p:txBody>
      </p:sp>
      <p:sp>
        <p:nvSpPr>
          <p:cNvPr id="14" name="Google Shape;1794;p49"/>
          <p:cNvSpPr txBox="1"/>
          <p:nvPr/>
        </p:nvSpPr>
        <p:spPr>
          <a:xfrm>
            <a:off x="152400" y="2122982"/>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vi-VN" sz="2500">
                <a:solidFill>
                  <a:srgbClr val="F8F8F8"/>
                </a:solidFill>
                <a:latin typeface="Itim" panose="00000500000000000000" pitchFamily="2" charset="-34"/>
                <a:cs typeface="Itim" panose="00000500000000000000" pitchFamily="2" charset="-34"/>
              </a:rPr>
              <a:t>- Vì mọi cơ thể sống đều được cấu tạo từ đơn vị nhỏ nhất, cơ bản nhất là tế bào </a:t>
            </a:r>
            <a:endParaRPr lang="vi-VN" sz="250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2. </a:t>
            </a:r>
            <a:r>
              <a:rPr lang="vi-VN" sz="2500" b="0">
                <a:solidFill>
                  <a:srgbClr val="F8F8F8"/>
                </a:solidFill>
                <a:latin typeface="Itim" panose="00000500000000000000" pitchFamily="2" charset="-34"/>
                <a:cs typeface="Itim" panose="00000500000000000000" pitchFamily="2" charset="-34"/>
              </a:rPr>
              <a:t>Tế bào động vật nào có thể quan sát được bằng mắt thường? </a:t>
            </a:r>
            <a:endParaRPr lang="vi-VN" sz="2500" b="0">
              <a:solidFill>
                <a:srgbClr val="F8F8F8"/>
              </a:solidFill>
              <a:latin typeface="Itim" panose="00000500000000000000" pitchFamily="2" charset="-34"/>
              <a:cs typeface="Itim" panose="00000500000000000000" pitchFamily="2" charset="-34"/>
            </a:endParaRPr>
          </a:p>
        </p:txBody>
      </p:sp>
      <p:sp>
        <p:nvSpPr>
          <p:cNvPr id="4" name="Google Shape;1794;p49"/>
          <p:cNvSpPr txBox="1"/>
          <p:nvPr/>
        </p:nvSpPr>
        <p:spPr>
          <a:xfrm>
            <a:off x="5147914" y="68819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endParaRPr lang="en-US" sz="2500" kern="0">
              <a:solidFill>
                <a:srgbClr val="00B0F0"/>
              </a:solidFill>
              <a:latin typeface="Itim" panose="00000500000000000000" pitchFamily="2" charset="-34"/>
              <a:cs typeface="Itim" panose="00000500000000000000" pitchFamily="2" charset="-34"/>
            </a:endParaRPr>
          </a:p>
        </p:txBody>
      </p:sp>
      <p:sp>
        <p:nvSpPr>
          <p:cNvPr id="5" name="Google Shape;1794;p49"/>
          <p:cNvSpPr txBox="1"/>
          <p:nvPr/>
        </p:nvSpPr>
        <p:spPr>
          <a:xfrm>
            <a:off x="5147915" y="551353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endParaRPr lang="en-US" sz="2500" kern="0">
              <a:solidFill>
                <a:srgbClr val="00B0F0"/>
              </a:solidFill>
              <a:latin typeface="Itim" panose="00000500000000000000" pitchFamily="2" charset="-34"/>
              <a:cs typeface="Itim" panose="00000500000000000000" pitchFamily="2" charset="-34"/>
            </a:endParaRPr>
          </a:p>
        </p:txBody>
      </p:sp>
      <p:sp>
        <p:nvSpPr>
          <p:cNvPr id="14" name="Google Shape;1794;p49"/>
          <p:cNvSpPr txBox="1"/>
          <p:nvPr/>
        </p:nvSpPr>
        <p:spPr>
          <a:xfrm>
            <a:off x="152400" y="5923457"/>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Tế bào trứng cá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6"/>
          <p:cNvPicPr>
            <a:picLocks noChangeAspect="1"/>
          </p:cNvPicPr>
          <p:nvPr/>
        </p:nvPicPr>
        <p:blipFill>
          <a:blip r:embed="rId1"/>
          <a:stretch>
            <a:fillRect/>
          </a:stretch>
        </p:blipFill>
        <p:spPr>
          <a:xfrm>
            <a:off x="1277208" y="1213550"/>
            <a:ext cx="9637583"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Words>
  <PresentationFormat>Widescreen</PresentationFormat>
  <Paragraphs>53</Paragraphs>
  <Slides>10</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10</vt:i4>
      </vt:variant>
    </vt:vector>
  </HeadingPairs>
  <TitlesOfParts>
    <vt:vector size="28"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Tế bào là gì? </vt:lpstr>
      <vt:lpstr>Mọi cơ thể sống đều được cấu tạo từ tế bào </vt:lpstr>
      <vt:lpstr>Hình dạng và kích thước tế bào </vt:lpstr>
      <vt:lpstr>Hình dạng tế bào </vt:lpstr>
      <vt:lpstr>Kích thước tế bào </vt:lpstr>
      <vt:lpstr>Bài tập </vt:lpstr>
      <vt:lpstr>1. Tại sao tế bào được coi là đơn vị cơ bản của các cơ thể sống? </vt:lpstr>
      <vt:lpstr>2. Tế bào động vật nào có thể quan sát được bằng mắt thường?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2022-09-29T07:56:54Z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6B2905E88DC14ABD8F0ED2BC0B8D272A</vt:lpwstr>
  </property>
  <property fmtid="{D5CDD505-2E9C-101B-9397-08002B2CF9AE}" pid="3" name="KSOProductBuildVer">
    <vt:lpwstr>1033-11.2.0.11341</vt:lpwstr>
  </property>
</Properties>
</file>