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1" r:id="rId10"/>
    <p:sldId id="258" r:id="rId11"/>
    <p:sldId id="259" r:id="rId12"/>
    <p:sldId id="260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15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3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4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4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2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8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1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358D2-FA25-48CC-8F63-6B8F8AC2ECFA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BED7B-9DAA-4223-ABF2-2F3B032A3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8229600" cy="1143000"/>
          </a:xfrm>
        </p:spPr>
        <p:txBody>
          <a:bodyPr/>
          <a:lstStyle/>
          <a:p>
            <a:r>
              <a:rPr lang="en-US" dirty="0"/>
              <a:t>ÔN TẬP GIỮA HỌC KÌ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32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215118"/>
            <a:ext cx="82296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ý nghĩa lịch sử của việc thành lập Đảng Cộng sản Việt Nam?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815318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Lê-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Phong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CMVN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vọt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CMVN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0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" y="76200"/>
            <a:ext cx="8610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1945?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vi-VN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cuộc bảo vệ và phát triển đất nước hiện nay?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" y="1338084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Nguyên nhân thành công: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Hoàn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có khối liên minh công nông vững chắc, tập hợp lực lượng yêu nước trong một mặt trận dân tộc thống nhất rộng rãi.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Vai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Chí Minh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toàn dân trong công cuộc xây dựng và bảo vệ tổ quốc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408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" y="914400"/>
            <a:ext cx="8915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itchFamily="18" charset="0"/>
              </a:rPr>
              <a:t> 4: </a:t>
            </a:r>
            <a:r>
              <a:rPr lang="vi-VN" sz="2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Hãy nêu thời gian, nội dung, ý nghĩa của hội nghị thành lập Đảng? Tại sao nói Đảng cộng Sản Việt Nam ra đời là một bước ngoặt lịch sử cho cách mạng Việt Nam?</a:t>
            </a:r>
            <a:endParaRPr lang="en-US" sz="28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591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F00360-1D51-BB1D-C46C-777A249A7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-76200"/>
            <a:ext cx="81023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767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B9185F6-6791-B110-98E4-C071A8FCCBF2}"/>
              </a:ext>
            </a:extLst>
          </p:cNvPr>
          <p:cNvSpPr txBox="1"/>
          <p:nvPr/>
        </p:nvSpPr>
        <p:spPr>
          <a:xfrm>
            <a:off x="228600" y="304800"/>
            <a:ext cx="868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5: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8?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8?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3BACD7-6A9E-0906-A718-DB330F4BDB9E}"/>
              </a:ext>
            </a:extLst>
          </p:cNvPr>
          <p:cNvSpPr txBox="1"/>
          <p:nvPr/>
        </p:nvSpPr>
        <p:spPr>
          <a:xfrm>
            <a:off x="288303" y="1149937"/>
            <a:ext cx="86106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000" b="1" i="1" dirty="0">
                <a:effectLst/>
                <a:latin typeface="+mj-lt"/>
              </a:rPr>
              <a:t>- Nguyên nhân chủ quan:</a:t>
            </a:r>
            <a:endParaRPr lang="vi-VN" sz="2000" b="0" i="0" dirty="0">
              <a:effectLst/>
              <a:latin typeface="+mj-lt"/>
            </a:endParaRPr>
          </a:p>
          <a:p>
            <a:pPr algn="l"/>
            <a:r>
              <a:rPr lang="vi-VN" sz="2000" b="0" i="0" dirty="0">
                <a:effectLst/>
                <a:latin typeface="+mj-lt"/>
              </a:rPr>
              <a:t>+ Dân tộc VN vốn có truyền thống yêu nước sâu sắc...</a:t>
            </a:r>
          </a:p>
          <a:p>
            <a:pPr algn="l"/>
            <a:r>
              <a:rPr lang="vi-VN" sz="2000" b="0" i="0" dirty="0">
                <a:effectLst/>
                <a:latin typeface="+mj-lt"/>
              </a:rPr>
              <a:t>+ Sự lãnh đạo, chỉ đạo tài tình, sáng suốt của Đảng ta với đường lối chính trị quân sự đúng đắn...</a:t>
            </a:r>
          </a:p>
          <a:p>
            <a:pPr algn="l"/>
            <a:r>
              <a:rPr lang="vi-VN" sz="2000" b="0" i="0" dirty="0">
                <a:effectLst/>
                <a:latin typeface="+mj-lt"/>
              </a:rPr>
              <a:t>+ Xây dựng được khối liên minh công nông vững chắc, tập hợp được mọi lực lượng yêu nước trong 1 mặt trận thống nhất rộng rãi, ...</a:t>
            </a:r>
          </a:p>
          <a:p>
            <a:pPr algn="l"/>
            <a:r>
              <a:rPr lang="vi-VN" sz="2000" b="1" i="1" dirty="0">
                <a:effectLst/>
                <a:latin typeface="+mj-lt"/>
              </a:rPr>
              <a:t>- Nguyên nhân khách quan:</a:t>
            </a:r>
            <a:endParaRPr lang="vi-VN" sz="2000" b="0" i="0" dirty="0">
              <a:effectLst/>
              <a:latin typeface="+mj-lt"/>
            </a:endParaRPr>
          </a:p>
          <a:p>
            <a:pPr algn="l"/>
            <a:r>
              <a:rPr lang="vi-VN" sz="2000" b="0" i="0" dirty="0">
                <a:effectLst/>
                <a:latin typeface="+mj-lt"/>
              </a:rPr>
              <a:t>+ Cách mạng tháng Tám thắng lợi nhanh chóng và ít đổ máu một phần nhờ điều kiện quốc tế thuận lợi....</a:t>
            </a:r>
          </a:p>
          <a:p>
            <a:pPr algn="l"/>
            <a:r>
              <a:rPr lang="vi-VN" sz="2000" b="0" i="0" dirty="0">
                <a:effectLst/>
                <a:latin typeface="+mj-lt"/>
              </a:rPr>
              <a:t>+ Lợi dụng thời cơ "ngàn năm có một" ..</a:t>
            </a:r>
          </a:p>
          <a:p>
            <a:pPr algn="l"/>
            <a:r>
              <a:rPr lang="vi-VN" sz="2000" b="1" i="1" dirty="0">
                <a:effectLst/>
                <a:latin typeface="+mj-lt"/>
              </a:rPr>
              <a:t>* Nguyên nhân quyết định sự thắng lợi của Cách mạng tháng Tám là nguyên nhân chủ quan</a:t>
            </a:r>
            <a:endParaRPr lang="vi-VN" sz="2000" b="0" i="0" dirty="0">
              <a:effectLst/>
              <a:latin typeface="+mj-lt"/>
            </a:endParaRPr>
          </a:p>
          <a:p>
            <a:pPr algn="l"/>
            <a:r>
              <a:rPr lang="vi-VN" sz="2000" b="1" i="0" dirty="0">
                <a:effectLst/>
                <a:latin typeface="+mj-lt"/>
              </a:rPr>
              <a:t>*Vì:</a:t>
            </a:r>
            <a:endParaRPr lang="vi-VN" sz="2000" b="0" i="0" dirty="0">
              <a:effectLst/>
              <a:latin typeface="+mj-lt"/>
            </a:endParaRPr>
          </a:p>
          <a:p>
            <a:pPr algn="l"/>
            <a:r>
              <a:rPr lang="vi-VN" sz="2000" b="0" i="0" dirty="0">
                <a:effectLst/>
                <a:latin typeface="+mj-lt"/>
              </a:rPr>
              <a:t>- Nếu Đảng cộng sản Đông Dương vã lãnh tụ HCM không sáng suốt nhận định đúng thời cơ ...</a:t>
            </a:r>
          </a:p>
          <a:p>
            <a:pPr algn="l"/>
            <a:r>
              <a:rPr lang="vi-VN" sz="2000" b="0" i="0" dirty="0">
                <a:effectLst/>
                <a:latin typeface="+mj-lt"/>
              </a:rPr>
              <a:t>- Mặt khác nếu nhân dân ta không đoàn kết và sẵn sáng ..</a:t>
            </a:r>
          </a:p>
        </p:txBody>
      </p:sp>
    </p:spTree>
    <p:extLst>
      <p:ext uri="{BB962C8B-B14F-4D97-AF65-F5344CB8AC3E}">
        <p14:creationId xmlns:p14="http://schemas.microsoft.com/office/powerpoint/2010/main" val="121990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A62192A-5DD7-FB92-55DE-4FCCF62E73CE}"/>
              </a:ext>
            </a:extLst>
          </p:cNvPr>
          <p:cNvSpPr txBox="1"/>
          <p:nvPr/>
        </p:nvSpPr>
        <p:spPr>
          <a:xfrm>
            <a:off x="152400" y="228600"/>
            <a:ext cx="8839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1 Chiến tranh thế giới thứ hai bùng nổ đã tạo ra nguy cơ gì đối với thực dân Pháp ở Đông Dương?  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 Phong trào cách mạng ở thuộc địa bùng nổ, bị Nhật hất cẳng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 Bị phát xít Đức tiêu diệt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 Phải chia sẻ quyền lợi ở Đông Dương với phát xít Nhật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 Nguồn thu lợi nhuận từ Đông Dương bị suy giảm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3F9DB9-9B3C-F766-EC09-AE86C88F491B}"/>
              </a:ext>
            </a:extLst>
          </p:cNvPr>
          <p:cNvSpPr txBox="1"/>
          <p:nvPr/>
        </p:nvSpPr>
        <p:spPr>
          <a:xfrm>
            <a:off x="152400" y="2364397"/>
            <a:ext cx="8686800" cy="1426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90170" algn="l"/>
              </a:tabLst>
            </a:pP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vi-V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Nguyễn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ts val="750"/>
              </a:spcBef>
              <a:spcAft>
                <a:spcPts val="12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mạng v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			B.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mạng 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cách mạng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D.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53CEB2-E037-F0C2-1DBA-0911DE62038B}"/>
              </a:ext>
            </a:extLst>
          </p:cNvPr>
          <p:cNvSpPr txBox="1"/>
          <p:nvPr/>
        </p:nvSpPr>
        <p:spPr>
          <a:xfrm>
            <a:off x="228600" y="3886200"/>
            <a:ext cx="83058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3 Tình hình Việt Nam từ năm 9-1940 đến trước ngày 9-3-1945 có đặc điểm gì nổi bật?  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 Thực dân Pháp tiến hành khủng bố đẫm máu phong trào cách mạng Việt Nam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 Đông Dương trở thành thị trường độc chiếm của phát xít Nhật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 Chiến tranh Pháp - Nhật ở Đông Dương</a:t>
            </a:r>
          </a:p>
          <a:p>
            <a:pPr algn="just"/>
            <a:r>
              <a:rPr lang="vi-VN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 Pháp - Nhật câu kết với nhau để thống trị, bóc lột nhân dân Việt Nam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DB4C0F8-EA2A-3088-2DF6-DCCD3FF69FB6}"/>
              </a:ext>
            </a:extLst>
          </p:cNvPr>
          <p:cNvSpPr/>
          <p:nvPr/>
        </p:nvSpPr>
        <p:spPr>
          <a:xfrm>
            <a:off x="152400" y="820985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21C09F-7F45-2C7C-F9DB-EC9F27D435F4}"/>
              </a:ext>
            </a:extLst>
          </p:cNvPr>
          <p:cNvSpPr/>
          <p:nvPr/>
        </p:nvSpPr>
        <p:spPr>
          <a:xfrm>
            <a:off x="194821" y="308933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596C9D-BF4C-392B-9830-58D9311937B9}"/>
              </a:ext>
            </a:extLst>
          </p:cNvPr>
          <p:cNvSpPr/>
          <p:nvPr/>
        </p:nvSpPr>
        <p:spPr>
          <a:xfrm>
            <a:off x="228600" y="5735885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0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833C809-6407-E62A-B52D-DA4D8271BA4E}"/>
              </a:ext>
            </a:extLst>
          </p:cNvPr>
          <p:cNvSpPr txBox="1"/>
          <p:nvPr/>
        </p:nvSpPr>
        <p:spPr>
          <a:xfrm>
            <a:off x="228600" y="105824"/>
            <a:ext cx="8686800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“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mệnh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ta...”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Tan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(16/8/1945)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Tân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(14/8/1945)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Chí Minh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dậy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473743-CFA9-A53D-EC49-AA09CC2AC4AB}"/>
              </a:ext>
            </a:extLst>
          </p:cNvPr>
          <p:cNvSpPr txBox="1"/>
          <p:nvPr/>
        </p:nvSpPr>
        <p:spPr>
          <a:xfrm>
            <a:off x="228600" y="3768365"/>
            <a:ext cx="84582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5: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Tháng 8/1945 điều kiện khách quan bên ngoài rất thuận lợi, tạo thời cơ cho nhân dân ta vùng lên giành lại độc lập, đó là: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Sự thất bại của phe phát xít ở chiến trường châu Âu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Sự thắng lợi của Hồng quân Liên Xô ở mặt trận Xô - Đức.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Sự nổi dậy giành thắng lợi của nhân dân các nước Đông Âu.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Sự tan rã của phát xít Đức và sự đầu hàng vô điều kiện của phát xít Nhật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5112BC2-B2C1-6EA2-A9E1-866F935E88F1}"/>
              </a:ext>
            </a:extLst>
          </p:cNvPr>
          <p:cNvSpPr/>
          <p:nvPr/>
        </p:nvSpPr>
        <p:spPr>
          <a:xfrm>
            <a:off x="223887" y="24384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70F9F31-DBC3-6E68-8063-1E4CC278E7FB}"/>
              </a:ext>
            </a:extLst>
          </p:cNvPr>
          <p:cNvSpPr/>
          <p:nvPr/>
        </p:nvSpPr>
        <p:spPr>
          <a:xfrm>
            <a:off x="397105" y="60198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1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338CE21-F0EB-CB2C-7440-FC6B65004778}"/>
              </a:ext>
            </a:extLst>
          </p:cNvPr>
          <p:cNvSpPr txBox="1"/>
          <p:nvPr/>
        </p:nvSpPr>
        <p:spPr>
          <a:xfrm>
            <a:off x="114300" y="51621"/>
            <a:ext cx="89154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90170" algn="l"/>
              </a:tabLst>
            </a:pP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1945 ở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Viêt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3FF9A2-3BC3-8752-C5C6-85477BC85197}"/>
              </a:ext>
            </a:extLst>
          </p:cNvPr>
          <p:cNvSpPr txBox="1"/>
          <p:nvPr/>
        </p:nvSpPr>
        <p:spPr>
          <a:xfrm>
            <a:off x="209550" y="3789802"/>
            <a:ext cx="87249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7: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Nội dung nào </a:t>
            </a:r>
            <a:r>
              <a:rPr lang="vi-VN" sz="2400" b="1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phản ánh đúng điều kiện chủ quan dẫn đến sự bùng nổ của Cách mạng tháng Tám năm 1945?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Tầng lớp trung gian đã ngả hẳn về phía Cách mạng.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Nhật Bản tuyên bố đầu hàng quân Đồng minh không điều kiện.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Lực lượng Cách mạng Việt Nam đã được chuẩn bị chu đáo trong suốt 15 năm.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Cách mạng Việt Nam có sự chuẩn bị đầy đủ về đường lối và phương pháp đấu tranh 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DE0EEA2-83E4-0D8E-088F-E202C24E1717}"/>
              </a:ext>
            </a:extLst>
          </p:cNvPr>
          <p:cNvSpPr/>
          <p:nvPr/>
        </p:nvSpPr>
        <p:spPr>
          <a:xfrm>
            <a:off x="114300" y="156109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608DDE0-C7E1-272B-95C3-02A8C3D6D371}"/>
              </a:ext>
            </a:extLst>
          </p:cNvPr>
          <p:cNvSpPr/>
          <p:nvPr/>
        </p:nvSpPr>
        <p:spPr>
          <a:xfrm>
            <a:off x="304800" y="460598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93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0164D27-D455-6002-1E75-343E30601A93}"/>
              </a:ext>
            </a:extLst>
          </p:cNvPr>
          <p:cNvSpPr txBox="1"/>
          <p:nvPr/>
        </p:nvSpPr>
        <p:spPr>
          <a:xfrm>
            <a:off x="114300" y="24348"/>
            <a:ext cx="8686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Nguyên nhân cơ bản quyết định sự thắng lợi của Cách mạng tháng Tám là gì?.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Dân tộc Việt Nam vốn có truyền thống yêu nước, đã đấu tranh kiên cường bất khuất.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Có khối liên minh công nông vững chắc, tập hợp được mọi lực lượng yêu nước trong Mặt trận thống nhất.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Sự lãnh đạo tài tình của Đảng đứng đầu lả Chủ tịch Hồ Chí Minh.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Có hoàn cảnh thuận lợi của chiến tranh thế giới thứ hai: Hồng quân Liên Xô và quân Đồng minh đã đánh bại phát xít Đức - Nhật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C857C0-C8D6-BEDC-413C-0F2E38E91DCD}"/>
              </a:ext>
            </a:extLst>
          </p:cNvPr>
          <p:cNvSpPr txBox="1"/>
          <p:nvPr/>
        </p:nvSpPr>
        <p:spPr>
          <a:xfrm>
            <a:off x="114300" y="3733800"/>
            <a:ext cx="861060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Aft>
                <a:spcPts val="1200"/>
              </a:spcAft>
            </a:pP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bóc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 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Khủng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vi-VN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 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gay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gắt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55CC1A9-512C-6432-B063-FB4A62C950B2}"/>
              </a:ext>
            </a:extLst>
          </p:cNvPr>
          <p:cNvSpPr/>
          <p:nvPr/>
        </p:nvSpPr>
        <p:spPr>
          <a:xfrm>
            <a:off x="228600" y="22860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8F9689F-B86E-BC36-EF8E-F207EEFEB170}"/>
              </a:ext>
            </a:extLst>
          </p:cNvPr>
          <p:cNvSpPr/>
          <p:nvPr/>
        </p:nvSpPr>
        <p:spPr>
          <a:xfrm>
            <a:off x="119799" y="4648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2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788DB73-6EB4-F374-050A-7A089DFD74F8}"/>
              </a:ext>
            </a:extLst>
          </p:cNvPr>
          <p:cNvSpPr txBox="1"/>
          <p:nvPr/>
        </p:nvSpPr>
        <p:spPr>
          <a:xfrm>
            <a:off x="152400" y="350847"/>
            <a:ext cx="8534400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0480" algn="just">
              <a:tabLst>
                <a:tab pos="90170" algn="l"/>
              </a:tabLst>
            </a:pP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Cộng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 (1930)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0480" indent="-342900" algn="just">
              <a:buAutoNum type="alphaUcPeriod"/>
              <a:tabLst>
                <a:tab pos="9017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Sài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Gòn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						</a:t>
            </a:r>
            <a:endParaRPr lang="vi-VN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0480" indent="-342900" algn="just">
              <a:buAutoNum type="alphaUcPeriod"/>
              <a:tabLst>
                <a:tab pos="90170" algn="l"/>
              </a:tabLst>
            </a:pP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Băng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(Thái Lan).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0480" algn="just">
              <a:tabLst>
                <a:tab pos="9017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Pác</a:t>
            </a:r>
            <a:r>
              <a:rPr lang="vi-VN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-bó (Cao Bằng)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endParaRPr lang="vi-VN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0480" algn="just">
              <a:tabLst>
                <a:tab pos="9017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(Trung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Quốc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7B1146-5B12-5455-D64B-866A9628FDE7}"/>
              </a:ext>
            </a:extLst>
          </p:cNvPr>
          <p:cNvSpPr txBox="1"/>
          <p:nvPr/>
        </p:nvSpPr>
        <p:spPr>
          <a:xfrm>
            <a:off x="152400" y="2671464"/>
            <a:ext cx="86106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vi-VN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Việc kí Hiệp định sơ bộ 6/3/1946 chứng tỏ</a:t>
            </a: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Sự mềm dẻo của ta trong việc phân hoá kẻ thù.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Sự lùi bước tạm thời của 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Sự thoả hiệp của Đảng ta và chính phủ ta.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Sự non yếu trong lãnh đạo của ta.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218A56-4A7D-4CC2-13D7-8448A8062840}"/>
              </a:ext>
            </a:extLst>
          </p:cNvPr>
          <p:cNvSpPr txBox="1"/>
          <p:nvPr/>
        </p:nvSpPr>
        <p:spPr>
          <a:xfrm>
            <a:off x="190500" y="4302680"/>
            <a:ext cx="8763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vi-VN" sz="2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Lý do nào là cơ bản nhất để ta chủ trương hoà hoãn, nhân nhượng cho Tưởng một số quyền lợi về kinh tế và chính trị?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Ta chưa đủ sức đánh 2 vạn quân Tưởng.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Tưởng cỏ bọn tay sai Việt Quốc, Việt Cách hỗ trợ từ bên trong.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Tránh trình trạng một lúc phải đối phó với nhiều kẻ thù trong khí ta còn có nhiều khó khăn.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Hạn chế việc Pháp và Tưởng cấu kết với nhau.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CFC97-929F-1ABE-A0D0-79AA9315DC23}"/>
              </a:ext>
            </a:extLst>
          </p:cNvPr>
          <p:cNvSpPr/>
          <p:nvPr/>
        </p:nvSpPr>
        <p:spPr>
          <a:xfrm>
            <a:off x="33779" y="1894195"/>
            <a:ext cx="489801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5729C6E-AD0A-721E-E110-F3EC331CCFD2}"/>
              </a:ext>
            </a:extLst>
          </p:cNvPr>
          <p:cNvSpPr/>
          <p:nvPr/>
        </p:nvSpPr>
        <p:spPr>
          <a:xfrm>
            <a:off x="190500" y="2995054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1E2F673-ABB3-092B-5F3E-DA54A5D8C3D8}"/>
              </a:ext>
            </a:extLst>
          </p:cNvPr>
          <p:cNvSpPr/>
          <p:nvPr/>
        </p:nvSpPr>
        <p:spPr>
          <a:xfrm>
            <a:off x="263753" y="5535679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1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DABB25-E740-50A1-03D5-142DB19C0A99}"/>
              </a:ext>
            </a:extLst>
          </p:cNvPr>
          <p:cNvSpPr txBox="1"/>
          <p:nvPr/>
        </p:nvSpPr>
        <p:spPr>
          <a:xfrm>
            <a:off x="208961" y="35351"/>
            <a:ext cx="8382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spcAft>
                <a:spcPts val="1200"/>
              </a:spcAft>
              <a:tabLst>
                <a:tab pos="90170" algn="l"/>
              </a:tabLs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6/1/1946.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7/1/1946.	C. 8/1/1946.	D. 5/1/1946.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3CE7B1-2A3D-3988-675C-8EB1A55D43A7}"/>
              </a:ext>
            </a:extLst>
          </p:cNvPr>
          <p:cNvSpPr txBox="1"/>
          <p:nvPr/>
        </p:nvSpPr>
        <p:spPr>
          <a:xfrm>
            <a:off x="208961" y="1445622"/>
            <a:ext cx="86106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bắn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ta”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Minh.		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Chí Minh.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Ban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Trung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D82F35-874B-3F08-501C-594CCC9ECCEF}"/>
              </a:ext>
            </a:extLst>
          </p:cNvPr>
          <p:cNvSpPr txBox="1"/>
          <p:nvPr/>
        </p:nvSpPr>
        <p:spPr>
          <a:xfrm>
            <a:off x="208961" y="3746090"/>
            <a:ext cx="83439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vi-VN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4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Khi Nhật đảo chính Pháp, Ban Thường vụ Trung ương Đảng họp và nhận định tình hình như thế nào?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Cuộc đảo chính Nhật-Pháp gây ra một cuộc khủng hoảng chính trị đối với Nhật, làm cho tình thế cách mạng xuất hiện.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Ra chỉ thị “Nhật-Pháp bắn nhau và hành động của chúng ta”.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Pháp sẽ ra sức chống lại Nhật để độc quyền chiếm Đông Dương.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Nhật là kẻ thù chủ yếu của nhân dân Đông Dương.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BCA7359-72C4-E46D-74D7-249E61F7C243}"/>
              </a:ext>
            </a:extLst>
          </p:cNvPr>
          <p:cNvSpPr/>
          <p:nvPr/>
        </p:nvSpPr>
        <p:spPr>
          <a:xfrm>
            <a:off x="208961" y="1008568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9E88DD6-996D-9E11-B5C1-64787C1DE53E}"/>
              </a:ext>
            </a:extLst>
          </p:cNvPr>
          <p:cNvSpPr/>
          <p:nvPr/>
        </p:nvSpPr>
        <p:spPr>
          <a:xfrm>
            <a:off x="208961" y="292141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FF9D460-144A-6F32-2E72-C95ADE2F4412}"/>
              </a:ext>
            </a:extLst>
          </p:cNvPr>
          <p:cNvSpPr/>
          <p:nvPr/>
        </p:nvSpPr>
        <p:spPr>
          <a:xfrm>
            <a:off x="304800" y="6324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2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E2D69CB-9891-39EB-AD99-90D311D7EFB2}"/>
              </a:ext>
            </a:extLst>
          </p:cNvPr>
          <p:cNvSpPr txBox="1"/>
          <p:nvPr/>
        </p:nvSpPr>
        <p:spPr>
          <a:xfrm>
            <a:off x="228600" y="152400"/>
            <a:ext cx="85344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16: 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Liên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Xô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Châu.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Hirosima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Nagasaki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160C9F-51BB-AFB2-36EA-221E01AB9E7E}"/>
              </a:ext>
            </a:extLst>
          </p:cNvPr>
          <p:cNvSpPr txBox="1"/>
          <p:nvPr/>
        </p:nvSpPr>
        <p:spPr>
          <a:xfrm>
            <a:off x="183430" y="2559784"/>
            <a:ext cx="862474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0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 17:</a:t>
            </a:r>
            <a:r>
              <a:rPr lang="vi-VN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0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Đội du kích đầu tiên của cách mạng Việt Nam là gì?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Đội du kích Bắc Sơn.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Đội du kích Ba Tơ.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Đội du kích Võ Nhai.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vi-VN" sz="20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D. Đội du kích Đình Bảng.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63FA20-9945-B096-BE99-4D44CE253C58}"/>
              </a:ext>
            </a:extLst>
          </p:cNvPr>
          <p:cNvSpPr txBox="1"/>
          <p:nvPr/>
        </p:nvSpPr>
        <p:spPr>
          <a:xfrm>
            <a:off x="228600" y="4495800"/>
            <a:ext cx="822488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Tám-1945?</a:t>
            </a: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dốt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3C4B5F0-AAAE-F8E7-A5D9-9BF9465BEDBE}"/>
              </a:ext>
            </a:extLst>
          </p:cNvPr>
          <p:cNvSpPr/>
          <p:nvPr/>
        </p:nvSpPr>
        <p:spPr>
          <a:xfrm>
            <a:off x="228600" y="1085284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17FC7B3-FECC-E755-18C0-3A2D56682C33}"/>
              </a:ext>
            </a:extLst>
          </p:cNvPr>
          <p:cNvSpPr/>
          <p:nvPr/>
        </p:nvSpPr>
        <p:spPr>
          <a:xfrm>
            <a:off x="256095" y="2895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D03B8DA-C695-FBF4-74D7-FFF722A75BC4}"/>
              </a:ext>
            </a:extLst>
          </p:cNvPr>
          <p:cNvSpPr/>
          <p:nvPr/>
        </p:nvSpPr>
        <p:spPr>
          <a:xfrm>
            <a:off x="256095" y="5391716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2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75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1: T</a:t>
            </a:r>
            <a:r>
              <a:rPr lang="en-US" sz="20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r>
              <a:rPr lang="vi-V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sao nói nước Việt Nam Dân chủ Cộng hòa ngay sau khi thành lập đã ở vào tình thế </a:t>
            </a:r>
            <a:r>
              <a:rPr lang="vi-VN" sz="20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“Ngàn cân treo sợi tóc”?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954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thể nói nước Việt Nam Dân chủ Cộng hòa ngay sau khi thành lập đã ở vào tình thế “Ngàn cân treo sợi tóc”?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Anh,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nghèo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rỗng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Văn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 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90%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Tệ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VNDCCH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2195</Words>
  <PresentationFormat>On-screen Show (4:3)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ÔN TẬP GIỮA HỌC KÌ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2022-03-09T13:37:57Z</dcterms:created>
  <dcterms:modified xsi:type="dcterms:W3CDTF">2023-03-09T14:00:15Z</dcterms:modified>
</cp:coreProperties>
</file>