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65" r:id="rId2"/>
    <p:sldId id="301" r:id="rId3"/>
    <p:sldId id="289" r:id="rId4"/>
    <p:sldId id="405" r:id="rId5"/>
    <p:sldId id="406" r:id="rId6"/>
    <p:sldId id="407" r:id="rId7"/>
    <p:sldId id="408" r:id="rId8"/>
    <p:sldId id="258" r:id="rId9"/>
    <p:sldId id="302" r:id="rId10"/>
    <p:sldId id="411" r:id="rId11"/>
    <p:sldId id="410" r:id="rId12"/>
    <p:sldId id="412" r:id="rId13"/>
    <p:sldId id="413" r:id="rId14"/>
    <p:sldId id="414" r:id="rId15"/>
    <p:sldId id="409" r:id="rId16"/>
    <p:sldId id="365" r:id="rId17"/>
    <p:sldId id="366" r:id="rId18"/>
    <p:sldId id="368" r:id="rId19"/>
    <p:sldId id="381" r:id="rId20"/>
    <p:sldId id="415" r:id="rId21"/>
    <p:sldId id="384" r:id="rId22"/>
    <p:sldId id="325" r:id="rId23"/>
    <p:sldId id="348" r:id="rId24"/>
    <p:sldId id="349" r:id="rId25"/>
    <p:sldId id="391" r:id="rId26"/>
    <p:sldId id="417" r:id="rId27"/>
    <p:sldId id="292" r:id="rId28"/>
    <p:sldId id="294" r:id="rId29"/>
  </p:sldIdLst>
  <p:sldSz cx="18288000" cy="10287000"/>
  <p:notesSz cx="6858000" cy="9144000"/>
  <p:embeddedFontLst>
    <p:embeddedFont>
      <p:font typeface="Cambria Math" panose="02040503050406030204" pitchFamily="18" charset="0"/>
      <p:regular r:id="rId31"/>
    </p:embeddedFont>
    <p:embeddedFont>
      <p:font typeface="Malgun Gothic" panose="020B0503020000020004" pitchFamily="34" charset="-127"/>
      <p:regular r:id="rId32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6BB5"/>
    <a:srgbClr val="1B6A6D"/>
    <a:srgbClr val="EB8547"/>
    <a:srgbClr val="C85103"/>
    <a:srgbClr val="F8C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22" autoAdjust="0"/>
  </p:normalViewPr>
  <p:slideViewPr>
    <p:cSldViewPr>
      <p:cViewPr>
        <p:scale>
          <a:sx n="40" d="100"/>
          <a:sy n="40" d="100"/>
        </p:scale>
        <p:origin x="260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D669F-5869-4469-8FEC-CB5D9C5C2CF3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BAAD0-26B1-48F9-B05A-723953F5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6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501956-782D-4A2F-8DAB-D3BE30AA36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798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9.png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9.png"/><Relationship Id="rId4" Type="http://schemas.openxmlformats.org/officeDocument/2006/relationships/image" Target="../media/image15.sv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9.png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9.png"/><Relationship Id="rId10" Type="http://schemas.openxmlformats.org/officeDocument/2006/relationships/image" Target="../media/image22.png"/><Relationship Id="rId4" Type="http://schemas.openxmlformats.org/officeDocument/2006/relationships/image" Target="../media/image15.svg"/><Relationship Id="rId9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9.png"/><Relationship Id="rId4" Type="http://schemas.openxmlformats.org/officeDocument/2006/relationships/image" Target="../media/image15.sv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5.sv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0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sv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5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5.sv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37.png"/><Relationship Id="rId10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5.sv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5.svg"/><Relationship Id="rId7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image" Target="../media/image17.svg"/><Relationship Id="rId10" Type="http://schemas.openxmlformats.org/officeDocument/2006/relationships/image" Target="../media/image48.png"/><Relationship Id="rId4" Type="http://schemas.openxmlformats.org/officeDocument/2006/relationships/image" Target="../media/image9.png"/><Relationship Id="rId9" Type="http://schemas.microsoft.com/office/2007/relationships/hdphoto" Target="../media/hdphoto5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5.svg"/><Relationship Id="rId7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0" Type="http://schemas.openxmlformats.org/officeDocument/2006/relationships/image" Target="../media/image52.png"/><Relationship Id="rId4" Type="http://schemas.openxmlformats.org/officeDocument/2006/relationships/image" Target="../media/image9.png"/><Relationship Id="rId9" Type="http://schemas.microsoft.com/office/2007/relationships/hdphoto" Target="../media/hdphoto6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5.svg"/><Relationship Id="rId7" Type="http://schemas.microsoft.com/office/2007/relationships/hdphoto" Target="../media/hdphoto7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5.svg"/><Relationship Id="rId7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0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5.svg"/><Relationship Id="rId7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0.pn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image" Target="../media/image17.sv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9.png"/><Relationship Id="rId4" Type="http://schemas.openxmlformats.org/officeDocument/2006/relationships/image" Target="../media/image15.sv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455349" y="8277842"/>
            <a:ext cx="19198699" cy="2202816"/>
            <a:chOff x="0" y="0"/>
            <a:chExt cx="5056447" cy="5801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56448" cy="580165"/>
            </a:xfrm>
            <a:custGeom>
              <a:avLst/>
              <a:gdLst/>
              <a:ahLst/>
              <a:cxnLst/>
              <a:rect l="l" t="t" r="r" b="b"/>
              <a:pathLst>
                <a:path w="5056448" h="580165">
                  <a:moveTo>
                    <a:pt x="20566" y="0"/>
                  </a:moveTo>
                  <a:lnTo>
                    <a:pt x="5035882" y="0"/>
                  </a:lnTo>
                  <a:cubicBezTo>
                    <a:pt x="5047240" y="0"/>
                    <a:pt x="5056448" y="9208"/>
                    <a:pt x="5056448" y="20566"/>
                  </a:cubicBezTo>
                  <a:lnTo>
                    <a:pt x="5056448" y="559600"/>
                  </a:lnTo>
                  <a:cubicBezTo>
                    <a:pt x="5056448" y="565054"/>
                    <a:pt x="5054281" y="570285"/>
                    <a:pt x="5050424" y="574142"/>
                  </a:cubicBezTo>
                  <a:cubicBezTo>
                    <a:pt x="5046567" y="577999"/>
                    <a:pt x="5041336" y="580165"/>
                    <a:pt x="5035882" y="580165"/>
                  </a:cubicBezTo>
                  <a:lnTo>
                    <a:pt x="20566" y="580165"/>
                  </a:lnTo>
                  <a:cubicBezTo>
                    <a:pt x="15111" y="580165"/>
                    <a:pt x="9880" y="577999"/>
                    <a:pt x="6024" y="574142"/>
                  </a:cubicBezTo>
                  <a:cubicBezTo>
                    <a:pt x="2167" y="570285"/>
                    <a:pt x="0" y="565054"/>
                    <a:pt x="0" y="559600"/>
                  </a:cubicBezTo>
                  <a:lnTo>
                    <a:pt x="0" y="20566"/>
                  </a:lnTo>
                  <a:cubicBezTo>
                    <a:pt x="0" y="15111"/>
                    <a:pt x="2167" y="9880"/>
                    <a:pt x="6024" y="6024"/>
                  </a:cubicBezTo>
                  <a:cubicBezTo>
                    <a:pt x="9880" y="2167"/>
                    <a:pt x="15111" y="0"/>
                    <a:pt x="20566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455349" y="-302228"/>
            <a:ext cx="19198699" cy="2202816"/>
            <a:chOff x="0" y="0"/>
            <a:chExt cx="5056447" cy="5801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056448" cy="580165"/>
            </a:xfrm>
            <a:custGeom>
              <a:avLst/>
              <a:gdLst/>
              <a:ahLst/>
              <a:cxnLst/>
              <a:rect l="l" t="t" r="r" b="b"/>
              <a:pathLst>
                <a:path w="5056448" h="580165">
                  <a:moveTo>
                    <a:pt x="20566" y="0"/>
                  </a:moveTo>
                  <a:lnTo>
                    <a:pt x="5035882" y="0"/>
                  </a:lnTo>
                  <a:cubicBezTo>
                    <a:pt x="5047240" y="0"/>
                    <a:pt x="5056448" y="9208"/>
                    <a:pt x="5056448" y="20566"/>
                  </a:cubicBezTo>
                  <a:lnTo>
                    <a:pt x="5056448" y="559600"/>
                  </a:lnTo>
                  <a:cubicBezTo>
                    <a:pt x="5056448" y="565054"/>
                    <a:pt x="5054281" y="570285"/>
                    <a:pt x="5050424" y="574142"/>
                  </a:cubicBezTo>
                  <a:cubicBezTo>
                    <a:pt x="5046567" y="577999"/>
                    <a:pt x="5041336" y="580165"/>
                    <a:pt x="5035882" y="580165"/>
                  </a:cubicBezTo>
                  <a:lnTo>
                    <a:pt x="20566" y="580165"/>
                  </a:lnTo>
                  <a:cubicBezTo>
                    <a:pt x="15111" y="580165"/>
                    <a:pt x="9880" y="577999"/>
                    <a:pt x="6024" y="574142"/>
                  </a:cubicBezTo>
                  <a:cubicBezTo>
                    <a:pt x="2167" y="570285"/>
                    <a:pt x="0" y="565054"/>
                    <a:pt x="0" y="559600"/>
                  </a:cubicBezTo>
                  <a:lnTo>
                    <a:pt x="0" y="20566"/>
                  </a:lnTo>
                  <a:cubicBezTo>
                    <a:pt x="0" y="15111"/>
                    <a:pt x="2167" y="9880"/>
                    <a:pt x="6024" y="6024"/>
                  </a:cubicBezTo>
                  <a:cubicBezTo>
                    <a:pt x="9880" y="2167"/>
                    <a:pt x="15111" y="0"/>
                    <a:pt x="20566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54298" y="2433352"/>
            <a:ext cx="16179403" cy="394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00"/>
              </a:lnSpc>
            </a:pPr>
            <a:r>
              <a:rPr lang="vi-VN" sz="8000" b="1" dirty="0" smtClean="0">
                <a:solidFill>
                  <a:srgbClr val="C85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</a:t>
            </a:r>
            <a:r>
              <a:rPr lang="vi-VN" sz="8000" b="1" smtClean="0">
                <a:solidFill>
                  <a:srgbClr val="C85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HỌC SINH</a:t>
            </a:r>
            <a:endParaRPr lang="vi-VN" sz="8000" b="1" dirty="0" smtClean="0">
              <a:solidFill>
                <a:srgbClr val="C851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5400"/>
              </a:lnSpc>
            </a:pPr>
            <a:r>
              <a:rPr lang="vi-VN" sz="8000" b="1" dirty="0" smtClean="0">
                <a:solidFill>
                  <a:srgbClr val="C85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HÔM NAY!</a:t>
            </a:r>
            <a:endParaRPr lang="en-US" sz="8000" b="1" dirty="0">
              <a:solidFill>
                <a:srgbClr val="C851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688" y="6915915"/>
            <a:ext cx="3386622" cy="1844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l="-27217"/>
            </a:stretch>
          </a:blipFill>
        </p:spPr>
      </p:sp>
      <p:sp>
        <p:nvSpPr>
          <p:cNvPr id="16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l="-27217"/>
            </a:stretch>
          </a:blipFill>
        </p:spPr>
      </p:sp>
      <p:sp>
        <p:nvSpPr>
          <p:cNvPr id="17" name="Freeform 9"/>
          <p:cNvSpPr/>
          <p:nvPr/>
        </p:nvSpPr>
        <p:spPr>
          <a:xfrm rot="5400000" flipH="1">
            <a:off x="-684513" y="8990035"/>
            <a:ext cx="2059088" cy="198601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83000" y="8953500"/>
            <a:ext cx="1377033" cy="11499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97431" y="190500"/>
                <a:ext cx="17257169" cy="92743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l-NL" sz="3800" b="1" i="1" u="none" strike="noStrike" kern="1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Mối </a:t>
                </a:r>
                <a:r>
                  <a:rPr kumimoji="0" lang="nl-NL" sz="3800" b="1" i="1" u="none" strike="noStrike" kern="1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liên hệ giữa quan hệ song song và quan hệ vuông góc của đường thẳng và mặt phẳng:</a:t>
                </a:r>
                <a:endParaRPr kumimoji="0" lang="en-US" sz="3800" b="1" i="1" u="none" strike="noStrike" kern="1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lvl="0" indent="-571500" algn="just">
                  <a:lnSpc>
                    <a:spcPct val="150000"/>
                  </a:lnSpc>
                  <a:spcBef>
                    <a:spcPts val="600"/>
                  </a:spcBef>
                  <a:buFontTx/>
                  <a:buChar char="-"/>
                </a:pPr>
                <a:r>
                  <a:rPr kumimoji="0" lang="nl-NL" sz="3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Nếu </a:t>
                </a:r>
                <a:r>
                  <a:rPr kumimoji="0" lang="nl-NL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kumimoji="0" lang="nl-NL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kumimoji="0" lang="nl-NL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vuông góc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kumimoji="0" lang="nl-NL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thì các đường thẳng song song với </a:t>
                </a:r>
                <a14:m>
                  <m:oMath xmlns:m="http://schemas.openxmlformats.org/officeDocument/2006/math">
                    <m:r>
                      <a:rPr kumimoji="0" lang="nl-NL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kumimoji="0" lang="nl-NL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cũng vuông góc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  <m:r>
                      <a:rPr lang="nl-NL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nl-NL" sz="3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endParaRP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nl-NL" sz="3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Hai </a:t>
                </a:r>
                <a:r>
                  <a:rPr kumimoji="0" lang="nl-NL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đường thẳng phân biệt cùng vuông góc với một mặt phẳng thì song song với </a:t>
                </a:r>
                <a:r>
                  <a:rPr kumimoji="0" lang="nl-NL" sz="3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nhau.</a:t>
                </a:r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nl-NL" sz="3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Nếu </a:t>
                </a:r>
                <a:r>
                  <a:rPr kumimoji="0" lang="nl-NL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kumimoji="0" lang="nl-NL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kumimoji="0" lang="nl-NL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vuông góc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nl-NL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kumimoji="0" lang="nl-NL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thì  </a:t>
                </a:r>
                <a14:m>
                  <m:oMath xmlns:m="http://schemas.openxmlformats.org/officeDocument/2006/math">
                    <m:r>
                      <a:rPr kumimoji="0" lang="nl-NL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kumimoji="0" lang="nl-NL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cũng vuông góc với các mặt phẳng song song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nl-NL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nl-NL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  <m:r>
                      <a:rPr kumimoji="0" lang="nl-NL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sz="3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nl-NL" sz="3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Hai </a:t>
                </a:r>
                <a:r>
                  <a:rPr kumimoji="0" lang="nl-NL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mặt phẳng phân biệt cùng vuông góc với một đường thẳng thì song song với nhau.</a:t>
                </a:r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31" y="190500"/>
                <a:ext cx="17257169" cy="9274334"/>
              </a:xfrm>
              <a:prstGeom prst="rect">
                <a:avLst/>
              </a:prstGeom>
              <a:blipFill>
                <a:blip r:embed="rId8"/>
                <a:stretch>
                  <a:fillRect l="-1060" r="-1166" b="-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4717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l="-27217"/>
            </a:stretch>
          </a:blipFill>
        </p:spPr>
      </p:sp>
      <p:sp>
        <p:nvSpPr>
          <p:cNvPr id="16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l="-27217"/>
            </a:stretch>
          </a:blipFill>
        </p:spPr>
      </p:sp>
      <p:sp>
        <p:nvSpPr>
          <p:cNvPr id="17" name="Freeform 9"/>
          <p:cNvSpPr/>
          <p:nvPr/>
        </p:nvSpPr>
        <p:spPr>
          <a:xfrm rot="5400000" flipH="1">
            <a:off x="-532113" y="8835947"/>
            <a:ext cx="2059088" cy="198601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0578" y="8514898"/>
            <a:ext cx="1758033" cy="146814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97431" y="362592"/>
                <a:ext cx="17257169" cy="3866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nl-NL" sz="4000" b="1" i="1" kern="100" smtClean="0">
                    <a:solidFill>
                      <a:srgbClr val="C00000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Định </a:t>
                </a:r>
                <a:r>
                  <a:rPr lang="nl-NL" sz="4000" b="1" i="1" kern="100">
                    <a:solidFill>
                      <a:srgbClr val="C00000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lí ba đường vuông góc</a:t>
                </a:r>
                <a:endParaRPr lang="en-US" sz="4000" b="1" i="1" kern="10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đường thẳng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mặt phẳng </a:t>
                </a:r>
                <a14:m>
                  <m:oMath xmlns:m="http://schemas.openxmlformats.org/officeDocument/2006/math">
                    <m:r>
                      <a:rPr lang="nl-NL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nl-NL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không vuông góc với nhau. Khi đó một đường thẳng</a:t>
                </a:r>
                <a:r>
                  <a:rPr lang="nl-NL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nằm trong </a:t>
                </a:r>
                <a14:m>
                  <m:oMath xmlns:m="http://schemas.openxmlformats.org/officeDocument/2006/math">
                    <m:r>
                      <a:rPr lang="nl-NL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nl-NL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vuông </a:t>
                </a:r>
                <a:r>
                  <a:rPr lang="nl-NL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 </a:t>
                </a:r>
                <a:r>
                  <a:rPr lang="nl-NL" sz="40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 </a:t>
                </a:r>
                <a:r>
                  <a:rPr lang="nl-NL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và chỉ khi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vuông góc với hình chiếu vuông góc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trên (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31" y="362592"/>
                <a:ext cx="17257169" cy="3866508"/>
              </a:xfrm>
              <a:prstGeom prst="rect">
                <a:avLst/>
              </a:prstGeom>
              <a:blipFill>
                <a:blip r:embed="rId8"/>
                <a:stretch>
                  <a:fillRect l="-1272" r="-1236" b="-5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41" y="4455223"/>
            <a:ext cx="7157655" cy="556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17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 dir="d"/>
      </p:transition>
    </mc:Choice>
    <mc:Fallback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l="-27217"/>
            </a:stretch>
          </a:blipFill>
        </p:spPr>
      </p:sp>
      <p:sp>
        <p:nvSpPr>
          <p:cNvPr id="16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l="-27217"/>
            </a:stretch>
          </a:blipFill>
        </p:spPr>
      </p:sp>
      <p:sp>
        <p:nvSpPr>
          <p:cNvPr id="17" name="Freeform 9"/>
          <p:cNvSpPr/>
          <p:nvPr/>
        </p:nvSpPr>
        <p:spPr>
          <a:xfrm rot="5400000" flipH="1">
            <a:off x="-532113" y="8835947"/>
            <a:ext cx="2059088" cy="198601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97431" y="362592"/>
                <a:ext cx="17257169" cy="6863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75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40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</m:d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Lấy các đường thẳng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kern="1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tương ứng </a:t>
                </a:r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vuông góc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 Khi đó góc giữa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không phụ thuộc vào vị trí của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và được gọi là góc giữa hai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và (Q).</a:t>
                </a:r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7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kern="1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   Nếu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là góc giữa hai mặt phẳng (P) và (Q) thì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≤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4000" kern="1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>
                  <a:lnSpc>
                    <a:spcPct val="175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4000" kern="1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 phẳng vuông góc với nhau nếu mặt phẳng này chứa một đường thẳng vuông góc với mặt phẳng </a:t>
                </a:r>
                <a:r>
                  <a:rPr lang="en-US" sz="40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kia</a:t>
                </a:r>
                <a:r>
                  <a:rPr lang="en-US" sz="4000" kern="1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kern="1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31" y="362592"/>
                <a:ext cx="17257169" cy="6863417"/>
              </a:xfrm>
              <a:prstGeom prst="rect">
                <a:avLst/>
              </a:prstGeom>
              <a:blipFill>
                <a:blip r:embed="rId7"/>
                <a:stretch>
                  <a:fillRect l="-1130" r="-1236" b="-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724198">
            <a:off x="15128856" y="8030907"/>
            <a:ext cx="2380758" cy="198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2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l="-27217"/>
            </a:stretch>
          </a:blipFill>
        </p:spPr>
      </p:sp>
      <p:sp>
        <p:nvSpPr>
          <p:cNvPr id="16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l="-27217"/>
            </a:stretch>
          </a:blipFill>
        </p:spPr>
      </p:sp>
      <p:sp>
        <p:nvSpPr>
          <p:cNvPr id="17" name="Freeform 9"/>
          <p:cNvSpPr/>
          <p:nvPr/>
        </p:nvSpPr>
        <p:spPr>
          <a:xfrm rot="8059839" flipH="1">
            <a:off x="-971382" y="8434193"/>
            <a:ext cx="2059088" cy="198601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54400" y="6762750"/>
            <a:ext cx="1758033" cy="146814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41484" y="114300"/>
                <a:ext cx="17257169" cy="46103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3900" kern="1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 </a:t>
                </a:r>
                <a:r>
                  <a:rPr lang="en-US" sz="39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 điểm </a:t>
                </a:r>
                <a14:m>
                  <m:oMath xmlns:m="http://schemas.openxmlformats.org/officeDocument/2006/math">
                    <m:r>
                      <a:rPr lang="en-US" sz="39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39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bất kì thuộc cạnh a của góc nhị diện </a:t>
                </a:r>
                <a14:m>
                  <m:oMath xmlns:m="http://schemas.openxmlformats.org/officeDocument/2006/math">
                    <m:r>
                      <a:rPr lang="en-US" sz="39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39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39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9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9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9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39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39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vẽ các tia </a:t>
                </a:r>
                <a14:m>
                  <m:oMath xmlns:m="http://schemas.openxmlformats.org/officeDocument/2006/math">
                    <m:r>
                      <a:rPr lang="en-US" sz="39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39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9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en-US" sz="39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tương ứng thuộc </a:t>
                </a:r>
                <a14:m>
                  <m:oMath xmlns:m="http://schemas.openxmlformats.org/officeDocument/2006/math">
                    <m:r>
                      <a:rPr lang="en-US" sz="39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9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39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),(</m:t>
                    </m:r>
                    <m:r>
                      <a:rPr lang="en-US" sz="39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39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9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vuông góc với a. Góc </a:t>
                </a:r>
                <a14:m>
                  <m:oMath xmlns:m="http://schemas.openxmlformats.org/officeDocument/2006/math">
                    <m:r>
                      <a:rPr lang="en-US" sz="39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39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được gọi là một góc </a:t>
                </a:r>
                <a:r>
                  <a:rPr lang="en-US" sz="39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phẳng </a:t>
                </a:r>
                <a:r>
                  <a:rPr lang="en-US" sz="39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 </a:t>
                </a:r>
                <a:r>
                  <a:rPr lang="en-US" sz="39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 nhị diện </a:t>
                </a:r>
                <a14:m>
                  <m:oMath xmlns:m="http://schemas.openxmlformats.org/officeDocument/2006/math">
                    <m:r>
                      <a:rPr lang="en-US" sz="39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39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39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9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9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9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39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39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(gọi tắt là góc phẳng nhị diện). Số đo của góc </a:t>
                </a:r>
                <a14:m>
                  <m:oMath xmlns:m="http://schemas.openxmlformats.org/officeDocument/2006/math">
                    <m:r>
                      <a:rPr lang="en-US" sz="39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39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không phụ thuộc vào vị trí của </a:t>
                </a:r>
                <a14:m>
                  <m:oMath xmlns:m="http://schemas.openxmlformats.org/officeDocument/2006/math">
                    <m:r>
                      <a:rPr lang="en-US" sz="39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39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trên </a:t>
                </a:r>
                <a14:m>
                  <m:oMath xmlns:m="http://schemas.openxmlformats.org/officeDocument/2006/math">
                    <m:r>
                      <a:rPr lang="en-US" sz="39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9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được gọi là số đo của góc nhị diện </a:t>
                </a:r>
                <a14:m>
                  <m:oMath xmlns:m="http://schemas.openxmlformats.org/officeDocument/2006/math">
                    <m:r>
                      <a:rPr lang="en-US" sz="39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39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39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9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9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9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39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39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84" y="114300"/>
                <a:ext cx="17257169" cy="4610301"/>
              </a:xfrm>
              <a:prstGeom prst="rect">
                <a:avLst/>
              </a:prstGeom>
              <a:blipFill>
                <a:blip r:embed="rId8"/>
                <a:stretch>
                  <a:fillRect l="-1060" r="-1201" b="-1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068" y="4800600"/>
            <a:ext cx="7620000" cy="39243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352800" y="9029700"/>
                <a:ext cx="12168588" cy="9925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9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 đo góc nhị diện có thể nhận </a:t>
                </a:r>
                <a:r>
                  <a:rPr lang="en-US" sz="39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 </a:t>
                </a:r>
                <a:r>
                  <a:rPr lang="en-US" sz="3900" kern="1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 </a:t>
                </a:r>
                <a:r>
                  <a:rPr lang="en-US" sz="39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9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9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9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39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đến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9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9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39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39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9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endParaRPr lang="en-US" sz="39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9029700"/>
                <a:ext cx="12168588" cy="992579"/>
              </a:xfrm>
              <a:prstGeom prst="rect">
                <a:avLst/>
              </a:prstGeom>
              <a:blipFill>
                <a:blip r:embed="rId10"/>
                <a:stretch>
                  <a:fillRect l="-1703" b="-13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343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l="-27217"/>
            </a:stretch>
          </a:blipFill>
        </p:spPr>
      </p:sp>
      <p:sp>
        <p:nvSpPr>
          <p:cNvPr id="16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l="-27217"/>
            </a:stretch>
          </a:blipFill>
        </p:spPr>
      </p:sp>
      <p:sp>
        <p:nvSpPr>
          <p:cNvPr id="17" name="Freeform 9"/>
          <p:cNvSpPr/>
          <p:nvPr/>
        </p:nvSpPr>
        <p:spPr>
          <a:xfrm rot="8059839" flipH="1">
            <a:off x="-971382" y="8434193"/>
            <a:ext cx="2059088" cy="198601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07996">
            <a:off x="16203705" y="3232197"/>
            <a:ext cx="1486757" cy="12416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41483" y="268265"/>
                <a:ext cx="17257169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40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 </a:t>
                </a:r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 giữa hai mặt phẳng song song (P) và (Q), kí hiệu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((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);(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, là khoảng cách từ một điểm bất kì thuộc mặt phẳng này đến mặt phẳng kia.</a:t>
                </a:r>
                <a:endParaRPr lang="en-US" sz="32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83" y="268265"/>
                <a:ext cx="17257169" cy="2748253"/>
              </a:xfrm>
              <a:prstGeom prst="rect">
                <a:avLst/>
              </a:prstGeom>
              <a:blipFill>
                <a:blip r:embed="rId8"/>
                <a:stretch>
                  <a:fillRect l="-1130" r="-127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41483" y="3390900"/>
            <a:ext cx="272702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i="1" kern="100" smtClean="0">
                <a:solidFill>
                  <a:srgbClr val="C0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Thể </a:t>
            </a:r>
            <a:r>
              <a:rPr lang="en-US" sz="4000" b="1" i="1" kern="100">
                <a:solidFill>
                  <a:srgbClr val="C0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tích</a:t>
            </a:r>
            <a:endParaRPr lang="en-US" sz="4000" b="1" i="1" kern="10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2247" y="4873921"/>
            <a:ext cx="13785953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74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6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400" y="81341"/>
            <a:ext cx="17983200" cy="10058400"/>
            <a:chOff x="0" y="0"/>
            <a:chExt cx="4482328" cy="24286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677777" y="508107"/>
            <a:ext cx="12932446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ơ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 hóa kiến thức trọng tâm trong chương 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52" y="1943100"/>
            <a:ext cx="17575696" cy="783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79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455349" y="8277842"/>
            <a:ext cx="19198699" cy="2202816"/>
            <a:chOff x="0" y="0"/>
            <a:chExt cx="5056447" cy="5801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56448" cy="580165"/>
            </a:xfrm>
            <a:custGeom>
              <a:avLst/>
              <a:gdLst/>
              <a:ahLst/>
              <a:cxnLst/>
              <a:rect l="l" t="t" r="r" b="b"/>
              <a:pathLst>
                <a:path w="5056448" h="580165">
                  <a:moveTo>
                    <a:pt x="20566" y="0"/>
                  </a:moveTo>
                  <a:lnTo>
                    <a:pt x="5035882" y="0"/>
                  </a:lnTo>
                  <a:cubicBezTo>
                    <a:pt x="5047240" y="0"/>
                    <a:pt x="5056448" y="9208"/>
                    <a:pt x="5056448" y="20566"/>
                  </a:cubicBezTo>
                  <a:lnTo>
                    <a:pt x="5056448" y="559600"/>
                  </a:lnTo>
                  <a:cubicBezTo>
                    <a:pt x="5056448" y="565054"/>
                    <a:pt x="5054281" y="570285"/>
                    <a:pt x="5050424" y="574142"/>
                  </a:cubicBezTo>
                  <a:cubicBezTo>
                    <a:pt x="5046567" y="577999"/>
                    <a:pt x="5041336" y="580165"/>
                    <a:pt x="5035882" y="580165"/>
                  </a:cubicBezTo>
                  <a:lnTo>
                    <a:pt x="20566" y="580165"/>
                  </a:lnTo>
                  <a:cubicBezTo>
                    <a:pt x="15111" y="580165"/>
                    <a:pt x="9880" y="577999"/>
                    <a:pt x="6024" y="574142"/>
                  </a:cubicBezTo>
                  <a:cubicBezTo>
                    <a:pt x="2167" y="570285"/>
                    <a:pt x="0" y="565054"/>
                    <a:pt x="0" y="559600"/>
                  </a:cubicBezTo>
                  <a:lnTo>
                    <a:pt x="0" y="20566"/>
                  </a:lnTo>
                  <a:cubicBezTo>
                    <a:pt x="0" y="15111"/>
                    <a:pt x="2167" y="9880"/>
                    <a:pt x="6024" y="6024"/>
                  </a:cubicBezTo>
                  <a:cubicBezTo>
                    <a:pt x="9880" y="2167"/>
                    <a:pt x="15111" y="0"/>
                    <a:pt x="20566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455345" y="-704691"/>
            <a:ext cx="19198699" cy="2202816"/>
            <a:chOff x="0" y="0"/>
            <a:chExt cx="5056447" cy="5801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056448" cy="580165"/>
            </a:xfrm>
            <a:custGeom>
              <a:avLst/>
              <a:gdLst/>
              <a:ahLst/>
              <a:cxnLst/>
              <a:rect l="l" t="t" r="r" b="b"/>
              <a:pathLst>
                <a:path w="5056448" h="580165">
                  <a:moveTo>
                    <a:pt x="20566" y="0"/>
                  </a:moveTo>
                  <a:lnTo>
                    <a:pt x="5035882" y="0"/>
                  </a:lnTo>
                  <a:cubicBezTo>
                    <a:pt x="5047240" y="0"/>
                    <a:pt x="5056448" y="9208"/>
                    <a:pt x="5056448" y="20566"/>
                  </a:cubicBezTo>
                  <a:lnTo>
                    <a:pt x="5056448" y="559600"/>
                  </a:lnTo>
                  <a:cubicBezTo>
                    <a:pt x="5056448" y="565054"/>
                    <a:pt x="5054281" y="570285"/>
                    <a:pt x="5050424" y="574142"/>
                  </a:cubicBezTo>
                  <a:cubicBezTo>
                    <a:pt x="5046567" y="577999"/>
                    <a:pt x="5041336" y="580165"/>
                    <a:pt x="5035882" y="580165"/>
                  </a:cubicBezTo>
                  <a:lnTo>
                    <a:pt x="20566" y="580165"/>
                  </a:lnTo>
                  <a:cubicBezTo>
                    <a:pt x="15111" y="580165"/>
                    <a:pt x="9880" y="577999"/>
                    <a:pt x="6024" y="574142"/>
                  </a:cubicBezTo>
                  <a:cubicBezTo>
                    <a:pt x="2167" y="570285"/>
                    <a:pt x="0" y="565054"/>
                    <a:pt x="0" y="559600"/>
                  </a:cubicBezTo>
                  <a:lnTo>
                    <a:pt x="0" y="20566"/>
                  </a:lnTo>
                  <a:cubicBezTo>
                    <a:pt x="0" y="15111"/>
                    <a:pt x="2167" y="9880"/>
                    <a:pt x="6024" y="6024"/>
                  </a:cubicBezTo>
                  <a:cubicBezTo>
                    <a:pt x="9880" y="2167"/>
                    <a:pt x="15111" y="0"/>
                    <a:pt x="20566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54297" y="2639003"/>
            <a:ext cx="16179403" cy="1831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12000" b="1" i="0" u="none" strike="noStrike" kern="1200" cap="none" spc="0" normalizeH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TẬP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221" y="6362700"/>
            <a:ext cx="4603553" cy="279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5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8" name="Freeform 20"/>
          <p:cNvSpPr/>
          <p:nvPr/>
        </p:nvSpPr>
        <p:spPr>
          <a:xfrm flipH="1">
            <a:off x="16688400" y="8572500"/>
            <a:ext cx="2051144" cy="1981200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228600" y="59170"/>
                <a:ext cx="17907000" cy="1883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kumimoji="0" lang="en-US" sz="37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Bài </a:t>
                </a:r>
                <a:r>
                  <a:rPr lang="en-US" sz="3700" b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7.38</a:t>
                </a:r>
                <a:r>
                  <a:rPr kumimoji="0" lang="en-US" sz="37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(SGK </a:t>
                </a:r>
                <a:r>
                  <a:rPr kumimoji="0" lang="en-US" sz="37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kumimoji="0" lang="en-US" sz="37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tr65) </a:t>
                </a:r>
                <a:r>
                  <a:rPr lang="vi-VN" sz="3700">
                    <a:solidFill>
                      <a:srgbClr val="000000"/>
                    </a:solidFill>
                    <a:latin typeface="Open Sans"/>
                  </a:rPr>
                  <a:t>Cho tứ diện </a:t>
                </a:r>
                <a14:m>
                  <m:oMath xmlns:m="http://schemas.openxmlformats.org/officeDocument/2006/math"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𝑂𝐴𝐵</m:t>
                    </m:r>
                    <m:r>
                      <a:rPr lang="en-US" sz="37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vi-VN" sz="3700">
                    <a:solidFill>
                      <a:srgbClr val="000000"/>
                    </a:solidFill>
                    <a:latin typeface="Open Sans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𝑂𝐶</m:t>
                    </m:r>
                  </m:oMath>
                </a14:m>
                <a:r>
                  <a:rPr lang="vi-VN" sz="3700">
                    <a:solidFill>
                      <a:srgbClr val="000000"/>
                    </a:solidFill>
                    <a:latin typeface="Open Sans"/>
                  </a:rPr>
                  <a:t> đôi một vuông góc với nhau và </a:t>
                </a:r>
                <a14:m>
                  <m:oMath xmlns:m="http://schemas.openxmlformats.org/officeDocument/2006/math"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vi-VN" sz="37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700" smtClean="0">
                    <a:solidFill>
                      <a:srgbClr val="000000"/>
                    </a:solidFill>
                    <a:latin typeface="Open Sans"/>
                  </a:rPr>
                  <a:t> </a:t>
                </a:r>
                <a:r>
                  <a:rPr lang="vi-VN" sz="3700" smtClean="0">
                    <a:solidFill>
                      <a:srgbClr val="000000"/>
                    </a:solidFill>
                    <a:latin typeface="Open Sans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𝑂𝐶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3700">
                    <a:solidFill>
                      <a:srgbClr val="000000"/>
                    </a:solidFill>
                    <a:latin typeface="Open Sans"/>
                  </a:rPr>
                  <a:t>. Tính khoảng cách từ điểm </a:t>
                </a:r>
                <a14:m>
                  <m:oMath xmlns:m="http://schemas.openxmlformats.org/officeDocument/2006/math"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vi-VN" sz="3700">
                    <a:solidFill>
                      <a:srgbClr val="000000"/>
                    </a:solidFill>
                    <a:latin typeface="Open Sans"/>
                  </a:rPr>
                  <a:t> đến mặt phẳng </a:t>
                </a:r>
                <a14:m>
                  <m:oMath xmlns:m="http://schemas.openxmlformats.org/officeDocument/2006/math"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3700">
                    <a:solidFill>
                      <a:srgbClr val="000000"/>
                    </a:solidFill>
                    <a:latin typeface="Open Sans"/>
                  </a:rPr>
                  <a:t>.</a:t>
                </a:r>
                <a:endParaRPr kumimoji="0" lang="vi-VN" sz="3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9170"/>
                <a:ext cx="17907000" cy="1883785"/>
              </a:xfrm>
              <a:prstGeom prst="rect">
                <a:avLst/>
              </a:prstGeom>
              <a:blipFill>
                <a:blip r:embed="rId7"/>
                <a:stretch>
                  <a:fillRect l="-1090" r="-1055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6829403" y="3086100"/>
                <a:ext cx="11458597" cy="6882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3700" kern="1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 : </a:t>
                </a:r>
                <a14:m>
                  <m:oMath xmlns:m="http://schemas.openxmlformats.org/officeDocument/2006/math">
                    <m:r>
                      <a:rPr lang="fr-FR" sz="37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𝑂𝐴</m:t>
                    </m:r>
                    <m:r>
                      <a:rPr lang="fr-FR" sz="37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37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7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𝑂𝐵𝐶</m:t>
                        </m:r>
                      </m:e>
                    </m:d>
                    <m:r>
                      <a:rPr lang="fr-FR" sz="37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fr-FR" sz="37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𝑂𝐴</m:t>
                    </m:r>
                    <m:r>
                      <a:rPr lang="fr-FR" sz="37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37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fr-FR" sz="3700" kern="1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7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3700" kern="1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Dựng </a:t>
                </a:r>
                <a14:m>
                  <m:oMath xmlns:m="http://schemas.openxmlformats.org/officeDocument/2006/math">
                    <m:r>
                      <a:rPr lang="fr-FR" sz="37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𝑂𝐷</m:t>
                    </m:r>
                    <m:r>
                      <a:rPr lang="fr-FR" sz="37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37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fr-FR" sz="3700" kern="1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fr-FR" sz="370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fr-FR" sz="3700" kern="1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37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𝑂𝐸</m:t>
                    </m:r>
                    <m:r>
                      <a:rPr lang="fr-FR" sz="37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37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fr-FR" sz="37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3700" kern="1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 </a:t>
                </a:r>
                <a14:m>
                  <m:oMath xmlns:m="http://schemas.openxmlformats.org/officeDocument/2006/math">
                    <m:r>
                      <a:rPr lang="fr-FR" sz="370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fr-FR" sz="37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fr-FR" sz="37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𝑂𝐸</m:t>
                    </m:r>
                    <m:r>
                      <a:rPr lang="fr-FR" sz="37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⊥(</m:t>
                    </m:r>
                    <m:r>
                      <a:rPr lang="fr-FR" sz="37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fr-FR" sz="37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7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;(</m:t>
                    </m:r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))=</m:t>
                    </m:r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𝑂𝐸</m:t>
                    </m:r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37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7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3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3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3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3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7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7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37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7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3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7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7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37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US" sz="3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3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700" kern="1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𝑂𝐸</m:t>
                            </m:r>
                          </m:e>
                          <m:sup>
                            <m:r>
                              <a:rPr lang="en-US" sz="37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700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7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OD</m:t>
                            </m:r>
                          </m:e>
                          <m:sup>
                            <m:r>
                              <a:rPr lang="en-US" sz="37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7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OA</m:t>
                            </m:r>
                          </m:e>
                          <m:sup>
                            <m:r>
                              <a:rPr lang="en-US" sz="37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7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3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7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3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7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𝑂𝐸</m:t>
                    </m:r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7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sz="37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7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7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37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3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𝐴𝐵𝐶</m:t>
                            </m:r>
                          </m:e>
                        </m:d>
                      </m:e>
                    </m:d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7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sz="37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7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403" y="3086100"/>
                <a:ext cx="11458597" cy="6882653"/>
              </a:xfrm>
              <a:prstGeom prst="rect">
                <a:avLst/>
              </a:prstGeom>
              <a:blipFill>
                <a:blip r:embed="rId8"/>
                <a:stretch>
                  <a:fillRect l="-1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8562378" y="2119580"/>
            <a:ext cx="1239443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700" b="1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Giải:</a:t>
            </a:r>
            <a:endParaRPr lang="en-US" sz="37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3543300"/>
            <a:ext cx="5648325" cy="590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ver/>
      </p:transition>
    </mc:Choice>
    <mc:Fallback xmlns="">
      <p:transition spd="med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53233">
            <a:off x="16847035" y="9082573"/>
            <a:ext cx="1779880" cy="15704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8186">
            <a:off x="-100450" y="9218069"/>
            <a:ext cx="1565905" cy="10956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304800" y="59170"/>
                <a:ext cx="17678400" cy="5178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kumimoji="0" lang="en-US" sz="35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Bài </a:t>
                </a:r>
                <a:r>
                  <a:rPr lang="en-US" sz="3500" b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7.39</a:t>
                </a:r>
                <a:r>
                  <a:rPr kumimoji="0" lang="en-US" sz="35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(SGK </a:t>
                </a:r>
                <a:r>
                  <a:rPr kumimoji="0" lang="en-US" sz="35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kumimoji="0" lang="en-US" sz="35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tr65) </a:t>
                </a:r>
                <a:r>
                  <a:rPr lang="vi-VN" sz="35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tứ diện </a:t>
                </a:r>
                <a14:m>
                  <m:oMath xmlns:m="http://schemas.openxmlformats.org/officeDocument/2006/math">
                    <m:r>
                      <a:rPr lang="vi-VN" sz="35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vi-VN" sz="35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có tam giác </a:t>
                </a:r>
                <a14:m>
                  <m:oMath xmlns:m="http://schemas.openxmlformats.org/officeDocument/2006/math">
                    <m:r>
                      <a:rPr lang="vi-VN" sz="35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vi-VN" sz="35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cân tại </a:t>
                </a:r>
                <a14:m>
                  <m:oMath xmlns:m="http://schemas.openxmlformats.org/officeDocument/2006/math">
                    <m:r>
                      <a:rPr lang="vi-VN" sz="35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vi-VN" sz="35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tam giác </a:t>
                </a:r>
                <a14:m>
                  <m:oMath xmlns:m="http://schemas.openxmlformats.org/officeDocument/2006/math">
                    <m:r>
                      <a:rPr lang="vi-VN" sz="35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𝐵𝐶𝐷</m:t>
                    </m:r>
                    <m:r>
                      <a:rPr lang="vi-VN" sz="35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35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cân tại </a:t>
                </a:r>
                <a14:m>
                  <m:oMath xmlns:m="http://schemas.openxmlformats.org/officeDocument/2006/math">
                    <m:r>
                      <a:rPr lang="vi-VN" sz="35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vi-VN" sz="35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vi-VN" sz="35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vi-VN" sz="35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trung điểm của cạnh </a:t>
                </a:r>
                <a14:m>
                  <m:oMath xmlns:m="http://schemas.openxmlformats.org/officeDocument/2006/math">
                    <m:r>
                      <a:rPr lang="vi-VN" sz="35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vi-VN" sz="35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5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Chứng minh rằng </a:t>
                </a:r>
                <a14:m>
                  <m:oMath xmlns:m="http://schemas.openxmlformats.org/officeDocument/2006/math">
                    <m:r>
                      <a:rPr lang="vi-VN" sz="35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vi-VN" sz="35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⊥ (</m:t>
                    </m:r>
                    <m:r>
                      <a:rPr lang="vi-VN" sz="35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𝐴𝐼𝐷</m:t>
                    </m:r>
                    <m:r>
                      <a:rPr lang="vi-VN" sz="35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).</m:t>
                    </m:r>
                  </m:oMath>
                </a14:m>
                <a:endParaRPr lang="vi-VN" sz="3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5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Kẻ đường cao </a:t>
                </a:r>
                <a14:m>
                  <m:oMath xmlns:m="http://schemas.openxmlformats.org/officeDocument/2006/math">
                    <m:r>
                      <a:rPr lang="vi-VN" sz="35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vi-VN" sz="35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lang="vi-VN" sz="35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𝐴𝐼𝐷</m:t>
                    </m:r>
                  </m:oMath>
                </a14:m>
                <a:r>
                  <a:rPr lang="vi-VN" sz="35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Chứng minh rằng </a:t>
                </a:r>
                <a14:m>
                  <m:oMath xmlns:m="http://schemas.openxmlformats.org/officeDocument/2006/math">
                    <m:r>
                      <a:rPr lang="vi-VN" sz="35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vi-VN" sz="35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⊥ (</m:t>
                    </m:r>
                    <m:r>
                      <a:rPr lang="vi-VN" sz="35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𝐵𝐶𝐷</m:t>
                    </m:r>
                    <m:r>
                      <a:rPr lang="vi-VN" sz="35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).</m:t>
                    </m:r>
                  </m:oMath>
                </a14:m>
                <a:endParaRPr lang="vi-VN" sz="3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5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Kẻ đường cao </a:t>
                </a:r>
                <a14:m>
                  <m:oMath xmlns:m="http://schemas.openxmlformats.org/officeDocument/2006/math">
                    <m:r>
                      <a:rPr lang="vi-VN" sz="35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𝐼𝐽</m:t>
                    </m:r>
                  </m:oMath>
                </a14:m>
                <a:r>
                  <a:rPr lang="vi-VN" sz="35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lang="vi-VN" sz="35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𝐴𝐼𝐷</m:t>
                    </m:r>
                  </m:oMath>
                </a14:m>
                <a:r>
                  <a:rPr lang="vi-VN" sz="35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Chứng minh rằng </a:t>
                </a:r>
                <a14:m>
                  <m:oMath xmlns:m="http://schemas.openxmlformats.org/officeDocument/2006/math">
                    <m:r>
                      <a:rPr lang="vi-VN" sz="35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3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𝐽</m:t>
                    </m:r>
                  </m:oMath>
                </a14:m>
                <a:r>
                  <a:rPr lang="vi-VN" sz="35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đường vuông góc chung của </a:t>
                </a:r>
                <a14:m>
                  <m:oMath xmlns:m="http://schemas.openxmlformats.org/officeDocument/2006/math">
                    <m:r>
                      <a:rPr lang="vi-VN" sz="35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vi-VN" sz="35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5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vi-VN" sz="35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3500" b="0" i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9170"/>
                <a:ext cx="17678400" cy="5178662"/>
              </a:xfrm>
              <a:prstGeom prst="rect">
                <a:avLst/>
              </a:prstGeom>
              <a:blipFill>
                <a:blip r:embed="rId6"/>
                <a:stretch>
                  <a:fillRect l="-1000" r="-1000" b="-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984123" y="5435960"/>
            <a:ext cx="118333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500" b="1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Giải:</a:t>
            </a:r>
            <a:endParaRPr lang="en-US" sz="35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6334" y="4991100"/>
            <a:ext cx="4432357" cy="52591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8991600" y="5998874"/>
                <a:ext cx="9144000" cy="313162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35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Vì </a:t>
                </a:r>
                <a14:m>
                  <m:oMath xmlns:m="http://schemas.openxmlformats.org/officeDocument/2006/math"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𝐴𝐼</m:t>
                    </m:r>
                    <m:r>
                      <a:rPr lang="en-US" sz="35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35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𝐷𝐼</m:t>
                    </m:r>
                    <m:r>
                      <a:rPr lang="en-US" sz="35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35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35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⊥(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𝐴𝐷𝐼</m:t>
                    </m:r>
                    <m:r>
                      <a:rPr lang="en-US" sz="35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5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5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35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5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35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en-US" sz="35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en-US" sz="35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𝐷𝐼</m:t>
                    </m:r>
                    <m:r>
                      <a:rPr lang="en-US" sz="35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en-US" sz="35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⊥(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𝐵𝐶𝐷</m:t>
                    </m:r>
                    <m:r>
                      <a:rPr lang="en-US" sz="35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5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5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35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35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35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𝐼𝐽</m:t>
                    </m:r>
                    <m:r>
                      <a:rPr lang="en-US" sz="35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𝐼𝐽</m:t>
                    </m:r>
                    <m:r>
                      <a:rPr lang="en-US" sz="35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en-US" sz="35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5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600" y="5998874"/>
                <a:ext cx="9144000" cy="3131627"/>
              </a:xfrm>
              <a:prstGeom prst="rect">
                <a:avLst/>
              </a:prstGeom>
              <a:blipFill>
                <a:blip r:embed="rId9"/>
                <a:stretch>
                  <a:fillRect l="-1933" b="-2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06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8" name="Freeform 20"/>
          <p:cNvSpPr/>
          <p:nvPr/>
        </p:nvSpPr>
        <p:spPr>
          <a:xfrm flipH="1">
            <a:off x="16834868" y="8763000"/>
            <a:ext cx="1586477" cy="1562100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51098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304800" y="59170"/>
                <a:ext cx="17724538" cy="4354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kumimoji="0" lang="en-US" sz="37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Bài </a:t>
                </a:r>
                <a:r>
                  <a:rPr lang="en-US" sz="3700" b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7.40</a:t>
                </a:r>
                <a:r>
                  <a:rPr kumimoji="0" lang="en-US" sz="37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(SGK </a:t>
                </a:r>
                <a:r>
                  <a:rPr kumimoji="0" lang="en-US" sz="37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kumimoji="0" lang="en-US" sz="37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tr65) </a:t>
                </a:r>
                <a:r>
                  <a:rPr lang="vi-VN" sz="3700">
                    <a:solidFill>
                      <a:srgbClr val="000000"/>
                    </a:solidFill>
                    <a:cs typeface="Arial" panose="020B0604020202020204" pitchFamily="34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vi-VN" sz="3700">
                    <a:solidFill>
                      <a:srgbClr val="000000"/>
                    </a:solidFill>
                    <a:cs typeface="Arial" panose="020B0604020202020204" pitchFamily="34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vi-VN" sz="3700">
                    <a:solidFill>
                      <a:srgbClr val="000000"/>
                    </a:solidFill>
                    <a:cs typeface="Arial" panose="020B0604020202020204" pitchFamily="34" charset="0"/>
                  </a:rPr>
                  <a:t> là tam giác vuông tại </a:t>
                </a:r>
                <a14:m>
                  <m:oMath xmlns:m="http://schemas.openxmlformats.org/officeDocument/2006/math"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vi-VN" sz="3700">
                    <a:solidFill>
                      <a:srgbClr val="000000"/>
                    </a:solidFill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vi-VN" sz="3700">
                    <a:solidFill>
                      <a:srgbClr val="00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vi-VN" sz="37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và</a:t>
                </a:r>
                <a:r>
                  <a:rPr lang="en-US" sz="37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7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𝐶𝐴𝐵</m:t>
                        </m:r>
                      </m:e>
                    </m:acc>
                    <m:r>
                      <a:rPr lang="en-US" sz="37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</m:t>
                    </m:r>
                    <m:r>
                      <a:rPr lang="en-US" sz="37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°.</m:t>
                    </m:r>
                  </m:oMath>
                </a14:m>
                <a:r>
                  <a:rPr lang="vi-VN" sz="37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 Biết </a:t>
                </a:r>
                <a14:m>
                  <m:oMath xmlns:m="http://schemas.openxmlformats.org/officeDocument/2006/math"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𝑆𝐴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⊥(</m:t>
                    </m:r>
                    <m:r>
                      <a:rPr lang="vi-V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37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vi-VN" sz="3700">
                    <a:solidFill>
                      <a:srgbClr val="000000"/>
                    </a:solidFill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𝑆𝐴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vi-VN" sz="37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en-US" sz="37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vi-VN" sz="37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7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a</a:t>
                </a:r>
                <a:r>
                  <a:rPr lang="vi-VN" sz="3700">
                    <a:solidFill>
                      <a:srgbClr val="000000"/>
                    </a:solidFill>
                    <a:cs typeface="Arial" panose="020B0604020202020204" pitchFamily="34" charset="0"/>
                  </a:rPr>
                  <a:t>) Chứng minh rằng </a:t>
                </a:r>
                <a14:m>
                  <m:oMath xmlns:m="http://schemas.openxmlformats.org/officeDocument/2006/math"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𝑆𝐵𝐶</m:t>
                    </m:r>
                    <m:r>
                      <a:rPr lang="vi-V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⊥(</m:t>
                    </m:r>
                    <m:r>
                      <a:rPr lang="vi-V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𝑆𝐴𝐵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vi-VN" sz="37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.</a:t>
                </a:r>
                <a:endParaRPr lang="vi-VN" sz="37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700">
                    <a:solidFill>
                      <a:srgbClr val="000000"/>
                    </a:solidFill>
                    <a:cs typeface="Arial" panose="020B0604020202020204" pitchFamily="34" charset="0"/>
                  </a:rPr>
                  <a:t>b) Tính theo </a:t>
                </a:r>
                <a14:m>
                  <m:oMath xmlns:m="http://schemas.openxmlformats.org/officeDocument/2006/math"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vi-VN" sz="3700">
                    <a:solidFill>
                      <a:srgbClr val="000000"/>
                    </a:solidFill>
                    <a:cs typeface="Arial" panose="020B0604020202020204" pitchFamily="34" charset="0"/>
                  </a:rPr>
                  <a:t> khoảng cách từ điểm </a:t>
                </a:r>
                <a14:m>
                  <m:oMath xmlns:m="http://schemas.openxmlformats.org/officeDocument/2006/math"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vi-VN" sz="3700">
                    <a:solidFill>
                      <a:srgbClr val="000000"/>
                    </a:solidFill>
                    <a:cs typeface="Arial" panose="020B0604020202020204" pitchFamily="34" charset="0"/>
                  </a:rPr>
                  <a:t> đến đường thẳng </a:t>
                </a:r>
                <a14:m>
                  <m:oMath xmlns:m="http://schemas.openxmlformats.org/officeDocument/2006/math"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𝑆𝐶</m:t>
                    </m:r>
                  </m:oMath>
                </a14:m>
                <a:r>
                  <a:rPr lang="vi-VN" sz="3700">
                    <a:solidFill>
                      <a:srgbClr val="000000"/>
                    </a:solidFill>
                    <a:cs typeface="Arial" panose="020B0604020202020204" pitchFamily="34" charset="0"/>
                  </a:rPr>
                  <a:t> và khoảng cách từ điểm </a:t>
                </a:r>
                <a14:m>
                  <m:oMath xmlns:m="http://schemas.openxmlformats.org/officeDocument/2006/math"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7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vi-VN" sz="37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đến </a:t>
                </a:r>
                <a:r>
                  <a:rPr lang="vi-VN" sz="3700">
                    <a:solidFill>
                      <a:srgbClr val="000000"/>
                    </a:solidFill>
                    <a:cs typeface="Arial" panose="020B0604020202020204" pitchFamily="34" charset="0"/>
                  </a:rPr>
                  <a:t>mặt phẳng </a:t>
                </a:r>
                <a14:m>
                  <m:oMath xmlns:m="http://schemas.openxmlformats.org/officeDocument/2006/math"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𝑆𝐵𝐶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).</m:t>
                    </m:r>
                  </m:oMath>
                </a14:m>
                <a:endParaRPr lang="vi-VN" sz="3700" b="0" i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9170"/>
                <a:ext cx="17724538" cy="4354077"/>
              </a:xfrm>
              <a:prstGeom prst="rect">
                <a:avLst/>
              </a:prstGeom>
              <a:blipFill>
                <a:blip r:embed="rId7"/>
                <a:stretch>
                  <a:fillRect l="-1066" r="-1032" b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7162800" y="4936039"/>
            <a:ext cx="1239442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700" b="1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Giải:</a:t>
            </a:r>
            <a:endParaRPr lang="en-US" sz="37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350060" y="6100852"/>
                <a:ext cx="9712834" cy="19543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700" kern="1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en-US" sz="37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7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7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𝑆𝐴𝐵</m:t>
                        </m:r>
                      </m:e>
                    </m:d>
                  </m:oMath>
                </a14:m>
                <a:endParaRPr lang="en-US" sz="3700" i="1" kern="10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700" kern="10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				       </a:t>
                </a:r>
                <a14:m>
                  <m:oMath xmlns:m="http://schemas.openxmlformats.org/officeDocument/2006/math"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⇒(</m:t>
                    </m:r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𝑆𝐵𝐶</m:t>
                    </m:r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)⊥(</m:t>
                    </m:r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𝑆𝐴𝐵</m:t>
                    </m:r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7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060" y="6100852"/>
                <a:ext cx="9712834" cy="1954381"/>
              </a:xfrm>
              <a:prstGeom prst="rect">
                <a:avLst/>
              </a:prstGeom>
              <a:blipFill>
                <a:blip r:embed="rId8"/>
                <a:stretch>
                  <a:fillRect l="-2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280737" y="4538506"/>
            <a:ext cx="5586412" cy="5586412"/>
            <a:chOff x="280737" y="4538506"/>
            <a:chExt cx="5586412" cy="558641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0737" y="4538506"/>
              <a:ext cx="5586412" cy="5586412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Rectangle 14"/>
                <p:cNvSpPr/>
                <p:nvPr/>
              </p:nvSpPr>
              <p:spPr>
                <a:xfrm>
                  <a:off x="2878169" y="5769478"/>
                  <a:ext cx="563039" cy="5539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i="1" kern="100" smtClean="0">
                            <a:solidFill>
                              <a:srgbClr val="2D6BB5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3000">
                    <a:solidFill>
                      <a:srgbClr val="2D6BB5"/>
                    </a:solidFill>
                  </a:endParaRPr>
                </a:p>
              </p:txBody>
            </p:sp>
          </mc:Choice>
          <mc:Fallback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8169" y="5769478"/>
                  <a:ext cx="563039" cy="55399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Rectangle 17"/>
                <p:cNvSpPr/>
                <p:nvPr/>
              </p:nvSpPr>
              <p:spPr>
                <a:xfrm>
                  <a:off x="2362604" y="7602574"/>
                  <a:ext cx="552202" cy="5539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kern="100" smtClean="0">
                            <a:solidFill>
                              <a:srgbClr val="2D6BB5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3000">
                    <a:solidFill>
                      <a:srgbClr val="2D6BB5"/>
                    </a:solidFill>
                  </a:endParaRPr>
                </a:p>
              </p:txBody>
            </p:sp>
          </mc:Choice>
          <mc:Fallback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604" y="7602574"/>
                  <a:ext cx="552202" cy="55399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/>
            <p:cNvSpPr/>
            <p:nvPr/>
          </p:nvSpPr>
          <p:spPr>
            <a:xfrm rot="18518521">
              <a:off x="2853560" y="6497786"/>
              <a:ext cx="213431" cy="200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20632380">
              <a:off x="2073466" y="8072543"/>
              <a:ext cx="213431" cy="200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940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grpSp>
        <p:nvGrpSpPr>
          <p:cNvPr id="7" name="Group 7"/>
          <p:cNvGrpSpPr/>
          <p:nvPr/>
        </p:nvGrpSpPr>
        <p:grpSpPr>
          <a:xfrm rot="-5400000">
            <a:off x="-5942295" y="4191420"/>
            <a:ext cx="12112350" cy="1904159"/>
            <a:chOff x="0" y="0"/>
            <a:chExt cx="3190084" cy="5801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190084" cy="580165"/>
            </a:xfrm>
            <a:custGeom>
              <a:avLst/>
              <a:gdLst/>
              <a:ahLst/>
              <a:cxnLst/>
              <a:rect l="l" t="t" r="r" b="b"/>
              <a:pathLst>
                <a:path w="3190084" h="580165">
                  <a:moveTo>
                    <a:pt x="32598" y="0"/>
                  </a:moveTo>
                  <a:lnTo>
                    <a:pt x="3157486" y="0"/>
                  </a:lnTo>
                  <a:cubicBezTo>
                    <a:pt x="3175489" y="0"/>
                    <a:pt x="3190084" y="14595"/>
                    <a:pt x="3190084" y="32598"/>
                  </a:cubicBezTo>
                  <a:lnTo>
                    <a:pt x="3190084" y="547567"/>
                  </a:lnTo>
                  <a:cubicBezTo>
                    <a:pt x="3190084" y="556213"/>
                    <a:pt x="3186649" y="564504"/>
                    <a:pt x="3180536" y="570618"/>
                  </a:cubicBezTo>
                  <a:cubicBezTo>
                    <a:pt x="3174423" y="576731"/>
                    <a:pt x="3166132" y="580165"/>
                    <a:pt x="3157486" y="580165"/>
                  </a:cubicBezTo>
                  <a:lnTo>
                    <a:pt x="32598" y="580165"/>
                  </a:lnTo>
                  <a:cubicBezTo>
                    <a:pt x="14595" y="580165"/>
                    <a:pt x="0" y="565571"/>
                    <a:pt x="0" y="547567"/>
                  </a:cubicBezTo>
                  <a:lnTo>
                    <a:pt x="0" y="32598"/>
                  </a:lnTo>
                  <a:cubicBezTo>
                    <a:pt x="0" y="14595"/>
                    <a:pt x="14595" y="0"/>
                    <a:pt x="32598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5400000">
            <a:off x="12041745" y="4075396"/>
            <a:ext cx="12112350" cy="1904159"/>
            <a:chOff x="0" y="0"/>
            <a:chExt cx="3190084" cy="58016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190084" cy="580165"/>
            </a:xfrm>
            <a:custGeom>
              <a:avLst/>
              <a:gdLst/>
              <a:ahLst/>
              <a:cxnLst/>
              <a:rect l="l" t="t" r="r" b="b"/>
              <a:pathLst>
                <a:path w="3190084" h="580165">
                  <a:moveTo>
                    <a:pt x="32598" y="0"/>
                  </a:moveTo>
                  <a:lnTo>
                    <a:pt x="3157486" y="0"/>
                  </a:lnTo>
                  <a:cubicBezTo>
                    <a:pt x="3175489" y="0"/>
                    <a:pt x="3190084" y="14595"/>
                    <a:pt x="3190084" y="32598"/>
                  </a:cubicBezTo>
                  <a:lnTo>
                    <a:pt x="3190084" y="547567"/>
                  </a:lnTo>
                  <a:cubicBezTo>
                    <a:pt x="3190084" y="556213"/>
                    <a:pt x="3186649" y="564504"/>
                    <a:pt x="3180536" y="570618"/>
                  </a:cubicBezTo>
                  <a:cubicBezTo>
                    <a:pt x="3174423" y="576731"/>
                    <a:pt x="3166132" y="580165"/>
                    <a:pt x="3157486" y="580165"/>
                  </a:cubicBezTo>
                  <a:lnTo>
                    <a:pt x="32598" y="580165"/>
                  </a:lnTo>
                  <a:cubicBezTo>
                    <a:pt x="14595" y="580165"/>
                    <a:pt x="0" y="565571"/>
                    <a:pt x="0" y="547567"/>
                  </a:cubicBezTo>
                  <a:lnTo>
                    <a:pt x="0" y="32598"/>
                  </a:lnTo>
                  <a:cubicBezTo>
                    <a:pt x="0" y="14595"/>
                    <a:pt x="14595" y="0"/>
                    <a:pt x="32598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TextBox 18"/>
          <p:cNvSpPr txBox="1"/>
          <p:nvPr/>
        </p:nvSpPr>
        <p:spPr>
          <a:xfrm>
            <a:off x="-115037" y="114300"/>
            <a:ext cx="18212957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000" b="1">
                <a:solidFill>
                  <a:srgbClr val="C85103"/>
                </a:solidFill>
                <a:cs typeface="Arial" panose="020B0604020202020204" pitchFamily="34" charset="0"/>
              </a:rPr>
              <a:t>CHƯƠNG VII: QUAN </a:t>
            </a:r>
            <a:r>
              <a:rPr lang="vi-VN" sz="8000" b="1">
                <a:solidFill>
                  <a:srgbClr val="C85103"/>
                </a:solidFill>
                <a:cs typeface="Arial" panose="020B0604020202020204" pitchFamily="34" charset="0"/>
              </a:rPr>
              <a:t>HỆ </a:t>
            </a:r>
            <a:endParaRPr lang="en-US" sz="8000" b="1" smtClean="0">
              <a:solidFill>
                <a:srgbClr val="C85103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8000" b="1" smtClean="0">
                <a:solidFill>
                  <a:srgbClr val="C85103"/>
                </a:solidFill>
                <a:cs typeface="Arial" panose="020B0604020202020204" pitchFamily="34" charset="0"/>
              </a:rPr>
              <a:t>VUÔNG </a:t>
            </a:r>
            <a:r>
              <a:rPr lang="vi-VN" sz="8000" b="1">
                <a:solidFill>
                  <a:srgbClr val="C85103"/>
                </a:solidFill>
                <a:cs typeface="Arial" panose="020B0604020202020204" pitchFamily="34" charset="0"/>
              </a:rPr>
              <a:t>GÓC </a:t>
            </a:r>
            <a:r>
              <a:rPr lang="vi-VN" sz="8000" b="1">
                <a:solidFill>
                  <a:srgbClr val="C85103"/>
                </a:solidFill>
                <a:cs typeface="Arial" panose="020B0604020202020204" pitchFamily="34" charset="0"/>
              </a:rPr>
              <a:t>TRONG </a:t>
            </a:r>
            <a:endParaRPr lang="en-US" sz="8000" b="1" smtClean="0">
              <a:solidFill>
                <a:srgbClr val="C85103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8000" b="1" smtClean="0">
                <a:solidFill>
                  <a:srgbClr val="C85103"/>
                </a:solidFill>
                <a:cs typeface="Arial" panose="020B0604020202020204" pitchFamily="34" charset="0"/>
              </a:rPr>
              <a:t>KHÔNG </a:t>
            </a:r>
            <a:r>
              <a:rPr lang="vi-VN" sz="8000" b="1">
                <a:solidFill>
                  <a:srgbClr val="C85103"/>
                </a:solidFill>
                <a:cs typeface="Arial" panose="020B0604020202020204" pitchFamily="34" charset="0"/>
              </a:rPr>
              <a:t>GIAN</a:t>
            </a:r>
            <a:endParaRPr lang="vi-VN" sz="8000" b="1">
              <a:solidFill>
                <a:srgbClr val="C85103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0828">
            <a:off x="1894453" y="8021491"/>
            <a:ext cx="2749808" cy="24100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08053">
            <a:off x="13579976" y="8285676"/>
            <a:ext cx="2443514" cy="2443514"/>
          </a:xfrm>
          <a:prstGeom prst="rect">
            <a:avLst/>
          </a:prstGeom>
        </p:spPr>
      </p:pic>
      <p:sp>
        <p:nvSpPr>
          <p:cNvPr id="14" name="TextBox 18"/>
          <p:cNvSpPr txBox="1"/>
          <p:nvPr/>
        </p:nvSpPr>
        <p:spPr>
          <a:xfrm>
            <a:off x="1600200" y="5735241"/>
            <a:ext cx="1508044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vi-VN" sz="80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8000" b="1" smtClean="0">
                <a:solidFill>
                  <a:schemeClr val="tx2"/>
                </a:solidFill>
                <a:cs typeface="Arial" panose="020B0604020202020204" pitchFamily="34" charset="0"/>
              </a:rPr>
              <a:t>TẬP</a:t>
            </a:r>
            <a:r>
              <a:rPr lang="en-US" sz="8000" b="1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sz="80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vi-VN" sz="8000" b="1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vi-VN" sz="8000" b="1">
                <a:solidFill>
                  <a:schemeClr val="tx2"/>
                </a:solidFill>
                <a:cs typeface="Arial" panose="020B0604020202020204" pitchFamily="34" charset="0"/>
              </a:rPr>
              <a:t>CHƯƠNG </a:t>
            </a:r>
            <a:r>
              <a:rPr lang="en-US" sz="80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</a:t>
            </a:r>
            <a:r>
              <a:rPr lang="vi-VN" sz="8000" b="1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endParaRPr lang="vi-VN" sz="8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98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8" name="Freeform 20"/>
          <p:cNvSpPr/>
          <p:nvPr/>
        </p:nvSpPr>
        <p:spPr>
          <a:xfrm flipH="1">
            <a:off x="16834868" y="8763000"/>
            <a:ext cx="1586477" cy="1562100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51098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70212" y="495300"/>
            <a:ext cx="1239442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Giải:</a:t>
            </a:r>
            <a:endParaRPr kumimoji="0" lang="en-US" sz="37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6381104" y="1457125"/>
                <a:ext cx="11068696" cy="83005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00" b="0" i="0" u="none" strike="noStrike" kern="1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kumimoji="0" lang="en-US" sz="37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Kẻ </a:t>
                </a:r>
                <a14:m>
                  <m:oMath xmlns:m="http://schemas.openxmlformats.org/officeDocument/2006/math"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kumimoji="0" lang="en-US" sz="37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kumimoji="0" lang="en-US" sz="37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kumimoji="0" lang="en-US" sz="37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𝐴𝐾</m:t>
                    </m:r>
                    <m:r>
                      <a:rPr kumimoji="0" lang="en-US" sz="37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</m:t>
                    </m:r>
                  </m:oMath>
                </a14:m>
                <a:r>
                  <a:rPr kumimoji="0" lang="en-US" sz="37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kumimoji="0" lang="en-US" sz="37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00" b="0" i="0" u="none" strike="noStrike" kern="1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kumimoji="0" lang="en-US" sz="37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có: </a:t>
                </a:r>
                <a14:m>
                  <m:oMath xmlns:m="http://schemas.openxmlformats.org/officeDocument/2006/math"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num>
                      <m:den>
                        <m:func>
                          <m:funcPr>
                            <m:ctrlP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3700" b="0" i="0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kumimoji="0" lang="en-US" sz="37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sz="37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𝐶𝐴𝐵</m:t>
                                </m:r>
                              </m:e>
                            </m:acc>
                          </m:e>
                        </m:func>
                      </m:den>
                    </m:f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kumimoji="0" lang="en-US" sz="37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  <m:sSup>
                          <m:sSupPr>
                            <m:ctrlP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sz="37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𝑆𝐶</m:t>
                        </m:r>
                      </m:e>
                    </m:d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kumimoji="0" lang="en-US" sz="37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3700" b="0" i="0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kumimoji="0" lang="en-US" sz="37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kumimoji="0" lang="en-US" sz="37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𝐴𝐾</m:t>
                    </m:r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⊥(</m:t>
                    </m:r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𝑆𝐵𝐶</m:t>
                    </m:r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7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𝑆𝐵𝐶</m:t>
                            </m:r>
                          </m:e>
                        </m:d>
                      </m:e>
                    </m:d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𝐴𝐾</m:t>
                    </m:r>
                  </m:oMath>
                </a14:m>
                <a:r>
                  <a:rPr kumimoji="0" lang="en-US" sz="37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endParaRPr kumimoji="0" lang="en-US" sz="37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𝐴𝐵</m:t>
                    </m:r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num>
                      <m:den>
                        <m:func>
                          <m:funcPr>
                            <m:ctrlP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3700" b="0" i="0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tan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kumimoji="0" lang="en-US" sz="37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sz="37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𝐶𝐴𝐵</m:t>
                                </m:r>
                              </m:e>
                            </m:acc>
                          </m:e>
                        </m:func>
                      </m:den>
                    </m:f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kumimoji="0" lang="en-US" sz="3700" b="0" i="0" u="none" strike="noStrike" kern="1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kumimoji="0" lang="en-US" sz="37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700" b="0" i="1" u="none" strike="noStrike" kern="1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  <m:sSup>
                          <m:sSupPr>
                            <m:ctrlP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sz="3700" b="0" i="0" u="none" strike="noStrike" kern="1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kumimoji="0" lang="en-US" sz="37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Vậy </a:t>
                </a:r>
                <a14:m>
                  <m:oMath xmlns:m="http://schemas.openxmlformats.org/officeDocument/2006/math"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kumimoji="0" lang="en-US" sz="37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kumimoji="0" lang="en-US" sz="37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,(</m:t>
                    </m:r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𝑆𝐵𝐶</m:t>
                    </m:r>
                    <m:r>
                      <a:rPr kumimoji="0" lang="en-US" sz="37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))=</m:t>
                    </m:r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𝐴𝐾</m:t>
                    </m:r>
                    <m:r>
                      <a:rPr kumimoji="0" lang="en-US" sz="37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30</m:t>
                            </m:r>
                          </m:e>
                        </m:rad>
                      </m:num>
                      <m:den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kumimoji="0" lang="en-US" sz="37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sz="37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104" y="1457125"/>
                <a:ext cx="11068696" cy="8300542"/>
              </a:xfrm>
              <a:prstGeom prst="rect">
                <a:avLst/>
              </a:prstGeom>
              <a:blipFill>
                <a:blip r:embed="rId7"/>
                <a:stretch>
                  <a:fillRect l="-1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903" y="1790700"/>
            <a:ext cx="5584420" cy="558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19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088995">
            <a:off x="16946007" y="2876678"/>
            <a:ext cx="1739623" cy="149205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304800" y="101700"/>
                <a:ext cx="17724538" cy="3134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kumimoji="0" lang="en-US" sz="3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Bài </a:t>
                </a:r>
                <a:r>
                  <a:rPr lang="en-US" sz="3400" b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7.41</a:t>
                </a:r>
                <a:r>
                  <a:rPr kumimoji="0" lang="en-US" sz="3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(SGK </a:t>
                </a:r>
                <a:r>
                  <a:rPr kumimoji="0" lang="en-US" sz="3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kumimoji="0" lang="en-US" sz="3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tr65) </a:t>
                </a:r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 là hình vuông cạnh bằng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. Biết tam giác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𝑆𝐴𝐷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 vuông cân tại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𝑆𝐴𝐷</m:t>
                    </m:r>
                    <m:r>
                      <a:rPr lang="vi-V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⊥(</m:t>
                    </m:r>
                    <m:r>
                      <a:rPr lang="vi-V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).</m:t>
                    </m:r>
                  </m:oMath>
                </a14:m>
                <a:endParaRPr lang="vi-VN" sz="34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a) Tính theo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 thể tích của khối chóp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vi-VN" sz="34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.</a:t>
                </a:r>
                <a:endParaRPr lang="vi-VN" sz="34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b) </a:t>
                </a:r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Tính</a:t>
                </a:r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 theo </a:t>
                </a:r>
                <a14:m>
                  <m:oMath xmlns:m="http://schemas.openxmlformats.org/officeDocument/2006/math">
                    <m:r>
                      <a:rPr lang="vi-V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vi-VN" sz="34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khoảng </a:t>
                </a:r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cách giữa hai đường thẳng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𝑆𝐶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vi-VN" sz="3400" b="0" i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01700"/>
                <a:ext cx="17724538" cy="3134704"/>
              </a:xfrm>
              <a:prstGeom prst="rect">
                <a:avLst/>
              </a:prstGeom>
              <a:blipFill>
                <a:blip r:embed="rId5"/>
                <a:stretch>
                  <a:fillRect l="-963" r="-928" b="-5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8534400" y="3461147"/>
            <a:ext cx="115608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1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Giải:</a:t>
            </a:r>
            <a:endParaRPr kumimoji="0" lang="en-US" sz="34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7696200" y="4171852"/>
                <a:ext cx="10479932" cy="6077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400" kern="1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𝑆𝐻</m:t>
                    </m:r>
                    <m:r>
                      <a:rPr lang="en-US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en-US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𝑆𝐻</m:t>
                    </m:r>
                    <m:r>
                      <a:rPr lang="en-US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4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400" i="1" kern="10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400" kern="10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sSub>
                      <m:sSubPr>
                        <m:ctrlP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sz="34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sub>
                    </m:sSub>
                    <m:r>
                      <a:rPr lang="en-US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4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4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𝑆𝐻</m:t>
                    </m:r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sub>
                    </m:sSub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34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Kẻ </a:t>
                </a:r>
                <a14:m>
                  <m:oMath xmlns:m="http://schemas.openxmlformats.org/officeDocument/2006/math"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𝐻𝑀</m:t>
                    </m:r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4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//</a:t>
                </a:r>
                <a14:m>
                  <m:oMath xmlns:m="http://schemas.openxmlformats.org/officeDocument/2006/math"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34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𝑀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∈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), 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𝐻𝐾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⊥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𝑆𝑀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𝐾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∈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𝑆𝑀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34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𝐻𝐾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vi-VN" sz="34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vi-VN" sz="34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//</a:t>
                </a:r>
                <a14:m>
                  <m:oMath xmlns:m="http://schemas.openxmlformats.org/officeDocument/2006/math"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𝑆𝐵𝐶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4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  <m:r>
                          <a:rPr lang="en-US" sz="34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𝑆𝐶</m:t>
                        </m:r>
                      </m:e>
                    </m:d>
                    <m:r>
                      <a:rPr lang="en-US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  <m:r>
                          <a:rPr lang="en-US" sz="34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3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𝑆𝐵𝐶</m:t>
                            </m:r>
                          </m:e>
                        </m:d>
                      </m:e>
                    </m:d>
                    <m:r>
                      <a:rPr lang="en-US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en-US" sz="34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3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𝑆𝐵𝐶</m:t>
                            </m:r>
                          </m:e>
                        </m:d>
                      </m:e>
                    </m:d>
                  </m:oMath>
                </a14:m>
                <a:endParaRPr lang="en-US" sz="3400" kern="10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400" kern="10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𝑆𝑀</m:t>
                    </m:r>
                    <m:r>
                      <a:rPr lang="en-US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𝐻𝐾</m:t>
                    </m:r>
                    <m:r>
                      <a:rPr lang="en-US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34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4171852"/>
                <a:ext cx="10479932" cy="6077048"/>
              </a:xfrm>
              <a:prstGeom prst="rect">
                <a:avLst/>
              </a:prstGeom>
              <a:blipFill>
                <a:blip r:embed="rId6"/>
                <a:stretch>
                  <a:fillRect l="-1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356" y="4381500"/>
            <a:ext cx="6053853" cy="557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6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/>
          <p:cNvSpPr/>
          <p:nvPr/>
        </p:nvSpPr>
        <p:spPr>
          <a:xfrm>
            <a:off x="-294752" y="-188626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16" name="Freeform 3"/>
          <p:cNvSpPr/>
          <p:nvPr/>
        </p:nvSpPr>
        <p:spPr>
          <a:xfrm>
            <a:off x="9070069" y="-188626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17" name="Freeform 9"/>
          <p:cNvSpPr/>
          <p:nvPr/>
        </p:nvSpPr>
        <p:spPr>
          <a:xfrm rot="19780232" flipH="1">
            <a:off x="17199670" y="116402"/>
            <a:ext cx="1731733" cy="1591283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304800" y="25695"/>
                <a:ext cx="16611599" cy="31558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kumimoji="0" lang="en-US" sz="3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Bài </a:t>
                </a:r>
                <a:r>
                  <a:rPr lang="en-US" sz="3400" b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7.42</a:t>
                </a:r>
                <a:r>
                  <a:rPr kumimoji="0" lang="en-US" sz="3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(SGK </a:t>
                </a:r>
                <a:r>
                  <a:rPr kumimoji="0" lang="en-US" sz="3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kumimoji="0" lang="en-US" sz="3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tr65) </a:t>
                </a:r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Cho hình hộp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 có độ dài tất cả các cạnh bằng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𝐴𝐴</m:t>
                    </m:r>
                    <m:r>
                      <a:rPr lang="vi-V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 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⊥(</m:t>
                    </m:r>
                    <m:r>
                      <a:rPr lang="vi-V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vi-V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𝐵𝐴𝐷</m:t>
                        </m:r>
                      </m:e>
                    </m:acc>
                    <m:r>
                      <a:rPr lang="en-US" sz="3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=60</m:t>
                    </m:r>
                    <m:r>
                      <a:rPr lang="en-US" sz="3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°.</m:t>
                    </m:r>
                  </m:oMath>
                </a14:m>
                <a:endParaRPr lang="vi-VN" sz="34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a) Tính thể tích của khối hộp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′.</m:t>
                    </m:r>
                  </m:oMath>
                </a14:m>
                <a:endParaRPr lang="vi-VN" sz="34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b) Tính khoảng cách từ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 đến mặt phẳng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).</m:t>
                    </m:r>
                  </m:oMath>
                </a14:m>
                <a:endParaRPr lang="vi-VN" sz="3400" b="0" i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5695"/>
                <a:ext cx="16611599" cy="3155864"/>
              </a:xfrm>
              <a:prstGeom prst="rect">
                <a:avLst/>
              </a:prstGeom>
              <a:blipFill>
                <a:blip r:embed="rId6"/>
                <a:stretch>
                  <a:fillRect l="-1028" r="-1028" b="-5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719627" y="3448742"/>
            <a:ext cx="115608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1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Giải:</a:t>
            </a:r>
            <a:endParaRPr kumimoji="0" lang="en-US" sz="34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7086600" y="3681746"/>
                <a:ext cx="10594069" cy="47150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4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có: </a:t>
                </a:r>
                <a14:m>
                  <m:oMath xmlns:m="http://schemas.openxmlformats.org/officeDocument/2006/math"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sub>
                    </m:sSub>
                    <m:r>
                      <a:rPr lang="en-US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4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sSup>
                      <m:sSupPr>
                        <m:ctrlP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4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34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4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4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Gọi </a:t>
                </a:r>
                <a14:m>
                  <m:oMath xmlns:m="http://schemas.openxmlformats.org/officeDocument/2006/math"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giao điểm của </a:t>
                </a:r>
                <a14:m>
                  <m:oMath xmlns:m="http://schemas.openxmlformats.org/officeDocument/2006/math"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 </a:t>
                </a:r>
                <a14:m>
                  <m:oMath xmlns:m="http://schemas.openxmlformats.org/officeDocument/2006/math"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kẻ </a:t>
                </a:r>
                <a14:m>
                  <m:oMath xmlns:m="http://schemas.openxmlformats.org/officeDocument/2006/math"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𝐴𝐻</m:t>
                    </m:r>
                  </m:oMath>
                </a14:m>
                <a:r>
                  <a:rPr lang="en-US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vuông góc với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thì </a:t>
                </a:r>
                <a14:m>
                  <m:oMath xmlns:m="http://schemas.openxmlformats.org/officeDocument/2006/math"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𝐴𝐻</m:t>
                    </m:r>
                  </m:oMath>
                </a14:m>
                <a:r>
                  <a:rPr lang="en-US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vuông góc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d>
                  </m:oMath>
                </a14:m>
                <a:r>
                  <a:rPr lang="en-US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do đó </a:t>
                </a:r>
                <a14:m>
                  <m:oMath xmlns:m="http://schemas.openxmlformats.org/officeDocument/2006/math"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4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3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4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4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34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𝐵𝐷</m:t>
                            </m:r>
                          </m:e>
                        </m:d>
                      </m:e>
                    </m:d>
                    <m:r>
                      <a:rPr lang="en-US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𝐴𝐻</m:t>
                    </m:r>
                  </m:oMath>
                </a14:m>
                <a:r>
                  <a:rPr lang="en-US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 tam giác </a:t>
                </a:r>
                <a14:m>
                  <m:oMath xmlns:m="http://schemas.openxmlformats.org/officeDocument/2006/math"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đường cao </a:t>
                </a:r>
                <a14:m>
                  <m:oMath xmlns:m="http://schemas.openxmlformats.org/officeDocument/2006/math"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𝐴𝐻</m:t>
                    </m:r>
                  </m:oMath>
                </a14:m>
                <a:r>
                  <a:rPr lang="en-US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endParaRPr lang="en-US" sz="34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3681746"/>
                <a:ext cx="10594069" cy="4715073"/>
              </a:xfrm>
              <a:prstGeom prst="rect">
                <a:avLst/>
              </a:prstGeom>
              <a:blipFill>
                <a:blip r:embed="rId7"/>
                <a:stretch>
                  <a:fillRect l="-1612" r="-1612" b="-3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454572" y="4204599"/>
            <a:ext cx="6190217" cy="5346096"/>
            <a:chOff x="454572" y="4140804"/>
            <a:chExt cx="6190217" cy="53460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4572" y="4140804"/>
              <a:ext cx="6190217" cy="534609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Rectangle 19"/>
                <p:cNvSpPr/>
                <p:nvPr/>
              </p:nvSpPr>
              <p:spPr>
                <a:xfrm rot="20449428">
                  <a:off x="3282924" y="6866311"/>
                  <a:ext cx="412997" cy="5539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i="1" kern="100" smtClean="0">
                            <a:solidFill>
                              <a:srgbClr val="2D6BB5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3000">
                    <a:solidFill>
                      <a:srgbClr val="2D6BB5"/>
                    </a:solidFill>
                  </a:endParaRPr>
                </a:p>
              </p:txBody>
            </p:sp>
          </mc:Choice>
          <mc:Fallback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449428">
                  <a:off x="3282924" y="6866311"/>
                  <a:ext cx="412997" cy="55399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9094659" y="7872746"/>
                <a:ext cx="5818323" cy="22875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4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en-US" sz="34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34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4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4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⋅</m:t>
                        </m:r>
                        <m:r>
                          <a:rPr lang="en-US" sz="3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𝐴𝑂</m:t>
                        </m:r>
                      </m:num>
                      <m:den>
                        <m:sSup>
                          <m:sSupPr>
                            <m:ctrlPr>
                              <a:rPr lang="en-US" sz="34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4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</m:den>
                    </m:f>
                    <m:r>
                      <a:rPr lang="en-US" sz="34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34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sz="34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4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ad>
                              <m:radPr>
                                <m:degHide m:val="on"/>
                                <m:ctrlPr>
                                  <a:rPr lang="en-US" sz="34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400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3400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ad>
                          <m:radPr>
                            <m:degHide m:val="on"/>
                            <m:ctrlPr>
                              <a:rPr lang="en-US" sz="34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4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4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400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400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34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400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sz="3400" i="1" kern="1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400" i="1" kern="1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400" kern="1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3400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rad>
                      </m:den>
                    </m:f>
                    <m:r>
                      <a:rPr lang="en-US" sz="34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4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en-US" sz="34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400" kern="1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400" kern="1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4659" y="7872746"/>
                <a:ext cx="5818323" cy="228754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912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8" name="Freeform 20"/>
          <p:cNvSpPr/>
          <p:nvPr/>
        </p:nvSpPr>
        <p:spPr>
          <a:xfrm flipH="1">
            <a:off x="16834868" y="8763000"/>
            <a:ext cx="1586477" cy="1562100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51098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304800" y="101700"/>
                <a:ext cx="17724538" cy="2446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kumimoji="0" lang="en-US" sz="3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Bài </a:t>
                </a:r>
                <a:r>
                  <a:rPr lang="en-US" sz="3400" b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7.43</a:t>
                </a:r>
                <a:r>
                  <a:rPr kumimoji="0" lang="en-US" sz="3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(SGK </a:t>
                </a:r>
                <a:r>
                  <a:rPr kumimoji="0" lang="en-US" sz="3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kumimoji="0" lang="en-US" sz="3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tr65) </a:t>
                </a:r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Cho hình lăng trụ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. Biết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′.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 là hình chóp đều có tất cả các cạnh đều bằng nhau và bằng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. Tính theo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 thể tích của khối lăng trụ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 và thể tích của khối chóp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′.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𝐵𝐵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vi-VN" sz="3400" b="0" i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01700"/>
                <a:ext cx="17724538" cy="2446824"/>
              </a:xfrm>
              <a:prstGeom prst="rect">
                <a:avLst/>
              </a:prstGeom>
              <a:blipFill>
                <a:blip r:embed="rId7"/>
                <a:stretch>
                  <a:fillRect l="-963" r="-928" b="-3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990600" y="2807087"/>
            <a:ext cx="115608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1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Giải:</a:t>
            </a:r>
            <a:endParaRPr kumimoji="0" lang="en-US" sz="34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5" descr="A drawing of a triangular prism&#10;&#10;Description automatically generated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00" y="3791737"/>
            <a:ext cx="6019800" cy="48969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433922" y="3390900"/>
                <a:ext cx="10015878" cy="67079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3400" kern="10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Gọi </a:t>
                </a:r>
                <a14:m>
                  <m:oMath xmlns:m="http://schemas.openxmlformats.org/officeDocument/2006/math">
                    <m:r>
                      <a:rPr lang="vi-VN" sz="3400" i="1" kern="10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vi-VN" sz="3400" i="1" kern="10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vi-VN" sz="3400" i="1" kern="10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  <m:r>
                      <a:rPr lang="vi-VN" sz="3400" i="1" kern="10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={</m:t>
                    </m:r>
                    <m:r>
                      <a:rPr lang="vi-VN" sz="3400" i="1" kern="10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vi-VN" sz="3400" i="1" kern="10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endParaRPr lang="en-US" sz="3400" kern="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3400" kern="10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vi-VN" sz="3400" i="1" kern="10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3400" i="1" kern="10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’.</m:t>
                    </m:r>
                    <m:r>
                      <a:rPr lang="vi-VN" sz="3400" i="1" kern="10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vi-VN" sz="3400" kern="10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là hình chóp đều nên </a:t>
                </a:r>
                <a14:m>
                  <m:oMath xmlns:m="http://schemas.openxmlformats.org/officeDocument/2006/math">
                    <m:r>
                      <a:rPr lang="vi-VN" sz="3400" i="1" kern="10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3400" i="1" kern="10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3400" i="1" kern="10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vi-VN" sz="3400" i="1" kern="10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⊥(</m:t>
                    </m:r>
                    <m:r>
                      <a:rPr lang="vi-VN" sz="3400" i="1" kern="10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vi-VN" sz="3400" i="1" kern="10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3400" kern="100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.</a:t>
                </a:r>
                <a:endParaRPr lang="en-US" sz="3400" kern="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400" i="1" kern="10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US" sz="3400" i="1" kern="10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400" i="1" kern="100">
                            <a:solidFill>
                              <a:srgbClr val="000000"/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400" i="1" kern="100">
                            <a:solidFill>
                              <a:srgbClr val="000000"/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3400" i="1" kern="100">
                                <a:solidFill>
                                  <a:srgbClr val="000000"/>
                                </a:solidFill>
                                <a:effectLst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 kern="100">
                                <a:solidFill>
                                  <a:srgbClr val="000000"/>
                                </a:solidFill>
                                <a:effectLst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400" i="1" kern="100">
                                <a:solidFill>
                                  <a:srgbClr val="000000"/>
                                </a:solidFill>
                                <a:effectLst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400" i="1" kern="100">
                            <a:solidFill>
                              <a:srgbClr val="000000"/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400" i="1" kern="100">
                            <a:solidFill>
                              <a:srgbClr val="000000"/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3400" i="1" kern="100">
                                <a:solidFill>
                                  <a:srgbClr val="000000"/>
                                </a:solidFill>
                                <a:effectLst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 kern="100">
                                <a:solidFill>
                                  <a:srgbClr val="000000"/>
                                </a:solidFill>
                                <a:effectLst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400" i="1" kern="100">
                                <a:solidFill>
                                  <a:srgbClr val="000000"/>
                                </a:solidFill>
                                <a:effectLst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400" i="1" kern="10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400" i="1" kern="10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400" i="1" kern="100">
                            <a:solidFill>
                              <a:srgbClr val="000000"/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400" i="1" kern="100">
                            <a:solidFill>
                              <a:srgbClr val="000000"/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en-US" sz="3400" i="1" kern="100">
                        <a:solidFill>
                          <a:srgbClr val="000000"/>
                        </a:solidFill>
                        <a:effectLst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400" i="1" kern="100">
                        <a:solidFill>
                          <a:srgbClr val="000000"/>
                        </a:solidFill>
                        <a:effectLst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𝑂𝐴</m:t>
                    </m:r>
                    <m:r>
                      <a:rPr lang="en-US" sz="3400" i="1" kern="100">
                        <a:solidFill>
                          <a:srgbClr val="000000"/>
                        </a:solidFill>
                        <a:effectLst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 kern="1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400" i="1" kern="1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400" i="1" kern="100">
                                <a:effectLst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kern="100">
                                <a:effectLst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400" kern="1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400" kern="10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400" kern="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400" i="1" kern="100">
                            <a:solidFill>
                              <a:srgbClr val="000000"/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400" i="1" kern="100">
                            <a:solidFill>
                              <a:srgbClr val="000000"/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400" i="1" kern="100">
                            <a:solidFill>
                              <a:srgbClr val="000000"/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400" i="1" kern="10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3400" i="1" kern="10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400" i="1" kern="100">
                            <a:solidFill>
                              <a:srgbClr val="000000"/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400" i="1" kern="100">
                            <a:solidFill>
                              <a:srgbClr val="000000"/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3400" i="1" kern="100">
                                <a:solidFill>
                                  <a:srgbClr val="000000"/>
                                </a:solidFill>
                                <a:effectLst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 kern="100">
                                <a:solidFill>
                                  <a:srgbClr val="000000"/>
                                </a:solidFill>
                                <a:effectLst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400" i="1" kern="100">
                                <a:solidFill>
                                  <a:srgbClr val="000000"/>
                                </a:solidFill>
                                <a:effectLst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′2</m:t>
                            </m:r>
                          </m:sup>
                        </m:sSup>
                        <m:r>
                          <a:rPr lang="en-US" sz="3400" i="1" kern="100">
                            <a:solidFill>
                              <a:srgbClr val="000000"/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400" i="1" kern="100">
                            <a:solidFill>
                              <a:srgbClr val="000000"/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3400" i="1" kern="100">
                                <a:solidFill>
                                  <a:srgbClr val="000000"/>
                                </a:solidFill>
                                <a:effectLst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 kern="100">
                                <a:solidFill>
                                  <a:srgbClr val="000000"/>
                                </a:solidFill>
                                <a:effectLst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3400" i="1" kern="100">
                                <a:solidFill>
                                  <a:srgbClr val="000000"/>
                                </a:solidFill>
                                <a:effectLst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400" i="1" kern="10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 kern="1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400" i="1" kern="1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400" i="1" kern="100">
                                <a:effectLst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kern="100">
                                <a:effectLst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400" kern="1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400" kern="100" smtClean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3400" kern="100" smtClean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Thể </a:t>
                </a:r>
                <a:r>
                  <a:rPr lang="vi-VN" sz="3400" kern="10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tích khối lăng trụ là:</a:t>
                </a:r>
                <a:r>
                  <a:rPr lang="vi-VN" sz="3400" b="1" kern="10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400" i="1" kern="10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3400" kern="10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400" i="1" kern="1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400" kern="1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en-US" sz="3400" i="1" kern="1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sz="3400" kern="10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</m:t>
                    </m:r>
                    <m:r>
                      <a:rPr lang="en-US" sz="3400" kern="10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en-US" sz="3400" i="1" kern="1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400" kern="1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400" kern="1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ABCD</m:t>
                        </m:r>
                      </m:sub>
                    </m:sSub>
                    <m:r>
                      <a:rPr lang="en-US" sz="3400" i="1" kern="10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 kern="1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400" i="1" kern="100">
                                <a:effectLst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 kern="100">
                                <a:effectLst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400" kern="100">
                                <a:effectLst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400" i="1" kern="100">
                                <a:effectLst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kern="100">
                                <a:effectLst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400" kern="1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400" kern="10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400" kern="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4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</a:t>
                </a:r>
                <a:r>
                  <a:rPr lang="en-US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 kern="1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400" i="1" kern="1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sSup>
                          <m:sSupPr>
                            <m:ctrlPr>
                              <a:rPr lang="en-US" sz="3400" i="1" kern="100">
                                <a:effectLst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 kern="100">
                                <a:effectLst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400" i="1" kern="100">
                                <a:effectLst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400" kern="1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3400" i="1" kern="1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  <m:sSup>
                          <m:sSupPr>
                            <m:ctrlPr>
                              <a:rPr lang="en-US" sz="3400" i="1" kern="100">
                                <a:effectLst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 kern="100">
                                <a:effectLst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400" i="1" kern="100">
                                <a:effectLst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400" i="1" kern="100">
                                <a:effectLst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 kern="100">
                                <a:effectLst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400" i="1" kern="100">
                                <a:effectLst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3400" kern="10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 kern="1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400" kern="1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400" kern="1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400" i="1" kern="10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3400" kern="10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 kern="1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400" i="1" kern="100">
                                <a:effectLst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 kern="100">
                                <a:effectLst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400" kern="100">
                                <a:effectLst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400" i="1" kern="100">
                                <a:effectLst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kern="100">
                                <a:effectLst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400" kern="1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4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922" y="3390900"/>
                <a:ext cx="10015878" cy="6707927"/>
              </a:xfrm>
              <a:prstGeom prst="rect">
                <a:avLst/>
              </a:prstGeom>
              <a:blipFill>
                <a:blip r:embed="rId10"/>
                <a:stretch>
                  <a:fillRect l="-1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1203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96688" flipH="1">
            <a:off x="16851022" y="8567834"/>
            <a:ext cx="1801886" cy="15454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04800" y="101700"/>
                <a:ext cx="17724538" cy="3231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kumimoji="0" lang="en-US" sz="3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Bài </a:t>
                </a:r>
                <a:r>
                  <a:rPr lang="en-US" sz="3400" b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7.44</a:t>
                </a:r>
                <a:r>
                  <a:rPr kumimoji="0" lang="en-US" sz="3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(SGK </a:t>
                </a:r>
                <a:r>
                  <a:rPr kumimoji="0" lang="en-US" sz="3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kumimoji="0" lang="en-US" sz="3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tr65) </a:t>
                </a:r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 là hình thang cân,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// 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𝐷𝐴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. Biết hai mặt phẳng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𝑆𝐴𝐶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𝑆𝐵𝐷</m:t>
                    </m:r>
                    <m:r>
                      <a:rPr lang="en-US" sz="3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 cùng vuông góc với mặt phẳng đáy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𝑆𝐴</m:t>
                    </m:r>
                    <m:r>
                      <a:rPr lang="vi-V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vi-VN" sz="3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. Tính theo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 khoảng cách từ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 đến mặt phẳng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và thể tích của khối chóp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vi-VN" sz="3400" b="0" i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01700"/>
                <a:ext cx="17724538" cy="3231654"/>
              </a:xfrm>
              <a:prstGeom prst="rect">
                <a:avLst/>
              </a:prstGeom>
              <a:blipFill>
                <a:blip r:embed="rId5"/>
                <a:stretch>
                  <a:fillRect l="-963" r="-928" b="-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5848" y="3924300"/>
            <a:ext cx="5690752" cy="592824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8914" y="3695700"/>
            <a:ext cx="115608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1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Giải:</a:t>
            </a:r>
            <a:endParaRPr kumimoji="0" lang="en-US" sz="34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7748152" y="3619500"/>
                <a:ext cx="10082648" cy="6543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fr-FR" sz="3400" kern="1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fr-FR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giao điểm của </a:t>
                </a:r>
                <a14:m>
                  <m:oMath xmlns:m="http://schemas.openxmlformats.org/officeDocument/2006/math"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fr-FR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fr-FR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𝑆𝑂</m:t>
                    </m:r>
                    <m:r>
                      <a:rPr lang="fr-FR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⊥(</m:t>
                    </m:r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fr-FR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4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vi-VN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Kẻ </a:t>
                </a:r>
                <a14:m>
                  <m:oMath xmlns:m="http://schemas.openxmlformats.org/officeDocument/2006/math"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𝐴𝐾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𝐷𝐶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4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tại </a:t>
                </a:r>
                <a14:m>
                  <m:oMath xmlns:m="http://schemas.openxmlformats.org/officeDocument/2006/math">
                    <m:r>
                      <a:rPr lang="vi-VN" sz="3400" i="1" kern="100" smtClea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Arial" panose="020B0604020202020204" pitchFamily="34" charset="0"/>
                      </a:rPr>
                      <m:t>𝐾</m:t>
                    </m:r>
                    <m:r>
                      <a:rPr lang="en-US" sz="3400" b="0" i="0" kern="100" smtClea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3400" kern="1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Có</a:t>
                </a:r>
                <a:r>
                  <a:rPr lang="vi-VN" sz="3400" kern="1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𝐷𝐾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𝐷𝐶</m:t>
                        </m:r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34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𝐴𝐾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34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4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vi-VN" sz="34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  <m:sSup>
                          <m:sSupPr>
                            <m:ctrlPr>
                              <a:rPr lang="en-US" sz="34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4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vi-VN" sz="34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4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4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4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;</a:t>
                </a:r>
                <a:r>
                  <a:rPr lang="en-US" sz="3400" kern="1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34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4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vi-VN" sz="34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𝐾</m:t>
                        </m:r>
                        <m:sSup>
                          <m:sSupPr>
                            <m:ctrlPr>
                              <a:rPr lang="en-US" sz="34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4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vi-VN" sz="34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34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𝑂𝐴</m:t>
                        </m:r>
                      </m:num>
                      <m:den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𝑂𝐶</m:t>
                        </m:r>
                      </m:den>
                    </m:f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𝐷𝐶</m:t>
                        </m:r>
                      </m:den>
                    </m:f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4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(vì </a:t>
                </a:r>
                <a14:m>
                  <m:oMath xmlns:m="http://schemas.openxmlformats.org/officeDocument/2006/math"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34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//</a:t>
                </a:r>
                <a14:m>
                  <m:oMath xmlns:m="http://schemas.openxmlformats.org/officeDocument/2006/math"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vi-VN" sz="34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)</a:t>
                </a:r>
                <a:r>
                  <a:rPr lang="en-US" sz="3400" kern="1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𝑂𝐴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4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4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4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𝑆𝑂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34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4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vi-VN" sz="34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34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4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vi-VN" sz="34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en-US" sz="34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4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4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vi-VN" sz="34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Vậy thể tích khối chóp: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sub>
                    </m:sSub>
                    <m:r>
                      <a:rPr lang="en-US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4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34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34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</a:t>
                </a:r>
                <a:endParaRPr lang="en-US" sz="34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152" y="3619500"/>
                <a:ext cx="10082648" cy="6543266"/>
              </a:xfrm>
              <a:prstGeom prst="rect">
                <a:avLst/>
              </a:prstGeom>
              <a:blipFill>
                <a:blip r:embed="rId8"/>
                <a:stretch>
                  <a:fillRect l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017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7919729" y="4145667"/>
                <a:ext cx="10063471" cy="56460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vi-VN" sz="3400" kern="10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 </a:t>
                </a:r>
                <a:r>
                  <a:rPr lang="vi-VN" sz="3400" kern="1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 mặt đất và đường thẳng chứa tia sáng mặt trời tại thời điểm nói trên là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4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4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  <m:r>
                      <a:rPr lang="vi-VN" sz="34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4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vi-VN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−2.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34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3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𝐴𝐵𝐶</m:t>
                            </m:r>
                          </m:e>
                        </m:acc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=364</m:t>
                        </m:r>
                      </m:e>
                    </m:func>
                  </m:oMath>
                </a14:m>
                <a:endParaRPr lang="en-US" sz="3400" kern="1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vi-VN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4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91</m:t>
                        </m:r>
                      </m:e>
                    </m:rad>
                    <m:r>
                      <a:rPr lang="vi-VN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vi-VN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4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vi-VN" sz="34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vi-VN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hình chiếu của </a:t>
                </a:r>
                <a14:m>
                  <m:oMath xmlns:m="http://schemas.openxmlformats.org/officeDocument/2006/math"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trên mặt đất</a:t>
                </a:r>
                <a:endParaRPr lang="en-US" sz="3400" kern="1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4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𝐴𝐻</m:t>
                      </m:r>
                      <m:r>
                        <a:rPr lang="vi-VN" sz="34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=10</m:t>
                      </m:r>
                      <m:r>
                        <m:rPr>
                          <m:sty m:val="p"/>
                        </m:rPr>
                        <a:rPr lang="vi-VN" sz="34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vi-VN" sz="34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</m:t>
                      </m:r>
                      <m:sSup>
                        <m:sSupPr>
                          <m:ctrlPr>
                            <a:rPr lang="en-US" sz="3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34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80</m:t>
                          </m:r>
                        </m:e>
                        <m:sup>
                          <m:r>
                            <a:rPr lang="vi-VN" sz="34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vi-VN" sz="34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vi-VN" sz="34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vi-VN" sz="34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vi-VN" sz="34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4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9729" y="4145667"/>
                <a:ext cx="10063471" cy="5646033"/>
              </a:xfrm>
              <a:prstGeom prst="rect">
                <a:avLst/>
              </a:prstGeom>
              <a:blipFill>
                <a:blip r:embed="rId4"/>
                <a:stretch>
                  <a:fillRect l="-1696" r="-1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8186">
            <a:off x="-100450" y="9218069"/>
            <a:ext cx="1565905" cy="10956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83476" y="3619500"/>
            <a:ext cx="115608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Giải:</a:t>
            </a:r>
            <a:endParaRPr kumimoji="0" lang="en-US" sz="34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304800" y="141267"/>
                <a:ext cx="17724538" cy="3173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kumimoji="0" lang="en-US" sz="3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Bài </a:t>
                </a:r>
                <a:r>
                  <a:rPr lang="en-US" sz="3400" b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7.45</a:t>
                </a:r>
                <a:r>
                  <a:rPr kumimoji="0" lang="en-US" sz="3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(SGK </a:t>
                </a:r>
                <a:r>
                  <a:rPr kumimoji="0" lang="en-US" sz="3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kumimoji="0" lang="en-US" sz="3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tr65) </a:t>
                </a:r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Trên mặt đất phẳng, người ta dựng một cây cột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 có chiều dài bằng 10 m và tạo với mặt đất góc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80°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. Tại một thời điểm dưới ánh sáng mặt trời, bóng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 của cây cột trên mặt đất dài 12 m vào tạo với cây cột một góc bằng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120°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 (tức </a:t>
                </a:r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là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=120</m:t>
                    </m:r>
                    <m:r>
                      <a:rPr lang="en-US" sz="3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°)</m:t>
                    </m:r>
                    <m:r>
                      <a:rPr lang="en-US" sz="3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34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vi-VN" sz="34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Tính </a:t>
                </a:r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góc giữa mặt đất và đường thẳng chứa tia sáng mặt trời tại thời điểm nói </a:t>
                </a:r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trên</a:t>
                </a:r>
                <a:r>
                  <a:rPr lang="vi-VN" sz="34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.</a:t>
                </a:r>
                <a:endParaRPr lang="vi-VN" sz="34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41267"/>
                <a:ext cx="17724538" cy="3173433"/>
              </a:xfrm>
              <a:prstGeom prst="rect">
                <a:avLst/>
              </a:prstGeom>
              <a:blipFill>
                <a:blip r:embed="rId6"/>
                <a:stretch>
                  <a:fillRect l="-963" r="-928" b="-5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743" y="4436333"/>
            <a:ext cx="6160977" cy="449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8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7919729" y="4253678"/>
                <a:ext cx="10063471" cy="4090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75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vi-VN" sz="3400" kern="100" smtClean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Góc </a:t>
                </a:r>
                <a:r>
                  <a:rPr lang="vi-VN" sz="3400" kern="10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cần tìm là </a:t>
                </a:r>
                <a14:m>
                  <m:oMath xmlns:m="http://schemas.openxmlformats.org/officeDocument/2006/math">
                    <m:r>
                      <a:rPr lang="vi-VN" sz="34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vi-VN" sz="34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𝐴𝐶𝐻</m:t>
                        </m:r>
                      </m:e>
                    </m:acc>
                    <m:r>
                      <a:rPr lang="vi-VN" sz="34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func>
                      <m:funcPr>
                        <m:ctrlPr>
                          <a:rPr lang="vi-VN" sz="34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34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vi-VN" sz="3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vi-VN" sz="34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𝐴𝐻</m:t>
                        </m:r>
                      </m:num>
                      <m:den>
                        <m:r>
                          <a:rPr lang="vi-VN" sz="3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  <m:r>
                      <a:rPr lang="vi-VN" sz="34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4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func>
                          <m:funcPr>
                            <m:ctrlPr>
                              <a:rPr lang="vi-VN" sz="34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vi-VN" sz="3400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sz="34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3400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80</m:t>
                                </m:r>
                              </m:e>
                              <m:sup>
                                <m:r>
                                  <a:rPr lang="vi-VN" sz="3400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∘</m:t>
                                </m:r>
                              </m:sup>
                            </m:sSup>
                          </m:e>
                        </m:func>
                      </m:num>
                      <m:den>
                        <m:r>
                          <a:rPr lang="vi-VN" sz="34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4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400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91</m:t>
                            </m:r>
                          </m:e>
                        </m:rad>
                      </m:den>
                    </m:f>
                  </m:oMath>
                </a14:m>
                <a:endParaRPr lang="en-US" sz="3400" i="1" kern="100" smtClean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defRPr/>
                </a:pPr>
                <a14:m>
                  <m:oMath xmlns:m="http://schemas.openxmlformats.org/officeDocument/2006/math">
                    <m:r>
                      <a:rPr lang="vi-VN" sz="34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34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vi-VN" sz="34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sSup>
                      <m:sSupPr>
                        <m:ctrlPr>
                          <a:rPr lang="en-US" sz="3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4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31</m:t>
                        </m:r>
                      </m:e>
                      <m:sup>
                        <m:r>
                          <a:rPr lang="vi-VN" sz="34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vi-VN" sz="3400" kern="10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400" kern="1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defRPr/>
                </a:pPr>
                <a:r>
                  <a:rPr lang="vi-VN" sz="3400" kern="100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Vậy góc giữa mặt đất và đường thẳng chứa tia sáng mặt trời tại thời điểm nói trên khoảng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4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4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31</m:t>
                        </m:r>
                      </m:e>
                      <m:sup>
                        <m:r>
                          <a:rPr lang="vi-VN" sz="34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vi-VN" sz="34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400" kern="1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9729" y="4253678"/>
                <a:ext cx="10063471" cy="4090222"/>
              </a:xfrm>
              <a:prstGeom prst="rect">
                <a:avLst/>
              </a:prstGeom>
              <a:blipFill>
                <a:blip r:embed="rId4"/>
                <a:stretch>
                  <a:fillRect l="-1696" r="-1696" b="-4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8186">
            <a:off x="-100450" y="9218069"/>
            <a:ext cx="1565905" cy="10956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83476" y="3619500"/>
            <a:ext cx="115608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Giải:</a:t>
            </a:r>
            <a:endParaRPr kumimoji="0" lang="en-US" sz="34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304800" y="141267"/>
                <a:ext cx="17724538" cy="3173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Bài 7.45 </a:t>
                </a:r>
                <a:r>
                  <a:rPr kumimoji="0" lang="en-US" sz="3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(SGK </a:t>
                </a:r>
                <a:r>
                  <a:rPr kumimoji="0" lang="en-US" sz="3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– tr65) </a:t>
                </a:r>
                <a:r>
                  <a:rPr kumimoji="0" lang="vi-VN" sz="3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Trên mặt đất phẳng, người ta dựng một cây cột </a:t>
                </a:r>
                <a14:m>
                  <m:oMath xmlns:m="http://schemas.openxmlformats.org/officeDocument/2006/math">
                    <m:r>
                      <a:rPr kumimoji="0" lang="vi-VN" sz="3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vi-VN" sz="3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có chiều dài bằng 10 m và tạo với mặt đất góc </a:t>
                </a:r>
                <a14:m>
                  <m:oMath xmlns:m="http://schemas.openxmlformats.org/officeDocument/2006/math">
                    <m:r>
                      <a:rPr kumimoji="0" lang="vi-VN" sz="3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80°</m:t>
                    </m:r>
                  </m:oMath>
                </a14:m>
                <a:r>
                  <a:rPr kumimoji="0" lang="vi-VN" sz="3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 Tại một thời điểm dưới ánh sáng mặt trời, bóng </a:t>
                </a:r>
                <a14:m>
                  <m:oMath xmlns:m="http://schemas.openxmlformats.org/officeDocument/2006/math">
                    <m:r>
                      <a:rPr kumimoji="0" lang="vi-VN" sz="3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kumimoji="0" lang="vi-VN" sz="3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của cây cột trên mặt đất dài 12 m vào tạo với cây cột một góc bằng </a:t>
                </a:r>
                <a14:m>
                  <m:oMath xmlns:m="http://schemas.openxmlformats.org/officeDocument/2006/math">
                    <m:r>
                      <a:rPr kumimoji="0" lang="vi-VN" sz="3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120°</m:t>
                    </m:r>
                  </m:oMath>
                </a14:m>
                <a:r>
                  <a:rPr kumimoji="0" lang="vi-VN" sz="3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(tức là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vi-VN" sz="3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kumimoji="0" lang="en-US" sz="3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=120</m:t>
                    </m:r>
                    <m:r>
                      <a:rPr kumimoji="0" lang="en-US" sz="3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°)</m:t>
                    </m:r>
                    <m:r>
                      <a:rPr kumimoji="0" lang="en-US" sz="3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kumimoji="0" lang="en-US" sz="3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vi-VN" sz="3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 </a:t>
                </a:r>
                <a:r>
                  <a:rPr kumimoji="0" lang="vi-VN" sz="3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 giữa mặt đất và đường thẳng chứa tia sáng mặt trời tại thời điểm nói trên</a:t>
                </a:r>
                <a:r>
                  <a:rPr kumimoji="0" lang="vi-VN" sz="3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  <a:endParaRPr kumimoji="0" lang="vi-VN" sz="3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41267"/>
                <a:ext cx="17724538" cy="3173433"/>
              </a:xfrm>
              <a:prstGeom prst="rect">
                <a:avLst/>
              </a:prstGeom>
              <a:blipFill>
                <a:blip r:embed="rId6"/>
                <a:stretch>
                  <a:fillRect l="-963" r="-928" b="-5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743" y="4436333"/>
            <a:ext cx="6160977" cy="449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42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830341" y="929344"/>
            <a:ext cx="10863257" cy="1272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800"/>
              </a:lnSpc>
              <a:spcBef>
                <a:spcPct val="0"/>
              </a:spcBef>
            </a:pPr>
            <a:r>
              <a:rPr lang="vi-VN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81205" y="3096438"/>
            <a:ext cx="4876800" cy="6001491"/>
            <a:chOff x="1371600" y="3216760"/>
            <a:chExt cx="4876800" cy="6001491"/>
          </a:xfrm>
        </p:grpSpPr>
        <p:sp>
          <p:nvSpPr>
            <p:cNvPr id="22" name="Rounded Rectangle 21"/>
            <p:cNvSpPr/>
            <p:nvPr/>
          </p:nvSpPr>
          <p:spPr>
            <a:xfrm>
              <a:off x="1371600" y="3867314"/>
              <a:ext cx="4876800" cy="535093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139738" y="3216760"/>
              <a:ext cx="1381205" cy="1381205"/>
            </a:xfrm>
            <a:prstGeom prst="ellipse">
              <a:avLst/>
            </a:prstGeom>
            <a:solidFill>
              <a:srgbClr val="1B6A6D"/>
            </a:solidFill>
            <a:ln>
              <a:solidFill>
                <a:srgbClr val="1B6A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22015" y="5245775"/>
            <a:ext cx="4490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200" dirty="0" smtClean="0">
                <a:cs typeface="Arial" panose="020B0604020202020204" pitchFamily="34" charset="0"/>
              </a:rPr>
              <a:t>Ghi </a:t>
            </a:r>
            <a:r>
              <a:rPr lang="vi-VN" sz="4200" dirty="0">
                <a:cs typeface="Arial" panose="020B0604020202020204" pitchFamily="34" charset="0"/>
              </a:rPr>
              <a:t>nhớ kiến thức trong </a:t>
            </a:r>
            <a:r>
              <a:rPr lang="vi-VN" sz="4200" dirty="0" smtClean="0">
                <a:cs typeface="Arial" panose="020B0604020202020204" pitchFamily="34" charset="0"/>
              </a:rPr>
              <a:t>bài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209538" y="3043099"/>
            <a:ext cx="4876800" cy="6054830"/>
            <a:chOff x="6829721" y="3216760"/>
            <a:chExt cx="4876800" cy="6054830"/>
          </a:xfrm>
        </p:grpSpPr>
        <p:sp>
          <p:nvSpPr>
            <p:cNvPr id="24" name="Rounded Rectangle 23"/>
            <p:cNvSpPr/>
            <p:nvPr/>
          </p:nvSpPr>
          <p:spPr>
            <a:xfrm>
              <a:off x="6829721" y="3920653"/>
              <a:ext cx="4876800" cy="535093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597859" y="3216760"/>
              <a:ext cx="1381205" cy="1381205"/>
            </a:xfrm>
            <a:prstGeom prst="ellipse">
              <a:avLst/>
            </a:prstGeom>
            <a:solidFill>
              <a:srgbClr val="1B6A6D"/>
            </a:solidFill>
            <a:ln>
              <a:solidFill>
                <a:srgbClr val="1B6A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455734" y="5245775"/>
            <a:ext cx="44958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Hoàn thành 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bài tập trong SBT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1687414" y="3056390"/>
            <a:ext cx="5969721" cy="6041540"/>
            <a:chOff x="11200001" y="3216760"/>
            <a:chExt cx="5969721" cy="6041540"/>
          </a:xfrm>
        </p:grpSpPr>
        <p:sp>
          <p:nvSpPr>
            <p:cNvPr id="27" name="Rounded Rectangle 26"/>
            <p:cNvSpPr/>
            <p:nvPr/>
          </p:nvSpPr>
          <p:spPr>
            <a:xfrm>
              <a:off x="11200001" y="3907362"/>
              <a:ext cx="5969721" cy="535093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3509782" y="3216760"/>
              <a:ext cx="1381205" cy="1381205"/>
            </a:xfrm>
            <a:prstGeom prst="ellipse">
              <a:avLst/>
            </a:prstGeom>
            <a:solidFill>
              <a:srgbClr val="1B6A6D"/>
            </a:solidFill>
            <a:ln>
              <a:solidFill>
                <a:srgbClr val="1B6A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1885250" y="5722275"/>
            <a:ext cx="5469353" cy="95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200" dirty="0" smtClean="0">
                <a:cs typeface="Arial" panose="020B0604020202020204" pitchFamily="34" charset="0"/>
              </a:rPr>
              <a:t>Chuẩn </a:t>
            </a:r>
            <a:r>
              <a:rPr lang="vi-VN" sz="4200" dirty="0">
                <a:cs typeface="Arial" panose="020B0604020202020204" pitchFamily="34" charset="0"/>
              </a:rPr>
              <a:t>bị </a:t>
            </a:r>
            <a:r>
              <a:rPr lang="vi-VN" sz="4200">
                <a:cs typeface="Arial" panose="020B0604020202020204" pitchFamily="34" charset="0"/>
              </a:rPr>
              <a:t>bài </a:t>
            </a:r>
            <a:r>
              <a:rPr lang="vi-VN" sz="4200" smtClean="0">
                <a:cs typeface="Arial" panose="020B0604020202020204" pitchFamily="34" charset="0"/>
              </a:rPr>
              <a:t>mới</a:t>
            </a:r>
            <a:endParaRPr lang="en-US" sz="4200" dirty="0" smtClean="0">
              <a:cs typeface="Arial" panose="020B0604020202020204" pitchFamily="34" charset="0"/>
            </a:endParaRPr>
          </a:p>
        </p:txBody>
      </p:sp>
      <p:sp>
        <p:nvSpPr>
          <p:cNvPr id="18" name="Freeform 20"/>
          <p:cNvSpPr/>
          <p:nvPr/>
        </p:nvSpPr>
        <p:spPr>
          <a:xfrm>
            <a:off x="35561" y="-772645"/>
            <a:ext cx="2631440" cy="2538059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20"/>
          <p:cNvSpPr/>
          <p:nvPr/>
        </p:nvSpPr>
        <p:spPr>
          <a:xfrm flipH="1">
            <a:off x="15621000" y="-849382"/>
            <a:ext cx="2631440" cy="2538059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3137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6" grpId="0"/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455349" y="8277842"/>
            <a:ext cx="19198699" cy="2202816"/>
            <a:chOff x="0" y="0"/>
            <a:chExt cx="5056447" cy="5801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56448" cy="580165"/>
            </a:xfrm>
            <a:custGeom>
              <a:avLst/>
              <a:gdLst/>
              <a:ahLst/>
              <a:cxnLst/>
              <a:rect l="l" t="t" r="r" b="b"/>
              <a:pathLst>
                <a:path w="5056448" h="580165">
                  <a:moveTo>
                    <a:pt x="20566" y="0"/>
                  </a:moveTo>
                  <a:lnTo>
                    <a:pt x="5035882" y="0"/>
                  </a:lnTo>
                  <a:cubicBezTo>
                    <a:pt x="5047240" y="0"/>
                    <a:pt x="5056448" y="9208"/>
                    <a:pt x="5056448" y="20566"/>
                  </a:cubicBezTo>
                  <a:lnTo>
                    <a:pt x="5056448" y="559600"/>
                  </a:lnTo>
                  <a:cubicBezTo>
                    <a:pt x="5056448" y="565054"/>
                    <a:pt x="5054281" y="570285"/>
                    <a:pt x="5050424" y="574142"/>
                  </a:cubicBezTo>
                  <a:cubicBezTo>
                    <a:pt x="5046567" y="577999"/>
                    <a:pt x="5041336" y="580165"/>
                    <a:pt x="5035882" y="580165"/>
                  </a:cubicBezTo>
                  <a:lnTo>
                    <a:pt x="20566" y="580165"/>
                  </a:lnTo>
                  <a:cubicBezTo>
                    <a:pt x="15111" y="580165"/>
                    <a:pt x="9880" y="577999"/>
                    <a:pt x="6024" y="574142"/>
                  </a:cubicBezTo>
                  <a:cubicBezTo>
                    <a:pt x="2167" y="570285"/>
                    <a:pt x="0" y="565054"/>
                    <a:pt x="0" y="559600"/>
                  </a:cubicBezTo>
                  <a:lnTo>
                    <a:pt x="0" y="20566"/>
                  </a:lnTo>
                  <a:cubicBezTo>
                    <a:pt x="0" y="15111"/>
                    <a:pt x="2167" y="9880"/>
                    <a:pt x="6024" y="6024"/>
                  </a:cubicBezTo>
                  <a:cubicBezTo>
                    <a:pt x="9880" y="2167"/>
                    <a:pt x="15111" y="0"/>
                    <a:pt x="20566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455349" y="-302228"/>
            <a:ext cx="19198699" cy="2202816"/>
            <a:chOff x="0" y="0"/>
            <a:chExt cx="5056447" cy="5801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056448" cy="580165"/>
            </a:xfrm>
            <a:custGeom>
              <a:avLst/>
              <a:gdLst/>
              <a:ahLst/>
              <a:cxnLst/>
              <a:rect l="l" t="t" r="r" b="b"/>
              <a:pathLst>
                <a:path w="5056448" h="580165">
                  <a:moveTo>
                    <a:pt x="20566" y="0"/>
                  </a:moveTo>
                  <a:lnTo>
                    <a:pt x="5035882" y="0"/>
                  </a:lnTo>
                  <a:cubicBezTo>
                    <a:pt x="5047240" y="0"/>
                    <a:pt x="5056448" y="9208"/>
                    <a:pt x="5056448" y="20566"/>
                  </a:cubicBezTo>
                  <a:lnTo>
                    <a:pt x="5056448" y="559600"/>
                  </a:lnTo>
                  <a:cubicBezTo>
                    <a:pt x="5056448" y="565054"/>
                    <a:pt x="5054281" y="570285"/>
                    <a:pt x="5050424" y="574142"/>
                  </a:cubicBezTo>
                  <a:cubicBezTo>
                    <a:pt x="5046567" y="577999"/>
                    <a:pt x="5041336" y="580165"/>
                    <a:pt x="5035882" y="580165"/>
                  </a:cubicBezTo>
                  <a:lnTo>
                    <a:pt x="20566" y="580165"/>
                  </a:lnTo>
                  <a:cubicBezTo>
                    <a:pt x="15111" y="580165"/>
                    <a:pt x="9880" y="577999"/>
                    <a:pt x="6024" y="574142"/>
                  </a:cubicBezTo>
                  <a:cubicBezTo>
                    <a:pt x="2167" y="570285"/>
                    <a:pt x="0" y="565054"/>
                    <a:pt x="0" y="559600"/>
                  </a:cubicBezTo>
                  <a:lnTo>
                    <a:pt x="0" y="20566"/>
                  </a:lnTo>
                  <a:cubicBezTo>
                    <a:pt x="0" y="15111"/>
                    <a:pt x="2167" y="9880"/>
                    <a:pt x="6024" y="6024"/>
                  </a:cubicBezTo>
                  <a:cubicBezTo>
                    <a:pt x="9880" y="2167"/>
                    <a:pt x="15111" y="0"/>
                    <a:pt x="20566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-769710" y="-121556"/>
            <a:ext cx="3596820" cy="3469181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0"/>
                </a:lnTo>
                <a:lnTo>
                  <a:pt x="0" y="34691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980367" y="2914740"/>
            <a:ext cx="16179403" cy="394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00"/>
              </a:lnSpc>
            </a:pPr>
            <a:r>
              <a:rPr lang="vi-VN" sz="8000" b="1" dirty="0" smtClean="0">
                <a:solidFill>
                  <a:srgbClr val="C85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  <a:endParaRPr lang="en-US" sz="8000" b="1" dirty="0">
              <a:solidFill>
                <a:srgbClr val="C851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3"/>
          <p:cNvSpPr/>
          <p:nvPr/>
        </p:nvSpPr>
        <p:spPr>
          <a:xfrm flipH="1" flipV="1">
            <a:off x="15460890" y="6633296"/>
            <a:ext cx="3596820" cy="3469181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3469181"/>
                </a:moveTo>
                <a:lnTo>
                  <a:pt x="0" y="3469181"/>
                </a:lnTo>
                <a:lnTo>
                  <a:pt x="0" y="0"/>
                </a:lnTo>
                <a:lnTo>
                  <a:pt x="3596820" y="0"/>
                </a:lnTo>
                <a:lnTo>
                  <a:pt x="3596820" y="346918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6570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8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4480807" y="342900"/>
            <a:ext cx="9596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TRẮC NGHIỆM</a:t>
            </a:r>
            <a:endParaRPr lang="en-US" sz="6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0482" y="-215850"/>
            <a:ext cx="2407518" cy="212428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52400" y="1409700"/>
            <a:ext cx="17907000" cy="7363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5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7.33 </a:t>
            </a:r>
            <a:r>
              <a:rPr lang="vi-VN" sz="3500" smtClean="0">
                <a:solidFill>
                  <a:schemeClr val="bg1"/>
                </a:solidFill>
                <a:cs typeface="Arial" panose="020B0604020202020204" pitchFamily="34" charset="0"/>
              </a:rPr>
              <a:t>Cho </a:t>
            </a:r>
            <a:r>
              <a:rPr lang="vi-VN" sz="3500">
                <a:solidFill>
                  <a:schemeClr val="bg1"/>
                </a:solidFill>
                <a:cs typeface="Arial" panose="020B0604020202020204" pitchFamily="34" charset="0"/>
              </a:rPr>
              <a:t>các phát biểu </a:t>
            </a:r>
            <a:r>
              <a:rPr lang="vi-VN" sz="3500">
                <a:solidFill>
                  <a:schemeClr val="bg1"/>
                </a:solidFill>
                <a:cs typeface="Arial" panose="020B0604020202020204" pitchFamily="34" charset="0"/>
              </a:rPr>
              <a:t>sau</a:t>
            </a:r>
            <a:r>
              <a:rPr lang="vi-VN" sz="3500" smtClean="0">
                <a:solidFill>
                  <a:schemeClr val="bg1"/>
                </a:solidFill>
                <a:cs typeface="Arial" panose="020B0604020202020204" pitchFamily="34" charset="0"/>
              </a:rPr>
              <a:t>:</a:t>
            </a:r>
            <a:endParaRPr lang="vi-VN" sz="350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500">
                <a:solidFill>
                  <a:schemeClr val="bg1"/>
                </a:solidFill>
                <a:cs typeface="Arial" panose="020B0604020202020204" pitchFamily="34" charset="0"/>
              </a:rPr>
              <a:t>(1</a:t>
            </a:r>
            <a:r>
              <a:rPr lang="vi-VN" sz="3500">
                <a:solidFill>
                  <a:schemeClr val="bg1"/>
                </a:solidFill>
                <a:cs typeface="Arial" panose="020B0604020202020204" pitchFamily="34" charset="0"/>
              </a:rPr>
              <a:t>) </a:t>
            </a:r>
            <a:r>
              <a:rPr lang="vi-VN" sz="3500">
                <a:solidFill>
                  <a:schemeClr val="bg1"/>
                </a:solidFill>
                <a:cs typeface="Arial" panose="020B0604020202020204" pitchFamily="34" charset="0"/>
              </a:rPr>
              <a:t>Hai mặt </a:t>
            </a:r>
            <a:r>
              <a:rPr lang="vi-VN" sz="3500">
                <a:solidFill>
                  <a:schemeClr val="bg1"/>
                </a:solidFill>
                <a:cs typeface="Arial" panose="020B0604020202020204" pitchFamily="34" charset="0"/>
              </a:rPr>
              <a:t>phẳng </a:t>
            </a:r>
            <a:r>
              <a:rPr lang="en-US" sz="35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vi-VN" sz="3500" smtClean="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vi-VN" sz="3500">
                <a:solidFill>
                  <a:schemeClr val="bg1"/>
                </a:solidFill>
                <a:cs typeface="Arial" panose="020B0604020202020204" pitchFamily="34" charset="0"/>
              </a:rPr>
              <a:t>P) và (Q) có giao tuyến là đường thẳng a và cùng vuông góc với mặt phẳng (R) thì </a:t>
            </a:r>
            <a:r>
              <a:rPr lang="vi-VN" sz="3500">
                <a:solidFill>
                  <a:schemeClr val="bg1"/>
                </a:solidFill>
                <a:cs typeface="Arial" panose="020B0604020202020204" pitchFamily="34" charset="0"/>
              </a:rPr>
              <a:t>a </a:t>
            </a:r>
            <a:r>
              <a:rPr lang="vi-VN" sz="3500" smtClean="0">
                <a:solidFill>
                  <a:schemeClr val="bg1"/>
                </a:solidFill>
                <a:cs typeface="Arial" panose="020B0604020202020204" pitchFamily="34" charset="0"/>
              </a:rPr>
              <a:t>⊥</a:t>
            </a:r>
            <a:r>
              <a:rPr lang="en-US" sz="35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vi-VN" sz="3500" smtClean="0">
                <a:solidFill>
                  <a:schemeClr val="bg1"/>
                </a:solidFill>
                <a:cs typeface="Arial" panose="020B0604020202020204" pitchFamily="34" charset="0"/>
              </a:rPr>
              <a:t>(R).</a:t>
            </a:r>
          </a:p>
          <a:p>
            <a:pPr algn="just">
              <a:lnSpc>
                <a:spcPct val="150000"/>
              </a:lnSpc>
            </a:pPr>
            <a:r>
              <a:rPr lang="vi-VN" sz="3500" smtClean="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vi-VN" sz="3500">
                <a:solidFill>
                  <a:schemeClr val="bg1"/>
                </a:solidFill>
                <a:cs typeface="Arial" panose="020B0604020202020204" pitchFamily="34" charset="0"/>
              </a:rPr>
              <a:t>2) Hai mặt phẳng (P) và (Q) vuông góc với nhau và có giao tuyến là đường thẳng a, một đường thẳng b nằm trong mặt phẳng (P) và vuông góc với đường thẳng a thì </a:t>
            </a:r>
            <a:r>
              <a:rPr lang="vi-VN" sz="3500">
                <a:solidFill>
                  <a:schemeClr val="bg1"/>
                </a:solidFill>
                <a:cs typeface="Arial" panose="020B0604020202020204" pitchFamily="34" charset="0"/>
              </a:rPr>
              <a:t>b </a:t>
            </a:r>
            <a:r>
              <a:rPr lang="vi-VN" sz="3500" smtClean="0">
                <a:solidFill>
                  <a:schemeClr val="bg1"/>
                </a:solidFill>
                <a:cs typeface="Arial" panose="020B0604020202020204" pitchFamily="34" charset="0"/>
              </a:rPr>
              <a:t>⊥</a:t>
            </a:r>
            <a:r>
              <a:rPr lang="en-US" sz="35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vi-VN" sz="3500" smtClean="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vi-VN" sz="3500">
                <a:solidFill>
                  <a:schemeClr val="bg1"/>
                </a:solidFill>
                <a:cs typeface="Arial" panose="020B0604020202020204" pitchFamily="34" charset="0"/>
              </a:rPr>
              <a:t>Q).</a:t>
            </a:r>
          </a:p>
          <a:p>
            <a:pPr algn="just">
              <a:lnSpc>
                <a:spcPct val="150000"/>
              </a:lnSpc>
            </a:pPr>
            <a:r>
              <a:rPr lang="vi-VN" sz="3500" smtClean="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vi-VN" sz="3500">
                <a:solidFill>
                  <a:schemeClr val="bg1"/>
                </a:solidFill>
                <a:cs typeface="Arial" panose="020B0604020202020204" pitchFamily="34" charset="0"/>
              </a:rPr>
              <a:t>3) Mặt phẳng (P) chứa đường thẳng a và a vuông góc với (Q) thì (P</a:t>
            </a:r>
            <a:r>
              <a:rPr lang="vi-VN" sz="3500">
                <a:solidFill>
                  <a:schemeClr val="bg1"/>
                </a:solidFill>
                <a:cs typeface="Arial" panose="020B0604020202020204" pitchFamily="34" charset="0"/>
              </a:rPr>
              <a:t>) </a:t>
            </a:r>
            <a:r>
              <a:rPr lang="vi-VN" sz="3500" smtClean="0">
                <a:solidFill>
                  <a:schemeClr val="bg1"/>
                </a:solidFill>
                <a:cs typeface="Arial" panose="020B0604020202020204" pitchFamily="34" charset="0"/>
              </a:rPr>
              <a:t>⊥</a:t>
            </a:r>
            <a:r>
              <a:rPr lang="en-US" sz="35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vi-VN" sz="3500" smtClean="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vi-VN" sz="3500">
                <a:solidFill>
                  <a:schemeClr val="bg1"/>
                </a:solidFill>
                <a:cs typeface="Arial" panose="020B0604020202020204" pitchFamily="34" charset="0"/>
              </a:rPr>
              <a:t>Q).</a:t>
            </a:r>
          </a:p>
          <a:p>
            <a:pPr algn="just">
              <a:lnSpc>
                <a:spcPct val="150000"/>
              </a:lnSpc>
            </a:pPr>
            <a:r>
              <a:rPr lang="vi-VN" sz="3500" smtClean="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vi-VN" sz="3500">
                <a:solidFill>
                  <a:schemeClr val="bg1"/>
                </a:solidFill>
                <a:cs typeface="Arial" panose="020B0604020202020204" pitchFamily="34" charset="0"/>
              </a:rPr>
              <a:t>4) Đường thẳng a nằm trong mặt phẳng (P) và mặt phẳng (P) vuông góc với mặt phẳng (Q) thì </a:t>
            </a:r>
            <a:r>
              <a:rPr lang="vi-VN" sz="3500">
                <a:solidFill>
                  <a:schemeClr val="bg1"/>
                </a:solidFill>
                <a:cs typeface="Arial" panose="020B0604020202020204" pitchFamily="34" charset="0"/>
              </a:rPr>
              <a:t>a </a:t>
            </a:r>
            <a:r>
              <a:rPr lang="vi-VN" sz="3500" smtClean="0">
                <a:solidFill>
                  <a:schemeClr val="bg1"/>
                </a:solidFill>
                <a:cs typeface="Arial" panose="020B0604020202020204" pitchFamily="34" charset="0"/>
              </a:rPr>
              <a:t>⊥ </a:t>
            </a:r>
            <a:r>
              <a:rPr lang="vi-VN" sz="350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vi-VN" sz="3500">
                <a:solidFill>
                  <a:schemeClr val="bg1"/>
                </a:solidFill>
                <a:cs typeface="Arial" panose="020B0604020202020204" pitchFamily="34" charset="0"/>
              </a:rPr>
              <a:t>Q</a:t>
            </a:r>
            <a:r>
              <a:rPr lang="vi-VN" sz="3500" smtClean="0">
                <a:solidFill>
                  <a:schemeClr val="bg1"/>
                </a:solidFill>
                <a:cs typeface="Arial" panose="020B0604020202020204" pitchFamily="34" charset="0"/>
              </a:rPr>
              <a:t>).</a:t>
            </a:r>
            <a:endParaRPr lang="en-US" sz="350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500">
                <a:solidFill>
                  <a:schemeClr val="bg1"/>
                </a:solidFill>
                <a:cs typeface="Arial" panose="020B0604020202020204" pitchFamily="34" charset="0"/>
              </a:rPr>
              <a:t>Số phát biểu đúng trong các phát biểu trên </a:t>
            </a:r>
            <a:r>
              <a:rPr lang="vi-VN" sz="3500">
                <a:solidFill>
                  <a:schemeClr val="bg1"/>
                </a:solidFill>
                <a:cs typeface="Arial" panose="020B0604020202020204" pitchFamily="34" charset="0"/>
              </a:rPr>
              <a:t>là</a:t>
            </a:r>
            <a:r>
              <a:rPr lang="vi-VN" sz="3500" smtClean="0">
                <a:solidFill>
                  <a:schemeClr val="bg1"/>
                </a:solidFill>
                <a:cs typeface="Arial" panose="020B0604020202020204" pitchFamily="34" charset="0"/>
              </a:rPr>
              <a:t>:</a:t>
            </a:r>
            <a:endParaRPr lang="en-US" sz="350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345342" y="8971360"/>
            <a:ext cx="158671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3600">
                <a:solidFill>
                  <a:prstClr val="white"/>
                </a:solidFill>
                <a:cs typeface="Arial" panose="020B0604020202020204" pitchFamily="34" charset="0"/>
              </a:rPr>
              <a:t>A</a:t>
            </a:r>
            <a:r>
              <a:rPr lang="vi-VN" sz="3600">
                <a:solidFill>
                  <a:prstClr val="white"/>
                </a:solidFill>
                <a:cs typeface="Arial" panose="020B0604020202020204" pitchFamily="34" charset="0"/>
              </a:rPr>
              <a:t>. </a:t>
            </a:r>
            <a:r>
              <a:rPr lang="vi-VN" sz="3600" smtClean="0">
                <a:solidFill>
                  <a:prstClr val="white"/>
                </a:solidFill>
                <a:cs typeface="Arial" panose="020B0604020202020204" pitchFamily="34" charset="0"/>
              </a:rPr>
              <a:t>1.</a:t>
            </a:r>
            <a:r>
              <a:rPr lang="en-US" sz="3600" smtClean="0">
                <a:solidFill>
                  <a:prstClr val="white"/>
                </a:solidFill>
                <a:cs typeface="Arial" panose="020B0604020202020204" pitchFamily="34" charset="0"/>
              </a:rPr>
              <a:t>				</a:t>
            </a:r>
            <a:r>
              <a:rPr lang="vi-VN" sz="3600" smtClean="0">
                <a:solidFill>
                  <a:prstClr val="white"/>
                </a:solidFill>
                <a:cs typeface="Arial" panose="020B0604020202020204" pitchFamily="34" charset="0"/>
              </a:rPr>
              <a:t>B</a:t>
            </a:r>
            <a:r>
              <a:rPr lang="vi-VN" sz="3600">
                <a:solidFill>
                  <a:prstClr val="white"/>
                </a:solidFill>
                <a:cs typeface="Arial" panose="020B0604020202020204" pitchFamily="34" charset="0"/>
              </a:rPr>
              <a:t>. </a:t>
            </a:r>
            <a:r>
              <a:rPr lang="vi-VN" sz="3600" smtClean="0">
                <a:solidFill>
                  <a:prstClr val="white"/>
                </a:solidFill>
                <a:cs typeface="Arial" panose="020B0604020202020204" pitchFamily="34" charset="0"/>
              </a:rPr>
              <a:t>2.</a:t>
            </a:r>
            <a:r>
              <a:rPr lang="en-US" sz="3600" smtClean="0">
                <a:solidFill>
                  <a:prstClr val="white"/>
                </a:solidFill>
                <a:cs typeface="Arial" panose="020B0604020202020204" pitchFamily="34" charset="0"/>
              </a:rPr>
              <a:t>				</a:t>
            </a:r>
            <a:r>
              <a:rPr lang="vi-VN" sz="3600" smtClean="0">
                <a:solidFill>
                  <a:prstClr val="white"/>
                </a:solidFill>
                <a:cs typeface="Arial" panose="020B0604020202020204" pitchFamily="34" charset="0"/>
              </a:rPr>
              <a:t>C. 3.</a:t>
            </a:r>
            <a:r>
              <a:rPr lang="en-US" sz="3600" smtClean="0">
                <a:solidFill>
                  <a:prstClr val="white"/>
                </a:solidFill>
                <a:cs typeface="Arial" panose="020B0604020202020204" pitchFamily="34" charset="0"/>
              </a:rPr>
              <a:t>				</a:t>
            </a:r>
            <a:r>
              <a:rPr lang="vi-VN" sz="3600" smtClean="0">
                <a:solidFill>
                  <a:prstClr val="white"/>
                </a:solidFill>
                <a:cs typeface="Arial" panose="020B0604020202020204" pitchFamily="34" charset="0"/>
              </a:rPr>
              <a:t>D</a:t>
            </a:r>
            <a:r>
              <a:rPr lang="vi-VN" sz="3600">
                <a:solidFill>
                  <a:prstClr val="white"/>
                </a:solidFill>
                <a:cs typeface="Arial" panose="020B0604020202020204" pitchFamily="34" charset="0"/>
              </a:rPr>
              <a:t>. 4.</a:t>
            </a:r>
            <a:endParaRPr lang="vi-VN" sz="36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0744200" y="8971360"/>
            <a:ext cx="1066800" cy="99953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0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7" grpId="0"/>
      <p:bldP spid="37" grpId="0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8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4480807" y="342900"/>
            <a:ext cx="9596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0482" y="-215850"/>
            <a:ext cx="2407518" cy="212428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842210" y="1802551"/>
            <a:ext cx="16514805" cy="2193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kumimoji="0" lang="en-US" sz="37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7.34 </a:t>
            </a:r>
            <a:r>
              <a:rPr lang="vi-VN" sz="3700">
                <a:solidFill>
                  <a:prstClr val="white"/>
                </a:solidFill>
                <a:cs typeface="Arial" panose="020B0604020202020204" pitchFamily="34" charset="0"/>
              </a:rPr>
              <a:t>Cho mặt phẳng (P) vuông góc với mặt phẳng (Q) và a là giao tuyến của (P) và (Q). Trong các phát biểu dưới đây, phát biểu nào </a:t>
            </a:r>
            <a:r>
              <a:rPr lang="vi-VN" sz="3700">
                <a:solidFill>
                  <a:prstClr val="white"/>
                </a:solidFill>
                <a:cs typeface="Arial" panose="020B0604020202020204" pitchFamily="34" charset="0"/>
              </a:rPr>
              <a:t>đúng</a:t>
            </a:r>
            <a:r>
              <a:rPr lang="vi-VN" sz="3700" smtClean="0">
                <a:solidFill>
                  <a:prstClr val="white"/>
                </a:solidFill>
                <a:cs typeface="Arial" panose="020B0604020202020204" pitchFamily="34" charset="0"/>
              </a:rPr>
              <a:t>?</a:t>
            </a:r>
            <a:endParaRPr lang="vi-VN" sz="37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537410" y="5863216"/>
            <a:ext cx="1066800" cy="99953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2210" y="3995715"/>
            <a:ext cx="167640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50000"/>
              </a:lnSpc>
            </a:pPr>
            <a:r>
              <a:rPr lang="vi-VN" sz="3700">
                <a:solidFill>
                  <a:prstClr val="white"/>
                </a:solidFill>
                <a:cs typeface="Arial" panose="020B0604020202020204" pitchFamily="34" charset="0"/>
              </a:rPr>
              <a:t>A. Đường thẳng d nằm trên (Q) thì d vuông góc với (P).</a:t>
            </a:r>
          </a:p>
          <a:p>
            <a:pPr lvl="0" algn="just">
              <a:lnSpc>
                <a:spcPct val="250000"/>
              </a:lnSpc>
            </a:pPr>
            <a:r>
              <a:rPr lang="vi-VN" sz="3700">
                <a:solidFill>
                  <a:prstClr val="white"/>
                </a:solidFill>
                <a:cs typeface="Arial" panose="020B0604020202020204" pitchFamily="34" charset="0"/>
              </a:rPr>
              <a:t>B. Đường thẳng d nằm trên (Q) và d vuông góc với a thì d vuông góc với (P).</a:t>
            </a:r>
          </a:p>
          <a:p>
            <a:pPr lvl="0" algn="just">
              <a:lnSpc>
                <a:spcPct val="250000"/>
              </a:lnSpc>
            </a:pPr>
            <a:r>
              <a:rPr lang="vi-VN" sz="3700">
                <a:solidFill>
                  <a:prstClr val="white"/>
                </a:solidFill>
                <a:cs typeface="Arial" panose="020B0604020202020204" pitchFamily="34" charset="0"/>
              </a:rPr>
              <a:t>C. Đường thẳng d vuông góc với a thì d vuông góc với (P).</a:t>
            </a:r>
          </a:p>
          <a:p>
            <a:pPr lvl="0" algn="just">
              <a:lnSpc>
                <a:spcPct val="250000"/>
              </a:lnSpc>
            </a:pPr>
            <a:r>
              <a:rPr lang="vi-VN" sz="3700">
                <a:solidFill>
                  <a:prstClr val="white"/>
                </a:solidFill>
                <a:cs typeface="Arial" panose="020B0604020202020204" pitchFamily="34" charset="0"/>
              </a:rPr>
              <a:t>D. Đường thẳng d vuông góc với (Q) thì d vuông góc với (P).</a:t>
            </a:r>
            <a:endParaRPr lang="en-US" sz="37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756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8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8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4480807" y="342900"/>
            <a:ext cx="9596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2861" y="7810500"/>
            <a:ext cx="2407518" cy="21242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1295400" y="1562100"/>
                <a:ext cx="16514805" cy="72455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250000"/>
                  </a:lnSpc>
                </a:pPr>
                <a:r>
                  <a:rPr kumimoji="0" lang="en-US" sz="3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7.35 </a:t>
                </a:r>
                <a:r>
                  <a:rPr lang="vi-VN" sz="3800">
                    <a:solidFill>
                      <a:prstClr val="white"/>
                    </a:solidFill>
                    <a:cs typeface="Arial" panose="020B0604020202020204" pitchFamily="34" charset="0"/>
                  </a:rPr>
                  <a:t>Cho hình chóp tứ giác đều S.ABCD. Phát biểu nào sau đây là </a:t>
                </a:r>
                <a:r>
                  <a:rPr lang="vi-VN" sz="3800">
                    <a:solidFill>
                      <a:prstClr val="white"/>
                    </a:solidFill>
                    <a:cs typeface="Arial" panose="020B0604020202020204" pitchFamily="34" charset="0"/>
                  </a:rPr>
                  <a:t>đúng</a:t>
                </a:r>
                <a:r>
                  <a:rPr lang="vi-VN" sz="3800" smtClean="0">
                    <a:solidFill>
                      <a:prstClr val="white"/>
                    </a:solidFill>
                    <a:cs typeface="Arial" panose="020B0604020202020204" pitchFamily="34" charset="0"/>
                  </a:rPr>
                  <a:t>?</a:t>
                </a:r>
                <a:endParaRPr lang="vi-VN" sz="380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250000"/>
                  </a:lnSpc>
                </a:pPr>
                <a:r>
                  <a:rPr lang="vi-VN" sz="3800">
                    <a:solidFill>
                      <a:prstClr val="white"/>
                    </a:solidFill>
                    <a:cs typeface="Arial" panose="020B0604020202020204" pitchFamily="34" charset="0"/>
                  </a:rPr>
                  <a:t>A. Số đo của góc nhị diện [S, AB, C] </a:t>
                </a:r>
                <a:r>
                  <a:rPr lang="vi-VN" sz="3800">
                    <a:solidFill>
                      <a:prstClr val="white"/>
                    </a:solidFill>
                    <a:cs typeface="Arial" panose="020B0604020202020204" pitchFamily="34" charset="0"/>
                  </a:rPr>
                  <a:t>bằng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8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𝑆𝐵𝐶</m:t>
                        </m:r>
                      </m:e>
                    </m:acc>
                  </m:oMath>
                </a14:m>
                <a:r>
                  <a:rPr lang="en-US" sz="3800" smtClean="0">
                    <a:solidFill>
                      <a:prstClr val="white"/>
                    </a:solidFill>
                    <a:cs typeface="Arial" panose="020B0604020202020204" pitchFamily="34" charset="0"/>
                  </a:rPr>
                  <a:t>.</a:t>
                </a:r>
                <a:endParaRPr lang="vi-VN" sz="380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250000"/>
                  </a:lnSpc>
                </a:pPr>
                <a:r>
                  <a:rPr lang="vi-VN" sz="3800">
                    <a:solidFill>
                      <a:prstClr val="white"/>
                    </a:solidFill>
                    <a:cs typeface="Arial" panose="020B0604020202020204" pitchFamily="34" charset="0"/>
                  </a:rPr>
                  <a:t>B. Số đo của góc nhị diện [D, SA, B] bằng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90°.</m:t>
                    </m:r>
                  </m:oMath>
                </a14:m>
                <a:endParaRPr lang="vi-VN" sz="380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250000"/>
                  </a:lnSpc>
                </a:pPr>
                <a:r>
                  <a:rPr lang="vi-VN" sz="3800">
                    <a:solidFill>
                      <a:prstClr val="white"/>
                    </a:solidFill>
                    <a:cs typeface="Arial" panose="020B0604020202020204" pitchFamily="34" charset="0"/>
                  </a:rPr>
                  <a:t>C. Số đo của góc nhị diện [S, AC, B] bằng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90°.</m:t>
                    </m:r>
                  </m:oMath>
                </a14:m>
                <a:endParaRPr lang="vi-VN" sz="380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250000"/>
                  </a:lnSpc>
                </a:pPr>
                <a:r>
                  <a:rPr lang="vi-VN" sz="3800">
                    <a:solidFill>
                      <a:prstClr val="white"/>
                    </a:solidFill>
                    <a:cs typeface="Arial" panose="020B0604020202020204" pitchFamily="34" charset="0"/>
                  </a:rPr>
                  <a:t>D. Số đo của góc nhị diện [D, SA, B] </a:t>
                </a:r>
                <a:r>
                  <a:rPr lang="vi-VN" sz="3800">
                    <a:solidFill>
                      <a:prstClr val="white"/>
                    </a:solidFill>
                    <a:cs typeface="Arial" panose="020B0604020202020204" pitchFamily="34" charset="0"/>
                  </a:rPr>
                  <a:t>bằng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  <m:r>
                          <a:rPr lang="en-US" sz="38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3800" smtClean="0">
                    <a:solidFill>
                      <a:prstClr val="white"/>
                    </a:solidFill>
                    <a:cs typeface="Arial" panose="020B0604020202020204" pitchFamily="34" charset="0"/>
                  </a:rPr>
                  <a:t>.</a:t>
                </a:r>
                <a:endParaRPr lang="vi-VN" sz="380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562100"/>
                <a:ext cx="16514805" cy="7245510"/>
              </a:xfrm>
              <a:prstGeom prst="rect">
                <a:avLst/>
              </a:prstGeom>
              <a:blipFill>
                <a:blip r:embed="rId3"/>
                <a:stretch>
                  <a:fillRect l="-1218" b="-2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/>
          <p:nvPr/>
        </p:nvSpPr>
        <p:spPr>
          <a:xfrm>
            <a:off x="1029078" y="6362700"/>
            <a:ext cx="1066800" cy="99953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396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8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4480807" y="342900"/>
            <a:ext cx="9596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2861" y="7810500"/>
            <a:ext cx="2407518" cy="212428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143000" y="1714500"/>
            <a:ext cx="16514805" cy="7954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</a:pPr>
            <a:r>
              <a:rPr kumimoji="0" lang="en-US" sz="3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7.36 </a:t>
            </a:r>
            <a:r>
              <a:rPr lang="vi-VN" sz="3800">
                <a:solidFill>
                  <a:prstClr val="white"/>
                </a:solidFill>
                <a:cs typeface="Arial" panose="020B0604020202020204" pitchFamily="34" charset="0"/>
              </a:rPr>
              <a:t>Cho hình chóp S.ABCD có đáy ABCD là hình vuông và </a:t>
            </a:r>
            <a:r>
              <a:rPr lang="vi-VN" sz="3800">
                <a:solidFill>
                  <a:prstClr val="white"/>
                </a:solidFill>
                <a:cs typeface="Arial" panose="020B0604020202020204" pitchFamily="34" charset="0"/>
              </a:rPr>
              <a:t>SA </a:t>
            </a:r>
            <a:r>
              <a:rPr lang="vi-VN" sz="3800" smtClean="0">
                <a:solidFill>
                  <a:prstClr val="white"/>
                </a:solidFill>
                <a:cs typeface="Arial" panose="020B0604020202020204" pitchFamily="34" charset="0"/>
              </a:rPr>
              <a:t>⊥(</a:t>
            </a:r>
            <a:r>
              <a:rPr lang="vi-VN" sz="3800">
                <a:solidFill>
                  <a:prstClr val="white"/>
                </a:solidFill>
                <a:cs typeface="Arial" panose="020B0604020202020204" pitchFamily="34" charset="0"/>
              </a:rPr>
              <a:t>ABCD</a:t>
            </a:r>
            <a:r>
              <a:rPr lang="vi-VN" sz="3800" smtClean="0">
                <a:solidFill>
                  <a:prstClr val="white"/>
                </a:solidFill>
                <a:cs typeface="Arial" panose="020B0604020202020204" pitchFamily="34" charset="0"/>
              </a:rPr>
              <a:t>).</a:t>
            </a:r>
            <a:endParaRPr lang="vi-VN" sz="380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lvl="0" algn="just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3800">
                <a:solidFill>
                  <a:prstClr val="white"/>
                </a:solidFill>
                <a:cs typeface="Arial" panose="020B0604020202020204" pitchFamily="34" charset="0"/>
              </a:rPr>
              <a:t>Phát biểu nào sau đây là </a:t>
            </a:r>
            <a:r>
              <a:rPr lang="vi-VN" sz="3800" b="1">
                <a:solidFill>
                  <a:prstClr val="white"/>
                </a:solidFill>
                <a:cs typeface="Arial" panose="020B0604020202020204" pitchFamily="34" charset="0"/>
              </a:rPr>
              <a:t>sa</a:t>
            </a:r>
            <a:r>
              <a:rPr lang="vi-VN" sz="3800">
                <a:solidFill>
                  <a:prstClr val="white"/>
                </a:solidFill>
                <a:cs typeface="Arial" panose="020B0604020202020204" pitchFamily="34" charset="0"/>
              </a:rPr>
              <a:t>i</a:t>
            </a:r>
            <a:r>
              <a:rPr lang="vi-VN" sz="3800" smtClean="0">
                <a:solidFill>
                  <a:prstClr val="white"/>
                </a:solidFill>
                <a:cs typeface="Arial" panose="020B0604020202020204" pitchFamily="34" charset="0"/>
              </a:rPr>
              <a:t>?</a:t>
            </a:r>
            <a:endParaRPr lang="vi-VN" sz="380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lvl="0" algn="just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3800">
                <a:solidFill>
                  <a:prstClr val="white"/>
                </a:solidFill>
                <a:cs typeface="Arial" panose="020B0604020202020204" pitchFamily="34" charset="0"/>
              </a:rPr>
              <a:t>A. Đường thẳng BC vuông góc với mặt phẳng (</a:t>
            </a:r>
            <a:r>
              <a:rPr lang="vi-VN" sz="3800">
                <a:solidFill>
                  <a:prstClr val="white"/>
                </a:solidFill>
                <a:cs typeface="Arial" panose="020B0604020202020204" pitchFamily="34" charset="0"/>
              </a:rPr>
              <a:t>SAB</a:t>
            </a:r>
            <a:r>
              <a:rPr lang="vi-VN" sz="3800" smtClean="0">
                <a:solidFill>
                  <a:prstClr val="white"/>
                </a:solidFill>
                <a:cs typeface="Arial" panose="020B0604020202020204" pitchFamily="34" charset="0"/>
              </a:rPr>
              <a:t>).</a:t>
            </a:r>
            <a:endParaRPr lang="vi-VN" sz="380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lvl="0" algn="just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3800">
                <a:solidFill>
                  <a:prstClr val="white"/>
                </a:solidFill>
                <a:cs typeface="Arial" panose="020B0604020202020204" pitchFamily="34" charset="0"/>
              </a:rPr>
              <a:t>B. Đường thẳng BD vuông góc với mặt phẳng (</a:t>
            </a:r>
            <a:r>
              <a:rPr lang="vi-VN" sz="3800">
                <a:solidFill>
                  <a:prstClr val="white"/>
                </a:solidFill>
                <a:cs typeface="Arial" panose="020B0604020202020204" pitchFamily="34" charset="0"/>
              </a:rPr>
              <a:t>SAC</a:t>
            </a:r>
            <a:r>
              <a:rPr lang="vi-VN" sz="3800" smtClean="0">
                <a:solidFill>
                  <a:prstClr val="white"/>
                </a:solidFill>
                <a:cs typeface="Arial" panose="020B0604020202020204" pitchFamily="34" charset="0"/>
              </a:rPr>
              <a:t>).</a:t>
            </a:r>
            <a:endParaRPr lang="vi-VN" sz="380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lvl="0" algn="just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3800">
                <a:solidFill>
                  <a:prstClr val="white"/>
                </a:solidFill>
                <a:cs typeface="Arial" panose="020B0604020202020204" pitchFamily="34" charset="0"/>
              </a:rPr>
              <a:t>C. Đường thẳng AC vuông góc với mặt phẳng (</a:t>
            </a:r>
            <a:r>
              <a:rPr lang="vi-VN" sz="3800">
                <a:solidFill>
                  <a:prstClr val="white"/>
                </a:solidFill>
                <a:cs typeface="Arial" panose="020B0604020202020204" pitchFamily="34" charset="0"/>
              </a:rPr>
              <a:t>SBD</a:t>
            </a:r>
            <a:r>
              <a:rPr lang="vi-VN" sz="3800" smtClean="0">
                <a:solidFill>
                  <a:prstClr val="white"/>
                </a:solidFill>
                <a:cs typeface="Arial" panose="020B0604020202020204" pitchFamily="34" charset="0"/>
              </a:rPr>
              <a:t>).</a:t>
            </a:r>
            <a:endParaRPr lang="vi-VN" sz="380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lvl="0" algn="just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3800">
                <a:solidFill>
                  <a:prstClr val="white"/>
                </a:solidFill>
                <a:cs typeface="Arial" panose="020B0604020202020204" pitchFamily="34" charset="0"/>
              </a:rPr>
              <a:t>D. Đường thẳng AD vuông góc với mặt phẳng (SAB).</a:t>
            </a:r>
            <a:endParaRPr kumimoji="0" lang="vi-VN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838200" y="7420570"/>
            <a:ext cx="1066800" cy="99953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360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8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4480807" y="342900"/>
            <a:ext cx="9596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2861" y="7810500"/>
            <a:ext cx="2407518" cy="21242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1355558" y="1943100"/>
                <a:ext cx="1531620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kumimoji="0" lang="en-US" sz="40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7.37 </a:t>
                </a:r>
                <a:r>
                  <a:rPr lang="vi-VN" sz="4000">
                    <a:solidFill>
                      <a:prstClr val="white"/>
                    </a:solidFill>
                    <a:cs typeface="Arial" panose="020B0604020202020204" pitchFamily="34" charset="0"/>
                  </a:rPr>
                  <a:t> Thể tích của khối chóp có diện tích đáy bằng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vi-VN" sz="40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vi-VN" sz="4000">
                    <a:solidFill>
                      <a:prstClr val="white"/>
                    </a:solidFill>
                    <a:cs typeface="Arial" panose="020B0604020202020204" pitchFamily="34" charset="0"/>
                  </a:rPr>
                  <a:t> chiều cao bằng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vi-VN" sz="40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4000" smtClean="0">
                    <a:solidFill>
                      <a:prstClr val="white"/>
                    </a:solidFill>
                    <a:cs typeface="Arial" panose="020B0604020202020204" pitchFamily="34" charset="0"/>
                  </a:rPr>
                  <a:t>là:</a:t>
                </a:r>
                <a:endParaRPr kumimoji="0" lang="vi-VN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558" y="1943100"/>
                <a:ext cx="15316200" cy="1938992"/>
              </a:xfrm>
              <a:prstGeom prst="rect">
                <a:avLst/>
              </a:prstGeom>
              <a:blipFill>
                <a:blip r:embed="rId3"/>
                <a:stretch>
                  <a:fillRect l="-1393" r="-1393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/>
          <p:nvPr/>
        </p:nvSpPr>
        <p:spPr>
          <a:xfrm>
            <a:off x="3352800" y="6591300"/>
            <a:ext cx="1066800" cy="99953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>
                <a:spLocks noChangeArrowheads="1"/>
              </p:cNvSpPr>
              <p:nvPr/>
            </p:nvSpPr>
            <p:spPr bwMode="auto">
              <a:xfrm>
                <a:off x="3621505" y="4234211"/>
                <a:ext cx="14859000" cy="35557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.                                          </m:t>
                      </m:r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kumimoji="0" lang="en-US" altLang="en-US" sz="4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en-US" sz="4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altLang="en-US" sz="4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kumimoji="0" lang="en-US" altLang="en-US" sz="4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alt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</m:t>
                      </m:r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alt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kumimoji="0" lang="en-US" altLang="en-US" sz="4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1505" y="4234211"/>
                <a:ext cx="14859000" cy="35557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657600" y="68199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857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8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16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17" name="Freeform 9"/>
          <p:cNvSpPr/>
          <p:nvPr/>
        </p:nvSpPr>
        <p:spPr>
          <a:xfrm flipH="1">
            <a:off x="16905239" y="8877478"/>
            <a:ext cx="2059088" cy="198601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6"/>
          <p:cNvGrpSpPr/>
          <p:nvPr/>
        </p:nvGrpSpPr>
        <p:grpSpPr>
          <a:xfrm>
            <a:off x="197223" y="190500"/>
            <a:ext cx="14128377" cy="840871"/>
            <a:chOff x="1929466" y="828689"/>
            <a:chExt cx="14128377" cy="840871"/>
          </a:xfrm>
        </p:grpSpPr>
        <p:sp>
          <p:nvSpPr>
            <p:cNvPr id="28" name="Rectangle 27"/>
            <p:cNvSpPr/>
            <p:nvPr/>
          </p:nvSpPr>
          <p:spPr>
            <a:xfrm>
              <a:off x="2819399" y="828689"/>
              <a:ext cx="13238444" cy="840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700" b="1" i="1" smtClean="0">
                  <a:solidFill>
                    <a:srgbClr val="002060"/>
                  </a:solidFill>
                  <a:cs typeface="Arial" panose="020B0604020202020204" pitchFamily="34" charset="0"/>
                </a:rPr>
                <a:t>Chia lớp thành </a:t>
              </a:r>
              <a:r>
                <a:rPr lang="en-US" sz="3700" b="1" i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vi-VN" sz="3700" b="1" i="1" smtClean="0">
                  <a:solidFill>
                    <a:srgbClr val="002060"/>
                  </a:solidFill>
                  <a:cs typeface="Arial" panose="020B0604020202020204" pitchFamily="34" charset="0"/>
                </a:rPr>
                <a:t> nhóm, thực hiện các nhiệm vụ sau:</a:t>
              </a:r>
              <a:endParaRPr lang="en-US" sz="37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929466" y="926908"/>
              <a:ext cx="805113" cy="742652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883023" y="1181100"/>
                <a:ext cx="16297333" cy="89562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200" kern="1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Nêu </a:t>
                </a:r>
                <a:r>
                  <a:rPr lang="en-US" sz="32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khái niệm góc giữa hai đường thẳng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32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32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trong không gian</a:t>
                </a:r>
                <a:r>
                  <a:rPr lang="en-US" sz="32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3200" kern="1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2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 </a:t>
                </a:r>
                <a:r>
                  <a:rPr lang="en-US" sz="32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chỉ ra một đường thẳng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3200" i="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 góc với mặt phẳng </a:t>
                </a:r>
                <a14:m>
                  <m:oMath xmlns:m="http://schemas.openxmlformats.org/officeDocument/2006/math">
                    <m:r>
                      <a:rPr lang="en-US" sz="3200" i="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i="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en-US" sz="3200" i="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phải chỉ ra đường thẳng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3200" i="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vuông góc với ít nhất bao nhiêu đường thẳng cắt nhau nằm trong </a:t>
                </a:r>
                <a14:m>
                  <m:oMath xmlns:m="http://schemas.openxmlformats.org/officeDocument/2006/math">
                    <m:r>
                      <a:rPr lang="en-US" sz="3200" i="0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i="0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P</m:t>
                    </m:r>
                    <m:r>
                      <a:rPr lang="en-US" sz="3200" i="0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)?</m:t>
                    </m:r>
                  </m:oMath>
                </a14:m>
                <a:r>
                  <a:rPr lang="en-US" sz="32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endParaRPr lang="en-US" sz="3200" kern="1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2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Nêu </a:t>
                </a:r>
                <a:r>
                  <a:rPr lang="en-US" sz="32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mối liên hệ giữa quan hệ song song và quan hệ vuông góc của đường thẳng và </a:t>
                </a:r>
                <a:r>
                  <a:rPr lang="en-US" sz="32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 </a:t>
                </a:r>
                <a:r>
                  <a:rPr lang="en-US" sz="32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phẳng.</a:t>
                </a:r>
                <a:endParaRPr lang="en-US" sz="3200" kern="1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2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Nêu </a:t>
                </a:r>
                <a:r>
                  <a:rPr lang="en-US" sz="32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 lí ba đường </a:t>
                </a:r>
                <a:r>
                  <a:rPr lang="en-US" sz="32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 </a:t>
                </a:r>
                <a:r>
                  <a:rPr lang="en-US" sz="32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góc.</a:t>
                </a: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200" kern="1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Nêu </a:t>
                </a:r>
                <a:r>
                  <a:rPr lang="en-US" sz="32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khái niệm góc giữa hai mặt phẳng. Góc giữa hai mặt phẳng </a:t>
                </a:r>
                <a14:m>
                  <m:oMath xmlns:m="http://schemas.openxmlformats.org/officeDocument/2006/math">
                    <m:r>
                      <a:rPr lang="en-US" sz="3200" kern="100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kern="100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P</m:t>
                    </m:r>
                    <m:r>
                      <a:rPr lang="en-US" sz="3200" kern="100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32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kern="100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kern="100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Q</m:t>
                        </m:r>
                      </m:e>
                    </m:d>
                  </m:oMath>
                </a14:m>
                <a:r>
                  <a:rPr lang="en-US" sz="32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có thể nhận giá trị trong </a:t>
                </a:r>
                <a:r>
                  <a:rPr lang="en-US" sz="32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khoảng </a:t>
                </a:r>
                <a:r>
                  <a:rPr lang="en-US" sz="3200" kern="1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nào?</a:t>
                </a:r>
                <a:endParaRPr lang="en-US" sz="3200" kern="1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200" kern="1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Nêu </a:t>
                </a:r>
                <a:r>
                  <a:rPr lang="en-US" sz="32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điều kiện để hai mặt phẳng </a:t>
                </a:r>
                <a:r>
                  <a:rPr lang="en-US" sz="32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vuông </a:t>
                </a:r>
                <a:r>
                  <a:rPr lang="en-US" sz="3200" kern="1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góc.</a:t>
                </a:r>
                <a:endParaRPr lang="en-US" sz="3200" kern="1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200" kern="1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Nêu </a:t>
                </a:r>
                <a:r>
                  <a:rPr lang="en-US" sz="32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khái niệm góc nhị diện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i="0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P</m:t>
                        </m:r>
                        <m:r>
                          <a:rPr lang="en-US" sz="3200" i="0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200" i="0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3200" i="0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200" i="0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Q</m:t>
                        </m:r>
                      </m:e>
                    </m:d>
                    <m:r>
                      <a:rPr lang="en-US" sz="3200" i="0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32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Số đo góc nhị diện nhận giá trị trong </a:t>
                </a:r>
                <a:r>
                  <a:rPr lang="en-US" sz="32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khoảng </a:t>
                </a:r>
                <a:r>
                  <a:rPr lang="en-US" sz="3200" kern="1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nào?</a:t>
                </a:r>
                <a:endParaRPr lang="en-US" sz="3200" kern="1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200" kern="1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Nêu </a:t>
                </a:r>
                <a:r>
                  <a:rPr lang="en-US" sz="32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cách xác định khoảng cách giữa hai mặt phẳng song song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i="0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</m:d>
                    <m:r>
                      <a:rPr lang="en-US" sz="3200" i="0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i="0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Q</m:t>
                        </m:r>
                      </m:e>
                    </m:d>
                    <m:r>
                      <a:rPr lang="en-US" sz="3200" i="0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200" kern="100" smtClean="0">
                  <a:effectLst/>
                  <a:latin typeface="Arial" panose="020B0604020202020204" pitchFamily="34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200" kern="1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Nêu </a:t>
                </a:r>
                <a:r>
                  <a:rPr lang="en-US" sz="32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các công thức tính thể tích khối chóp, khối chóp cụt đều, khối lăng trụ.</a:t>
                </a:r>
                <a:endParaRPr lang="en-US" sz="32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23" y="1181100"/>
                <a:ext cx="16297333" cy="8956298"/>
              </a:xfrm>
              <a:prstGeom prst="rect">
                <a:avLst/>
              </a:prstGeom>
              <a:blipFill>
                <a:blip r:embed="rId10"/>
                <a:stretch>
                  <a:fillRect l="-860" r="-935" b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265176" y="266700"/>
            <a:ext cx="772493" cy="1370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l="-27217"/>
            </a:stretch>
          </a:blipFill>
        </p:spPr>
      </p:sp>
      <p:sp>
        <p:nvSpPr>
          <p:cNvPr id="16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l="-27217"/>
            </a:stretch>
          </a:blipFill>
        </p:spPr>
      </p:sp>
      <p:sp>
        <p:nvSpPr>
          <p:cNvPr id="17" name="Freeform 9"/>
          <p:cNvSpPr/>
          <p:nvPr/>
        </p:nvSpPr>
        <p:spPr>
          <a:xfrm rot="5400000" flipH="1">
            <a:off x="-331287" y="8607347"/>
            <a:ext cx="2059088" cy="198601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45031" y="527003"/>
                <a:ext cx="17400750" cy="3171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75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nl-NL" sz="4000" kern="1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 </a:t>
                </a:r>
                <a:r>
                  <a:rPr lang="nl-NL" sz="40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 hai đường thẳng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trong không gian, kí hiệu</a:t>
                </a:r>
                <a14:m>
                  <m:oMath xmlns:m="http://schemas.openxmlformats.org/officeDocument/2006/math"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), </m:t>
                    </m:r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 góc giữa hai đường thẳng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cùng đi qua một điểm và tương ứng song song với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31" y="527003"/>
                <a:ext cx="17400750" cy="3171446"/>
              </a:xfrm>
              <a:prstGeom prst="rect">
                <a:avLst/>
              </a:prstGeom>
              <a:blipFill>
                <a:blip r:embed="rId7"/>
                <a:stretch>
                  <a:fillRect l="-1121" r="-1226" b="-7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724198">
            <a:off x="15128856" y="8030907"/>
            <a:ext cx="2380758" cy="198818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20968" y="4116072"/>
                <a:ext cx="17400750" cy="2094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75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nl-NL" sz="4000" kern="1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 </a:t>
                </a:r>
                <a:r>
                  <a:rPr lang="nl-NL" sz="40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chỉ ra một đường thẳng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 góc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phải chỉ ra đường thẳng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vuông góc với hai đường thẳng cắt nhau nằm 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68" y="4116072"/>
                <a:ext cx="17400750" cy="2094228"/>
              </a:xfrm>
              <a:prstGeom prst="rect">
                <a:avLst/>
              </a:prstGeom>
              <a:blipFill>
                <a:blip r:embed="rId9"/>
                <a:stretch>
                  <a:fillRect l="-1121" r="-1226" b="-11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952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2440</TotalTime>
  <Words>1596</Words>
  <PresentationFormat>Custom</PresentationFormat>
  <Paragraphs>156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Open Sans</vt:lpstr>
      <vt:lpstr>Cambria Math</vt:lpstr>
      <vt:lpstr>Wingdings</vt:lpstr>
      <vt:lpstr>Malgun Gothic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2023-12-28T09:36:42Z</dcterms:modified>
  <dc:identifier>DAFn2dd0_sY</dc:identifier>
</cp:coreProperties>
</file>