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8" r:id="rId1"/>
    <p:sldMasterId id="2147484042" r:id="rId2"/>
    <p:sldMasterId id="2147484055" r:id="rId3"/>
  </p:sldMasterIdLst>
  <p:notesMasterIdLst>
    <p:notesMasterId r:id="rId22"/>
  </p:notesMasterIdLst>
  <p:handoutMasterIdLst>
    <p:handoutMasterId r:id="rId23"/>
  </p:handoutMasterIdLst>
  <p:sldIdLst>
    <p:sldId id="1101" r:id="rId4"/>
    <p:sldId id="1131" r:id="rId5"/>
    <p:sldId id="1134" r:id="rId6"/>
    <p:sldId id="1135" r:id="rId7"/>
    <p:sldId id="1136" r:id="rId8"/>
    <p:sldId id="1138" r:id="rId9"/>
    <p:sldId id="1142" r:id="rId10"/>
    <p:sldId id="1143" r:id="rId11"/>
    <p:sldId id="935" r:id="rId12"/>
    <p:sldId id="931" r:id="rId13"/>
    <p:sldId id="936" r:id="rId14"/>
    <p:sldId id="1149" r:id="rId15"/>
    <p:sldId id="937" r:id="rId16"/>
    <p:sldId id="1146" r:id="rId17"/>
    <p:sldId id="1144" r:id="rId18"/>
    <p:sldId id="263" r:id="rId19"/>
    <p:sldId id="1148" r:id="rId20"/>
    <p:sldId id="1147" r:id="rId21"/>
  </p:sldIdLst>
  <p:sldSz cx="12192000" cy="6858000"/>
  <p:notesSz cx="6858000" cy="9144000"/>
  <p:embeddedFontLst>
    <p:embeddedFont>
      <p:font typeface="Algerian" panose="04020705040A02060702" pitchFamily="82" charset="0"/>
      <p:regular r:id="rId24"/>
    </p:embeddedFont>
    <p:embeddedFont>
      <p:font typeface="Amazone" panose="03020702060507090A04" pitchFamily="66" charset="0"/>
      <p:regular r:id="rId25"/>
    </p:embeddedFont>
    <p:embeddedFont>
      <p:font typeface="Baguet Script" panose="00000500000000000000" pitchFamily="2" charset="0"/>
      <p:regular r:id="rId26"/>
    </p:embeddedFont>
    <p:embeddedFont>
      <p:font typeface="Bree Serif" panose="02000503040000020004" charset="0"/>
      <p:regular r:id="rId27"/>
    </p:embeddedFont>
    <p:embeddedFont>
      <p:font typeface="Calibri" panose="020F0502020204030204" pitchFamily="34" charset="0"/>
      <p:regular r:id="rId28"/>
      <p:bold r:id="rId28"/>
      <p:italic r:id="rId28"/>
      <p:boldItalic r:id="rId28"/>
    </p:embeddedFont>
    <p:embeddedFont>
      <p:font typeface="Calibri Light" panose="020F0302020204030204" pitchFamily="34" charset="0"/>
      <p:regular r:id="rId28"/>
      <p:italic r:id="rId28"/>
    </p:embeddedFont>
    <p:embeddedFont>
      <p:font typeface="Tahoma" panose="020B0604030504040204" pitchFamily="34" charset="0"/>
      <p:regular r:id="rId29"/>
      <p:bold r:id="rId30"/>
    </p:embeddedFont>
    <p:embeddedFont>
      <p:font typeface="Tenorite" panose="00000500000000000000" pitchFamily="2" charset="0"/>
      <p:regular r:id="rId31"/>
      <p:bold r:id="rId32"/>
      <p:italic r:id="rId33"/>
      <p:boldItalic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9DF"/>
    <a:srgbClr val="003300"/>
    <a:srgbClr val="455128"/>
    <a:srgbClr val="003366"/>
    <a:srgbClr val="006666"/>
    <a:srgbClr val="FF38EB"/>
    <a:srgbClr val="336699"/>
    <a:srgbClr val="FEFB54"/>
    <a:srgbClr val="4283F7"/>
    <a:srgbClr val="31A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3" autoAdjust="0"/>
    <p:restoredTop sz="85457" autoAdjust="0"/>
  </p:normalViewPr>
  <p:slideViewPr>
    <p:cSldViewPr>
      <p:cViewPr varScale="1">
        <p:scale>
          <a:sx n="57" d="100"/>
          <a:sy n="57" d="100"/>
        </p:scale>
        <p:origin x="78" y="180"/>
      </p:cViewPr>
      <p:guideLst>
        <p:guide orient="horz" pos="2160"/>
        <p:guide pos="3840"/>
      </p:guideLst>
    </p:cSldViewPr>
  </p:slideViewPr>
  <p:notesTextViewPr>
    <p:cViewPr>
      <p:scale>
        <a:sx n="100" d="100"/>
        <a:sy n="100" d="100"/>
      </p:scale>
      <p:origin x="0" y="0"/>
    </p:cViewPr>
  </p:notesText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font" Target="NUL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6.fntdata"/><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CB6F6-1C1F-4D2A-890A-380208ABC1D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vi-VN"/>
        </a:p>
      </dgm:t>
    </dgm:pt>
    <dgm:pt modelId="{5651BE4A-BAC6-4AFD-B3BB-4B3C72B54699}">
      <dgm:prSet phldrT="[Văn bản]" custT="1"/>
      <dgm:spPr>
        <a:solidFill>
          <a:schemeClr val="accent6">
            <a:lumMod val="50000"/>
          </a:schemeClr>
        </a:solidFill>
      </dgm:spPr>
      <dgm:t>
        <a:bodyPr/>
        <a:lstStyle/>
        <a:p>
          <a:pPr algn="ctr"/>
          <a:r>
            <a:rPr lang="en-US" sz="2800" dirty="0" err="1"/>
            <a:t>Làm</a:t>
          </a:r>
          <a:r>
            <a:rPr lang="en-US" sz="2800" dirty="0"/>
            <a:t> </a:t>
          </a:r>
          <a:r>
            <a:rPr lang="en-US" sz="2800" b="1" dirty="0" err="1">
              <a:solidFill>
                <a:srgbClr val="FFFF00"/>
              </a:solidFill>
            </a:rPr>
            <a:t>chậm</a:t>
          </a:r>
          <a:r>
            <a:rPr lang="en-US" sz="2800" b="1" dirty="0">
              <a:solidFill>
                <a:srgbClr val="FFFF00"/>
              </a:solidFill>
            </a:rPr>
            <a:t> </a:t>
          </a:r>
          <a:r>
            <a:rPr lang="en-US" sz="2800" b="1" dirty="0" err="1">
              <a:solidFill>
                <a:srgbClr val="FFFF00"/>
              </a:solidFill>
            </a:rPr>
            <a:t>sinh</a:t>
          </a:r>
          <a:r>
            <a:rPr lang="en-US" sz="2800" b="1" dirty="0">
              <a:solidFill>
                <a:srgbClr val="FFFF00"/>
              </a:solidFill>
            </a:rPr>
            <a:t> </a:t>
          </a:r>
          <a:r>
            <a:rPr lang="en-US" sz="2800" b="1" dirty="0" err="1">
              <a:solidFill>
                <a:srgbClr val="FFFF00"/>
              </a:solidFill>
            </a:rPr>
            <a:t>trưởng</a:t>
          </a:r>
          <a:r>
            <a:rPr lang="en-US" sz="2800" b="1" dirty="0">
              <a:solidFill>
                <a:srgbClr val="FFFF00"/>
              </a:solidFill>
            </a:rPr>
            <a:t> </a:t>
          </a:r>
          <a:r>
            <a:rPr lang="en-US" sz="2800" dirty="0" err="1"/>
            <a:t>có</a:t>
          </a:r>
          <a:r>
            <a:rPr lang="en-US" sz="2800" dirty="0"/>
            <a:t> </a:t>
          </a:r>
          <a:r>
            <a:rPr lang="en-US" sz="2800" dirty="0" err="1"/>
            <a:t>thể</a:t>
          </a:r>
          <a:r>
            <a:rPr lang="en-US" sz="2800" dirty="0"/>
            <a:t> </a:t>
          </a:r>
          <a:r>
            <a:rPr lang="en-US" sz="2800" b="1" dirty="0" err="1">
              <a:solidFill>
                <a:srgbClr val="FFFF00"/>
              </a:solidFill>
            </a:rPr>
            <a:t>chết</a:t>
          </a:r>
          <a:endParaRPr lang="vi-VN" sz="2800" b="1" dirty="0">
            <a:solidFill>
              <a:srgbClr val="FFFF00"/>
            </a:solidFill>
          </a:endParaRPr>
        </a:p>
      </dgm:t>
    </dgm:pt>
    <dgm:pt modelId="{58EC186D-A193-4F6D-82AC-F5B3766F4B0D}" type="parTrans" cxnId="{9A6D32D0-C4FC-48A8-932B-667F6333C46F}">
      <dgm:prSet/>
      <dgm:spPr/>
      <dgm:t>
        <a:bodyPr/>
        <a:lstStyle/>
        <a:p>
          <a:pPr algn="ctr"/>
          <a:endParaRPr lang="vi-VN" sz="2400"/>
        </a:p>
      </dgm:t>
    </dgm:pt>
    <dgm:pt modelId="{E94A9900-AA04-4E10-8B5C-3567E2E35C04}" type="sibTrans" cxnId="{9A6D32D0-C4FC-48A8-932B-667F6333C46F}">
      <dgm:prSet/>
      <dgm:spPr/>
      <dgm:t>
        <a:bodyPr/>
        <a:lstStyle/>
        <a:p>
          <a:pPr algn="ctr"/>
          <a:endParaRPr lang="vi-VN" sz="2400"/>
        </a:p>
      </dgm:t>
    </dgm:pt>
    <dgm:pt modelId="{E9416C65-A64D-44E3-A1AE-4F5793A3F94C}">
      <dgm:prSet custT="1"/>
      <dgm:spPr>
        <a:solidFill>
          <a:srgbClr val="C00000"/>
        </a:solidFill>
      </dgm:spPr>
      <dgm:t>
        <a:bodyPr/>
        <a:lstStyle/>
        <a:p>
          <a:pPr algn="ctr">
            <a:lnSpc>
              <a:spcPct val="100000"/>
            </a:lnSpc>
            <a:spcAft>
              <a:spcPts val="0"/>
            </a:spcAft>
          </a:pPr>
          <a:r>
            <a:rPr lang="en-US" sz="2400" dirty="0" err="1"/>
            <a:t>Nếu</a:t>
          </a:r>
          <a:r>
            <a:rPr lang="en-US" sz="2400" dirty="0"/>
            <a:t> </a:t>
          </a:r>
          <a:r>
            <a:rPr lang="en-US" sz="2400" dirty="0" err="1"/>
            <a:t>thiếu</a:t>
          </a:r>
          <a:r>
            <a:rPr lang="en-US" sz="2400" dirty="0"/>
            <a:t> </a:t>
          </a:r>
          <a:r>
            <a:rPr lang="en-US" sz="2400" dirty="0" err="1"/>
            <a:t>sẽ</a:t>
          </a:r>
          <a:r>
            <a:rPr lang="en-US" sz="2400" dirty="0"/>
            <a:t> </a:t>
          </a:r>
          <a:r>
            <a:rPr lang="en-US" sz="2400" dirty="0" err="1"/>
            <a:t>làm</a:t>
          </a:r>
          <a:r>
            <a:rPr lang="en-US" sz="2400" dirty="0"/>
            <a:t> </a:t>
          </a:r>
          <a:r>
            <a:rPr lang="en-US" sz="2400" b="1" dirty="0" err="1">
              <a:solidFill>
                <a:srgbClr val="FFFF00"/>
              </a:solidFill>
            </a:rPr>
            <a:t>rối</a:t>
          </a:r>
          <a:r>
            <a:rPr lang="en-US" sz="2400" b="1" dirty="0">
              <a:solidFill>
                <a:srgbClr val="FFFF00"/>
              </a:solidFill>
            </a:rPr>
            <a:t> </a:t>
          </a:r>
          <a:r>
            <a:rPr lang="en-US" sz="2400" b="1" dirty="0" err="1">
              <a:solidFill>
                <a:srgbClr val="FFFF00"/>
              </a:solidFill>
            </a:rPr>
            <a:t>loạn</a:t>
          </a:r>
          <a:r>
            <a:rPr lang="en-US" sz="2400" b="1" dirty="0">
              <a:solidFill>
                <a:srgbClr val="FFFF00"/>
              </a:solidFill>
            </a:rPr>
            <a:t> </a:t>
          </a:r>
          <a:r>
            <a:rPr lang="en-US" sz="2400" dirty="0" err="1"/>
            <a:t>hoạt</a:t>
          </a:r>
          <a:r>
            <a:rPr lang="en-US" sz="2400" dirty="0"/>
            <a:t> </a:t>
          </a:r>
          <a:r>
            <a:rPr lang="en-US" sz="2400" dirty="0" err="1"/>
            <a:t>động</a:t>
          </a:r>
          <a:r>
            <a:rPr lang="en-US" sz="2400" dirty="0"/>
            <a:t> </a:t>
          </a:r>
          <a:r>
            <a:rPr lang="en-US" sz="2000" b="1" dirty="0" err="1"/>
            <a:t>trao</a:t>
          </a:r>
          <a:r>
            <a:rPr lang="en-US" sz="2000" b="1" dirty="0"/>
            <a:t> </a:t>
          </a:r>
          <a:r>
            <a:rPr lang="en-US" sz="2000" b="1" dirty="0" err="1"/>
            <a:t>đổi</a:t>
          </a:r>
          <a:r>
            <a:rPr lang="en-US" sz="2000" b="1" dirty="0"/>
            <a:t> - </a:t>
          </a:r>
          <a:r>
            <a:rPr lang="en-US" sz="2000" b="1" dirty="0" err="1"/>
            <a:t>chuyển</a:t>
          </a:r>
          <a:r>
            <a:rPr lang="en-US" sz="2000" b="1" dirty="0"/>
            <a:t> </a:t>
          </a:r>
          <a:r>
            <a:rPr lang="en-US" sz="2000" b="1" dirty="0" err="1"/>
            <a:t>hóa</a:t>
          </a:r>
          <a:endParaRPr lang="vi-VN" sz="2000" b="1" dirty="0"/>
        </a:p>
      </dgm:t>
    </dgm:pt>
    <dgm:pt modelId="{A3DC01CC-8F05-4C1E-B55C-6920B89054D2}" type="parTrans" cxnId="{C01AF8EA-0D90-4890-A887-4571E30599E3}">
      <dgm:prSet/>
      <dgm:spPr/>
      <dgm:t>
        <a:bodyPr/>
        <a:lstStyle/>
        <a:p>
          <a:pPr algn="ctr"/>
          <a:endParaRPr lang="vi-VN"/>
        </a:p>
      </dgm:t>
    </dgm:pt>
    <dgm:pt modelId="{994A909C-A9DF-47A8-BC2E-62AB01C53E7A}" type="sibTrans" cxnId="{C01AF8EA-0D90-4890-A887-4571E30599E3}">
      <dgm:prSet/>
      <dgm:spPr/>
      <dgm:t>
        <a:bodyPr/>
        <a:lstStyle/>
        <a:p>
          <a:pPr algn="ctr"/>
          <a:endParaRPr lang="vi-VN"/>
        </a:p>
      </dgm:t>
    </dgm:pt>
    <dgm:pt modelId="{63811D2C-6CA5-4ACD-83E2-95E9E718BE27}">
      <dgm:prSet phldrT="[Văn bản]" custT="1"/>
      <dgm:spPr>
        <a:solidFill>
          <a:srgbClr val="002060"/>
        </a:solidFill>
      </dgm:spPr>
      <dgm:t>
        <a:bodyPr/>
        <a:lstStyle/>
        <a:p>
          <a:pPr algn="ctr"/>
          <a:r>
            <a:rPr lang="en-US" sz="2400" dirty="0" err="1"/>
            <a:t>Là</a:t>
          </a:r>
          <a:r>
            <a:rPr lang="en-US" sz="2400" dirty="0"/>
            <a:t> </a:t>
          </a:r>
          <a:r>
            <a:rPr lang="en-US" sz="2400" dirty="0" err="1"/>
            <a:t>thành</a:t>
          </a:r>
          <a:r>
            <a:rPr lang="en-US" sz="2400" dirty="0"/>
            <a:t> </a:t>
          </a:r>
          <a:r>
            <a:rPr lang="en-US" sz="2400" dirty="0" err="1"/>
            <a:t>phần</a:t>
          </a:r>
          <a:r>
            <a:rPr lang="en-US" sz="2400" dirty="0"/>
            <a:t> </a:t>
          </a:r>
          <a:r>
            <a:rPr lang="en-US" sz="2400" dirty="0" err="1"/>
            <a:t>cấu</a:t>
          </a:r>
          <a:r>
            <a:rPr lang="en-US" sz="2400" dirty="0"/>
            <a:t> </a:t>
          </a:r>
          <a:r>
            <a:rPr lang="en-US" sz="2400" dirty="0" err="1"/>
            <a:t>tạo</a:t>
          </a:r>
          <a:r>
            <a:rPr lang="en-US" sz="2400" dirty="0"/>
            <a:t> </a:t>
          </a:r>
          <a:r>
            <a:rPr lang="en-US" sz="2400" dirty="0" err="1"/>
            <a:t>enzim</a:t>
          </a:r>
          <a:r>
            <a:rPr lang="en-US" sz="2400" dirty="0"/>
            <a:t>, </a:t>
          </a:r>
          <a:r>
            <a:rPr lang="en-US" sz="2400" dirty="0" err="1"/>
            <a:t>hoocmon</a:t>
          </a:r>
          <a:r>
            <a:rPr lang="en-US" sz="2400" dirty="0"/>
            <a:t>….</a:t>
          </a:r>
          <a:endParaRPr lang="vi-VN" sz="2400" dirty="0"/>
        </a:p>
      </dgm:t>
    </dgm:pt>
    <dgm:pt modelId="{79325E83-817D-41A4-8215-60DFC2A695D6}" type="sibTrans" cxnId="{C82EF8BB-0DEC-410D-BA54-8429529C43C3}">
      <dgm:prSet custT="1"/>
      <dgm:spPr>
        <a:solidFill>
          <a:srgbClr val="D4D9EC"/>
        </a:solidFill>
      </dgm:spPr>
      <dgm:t>
        <a:bodyPr/>
        <a:lstStyle/>
        <a:p>
          <a:pPr algn="ctr"/>
          <a:endParaRPr lang="vi-VN" sz="2400"/>
        </a:p>
      </dgm:t>
    </dgm:pt>
    <dgm:pt modelId="{02527AB6-163F-4F89-BF40-DFBCB958F004}" type="parTrans" cxnId="{C82EF8BB-0DEC-410D-BA54-8429529C43C3}">
      <dgm:prSet/>
      <dgm:spPr/>
      <dgm:t>
        <a:bodyPr/>
        <a:lstStyle/>
        <a:p>
          <a:pPr algn="ctr"/>
          <a:endParaRPr lang="vi-VN" sz="2400"/>
        </a:p>
      </dgm:t>
    </dgm:pt>
    <dgm:pt modelId="{96E54702-1FEA-468A-B4C2-28695D9DDFD2}" type="pres">
      <dgm:prSet presAssocID="{0B6CB6F6-1C1F-4D2A-890A-380208ABC1DB}" presName="outerComposite" presStyleCnt="0">
        <dgm:presLayoutVars>
          <dgm:chMax val="5"/>
          <dgm:dir/>
          <dgm:resizeHandles val="exact"/>
        </dgm:presLayoutVars>
      </dgm:prSet>
      <dgm:spPr/>
    </dgm:pt>
    <dgm:pt modelId="{FAD3C64B-E324-4F8E-9293-8411ECD0F24C}" type="pres">
      <dgm:prSet presAssocID="{0B6CB6F6-1C1F-4D2A-890A-380208ABC1DB}" presName="dummyMaxCanvas" presStyleCnt="0">
        <dgm:presLayoutVars/>
      </dgm:prSet>
      <dgm:spPr/>
    </dgm:pt>
    <dgm:pt modelId="{3D0388C6-B4AA-4912-AD02-1AC54C49E6B5}" type="pres">
      <dgm:prSet presAssocID="{0B6CB6F6-1C1F-4D2A-890A-380208ABC1DB}" presName="ThreeNodes_1" presStyleLbl="node1" presStyleIdx="0" presStyleCnt="3" custScaleX="91915" custScaleY="106938">
        <dgm:presLayoutVars>
          <dgm:bulletEnabled val="1"/>
        </dgm:presLayoutVars>
      </dgm:prSet>
      <dgm:spPr/>
    </dgm:pt>
    <dgm:pt modelId="{108E3FF3-AB64-4BCE-AE3D-FFC16F4A6C9F}" type="pres">
      <dgm:prSet presAssocID="{0B6CB6F6-1C1F-4D2A-890A-380208ABC1DB}" presName="ThreeNodes_2" presStyleLbl="node1" presStyleIdx="1" presStyleCnt="3" custScaleX="90189" custScaleY="95903" custLinFactNeighborY="-9250">
        <dgm:presLayoutVars>
          <dgm:bulletEnabled val="1"/>
        </dgm:presLayoutVars>
      </dgm:prSet>
      <dgm:spPr/>
    </dgm:pt>
    <dgm:pt modelId="{A5E78DE3-A8CA-44C3-8E4A-94BF3671C827}" type="pres">
      <dgm:prSet presAssocID="{0B6CB6F6-1C1F-4D2A-890A-380208ABC1DB}" presName="ThreeNodes_3" presStyleLbl="node1" presStyleIdx="2" presStyleCnt="3" custScaleX="77048" custLinFactNeighborX="1120" custLinFactNeighborY="-21148">
        <dgm:presLayoutVars>
          <dgm:bulletEnabled val="1"/>
        </dgm:presLayoutVars>
      </dgm:prSet>
      <dgm:spPr/>
    </dgm:pt>
    <dgm:pt modelId="{3F7F889D-65EE-442C-A5A5-BCAD5A9BAD98}" type="pres">
      <dgm:prSet presAssocID="{0B6CB6F6-1C1F-4D2A-890A-380208ABC1DB}" presName="ThreeConn_1-2" presStyleLbl="fgAccFollowNode1" presStyleIdx="0" presStyleCnt="2" custLinFactNeighborX="-15659" custLinFactNeighborY="-523">
        <dgm:presLayoutVars>
          <dgm:bulletEnabled val="1"/>
        </dgm:presLayoutVars>
      </dgm:prSet>
      <dgm:spPr/>
    </dgm:pt>
    <dgm:pt modelId="{20E97608-132E-49A3-9491-4B425EE34C83}" type="pres">
      <dgm:prSet presAssocID="{0B6CB6F6-1C1F-4D2A-890A-380208ABC1DB}" presName="ThreeConn_2-3" presStyleLbl="fgAccFollowNode1" presStyleIdx="1" presStyleCnt="2" custLinFactNeighborX="-17081" custLinFactNeighborY="-8331">
        <dgm:presLayoutVars>
          <dgm:bulletEnabled val="1"/>
        </dgm:presLayoutVars>
      </dgm:prSet>
      <dgm:spPr/>
    </dgm:pt>
    <dgm:pt modelId="{51FEACF8-739C-4771-9EF9-0F97938BBACC}" type="pres">
      <dgm:prSet presAssocID="{0B6CB6F6-1C1F-4D2A-890A-380208ABC1DB}" presName="ThreeNodes_1_text" presStyleLbl="node1" presStyleIdx="2" presStyleCnt="3">
        <dgm:presLayoutVars>
          <dgm:bulletEnabled val="1"/>
        </dgm:presLayoutVars>
      </dgm:prSet>
      <dgm:spPr/>
    </dgm:pt>
    <dgm:pt modelId="{694F63BF-33BC-485A-87F3-A9E56AB6F6CF}" type="pres">
      <dgm:prSet presAssocID="{0B6CB6F6-1C1F-4D2A-890A-380208ABC1DB}" presName="ThreeNodes_2_text" presStyleLbl="node1" presStyleIdx="2" presStyleCnt="3">
        <dgm:presLayoutVars>
          <dgm:bulletEnabled val="1"/>
        </dgm:presLayoutVars>
      </dgm:prSet>
      <dgm:spPr/>
    </dgm:pt>
    <dgm:pt modelId="{5F52FAF4-F7AF-4E30-93B4-A47FD795B799}" type="pres">
      <dgm:prSet presAssocID="{0B6CB6F6-1C1F-4D2A-890A-380208ABC1DB}" presName="ThreeNodes_3_text" presStyleLbl="node1" presStyleIdx="2" presStyleCnt="3">
        <dgm:presLayoutVars>
          <dgm:bulletEnabled val="1"/>
        </dgm:presLayoutVars>
      </dgm:prSet>
      <dgm:spPr/>
    </dgm:pt>
  </dgm:ptLst>
  <dgm:cxnLst>
    <dgm:cxn modelId="{F3020018-8824-4E46-9EB3-F2ED35DA4238}" type="presOf" srcId="{63811D2C-6CA5-4ACD-83E2-95E9E718BE27}" destId="{51FEACF8-739C-4771-9EF9-0F97938BBACC}" srcOrd="1" destOrd="0" presId="urn:microsoft.com/office/officeart/2005/8/layout/vProcess5"/>
    <dgm:cxn modelId="{8A26CB45-24B3-4A6B-8455-FD2F7F17ED9A}" type="presOf" srcId="{994A909C-A9DF-47A8-BC2E-62AB01C53E7A}" destId="{20E97608-132E-49A3-9491-4B425EE34C83}" srcOrd="0" destOrd="0" presId="urn:microsoft.com/office/officeart/2005/8/layout/vProcess5"/>
    <dgm:cxn modelId="{E4F87A4A-35A4-4FE5-9017-55A035ADC2F3}" type="presOf" srcId="{E9416C65-A64D-44E3-A1AE-4F5793A3F94C}" destId="{694F63BF-33BC-485A-87F3-A9E56AB6F6CF}" srcOrd="1" destOrd="0" presId="urn:microsoft.com/office/officeart/2005/8/layout/vProcess5"/>
    <dgm:cxn modelId="{DEBD8A81-5BC5-4612-AFF7-2383FDC2D61F}" type="presOf" srcId="{79325E83-817D-41A4-8215-60DFC2A695D6}" destId="{3F7F889D-65EE-442C-A5A5-BCAD5A9BAD98}" srcOrd="0" destOrd="0" presId="urn:microsoft.com/office/officeart/2005/8/layout/vProcess5"/>
    <dgm:cxn modelId="{C3FBF986-8D76-41CB-9F37-43FE38A2463B}" type="presOf" srcId="{E9416C65-A64D-44E3-A1AE-4F5793A3F94C}" destId="{108E3FF3-AB64-4BCE-AE3D-FFC16F4A6C9F}" srcOrd="0" destOrd="0" presId="urn:microsoft.com/office/officeart/2005/8/layout/vProcess5"/>
    <dgm:cxn modelId="{18B007A0-DD26-4B9C-9048-3799D67F0826}" type="presOf" srcId="{5651BE4A-BAC6-4AFD-B3BB-4B3C72B54699}" destId="{A5E78DE3-A8CA-44C3-8E4A-94BF3671C827}" srcOrd="0" destOrd="0" presId="urn:microsoft.com/office/officeart/2005/8/layout/vProcess5"/>
    <dgm:cxn modelId="{275EE5A4-3214-49CA-81BD-EA773BF0B068}" type="presOf" srcId="{0B6CB6F6-1C1F-4D2A-890A-380208ABC1DB}" destId="{96E54702-1FEA-468A-B4C2-28695D9DDFD2}" srcOrd="0" destOrd="0" presId="urn:microsoft.com/office/officeart/2005/8/layout/vProcess5"/>
    <dgm:cxn modelId="{C82EF8BB-0DEC-410D-BA54-8429529C43C3}" srcId="{0B6CB6F6-1C1F-4D2A-890A-380208ABC1DB}" destId="{63811D2C-6CA5-4ACD-83E2-95E9E718BE27}" srcOrd="0" destOrd="0" parTransId="{02527AB6-163F-4F89-BF40-DFBCB958F004}" sibTransId="{79325E83-817D-41A4-8215-60DFC2A695D6}"/>
    <dgm:cxn modelId="{9A6D32D0-C4FC-48A8-932B-667F6333C46F}" srcId="{0B6CB6F6-1C1F-4D2A-890A-380208ABC1DB}" destId="{5651BE4A-BAC6-4AFD-B3BB-4B3C72B54699}" srcOrd="2" destOrd="0" parTransId="{58EC186D-A193-4F6D-82AC-F5B3766F4B0D}" sibTransId="{E94A9900-AA04-4E10-8B5C-3567E2E35C04}"/>
    <dgm:cxn modelId="{3A7A5BE0-EECE-4AD2-BB1A-AB0D6741B976}" type="presOf" srcId="{63811D2C-6CA5-4ACD-83E2-95E9E718BE27}" destId="{3D0388C6-B4AA-4912-AD02-1AC54C49E6B5}" srcOrd="0" destOrd="0" presId="urn:microsoft.com/office/officeart/2005/8/layout/vProcess5"/>
    <dgm:cxn modelId="{C01AF8EA-0D90-4890-A887-4571E30599E3}" srcId="{0B6CB6F6-1C1F-4D2A-890A-380208ABC1DB}" destId="{E9416C65-A64D-44E3-A1AE-4F5793A3F94C}" srcOrd="1" destOrd="0" parTransId="{A3DC01CC-8F05-4C1E-B55C-6920B89054D2}" sibTransId="{994A909C-A9DF-47A8-BC2E-62AB01C53E7A}"/>
    <dgm:cxn modelId="{BC36A6F2-E5D0-4508-9F88-5F098FDD4F08}" type="presOf" srcId="{5651BE4A-BAC6-4AFD-B3BB-4B3C72B54699}" destId="{5F52FAF4-F7AF-4E30-93B4-A47FD795B799}" srcOrd="1" destOrd="0" presId="urn:microsoft.com/office/officeart/2005/8/layout/vProcess5"/>
    <dgm:cxn modelId="{7E5E16A2-7916-4033-88C4-4DFE7071A292}" type="presParOf" srcId="{96E54702-1FEA-468A-B4C2-28695D9DDFD2}" destId="{FAD3C64B-E324-4F8E-9293-8411ECD0F24C}" srcOrd="0" destOrd="0" presId="urn:microsoft.com/office/officeart/2005/8/layout/vProcess5"/>
    <dgm:cxn modelId="{3BA8D78C-6F91-4963-9527-E6E133D60348}" type="presParOf" srcId="{96E54702-1FEA-468A-B4C2-28695D9DDFD2}" destId="{3D0388C6-B4AA-4912-AD02-1AC54C49E6B5}" srcOrd="1" destOrd="0" presId="urn:microsoft.com/office/officeart/2005/8/layout/vProcess5"/>
    <dgm:cxn modelId="{863A2AFE-683F-46A9-8BEF-6887EE41F768}" type="presParOf" srcId="{96E54702-1FEA-468A-B4C2-28695D9DDFD2}" destId="{108E3FF3-AB64-4BCE-AE3D-FFC16F4A6C9F}" srcOrd="2" destOrd="0" presId="urn:microsoft.com/office/officeart/2005/8/layout/vProcess5"/>
    <dgm:cxn modelId="{7ED8527D-9422-4964-A526-5BB0E508A4EA}" type="presParOf" srcId="{96E54702-1FEA-468A-B4C2-28695D9DDFD2}" destId="{A5E78DE3-A8CA-44C3-8E4A-94BF3671C827}" srcOrd="3" destOrd="0" presId="urn:microsoft.com/office/officeart/2005/8/layout/vProcess5"/>
    <dgm:cxn modelId="{FCA7B5D6-387E-42DB-BDAD-60FAA72ED989}" type="presParOf" srcId="{96E54702-1FEA-468A-B4C2-28695D9DDFD2}" destId="{3F7F889D-65EE-442C-A5A5-BCAD5A9BAD98}" srcOrd="4" destOrd="0" presId="urn:microsoft.com/office/officeart/2005/8/layout/vProcess5"/>
    <dgm:cxn modelId="{4060B122-F3C0-40AE-B2E4-056B8F054B2A}" type="presParOf" srcId="{96E54702-1FEA-468A-B4C2-28695D9DDFD2}" destId="{20E97608-132E-49A3-9491-4B425EE34C83}" srcOrd="5" destOrd="0" presId="urn:microsoft.com/office/officeart/2005/8/layout/vProcess5"/>
    <dgm:cxn modelId="{71BCFB7D-102E-4C6C-857A-DD6A01CFCF57}" type="presParOf" srcId="{96E54702-1FEA-468A-B4C2-28695D9DDFD2}" destId="{51FEACF8-739C-4771-9EF9-0F97938BBACC}" srcOrd="6" destOrd="0" presId="urn:microsoft.com/office/officeart/2005/8/layout/vProcess5"/>
    <dgm:cxn modelId="{9C36B068-623A-4D7A-BE86-C6B378EB6C74}" type="presParOf" srcId="{96E54702-1FEA-468A-B4C2-28695D9DDFD2}" destId="{694F63BF-33BC-485A-87F3-A9E56AB6F6CF}" srcOrd="7" destOrd="0" presId="urn:microsoft.com/office/officeart/2005/8/layout/vProcess5"/>
    <dgm:cxn modelId="{1829C555-DD56-425C-930E-4DA1DF3C7AE3}" type="presParOf" srcId="{96E54702-1FEA-468A-B4C2-28695D9DDFD2}" destId="{5F52FAF4-F7AF-4E30-93B4-A47FD795B79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88C6-B4AA-4912-AD02-1AC54C49E6B5}">
      <dsp:nvSpPr>
        <dsp:cNvPr id="0" name=""/>
        <dsp:cNvSpPr/>
      </dsp:nvSpPr>
      <dsp:spPr>
        <a:xfrm>
          <a:off x="168267" y="-20406"/>
          <a:ext cx="3825922" cy="1258109"/>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Là</a:t>
          </a:r>
          <a:r>
            <a:rPr lang="en-US" sz="2400" kern="1200" dirty="0"/>
            <a:t> </a:t>
          </a:r>
          <a:r>
            <a:rPr lang="en-US" sz="2400" kern="1200" dirty="0" err="1"/>
            <a:t>thành</a:t>
          </a:r>
          <a:r>
            <a:rPr lang="en-US" sz="2400" kern="1200" dirty="0"/>
            <a:t> </a:t>
          </a:r>
          <a:r>
            <a:rPr lang="en-US" sz="2400" kern="1200" dirty="0" err="1"/>
            <a:t>phần</a:t>
          </a:r>
          <a:r>
            <a:rPr lang="en-US" sz="2400" kern="1200" dirty="0"/>
            <a:t> </a:t>
          </a:r>
          <a:r>
            <a:rPr lang="en-US" sz="2400" kern="1200" dirty="0" err="1"/>
            <a:t>cấu</a:t>
          </a:r>
          <a:r>
            <a:rPr lang="en-US" sz="2400" kern="1200" dirty="0"/>
            <a:t> </a:t>
          </a:r>
          <a:r>
            <a:rPr lang="en-US" sz="2400" kern="1200" dirty="0" err="1"/>
            <a:t>tạo</a:t>
          </a:r>
          <a:r>
            <a:rPr lang="en-US" sz="2400" kern="1200" dirty="0"/>
            <a:t> </a:t>
          </a:r>
          <a:r>
            <a:rPr lang="en-US" sz="2400" kern="1200" dirty="0" err="1"/>
            <a:t>enzim</a:t>
          </a:r>
          <a:r>
            <a:rPr lang="en-US" sz="2400" kern="1200" dirty="0"/>
            <a:t>, </a:t>
          </a:r>
          <a:r>
            <a:rPr lang="en-US" sz="2400" kern="1200" dirty="0" err="1"/>
            <a:t>hoocmon</a:t>
          </a:r>
          <a:r>
            <a:rPr lang="en-US" sz="2400" kern="1200" dirty="0"/>
            <a:t>….</a:t>
          </a:r>
          <a:endParaRPr lang="vi-VN" sz="2400" kern="1200" dirty="0"/>
        </a:p>
      </dsp:txBody>
      <dsp:txXfrm>
        <a:off x="205116" y="16443"/>
        <a:ext cx="2648690" cy="1184411"/>
      </dsp:txXfrm>
    </dsp:sp>
    <dsp:sp modelId="{108E3FF3-AB64-4BCE-AE3D-FFC16F4A6C9F}">
      <dsp:nvSpPr>
        <dsp:cNvPr id="0" name=""/>
        <dsp:cNvSpPr/>
      </dsp:nvSpPr>
      <dsp:spPr>
        <a:xfrm>
          <a:off x="571464" y="1308247"/>
          <a:ext cx="3754078" cy="112828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err="1"/>
            <a:t>Nếu</a:t>
          </a:r>
          <a:r>
            <a:rPr lang="en-US" sz="2400" kern="1200" dirty="0"/>
            <a:t> </a:t>
          </a:r>
          <a:r>
            <a:rPr lang="en-US" sz="2400" kern="1200" dirty="0" err="1"/>
            <a:t>thiếu</a:t>
          </a:r>
          <a:r>
            <a:rPr lang="en-US" sz="2400" kern="1200" dirty="0"/>
            <a:t> </a:t>
          </a:r>
          <a:r>
            <a:rPr lang="en-US" sz="2400" kern="1200" dirty="0" err="1"/>
            <a:t>sẽ</a:t>
          </a:r>
          <a:r>
            <a:rPr lang="en-US" sz="2400" kern="1200" dirty="0"/>
            <a:t> </a:t>
          </a:r>
          <a:r>
            <a:rPr lang="en-US" sz="2400" kern="1200" dirty="0" err="1"/>
            <a:t>làm</a:t>
          </a:r>
          <a:r>
            <a:rPr lang="en-US" sz="2400" kern="1200" dirty="0"/>
            <a:t> </a:t>
          </a:r>
          <a:r>
            <a:rPr lang="en-US" sz="2400" b="1" kern="1200" dirty="0" err="1">
              <a:solidFill>
                <a:srgbClr val="FFFF00"/>
              </a:solidFill>
            </a:rPr>
            <a:t>rối</a:t>
          </a:r>
          <a:r>
            <a:rPr lang="en-US" sz="2400" b="1" kern="1200" dirty="0">
              <a:solidFill>
                <a:srgbClr val="FFFF00"/>
              </a:solidFill>
            </a:rPr>
            <a:t> </a:t>
          </a:r>
          <a:r>
            <a:rPr lang="en-US" sz="2400" b="1" kern="1200" dirty="0" err="1">
              <a:solidFill>
                <a:srgbClr val="FFFF00"/>
              </a:solidFill>
            </a:rPr>
            <a:t>loạn</a:t>
          </a:r>
          <a:r>
            <a:rPr lang="en-US" sz="2400" b="1" kern="1200" dirty="0">
              <a:solidFill>
                <a:srgbClr val="FFFF00"/>
              </a:solidFill>
            </a:rPr>
            <a:t> </a:t>
          </a:r>
          <a:r>
            <a:rPr lang="en-US" sz="2400" kern="1200" dirty="0" err="1"/>
            <a:t>hoạt</a:t>
          </a:r>
          <a:r>
            <a:rPr lang="en-US" sz="2400" kern="1200" dirty="0"/>
            <a:t> </a:t>
          </a:r>
          <a:r>
            <a:rPr lang="en-US" sz="2400" kern="1200" dirty="0" err="1"/>
            <a:t>động</a:t>
          </a:r>
          <a:r>
            <a:rPr lang="en-US" sz="2400" kern="1200" dirty="0"/>
            <a:t> </a:t>
          </a:r>
          <a:r>
            <a:rPr lang="en-US" sz="2000" b="1" kern="1200" dirty="0" err="1"/>
            <a:t>trao</a:t>
          </a:r>
          <a:r>
            <a:rPr lang="en-US" sz="2000" b="1" kern="1200" dirty="0"/>
            <a:t> </a:t>
          </a:r>
          <a:r>
            <a:rPr lang="en-US" sz="2000" b="1" kern="1200" dirty="0" err="1"/>
            <a:t>đổi</a:t>
          </a:r>
          <a:r>
            <a:rPr lang="en-US" sz="2000" b="1" kern="1200" dirty="0"/>
            <a:t> - </a:t>
          </a:r>
          <a:r>
            <a:rPr lang="en-US" sz="2000" b="1" kern="1200" dirty="0" err="1"/>
            <a:t>chuyển</a:t>
          </a:r>
          <a:r>
            <a:rPr lang="en-US" sz="2000" b="1" kern="1200" dirty="0"/>
            <a:t> </a:t>
          </a:r>
          <a:r>
            <a:rPr lang="en-US" sz="2000" b="1" kern="1200" dirty="0" err="1"/>
            <a:t>hóa</a:t>
          </a:r>
          <a:endParaRPr lang="vi-VN" sz="2000" b="1" kern="1200" dirty="0"/>
        </a:p>
      </dsp:txBody>
      <dsp:txXfrm>
        <a:off x="604510" y="1341293"/>
        <a:ext cx="2667055" cy="1062192"/>
      </dsp:txXfrm>
    </dsp:sp>
    <dsp:sp modelId="{A5E78DE3-A8CA-44C3-8E4A-94BF3671C827}">
      <dsp:nvSpPr>
        <dsp:cNvPr id="0" name=""/>
        <dsp:cNvSpPr/>
      </dsp:nvSpPr>
      <dsp:spPr>
        <a:xfrm>
          <a:off x="1258854" y="2516734"/>
          <a:ext cx="3207089" cy="1176484"/>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Làm</a:t>
          </a:r>
          <a:r>
            <a:rPr lang="en-US" sz="2800" kern="1200" dirty="0"/>
            <a:t> </a:t>
          </a:r>
          <a:r>
            <a:rPr lang="en-US" sz="2800" b="1" kern="1200" dirty="0" err="1">
              <a:solidFill>
                <a:srgbClr val="FFFF00"/>
              </a:solidFill>
            </a:rPr>
            <a:t>chậm</a:t>
          </a:r>
          <a:r>
            <a:rPr lang="en-US" sz="2800" b="1" kern="1200" dirty="0">
              <a:solidFill>
                <a:srgbClr val="FFFF00"/>
              </a:solidFill>
            </a:rPr>
            <a:t> </a:t>
          </a:r>
          <a:r>
            <a:rPr lang="en-US" sz="2800" b="1" kern="1200" dirty="0" err="1">
              <a:solidFill>
                <a:srgbClr val="FFFF00"/>
              </a:solidFill>
            </a:rPr>
            <a:t>sinh</a:t>
          </a:r>
          <a:r>
            <a:rPr lang="en-US" sz="2800" b="1" kern="1200" dirty="0">
              <a:solidFill>
                <a:srgbClr val="FFFF00"/>
              </a:solidFill>
            </a:rPr>
            <a:t> </a:t>
          </a:r>
          <a:r>
            <a:rPr lang="en-US" sz="2800" b="1" kern="1200" dirty="0" err="1">
              <a:solidFill>
                <a:srgbClr val="FFFF00"/>
              </a:solidFill>
            </a:rPr>
            <a:t>trưởng</a:t>
          </a:r>
          <a:r>
            <a:rPr lang="en-US" sz="2800" b="1" kern="1200" dirty="0">
              <a:solidFill>
                <a:srgbClr val="FFFF00"/>
              </a:solidFill>
            </a:rPr>
            <a:t> </a:t>
          </a:r>
          <a:r>
            <a:rPr lang="en-US" sz="2800" kern="1200" dirty="0" err="1"/>
            <a:t>có</a:t>
          </a:r>
          <a:r>
            <a:rPr lang="en-US" sz="2800" kern="1200" dirty="0"/>
            <a:t> </a:t>
          </a:r>
          <a:r>
            <a:rPr lang="en-US" sz="2800" kern="1200" dirty="0" err="1"/>
            <a:t>thể</a:t>
          </a:r>
          <a:r>
            <a:rPr lang="en-US" sz="2800" kern="1200" dirty="0"/>
            <a:t> </a:t>
          </a:r>
          <a:r>
            <a:rPr lang="en-US" sz="2800" b="1" kern="1200" dirty="0" err="1">
              <a:solidFill>
                <a:srgbClr val="FFFF00"/>
              </a:solidFill>
            </a:rPr>
            <a:t>chết</a:t>
          </a:r>
          <a:endParaRPr lang="vi-VN" sz="2800" b="1" kern="1200" dirty="0">
            <a:solidFill>
              <a:srgbClr val="FFFF00"/>
            </a:solidFill>
          </a:endParaRPr>
        </a:p>
      </dsp:txBody>
      <dsp:txXfrm>
        <a:off x="1293312" y="2551192"/>
        <a:ext cx="2265997" cy="1107568"/>
      </dsp:txXfrm>
    </dsp:sp>
    <dsp:sp modelId="{3F7F889D-65EE-442C-A5A5-BCAD5A9BAD98}">
      <dsp:nvSpPr>
        <dsp:cNvPr id="0" name=""/>
        <dsp:cNvSpPr/>
      </dsp:nvSpPr>
      <dsp:spPr>
        <a:xfrm>
          <a:off x="3277994" y="908574"/>
          <a:ext cx="764715" cy="764715"/>
        </a:xfrm>
        <a:prstGeom prst="downArrow">
          <a:avLst>
            <a:gd name="adj1" fmla="val 55000"/>
            <a:gd name="adj2" fmla="val 45000"/>
          </a:avLst>
        </a:prstGeom>
        <a:solidFill>
          <a:srgbClr val="D4D9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vi-VN" sz="2400" kern="1200"/>
        </a:p>
      </dsp:txBody>
      <dsp:txXfrm>
        <a:off x="3450055" y="908574"/>
        <a:ext cx="420593" cy="575448"/>
      </dsp:txXfrm>
    </dsp:sp>
    <dsp:sp modelId="{20E97608-132E-49A3-9491-4B425EE34C83}">
      <dsp:nvSpPr>
        <dsp:cNvPr id="0" name=""/>
        <dsp:cNvSpPr/>
      </dsp:nvSpPr>
      <dsp:spPr>
        <a:xfrm>
          <a:off x="3634396" y="2213587"/>
          <a:ext cx="764715" cy="7647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vi-VN" sz="3600" kern="1200"/>
        </a:p>
      </dsp:txBody>
      <dsp:txXfrm>
        <a:off x="3806457" y="2213587"/>
        <a:ext cx="420593" cy="57544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8/19/2022</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42377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6001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845061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9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61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4087CA2B-AAA8-43BD-B6D4-6A090F55631C}" type="datetimeFigureOut">
              <a:rPr lang="vi-VN" smtClean="0"/>
              <a:t>19/08/2022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253700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087CA2B-AAA8-43BD-B6D4-6A090F55631C}" type="datetimeFigureOut">
              <a:rPr lang="vi-VN" smtClean="0"/>
              <a:t>19/08/2022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406067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4087CA2B-AAA8-43BD-B6D4-6A090F55631C}" type="datetimeFigureOut">
              <a:rPr lang="vi-VN" smtClean="0"/>
              <a:t>19/08/2022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119505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224524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4087CA2B-AAA8-43BD-B6D4-6A090F55631C}" type="datetimeFigureOut">
              <a:rPr lang="vi-VN" smtClean="0"/>
              <a:t>19/08/2022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131150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4087CA2B-AAA8-43BD-B6D4-6A090F55631C}" type="datetimeFigureOut">
              <a:rPr lang="vi-VN" smtClean="0"/>
              <a:t>19/08/2022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3643663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4087CA2B-AAA8-43BD-B6D4-6A090F55631C}" type="datetimeFigureOut">
              <a:rPr lang="vi-VN" smtClean="0"/>
              <a:t>19/08/2022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2489155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7CA2B-AAA8-43BD-B6D4-6A090F55631C}" type="datetimeFigureOut">
              <a:rPr lang="vi-VN" smtClean="0"/>
              <a:t>19/08/2022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1566491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087CA2B-AAA8-43BD-B6D4-6A090F55631C}" type="datetimeFigureOut">
              <a:rPr lang="vi-VN" smtClean="0"/>
              <a:t>19/08/2022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2485350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087CA2B-AAA8-43BD-B6D4-6A090F55631C}" type="datetimeFigureOut">
              <a:rPr lang="vi-VN" smtClean="0"/>
              <a:t>19/08/2022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4253709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087CA2B-AAA8-43BD-B6D4-6A090F55631C}" type="datetimeFigureOut">
              <a:rPr lang="vi-VN" smtClean="0"/>
              <a:t>19/08/2022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2114903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087CA2B-AAA8-43BD-B6D4-6A090F55631C}" type="datetimeFigureOut">
              <a:rPr lang="vi-VN" smtClean="0"/>
              <a:t>19/08/2022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968AF9-BF26-49A2-9DE8-66D2C36EF5CC}" type="slidenum">
              <a:rPr lang="vi-VN" smtClean="0"/>
              <a:t>‹#›</a:t>
            </a:fld>
            <a:endParaRPr lang="vi-VN"/>
          </a:p>
        </p:txBody>
      </p:sp>
    </p:spTree>
    <p:extLst>
      <p:ext uri="{BB962C8B-B14F-4D97-AF65-F5344CB8AC3E}">
        <p14:creationId xmlns:p14="http://schemas.microsoft.com/office/powerpoint/2010/main" val="2707544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êu đề và Bả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324433-5A67-4FE6-90AE-937A26D87D15}"/>
              </a:ext>
            </a:extLst>
          </p:cNvPr>
          <p:cNvSpPr>
            <a:spLocks noGrp="1"/>
          </p:cNvSpPr>
          <p:nvPr>
            <p:ph type="title"/>
          </p:nvPr>
        </p:nvSpPr>
        <p:spPr>
          <a:xfrm>
            <a:off x="609600" y="274638"/>
            <a:ext cx="10972800" cy="1143000"/>
          </a:xfrm>
        </p:spPr>
        <p:txBody>
          <a:bodyPr/>
          <a:lstStyle/>
          <a:p>
            <a:r>
              <a:rPr lang="vi-VN"/>
              <a:t>Bấm để sửa kiểu tiêu đề Bản cái</a:t>
            </a:r>
          </a:p>
        </p:txBody>
      </p:sp>
      <p:sp>
        <p:nvSpPr>
          <p:cNvPr id="3" name="Chỗ dành sẵn cho Bảng 2">
            <a:extLst>
              <a:ext uri="{FF2B5EF4-FFF2-40B4-BE49-F238E27FC236}">
                <a16:creationId xmlns:a16="http://schemas.microsoft.com/office/drawing/2014/main" id="{4E7C3673-B842-49E8-83CA-CF0730858FDC}"/>
              </a:ext>
            </a:extLst>
          </p:cNvPr>
          <p:cNvSpPr>
            <a:spLocks noGrp="1"/>
          </p:cNvSpPr>
          <p:nvPr>
            <p:ph type="tbl" idx="1"/>
          </p:nvPr>
        </p:nvSpPr>
        <p:spPr>
          <a:xfrm>
            <a:off x="609600" y="1600203"/>
            <a:ext cx="10972800" cy="4525963"/>
          </a:xfrm>
        </p:spPr>
        <p:txBody>
          <a:bodyPr/>
          <a:lstStyle/>
          <a:p>
            <a:endParaRPr lang="vi-VN"/>
          </a:p>
        </p:txBody>
      </p:sp>
      <p:sp>
        <p:nvSpPr>
          <p:cNvPr id="4" name="Chỗ dành sẵn cho Ngày tháng 3">
            <a:extLst>
              <a:ext uri="{FF2B5EF4-FFF2-40B4-BE49-F238E27FC236}">
                <a16:creationId xmlns:a16="http://schemas.microsoft.com/office/drawing/2014/main" id="{990D0434-AC7D-49A7-ACD0-64E5E0B77750}"/>
              </a:ext>
            </a:extLst>
          </p:cNvPr>
          <p:cNvSpPr>
            <a:spLocks noGrp="1"/>
          </p:cNvSpPr>
          <p:nvPr>
            <p:ph type="dt" sz="half" idx="10"/>
          </p:nvPr>
        </p:nvSpPr>
        <p:spPr>
          <a:xfrm>
            <a:off x="609600" y="6245225"/>
            <a:ext cx="2844800" cy="476250"/>
          </a:xfrm>
        </p:spPr>
        <p:txBody>
          <a:bodyPr/>
          <a:lstStyle>
            <a:lvl1pPr>
              <a:defRPr/>
            </a:lvl1pPr>
          </a:lstStyle>
          <a:p>
            <a:endParaRPr lang="en-US" altLang="vi-VN"/>
          </a:p>
        </p:txBody>
      </p:sp>
      <p:sp>
        <p:nvSpPr>
          <p:cNvPr id="5" name="Chỗ dành sẵn cho Chân trang 4">
            <a:extLst>
              <a:ext uri="{FF2B5EF4-FFF2-40B4-BE49-F238E27FC236}">
                <a16:creationId xmlns:a16="http://schemas.microsoft.com/office/drawing/2014/main" id="{B4E98DB7-CAB8-4341-AD91-CF5FCB4E790F}"/>
              </a:ext>
            </a:extLst>
          </p:cNvPr>
          <p:cNvSpPr>
            <a:spLocks noGrp="1"/>
          </p:cNvSpPr>
          <p:nvPr>
            <p:ph type="ftr" sz="quarter" idx="11"/>
          </p:nvPr>
        </p:nvSpPr>
        <p:spPr>
          <a:xfrm>
            <a:off x="4165600" y="6245225"/>
            <a:ext cx="3860800" cy="476250"/>
          </a:xfrm>
        </p:spPr>
        <p:txBody>
          <a:bodyPr/>
          <a:lstStyle>
            <a:lvl1pPr>
              <a:defRPr/>
            </a:lvl1pPr>
          </a:lstStyle>
          <a:p>
            <a:endParaRPr lang="en-US" altLang="vi-VN"/>
          </a:p>
        </p:txBody>
      </p:sp>
      <p:sp>
        <p:nvSpPr>
          <p:cNvPr id="6" name="Chỗ dành sẵn cho Số hiệu Bản chiếu 5">
            <a:extLst>
              <a:ext uri="{FF2B5EF4-FFF2-40B4-BE49-F238E27FC236}">
                <a16:creationId xmlns:a16="http://schemas.microsoft.com/office/drawing/2014/main" id="{FE7365A0-B20E-4A5C-A8C4-B05DD8B6D567}"/>
              </a:ext>
            </a:extLst>
          </p:cNvPr>
          <p:cNvSpPr>
            <a:spLocks noGrp="1"/>
          </p:cNvSpPr>
          <p:nvPr>
            <p:ph type="sldNum" sz="quarter" idx="12"/>
          </p:nvPr>
        </p:nvSpPr>
        <p:spPr>
          <a:xfrm>
            <a:off x="8737600" y="6245225"/>
            <a:ext cx="2844800" cy="476250"/>
          </a:xfrm>
        </p:spPr>
        <p:txBody>
          <a:bodyPr/>
          <a:lstStyle>
            <a:lvl1pPr>
              <a:defRPr/>
            </a:lvl1pPr>
          </a:lstStyle>
          <a:p>
            <a:fld id="{2B218555-CE4D-4EB6-AC1C-81A0751FCC20}" type="slidenum">
              <a:rPr lang="en-US" altLang="vi-VN"/>
              <a:pPr/>
              <a:t>‹#›</a:t>
            </a:fld>
            <a:endParaRPr lang="en-US" altLang="vi-VN"/>
          </a:p>
        </p:txBody>
      </p:sp>
    </p:spTree>
    <p:extLst>
      <p:ext uri="{BB962C8B-B14F-4D97-AF65-F5344CB8AC3E}">
        <p14:creationId xmlns:p14="http://schemas.microsoft.com/office/powerpoint/2010/main" val="2587390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51D8B3-FFC8-4073-921E-D2928E0B18B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F0D5D466-3F9D-4D9D-AAEA-431D7C498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06B7958F-FDA9-4FBE-A605-4E704C9C58A2}"/>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E33D2B40-0345-4E2E-84BB-D828432DB04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21864A0-284B-43FD-BFC3-6D39A6819AB9}"/>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65543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344888A0-4A6A-4A63-BB20-B02BF57CF0C8}"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603490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D33271-06DC-4E7E-A5E4-3AD8A7AEBA6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54C553A-9305-413E-B636-00C4131245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3EAEB1C-9468-4584-A270-5A855AF7E2B2}"/>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B9A6D2FE-5944-49FE-A439-84CC311E0C0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71F447B-6195-41EF-AF1B-2B66109BEDEB}"/>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212631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08E8C0-CEF5-4344-B80F-FFE71324064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BBC4CC3-FF19-417E-9C31-9FB8E174D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0B1E039-3A16-48BF-934F-831808F89421}"/>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802D414A-85D7-4AA5-9A1B-EE17E1F7B25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2A33535-0D1B-428F-B523-B93A8311E295}"/>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3703200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06A13ED-6ED8-4F21-8214-DD33BBEDE3D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CACF010-EFD2-45AD-B265-FD48D0215C5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7D00B4E-8686-4DBA-A608-F8046374C7E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0405E21-58EA-4D95-8E1A-E6131030A7E8}"/>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6" name="Chỗ dành sẵn cho Chân trang 5">
            <a:extLst>
              <a:ext uri="{FF2B5EF4-FFF2-40B4-BE49-F238E27FC236}">
                <a16:creationId xmlns:a16="http://schemas.microsoft.com/office/drawing/2014/main" id="{C89F007D-278E-40DE-B2B3-360DF94F3F2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F9ECBF2-0BE3-4391-8A5D-48BCAEEAD581}"/>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3781849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620CEA-D450-42AA-AAA8-556BB3F0D722}"/>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A1D6807-D9B8-47B3-92E0-C23F80EC5A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BF709E4-598E-469B-B659-B5B85134F17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611CB66-4C76-4C12-90A4-60F41AF47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DF2D6B4-2D19-4458-9492-F948E7D3DF3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D733788-A6D2-4DC9-824D-58A78934C04B}"/>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8" name="Chỗ dành sẵn cho Chân trang 7">
            <a:extLst>
              <a:ext uri="{FF2B5EF4-FFF2-40B4-BE49-F238E27FC236}">
                <a16:creationId xmlns:a16="http://schemas.microsoft.com/office/drawing/2014/main" id="{A55FE9C8-3621-4F5C-837C-AF1B80717CB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000CE66F-CD18-44B9-80A3-DA0405922284}"/>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2327147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6BCA2C-91AD-4DE7-92C7-5E9968C5029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B54F719-7518-4A4E-A7E8-EF779448E148}"/>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4" name="Chỗ dành sẵn cho Chân trang 3">
            <a:extLst>
              <a:ext uri="{FF2B5EF4-FFF2-40B4-BE49-F238E27FC236}">
                <a16:creationId xmlns:a16="http://schemas.microsoft.com/office/drawing/2014/main" id="{89DFB1C5-2EF6-48FB-9FE3-EE955B832FD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D15CC08F-35E4-4E25-BD48-9F4408C764C8}"/>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2173824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1F63D83-6A4B-41C0-AF4D-2500626C2D08}"/>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3" name="Chỗ dành sẵn cho Chân trang 2">
            <a:extLst>
              <a:ext uri="{FF2B5EF4-FFF2-40B4-BE49-F238E27FC236}">
                <a16:creationId xmlns:a16="http://schemas.microsoft.com/office/drawing/2014/main" id="{1E2CC4CE-9094-4269-8850-A0DD277FA10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AE5D349-5F35-447D-A786-94B30FEA9456}"/>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1081870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D58D0A-25AD-4835-9860-F11C76D751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B09B742-7DA8-4E28-8D92-31A732680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632DC561-42DA-4194-B735-CD97AB32B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FD48B-C642-44E6-BEBA-F016704805F2}"/>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6" name="Chỗ dành sẵn cho Chân trang 5">
            <a:extLst>
              <a:ext uri="{FF2B5EF4-FFF2-40B4-BE49-F238E27FC236}">
                <a16:creationId xmlns:a16="http://schemas.microsoft.com/office/drawing/2014/main" id="{005FBDD6-A8DC-43B1-8D82-97D5085B597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CEB9125-2BE3-4DD0-9308-A0C1973A541E}"/>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3851695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36310E-9178-4420-9143-EA33A57D701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C131389-ABAC-450E-A786-FEE6F67A4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DA94FDB-336E-4096-B50B-9F6040C76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77A2698-31F4-4F90-B747-ADA79517BFC4}"/>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6" name="Chỗ dành sẵn cho Chân trang 5">
            <a:extLst>
              <a:ext uri="{FF2B5EF4-FFF2-40B4-BE49-F238E27FC236}">
                <a16:creationId xmlns:a16="http://schemas.microsoft.com/office/drawing/2014/main" id="{F880087E-0284-43B7-BACD-CFEBB9883A5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D31543-5AFB-4920-93CA-C5533E400E85}"/>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3318078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5045EF-7D68-4053-ADC6-EEFF0C3CF2A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BB40F53-8FE0-4C3D-821A-0B21944ACDD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72F320F-7389-486F-9FA1-A1DCE8E62A67}"/>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1A12F38C-A136-4B01-9075-19A91E82DF8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9273C9A-178F-4B23-9E33-67F71475ECC2}"/>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2409406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89AE9C2-7B6D-4750-84C6-8C292369BDB9}"/>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EE6042D-9F64-4EC4-8CD1-B1127CF4706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0A7020C-A431-4C9E-9775-C3EED50F6FA4}"/>
              </a:ext>
            </a:extLst>
          </p:cNvPr>
          <p:cNvSpPr>
            <a:spLocks noGrp="1"/>
          </p:cNvSpPr>
          <p:nvPr>
            <p:ph type="dt" sz="half" idx="10"/>
          </p:nvPr>
        </p:nvSpPr>
        <p:spPr/>
        <p:txBody>
          <a:body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CDBF6447-4507-4A6B-BD23-FA466E86441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BBBA5C6-77F5-4441-83AD-F9F7E9728C0E}"/>
              </a:ext>
            </a:extLst>
          </p:cNvPr>
          <p:cNvSpPr>
            <a:spLocks noGrp="1"/>
          </p:cNvSpPr>
          <p:nvPr>
            <p:ph type="sldNum" sz="quarter" idx="12"/>
          </p:nvPr>
        </p:nvSpPr>
        <p:spPr/>
        <p:txBody>
          <a:bodyPr/>
          <a:lstStyle/>
          <a:p>
            <a:fld id="{7A9A2B94-0C2F-4E0A-958E-B21FD2062689}" type="slidenum">
              <a:rPr lang="vi-VN" smtClean="0"/>
              <a:t>‹#›</a:t>
            </a:fld>
            <a:endParaRPr lang="vi-VN"/>
          </a:p>
        </p:txBody>
      </p:sp>
    </p:spTree>
    <p:extLst>
      <p:ext uri="{BB962C8B-B14F-4D97-AF65-F5344CB8AC3E}">
        <p14:creationId xmlns:p14="http://schemas.microsoft.com/office/powerpoint/2010/main" val="381200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96890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5518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55323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89197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344888A0-4A6A-4A63-BB20-B02BF57CF0C8}"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32861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344888A0-4A6A-4A63-BB20-B02BF57CF0C8}"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0789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
        <p:nvSpPr>
          <p:cNvPr id="7" name="9Slide.vn - 2019">
            <a:extLst>
              <a:ext uri="{FF2B5EF4-FFF2-40B4-BE49-F238E27FC236}">
                <a16:creationId xmlns:a16="http://schemas.microsoft.com/office/drawing/2014/main" id="{FA60F575-362B-F8B7-BE91-E77B1167D12C}"/>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835784807"/>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17" r:id="rId14"/>
    <p:sldLayoutId id="2147484018" r:id="rId15"/>
    <p:sldLayoutId id="21474840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7CA2B-AAA8-43BD-B6D4-6A090F55631C}" type="datetimeFigureOut">
              <a:rPr lang="vi-VN" smtClean="0"/>
              <a:t>19/08/2022</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68AF9-BF26-49A2-9DE8-66D2C36EF5CC}" type="slidenum">
              <a:rPr lang="vi-VN" smtClean="0"/>
              <a:t>‹#›</a:t>
            </a:fld>
            <a:endParaRPr lang="vi-VN"/>
          </a:p>
        </p:txBody>
      </p:sp>
    </p:spTree>
    <p:extLst>
      <p:ext uri="{BB962C8B-B14F-4D97-AF65-F5344CB8AC3E}">
        <p14:creationId xmlns:p14="http://schemas.microsoft.com/office/powerpoint/2010/main" val="2498805568"/>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CB3BA0-8D59-468C-93A3-2329B082E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9458C939-6917-4947-918E-DE4D21E5C0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5A5655-2963-4EF9-8528-9F1ED0F4D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1032B-A348-4E28-A4E4-74AEEFBE1B5E}" type="datetimeFigureOut">
              <a:rPr lang="vi-VN" smtClean="0"/>
              <a:t>19/08/2022</a:t>
            </a:fld>
            <a:endParaRPr lang="vi-VN"/>
          </a:p>
        </p:txBody>
      </p:sp>
      <p:sp>
        <p:nvSpPr>
          <p:cNvPr id="5" name="Chỗ dành sẵn cho Chân trang 4">
            <a:extLst>
              <a:ext uri="{FF2B5EF4-FFF2-40B4-BE49-F238E27FC236}">
                <a16:creationId xmlns:a16="http://schemas.microsoft.com/office/drawing/2014/main" id="{0B58609D-E9CD-4F1F-9FDB-0CE6C0AA5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95F771CC-7F19-425E-9075-178DB7142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A2B94-0C2F-4E0A-958E-B21FD2062689}" type="slidenum">
              <a:rPr lang="vi-VN" smtClean="0"/>
              <a:t>‹#›</a:t>
            </a:fld>
            <a:endParaRPr lang="vi-VN"/>
          </a:p>
        </p:txBody>
      </p:sp>
    </p:spTree>
    <p:extLst>
      <p:ext uri="{BB962C8B-B14F-4D97-AF65-F5344CB8AC3E}">
        <p14:creationId xmlns:p14="http://schemas.microsoft.com/office/powerpoint/2010/main" val="268877629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0F76AB7F-D951-538B-D84D-B5F9010F3618}"/>
              </a:ext>
            </a:extLst>
          </p:cNvPr>
          <p:cNvPicPr>
            <a:picLocks noChangeAspect="1"/>
          </p:cNvPicPr>
          <p:nvPr/>
        </p:nvPicPr>
        <p:blipFill>
          <a:blip r:embed="rId2"/>
          <a:stretch>
            <a:fillRect/>
          </a:stretch>
        </p:blipFill>
        <p:spPr>
          <a:xfrm>
            <a:off x="381000" y="2057400"/>
            <a:ext cx="10162913" cy="1816765"/>
          </a:xfrm>
          <a:prstGeom prst="rect">
            <a:avLst/>
          </a:prstGeom>
        </p:spPr>
      </p:pic>
      <p:sp>
        <p:nvSpPr>
          <p:cNvPr id="21" name="Rectangle 1">
            <a:extLst>
              <a:ext uri="{FF2B5EF4-FFF2-40B4-BE49-F238E27FC236}">
                <a16:creationId xmlns:a16="http://schemas.microsoft.com/office/drawing/2014/main" id="{70D7D4F3-51FA-8D2F-7D24-4BC89E956834}"/>
              </a:ext>
            </a:extLst>
          </p:cNvPr>
          <p:cNvSpPr>
            <a:spLocks noChangeArrowheads="1"/>
          </p:cNvSpPr>
          <p:nvPr/>
        </p:nvSpPr>
        <p:spPr bwMode="auto">
          <a:xfrm>
            <a:off x="2146516" y="2273147"/>
            <a:ext cx="8750083" cy="530470"/>
          </a:xfrm>
          <a:prstGeom prst="rect">
            <a:avLst/>
          </a:prstGeom>
          <a:noFill/>
          <a:ln w="9525">
            <a:noFill/>
            <a:miter lim="800000"/>
            <a:headEnd/>
            <a:tailEnd/>
          </a:ln>
        </p:spPr>
        <p:txBody>
          <a:bodyPr/>
          <a:lstStyle/>
          <a:p>
            <a:pPr>
              <a:lnSpc>
                <a:spcPct val="110000"/>
              </a:lnSpc>
              <a:spcAft>
                <a:spcPts val="300"/>
              </a:spcAft>
              <a:buClr>
                <a:srgbClr val="44546A"/>
              </a:buClr>
              <a:buSzPct val="70000"/>
              <a:defRPr/>
            </a:pPr>
            <a:r>
              <a:rPr lang="en-US" sz="3600" b="1">
                <a:solidFill>
                  <a:prstClr val="white"/>
                </a:solidFill>
                <a:latin typeface="Tahoma" panose="020B0604030504040204" pitchFamily="34" charset="0"/>
                <a:ea typeface="Tahoma" panose="020B0604030504040204" pitchFamily="34" charset="0"/>
                <a:cs typeface="Tahoma" panose="020B0604030504040204" pitchFamily="34" charset="0"/>
              </a:rPr>
              <a:t>CÁC NGUYÊN TỐ HÓA HỌC VÀ NƯỚC</a:t>
            </a: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nSpc>
                <a:spcPct val="110000"/>
              </a:lnSpc>
              <a:spcAft>
                <a:spcPts val="300"/>
              </a:spcAft>
              <a:buClr>
                <a:srgbClr val="44546A"/>
              </a:buClr>
              <a:buSzPct val="70000"/>
              <a:defRPr/>
            </a:pP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23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5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28D570FB-2BA2-425F-87F1-468880991583}"/>
              </a:ext>
            </a:extLst>
          </p:cNvPr>
          <p:cNvSpPr txBox="1"/>
          <p:nvPr/>
        </p:nvSpPr>
        <p:spPr>
          <a:xfrm>
            <a:off x="665085" y="280037"/>
            <a:ext cx="4488056" cy="1975207"/>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Các</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nguyên</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tố</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vi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lượng</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có</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hàm</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lượng</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cực</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nhỏ</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nhưng</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không</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thể</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thiếu</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a:t>
            </a:r>
            <a:endParaRPr kumimoji="0" lang="en-US" sz="3600" b="0"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endParaRP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Phân vi lượng là gì? Vai trò của phân vi lượng - Phân Bón Huy Long">
            <a:extLst>
              <a:ext uri="{FF2B5EF4-FFF2-40B4-BE49-F238E27FC236}">
                <a16:creationId xmlns:a16="http://schemas.microsoft.com/office/drawing/2014/main" id="{5E9B13FC-6041-4413-9DBD-893B3665F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7" r="22299"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Sơ đồ 1">
            <a:extLst>
              <a:ext uri="{FF2B5EF4-FFF2-40B4-BE49-F238E27FC236}">
                <a16:creationId xmlns:a16="http://schemas.microsoft.com/office/drawing/2014/main" id="{B760F8B0-430E-45F1-9B45-4C5DC723373E}"/>
              </a:ext>
            </a:extLst>
          </p:cNvPr>
          <p:cNvGraphicFramePr/>
          <p:nvPr/>
        </p:nvGraphicFramePr>
        <p:xfrm>
          <a:off x="496824" y="2255244"/>
          <a:ext cx="4897008" cy="3921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80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86CAFCE3-FDD2-4993-86B5-220990C0DEEB}"/>
              </a:ext>
            </a:extLst>
          </p:cNvPr>
          <p:cNvSpPr txBox="1"/>
          <p:nvPr/>
        </p:nvSpPr>
        <p:spPr>
          <a:xfrm>
            <a:off x="9121966" y="1013552"/>
            <a:ext cx="2478795" cy="4120308"/>
          </a:xfrm>
          <a:prstGeom prst="ellipse">
            <a:avLst/>
          </a:prstGeom>
        </p:spPr>
        <p:txBody>
          <a:bodyPr vert="horz" lIns="91440" tIns="45720" rIns="91440" bIns="45720" rtlCol="0" anchor="ctr">
            <a:noAutofit/>
          </a:bodyPr>
          <a:lstStyle/>
          <a:p>
            <a:pPr marL="0" marR="0" lvl="0" indent="0" algn="ctr" defTabSz="914400" rtl="0" eaLnBrk="1" fontAlgn="auto" latinLnBrk="0" hangingPunct="1">
              <a:lnSpc>
                <a:spcPct val="13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Bệnh</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do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thiếu</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nguyên</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tố</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err="1">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khoáng</a:t>
            </a:r>
            <a:r>
              <a:rPr kumimoji="0" lang="en-US" sz="3600" b="1" i="0" u="none" strike="noStrike" kern="1200" cap="none" spc="0" normalizeH="0" baseline="0" noProof="0" dirty="0">
                <a:ln>
                  <a:noFill/>
                </a:ln>
                <a:solidFill>
                  <a:prstClr val="black"/>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sz="3600" b="1" i="0" u="none" strike="noStrike" kern="1200" cap="none" spc="0" normalizeH="0" baseline="0" noProof="0" dirty="0">
                <a:ln>
                  <a:noFill/>
                </a:ln>
                <a:solidFill>
                  <a:srgbClr val="FF0000"/>
                </a:solidFill>
                <a:effectLst/>
                <a:uLnTx/>
                <a:uFillTx/>
                <a:latin typeface="Algerian" panose="04020705040A02060702" pitchFamily="82" charset="0"/>
                <a:ea typeface="Amazone" panose="020B0500000000000000" pitchFamily="34" charset="-93"/>
                <a:cs typeface="Amazone" panose="020B0500000000000000" pitchFamily="34" charset="-93"/>
              </a:rPr>
              <a:t>I</a:t>
            </a:r>
            <a:r>
              <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a:t>
            </a:r>
            <a:r>
              <a:rPr kumimoji="0" lang="en-US" sz="3600" b="1" i="0" u="none" strike="noStrike" kern="1200" cap="none" spc="0" normalizeH="0" baseline="0" noProof="0" dirty="0" err="1">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rPr>
              <a:t>ốt</a:t>
            </a:r>
            <a:endParaRPr kumimoji="0" lang="en-US" sz="3600" b="1" i="0" u="none" strike="noStrike" kern="1200" cap="none" spc="0" normalizeH="0" baseline="0" noProof="0" dirty="0">
              <a:ln>
                <a:noFill/>
              </a:ln>
              <a:solidFill>
                <a:srgbClr val="FF0000"/>
              </a:solidFill>
              <a:effectLst/>
              <a:uLnTx/>
              <a:uFillTx/>
              <a:latin typeface="Amazone" panose="020B0500000000000000" pitchFamily="34" charset="-93"/>
              <a:ea typeface="Amazone" panose="020B0500000000000000" pitchFamily="34" charset="-93"/>
              <a:cs typeface="Amazone" panose="020B0500000000000000" pitchFamily="34" charset="-93"/>
            </a:endParaRPr>
          </a:p>
        </p:txBody>
      </p:sp>
      <p:sp>
        <p:nvSpPr>
          <p:cNvPr id="21"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C1CE98F-3856-4560-9399-40088315A6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7063" y="473726"/>
            <a:ext cx="4060518" cy="5771700"/>
          </a:xfrm>
          <a:prstGeom prst="rect">
            <a:avLst/>
          </a:prstGeom>
          <a:ln>
            <a:noFill/>
          </a:ln>
          <a:effectLst>
            <a:softEdge rad="112500"/>
          </a:effectLst>
        </p:spPr>
      </p:pic>
      <p:sp>
        <p:nvSpPr>
          <p:cNvPr id="25" name="Rectangle 2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5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94D53DA-8910-FC41-DFD1-50BF00FDDEF8}"/>
              </a:ext>
            </a:extLst>
          </p:cNvPr>
          <p:cNvSpPr txBox="1"/>
          <p:nvPr/>
        </p:nvSpPr>
        <p:spPr>
          <a:xfrm>
            <a:off x="1806965" y="1828800"/>
            <a:ext cx="8578070" cy="2438400"/>
          </a:xfrm>
          <a:prstGeom prst="rect">
            <a:avLst/>
          </a:prstGeom>
        </p:spPr>
        <p:txBody>
          <a:bodyPr vert="horz" lIns="91440" tIns="45720" rIns="91440" bIns="45720" rtlCol="0" anchor="b">
            <a:noAutofit/>
          </a:bodyPr>
          <a:lstStyle/>
          <a:p>
            <a:pPr lvl="0" algn="ctr" defTabSz="914400">
              <a:lnSpc>
                <a:spcPct val="90000"/>
              </a:lnSpc>
              <a:spcBef>
                <a:spcPct val="0"/>
              </a:spcBef>
              <a:spcAft>
                <a:spcPts val="600"/>
              </a:spcAft>
              <a:defRPr/>
            </a:pPr>
            <a:r>
              <a:rPr lang="vi-VN" altLang="en-US" sz="3200" b="1">
                <a:solidFill>
                  <a:srgbClr val="FF0000"/>
                </a:solidFill>
                <a:latin typeface="Amazone" panose="020B0500000000000000" pitchFamily="34" charset="-93"/>
                <a:ea typeface="Amazone" panose="020B0500000000000000" pitchFamily="34" charset="-93"/>
                <a:cs typeface="Amazone" panose="020B0500000000000000" pitchFamily="34" charset="-93"/>
              </a:rPr>
              <a:t>Tại sao các nhà dinh dưỡng học đưa ra lời khuyên rằng: “Nên thường xuyên thay đổi món ăn giữa các bữa ăn và trong một bữa nên ăn nhiều món"?</a:t>
            </a:r>
          </a:p>
          <a:p>
            <a:pPr lvl="0" algn="ctr" defTabSz="914400">
              <a:lnSpc>
                <a:spcPct val="90000"/>
              </a:lnSpc>
              <a:spcBef>
                <a:spcPct val="0"/>
              </a:spcBef>
              <a:spcAft>
                <a:spcPts val="600"/>
              </a:spcAft>
              <a:defRPr/>
            </a:pPr>
            <a:endParaRPr lang="vi-VN" altLang="en-US" sz="3200" b="1">
              <a:solidFill>
                <a:srgbClr val="FF0000"/>
              </a:solidFill>
              <a:latin typeface="Amazone" panose="020B0500000000000000" pitchFamily="34" charset="-93"/>
              <a:ea typeface="Amazone" panose="020B0500000000000000" pitchFamily="34" charset="-93"/>
              <a:cs typeface="Amazone" panose="020B0500000000000000" pitchFamily="34" charset="-93"/>
            </a:endParaRPr>
          </a:p>
        </p:txBody>
      </p:sp>
      <p:sp>
        <p:nvSpPr>
          <p:cNvPr id="16" name="Lưu đồ: Điểm Kết Thúc 15">
            <a:extLst>
              <a:ext uri="{FF2B5EF4-FFF2-40B4-BE49-F238E27FC236}">
                <a16:creationId xmlns:a16="http://schemas.microsoft.com/office/drawing/2014/main" id="{D16E099B-140D-5E09-21A3-531255D626DC}"/>
              </a:ext>
            </a:extLst>
          </p:cNvPr>
          <p:cNvSpPr/>
          <p:nvPr/>
        </p:nvSpPr>
        <p:spPr>
          <a:xfrm>
            <a:off x="0" y="152294"/>
            <a:ext cx="4495800" cy="914400"/>
          </a:xfrm>
          <a:prstGeom prst="flowChartTerminator">
            <a:avLst/>
          </a:prstGeom>
          <a:solidFill>
            <a:srgbClr val="4C29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lgerian" panose="04020705040A02060702" pitchFamily="82" charset="0"/>
              </a:rPr>
              <a:t>LUYỆN TẬP</a:t>
            </a:r>
          </a:p>
        </p:txBody>
      </p:sp>
      <p:pic>
        <p:nvPicPr>
          <p:cNvPr id="17" name="Hình ảnh 16">
            <a:extLst>
              <a:ext uri="{FF2B5EF4-FFF2-40B4-BE49-F238E27FC236}">
                <a16:creationId xmlns:a16="http://schemas.microsoft.com/office/drawing/2014/main" id="{22F1E02E-31F4-2AE6-6CA0-86081BCE5C90}"/>
              </a:ext>
            </a:extLst>
          </p:cNvPr>
          <p:cNvPicPr>
            <a:picLocks noChangeAspect="1"/>
          </p:cNvPicPr>
          <p:nvPr/>
        </p:nvPicPr>
        <p:blipFill>
          <a:blip r:embed="rId2"/>
          <a:stretch>
            <a:fillRect/>
          </a:stretch>
        </p:blipFill>
        <p:spPr>
          <a:xfrm>
            <a:off x="0" y="0"/>
            <a:ext cx="914400" cy="914400"/>
          </a:xfrm>
          <a:prstGeom prst="rect">
            <a:avLst/>
          </a:prstGeom>
        </p:spPr>
      </p:pic>
    </p:spTree>
    <p:extLst>
      <p:ext uri="{BB962C8B-B14F-4D97-AF65-F5344CB8AC3E}">
        <p14:creationId xmlns:p14="http://schemas.microsoft.com/office/powerpoint/2010/main" val="49809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C23C0F0E-BEED-4C47-A221-397277197E3D}"/>
              </a:ext>
            </a:extLst>
          </p:cNvPr>
          <p:cNvSpPr txBox="1"/>
          <p:nvPr/>
        </p:nvSpPr>
        <p:spPr>
          <a:xfrm>
            <a:off x="546351" y="433545"/>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b="1">
                <a:solidFill>
                  <a:srgbClr val="FFFFFF"/>
                </a:solidFill>
                <a:latin typeface="Calibri Light" panose="020F0302020204030204"/>
              </a:rPr>
              <a:t>C</a:t>
            </a:r>
            <a:r>
              <a:rPr kumimoji="0" lang="en-US" sz="5400" b="1" i="0" u="none" strike="noStrike" kern="1200" cap="none" spc="0" normalizeH="0" baseline="0" noProof="0">
                <a:ln>
                  <a:noFill/>
                </a:ln>
                <a:solidFill>
                  <a:srgbClr val="FFFFFF"/>
                </a:solidFill>
                <a:effectLst/>
                <a:uLnTx/>
                <a:uFillTx/>
                <a:latin typeface="Calibri Light" panose="020F0302020204030204"/>
                <a:ea typeface="+mn-ea"/>
                <a:cs typeface="+mn-cs"/>
              </a:rPr>
              <a:t>ần ăn đa dạng các loại thực phẩm</a:t>
            </a:r>
          </a:p>
        </p:txBody>
      </p:sp>
      <p:cxnSp>
        <p:nvCxnSpPr>
          <p:cNvPr id="33"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Hình ảnh 5">
            <a:extLst>
              <a:ext uri="{FF2B5EF4-FFF2-40B4-BE49-F238E27FC236}">
                <a16:creationId xmlns:a16="http://schemas.microsoft.com/office/drawing/2014/main" id="{2580049C-9C07-46F7-B6B2-F925EDD294B9}"/>
              </a:ext>
            </a:extLst>
          </p:cNvPr>
          <p:cNvPicPr>
            <a:picLocks noChangeAspect="1"/>
          </p:cNvPicPr>
          <p:nvPr/>
        </p:nvPicPr>
        <p:blipFill>
          <a:blip r:embed="rId2"/>
          <a:stretch>
            <a:fillRect/>
          </a:stretch>
        </p:blipFill>
        <p:spPr>
          <a:xfrm>
            <a:off x="394434" y="2426818"/>
            <a:ext cx="5330182" cy="3997637"/>
          </a:xfrm>
          <a:prstGeom prst="rect">
            <a:avLst/>
          </a:prstGeom>
        </p:spPr>
      </p:pic>
      <p:cxnSp>
        <p:nvCxnSpPr>
          <p:cNvPr id="35" name="Straight Connector 3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Hình ảnh 3">
            <a:extLst>
              <a:ext uri="{FF2B5EF4-FFF2-40B4-BE49-F238E27FC236}">
                <a16:creationId xmlns:a16="http://schemas.microsoft.com/office/drawing/2014/main" id="{2C6AD9FB-9544-44D8-8CE3-14CD9DFB404C}"/>
              </a:ext>
            </a:extLst>
          </p:cNvPr>
          <p:cNvPicPr>
            <a:picLocks noChangeAspect="1"/>
          </p:cNvPicPr>
          <p:nvPr/>
        </p:nvPicPr>
        <p:blipFill>
          <a:blip r:embed="rId3"/>
          <a:stretch>
            <a:fillRect/>
          </a:stretch>
        </p:blipFill>
        <p:spPr>
          <a:xfrm>
            <a:off x="6445073" y="2447867"/>
            <a:ext cx="5455917" cy="3955539"/>
          </a:xfrm>
          <a:prstGeom prst="rect">
            <a:avLst/>
          </a:prstGeom>
        </p:spPr>
      </p:pic>
    </p:spTree>
    <p:extLst>
      <p:ext uri="{BB962C8B-B14F-4D97-AF65-F5344CB8AC3E}">
        <p14:creationId xmlns:p14="http://schemas.microsoft.com/office/powerpoint/2010/main" val="3335386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4">
            <a:extLst>
              <a:ext uri="{FF2B5EF4-FFF2-40B4-BE49-F238E27FC236}">
                <a16:creationId xmlns:a16="http://schemas.microsoft.com/office/drawing/2014/main" id="{656225B3-F0CC-3277-D229-DCB340A75A45}"/>
              </a:ext>
            </a:extLst>
          </p:cNvPr>
          <p:cNvSpPr/>
          <p:nvPr/>
        </p:nvSpPr>
        <p:spPr>
          <a:xfrm>
            <a:off x="0" y="152294"/>
            <a:ext cx="4876800" cy="91440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rPr>
              <a:t>EM CÓ BIẾT</a:t>
            </a:r>
          </a:p>
        </p:txBody>
      </p:sp>
      <p:pic>
        <p:nvPicPr>
          <p:cNvPr id="6" name="Hình ảnh 5">
            <a:extLst>
              <a:ext uri="{FF2B5EF4-FFF2-40B4-BE49-F238E27FC236}">
                <a16:creationId xmlns:a16="http://schemas.microsoft.com/office/drawing/2014/main" id="{8B7F90C8-6FAD-415C-E88D-FFE6B529576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0" y="0"/>
            <a:ext cx="914400" cy="914400"/>
          </a:xfrm>
          <a:prstGeom prst="rect">
            <a:avLst/>
          </a:prstGeom>
        </p:spPr>
      </p:pic>
      <p:pic>
        <p:nvPicPr>
          <p:cNvPr id="2" name="Hình ảnh 1">
            <a:extLst>
              <a:ext uri="{FF2B5EF4-FFF2-40B4-BE49-F238E27FC236}">
                <a16:creationId xmlns:a16="http://schemas.microsoft.com/office/drawing/2014/main" id="{0B7BA93C-6958-3F89-9CC6-701E36A10A21}"/>
              </a:ext>
            </a:extLst>
          </p:cNvPr>
          <p:cNvPicPr>
            <a:picLocks noChangeAspect="1"/>
          </p:cNvPicPr>
          <p:nvPr/>
        </p:nvPicPr>
        <p:blipFill>
          <a:blip r:embed="rId4"/>
          <a:stretch>
            <a:fillRect/>
          </a:stretch>
        </p:blipFill>
        <p:spPr>
          <a:xfrm>
            <a:off x="5715000" y="1600200"/>
            <a:ext cx="5825067"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Hình ảnh 6">
            <a:extLst>
              <a:ext uri="{FF2B5EF4-FFF2-40B4-BE49-F238E27FC236}">
                <a16:creationId xmlns:a16="http://schemas.microsoft.com/office/drawing/2014/main" id="{CDA7EE2F-668B-3425-4942-3684CA66C06C}"/>
              </a:ext>
            </a:extLst>
          </p:cNvPr>
          <p:cNvPicPr>
            <a:picLocks noChangeAspect="1"/>
          </p:cNvPicPr>
          <p:nvPr/>
        </p:nvPicPr>
        <p:blipFill>
          <a:blip r:embed="rId5"/>
          <a:stretch>
            <a:fillRect/>
          </a:stretch>
        </p:blipFill>
        <p:spPr>
          <a:xfrm>
            <a:off x="437920" y="1752600"/>
            <a:ext cx="4676503"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8490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69EA77-7542-E340-5AF1-18830BC47599}"/>
              </a:ext>
            </a:extLst>
          </p:cNvPr>
          <p:cNvSpPr txBox="1"/>
          <p:nvPr/>
        </p:nvSpPr>
        <p:spPr>
          <a:xfrm>
            <a:off x="1600200" y="1295400"/>
            <a:ext cx="9906000" cy="584775"/>
          </a:xfrm>
          <a:prstGeom prst="rect">
            <a:avLst/>
          </a:prstGeom>
          <a:noFill/>
        </p:spPr>
        <p:txBody>
          <a:bodyPr wrap="square" rtlCol="0">
            <a:spAutoFit/>
          </a:bodyPr>
          <a:lstStyle/>
          <a:p>
            <a:r>
              <a:rPr lang="en-US" sz="3200" b="1">
                <a:solidFill>
                  <a:srgbClr val="FFC000"/>
                </a:solidFill>
                <a:latin typeface="Amazone" panose="020B0500000000000000" pitchFamily="34" charset="0"/>
                <a:ea typeface="Amazone" panose="020B0500000000000000" pitchFamily="34" charset="0"/>
                <a:cs typeface="Amazone" panose="020B0500000000000000" pitchFamily="34" charset="0"/>
              </a:rPr>
              <a:t>Thực phẩm đã chiếu phóng xạ liệu có an toàn???</a:t>
            </a:r>
          </a:p>
        </p:txBody>
      </p:sp>
      <p:sp>
        <p:nvSpPr>
          <p:cNvPr id="5" name="Lưu đồ: Điểm Kết Thúc 4">
            <a:extLst>
              <a:ext uri="{FF2B5EF4-FFF2-40B4-BE49-F238E27FC236}">
                <a16:creationId xmlns:a16="http://schemas.microsoft.com/office/drawing/2014/main" id="{656225B3-F0CC-3277-D229-DCB340A75A45}"/>
              </a:ext>
            </a:extLst>
          </p:cNvPr>
          <p:cNvSpPr/>
          <p:nvPr/>
        </p:nvSpPr>
        <p:spPr>
          <a:xfrm>
            <a:off x="0" y="152294"/>
            <a:ext cx="3962400" cy="91440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75000"/>
                  </a:schemeClr>
                </a:solidFill>
                <a:latin typeface="Algerian" panose="04020705040A02060702" pitchFamily="82" charset="0"/>
              </a:rPr>
              <a:t>MỞ RỘNG</a:t>
            </a:r>
          </a:p>
        </p:txBody>
      </p:sp>
      <p:pic>
        <p:nvPicPr>
          <p:cNvPr id="6" name="Hình ảnh 5">
            <a:extLst>
              <a:ext uri="{FF2B5EF4-FFF2-40B4-BE49-F238E27FC236}">
                <a16:creationId xmlns:a16="http://schemas.microsoft.com/office/drawing/2014/main" id="{8B7F90C8-6FAD-415C-E88D-FFE6B529576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0" y="0"/>
            <a:ext cx="914400" cy="914400"/>
          </a:xfrm>
          <a:prstGeom prst="rect">
            <a:avLst/>
          </a:prstGeom>
        </p:spPr>
      </p:pic>
      <p:pic>
        <p:nvPicPr>
          <p:cNvPr id="7" name="Hình ảnh 6">
            <a:extLst>
              <a:ext uri="{FF2B5EF4-FFF2-40B4-BE49-F238E27FC236}">
                <a16:creationId xmlns:a16="http://schemas.microsoft.com/office/drawing/2014/main" id="{9F6A7440-2CE4-47CA-0E39-070253B61B0A}"/>
              </a:ext>
            </a:extLst>
          </p:cNvPr>
          <p:cNvPicPr>
            <a:picLocks noChangeAspect="1"/>
          </p:cNvPicPr>
          <p:nvPr/>
        </p:nvPicPr>
        <p:blipFill>
          <a:blip r:embed="rId4"/>
          <a:stretch>
            <a:fillRect/>
          </a:stretch>
        </p:blipFill>
        <p:spPr>
          <a:xfrm>
            <a:off x="447261" y="2228850"/>
            <a:ext cx="5438775" cy="3333750"/>
          </a:xfrm>
          <a:prstGeom prst="rect">
            <a:avLst/>
          </a:prstGeom>
          <a:ln>
            <a:noFill/>
          </a:ln>
          <a:effectLst>
            <a:softEdge rad="112500"/>
          </a:effectLst>
        </p:spPr>
      </p:pic>
      <p:pic>
        <p:nvPicPr>
          <p:cNvPr id="9" name="Hình ảnh 8">
            <a:extLst>
              <a:ext uri="{FF2B5EF4-FFF2-40B4-BE49-F238E27FC236}">
                <a16:creationId xmlns:a16="http://schemas.microsoft.com/office/drawing/2014/main" id="{A9982C65-35B0-CE50-E3A7-41BB82E175BC}"/>
              </a:ext>
            </a:extLst>
          </p:cNvPr>
          <p:cNvPicPr>
            <a:picLocks noChangeAspect="1"/>
          </p:cNvPicPr>
          <p:nvPr/>
        </p:nvPicPr>
        <p:blipFill>
          <a:blip r:embed="rId5"/>
          <a:stretch>
            <a:fillRect/>
          </a:stretch>
        </p:blipFill>
        <p:spPr>
          <a:xfrm>
            <a:off x="6305966" y="2228850"/>
            <a:ext cx="4748213" cy="21764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Hình ảnh 11">
            <a:extLst>
              <a:ext uri="{FF2B5EF4-FFF2-40B4-BE49-F238E27FC236}">
                <a16:creationId xmlns:a16="http://schemas.microsoft.com/office/drawing/2014/main" id="{F6D83F99-1754-4CF3-203A-3AC1C8A27120}"/>
              </a:ext>
            </a:extLst>
          </p:cNvPr>
          <p:cNvPicPr>
            <a:picLocks noChangeAspect="1"/>
          </p:cNvPicPr>
          <p:nvPr/>
        </p:nvPicPr>
        <p:blipFill>
          <a:blip r:embed="rId6"/>
          <a:stretch>
            <a:fillRect/>
          </a:stretch>
        </p:blipFill>
        <p:spPr>
          <a:xfrm>
            <a:off x="7732062" y="4596300"/>
            <a:ext cx="1896020" cy="1932599"/>
          </a:xfrm>
          <a:prstGeom prst="rect">
            <a:avLst/>
          </a:prstGeom>
        </p:spPr>
      </p:pic>
      <p:sp>
        <p:nvSpPr>
          <p:cNvPr id="13" name="Hộp Văn bản 12">
            <a:extLst>
              <a:ext uri="{FF2B5EF4-FFF2-40B4-BE49-F238E27FC236}">
                <a16:creationId xmlns:a16="http://schemas.microsoft.com/office/drawing/2014/main" id="{9BC9B0DE-39C5-E79D-88CB-53AB75D95082}"/>
              </a:ext>
            </a:extLst>
          </p:cNvPr>
          <p:cNvSpPr txBox="1"/>
          <p:nvPr/>
        </p:nvSpPr>
        <p:spPr>
          <a:xfrm>
            <a:off x="7086600" y="6236511"/>
            <a:ext cx="3532082" cy="584775"/>
          </a:xfrm>
          <a:prstGeom prst="rect">
            <a:avLst/>
          </a:prstGeom>
          <a:noFill/>
        </p:spPr>
        <p:txBody>
          <a:bodyPr wrap="square" rtlCol="0">
            <a:spAutoFit/>
          </a:bodyPr>
          <a:lstStyle/>
          <a:p>
            <a:r>
              <a:rPr lang="en-US" sz="3200" b="1">
                <a:solidFill>
                  <a:schemeClr val="bg1"/>
                </a:solidFill>
                <a:latin typeface="Amazone" panose="020B0500000000000000" pitchFamily="34" charset="0"/>
                <a:ea typeface="Amazone" panose="020B0500000000000000" pitchFamily="34" charset="0"/>
                <a:cs typeface="Amazone" panose="020B0500000000000000" pitchFamily="34" charset="0"/>
              </a:rPr>
              <a:t>Biểu tượng chiếu xạ</a:t>
            </a:r>
          </a:p>
        </p:txBody>
      </p:sp>
    </p:spTree>
    <p:extLst>
      <p:ext uri="{BB962C8B-B14F-4D97-AF65-F5344CB8AC3E}">
        <p14:creationId xmlns:p14="http://schemas.microsoft.com/office/powerpoint/2010/main" val="6985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0"/>
          <p:cNvSpPr/>
          <p:nvPr/>
        </p:nvSpPr>
        <p:spPr>
          <a:xfrm>
            <a:off x="0" y="6286504"/>
            <a:ext cx="12192000" cy="57147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cxnSp>
        <p:nvCxnSpPr>
          <p:cNvPr id="156" name="Google Shape;156;p20"/>
          <p:cNvCxnSpPr/>
          <p:nvPr/>
        </p:nvCxnSpPr>
        <p:spPr>
          <a:xfrm>
            <a:off x="1590261" y="864704"/>
            <a:ext cx="9690652" cy="29818"/>
          </a:xfrm>
          <a:prstGeom prst="straightConnector1">
            <a:avLst/>
          </a:prstGeom>
          <a:noFill/>
          <a:ln w="19050" cap="flat" cmpd="sng">
            <a:solidFill>
              <a:schemeClr val="accent1"/>
            </a:solidFill>
            <a:prstDash val="solid"/>
            <a:miter lim="800000"/>
            <a:headEnd type="none" w="sm" len="sm"/>
            <a:tailEnd type="none" w="sm" len="sm"/>
          </a:ln>
        </p:spPr>
      </p:cxnSp>
      <p:sp>
        <p:nvSpPr>
          <p:cNvPr id="157" name="Google Shape;157;p20"/>
          <p:cNvSpPr txBox="1"/>
          <p:nvPr/>
        </p:nvSpPr>
        <p:spPr>
          <a:xfrm>
            <a:off x="2133600" y="379285"/>
            <a:ext cx="851783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cap="all">
                <a:solidFill>
                  <a:schemeClr val="bg1"/>
                </a:solidFill>
                <a:latin typeface="Times New Roman"/>
                <a:ea typeface="Times New Roman"/>
                <a:cs typeface="Times New Roman"/>
                <a:sym typeface="Times New Roman"/>
              </a:rPr>
              <a:t>Một số tính chất lÍ – hóa của nước</a:t>
            </a:r>
            <a:endParaRPr sz="2400" b="1" cap="all">
              <a:solidFill>
                <a:schemeClr val="bg1"/>
              </a:solidFill>
              <a:latin typeface="Times New Roman"/>
              <a:ea typeface="Times New Roman"/>
              <a:cs typeface="Times New Roman"/>
              <a:sym typeface="Times New Roman"/>
            </a:endParaRPr>
          </a:p>
        </p:txBody>
      </p:sp>
      <p:sp>
        <p:nvSpPr>
          <p:cNvPr id="158" name="Google Shape;158;p20"/>
          <p:cNvSpPr txBox="1"/>
          <p:nvPr/>
        </p:nvSpPr>
        <p:spPr>
          <a:xfrm>
            <a:off x="564828" y="4005468"/>
            <a:ext cx="11207076" cy="38166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0"/>
          <p:cNvSpPr/>
          <p:nvPr/>
        </p:nvSpPr>
        <p:spPr>
          <a:xfrm>
            <a:off x="5982026" y="2505860"/>
            <a:ext cx="227948" cy="27699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160" name="Google Shape;160;p20"/>
          <p:cNvSpPr txBox="1"/>
          <p:nvPr/>
        </p:nvSpPr>
        <p:spPr>
          <a:xfrm>
            <a:off x="276639" y="1371600"/>
            <a:ext cx="11638722" cy="4467057"/>
          </a:xfrm>
          <a:prstGeom prst="rect">
            <a:avLst/>
          </a:prstGeom>
          <a:noFill/>
          <a:ln w="9525" cap="flat" cmpd="sng">
            <a:solidFill>
              <a:schemeClr val="bg1">
                <a:lumMod val="95000"/>
              </a:schemeClr>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Sự liên kết ion: H</a:t>
            </a:r>
            <a:r>
              <a:rPr lang="en-US" sz="2400" baseline="-25000">
                <a:solidFill>
                  <a:schemeClr val="bg1"/>
                </a:solidFill>
                <a:latin typeface="Calibri"/>
                <a:ea typeface="Calibri"/>
                <a:cs typeface="Calibri"/>
                <a:sym typeface="Calibri"/>
              </a:rPr>
              <a:t>2</a:t>
            </a:r>
            <a:r>
              <a:rPr lang="en-US" sz="2400">
                <a:solidFill>
                  <a:schemeClr val="bg1"/>
                </a:solidFill>
                <a:latin typeface="Calibri"/>
                <a:ea typeface="Calibri"/>
                <a:cs typeface="Calibri"/>
                <a:sym typeface="Calibri"/>
              </a:rPr>
              <a:t>O + H</a:t>
            </a:r>
            <a:r>
              <a:rPr lang="en-US" sz="2400" baseline="30000">
                <a:solidFill>
                  <a:schemeClr val="bg1"/>
                </a:solidFill>
                <a:latin typeface="Calibri"/>
                <a:ea typeface="Calibri"/>
                <a:cs typeface="Calibri"/>
                <a:sym typeface="Calibri"/>
              </a:rPr>
              <a:t>+</a:t>
            </a:r>
            <a:r>
              <a:rPr lang="en-US" sz="2400">
                <a:solidFill>
                  <a:schemeClr val="bg1"/>
                </a:solidFill>
                <a:latin typeface="Calibri"/>
                <a:ea typeface="Calibri"/>
                <a:cs typeface="Calibri"/>
                <a:sym typeface="Calibri"/>
              </a:rPr>
              <a:t> → H</a:t>
            </a:r>
            <a:r>
              <a:rPr lang="en-US" sz="2400" baseline="-25000">
                <a:solidFill>
                  <a:schemeClr val="bg1"/>
                </a:solidFill>
                <a:latin typeface="Calibri"/>
                <a:ea typeface="Calibri"/>
                <a:cs typeface="Calibri"/>
                <a:sym typeface="Calibri"/>
              </a:rPr>
              <a:t>3</a:t>
            </a:r>
            <a:r>
              <a:rPr lang="en-US" sz="2400">
                <a:solidFill>
                  <a:schemeClr val="bg1"/>
                </a:solidFill>
                <a:latin typeface="Calibri"/>
                <a:ea typeface="Calibri"/>
                <a:cs typeface="Calibri"/>
                <a:sym typeface="Calibri"/>
              </a:rPr>
              <a:t>O</a:t>
            </a:r>
            <a:r>
              <a:rPr lang="en-US" sz="2400" baseline="30000">
                <a:solidFill>
                  <a:schemeClr val="bg1"/>
                </a:solidFill>
                <a:latin typeface="Calibri"/>
                <a:ea typeface="Calibri"/>
                <a:cs typeface="Calibri"/>
                <a:sym typeface="Calibri"/>
              </a:rPr>
              <a:t>+</a:t>
            </a:r>
            <a:r>
              <a:rPr lang="en-US" sz="2400">
                <a:solidFill>
                  <a:schemeClr val="bg1"/>
                </a:solidFill>
                <a:latin typeface="Calibri"/>
                <a:ea typeface="Calibri"/>
                <a:cs typeface="Calibri"/>
                <a:sym typeface="Calibri"/>
              </a:rPr>
              <a:t> → Giúp cho rễ có khả năng hút nước bằng điện thẩm</a:t>
            </a:r>
            <a:endParaRPr>
              <a:solidFill>
                <a:schemeClr val="bg1"/>
              </a:solidFill>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Điểm sôi và băng điểm</a:t>
            </a:r>
            <a:endParaRPr>
              <a:solidFill>
                <a:schemeClr val="bg1"/>
              </a:solidFill>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Tỷ trọng của nước:	Tỷ trọng của nước cực đại ở 4</a:t>
            </a:r>
            <a:r>
              <a:rPr lang="en-US" sz="2400" baseline="30000">
                <a:solidFill>
                  <a:schemeClr val="bg1"/>
                </a:solidFill>
                <a:latin typeface="Calibri"/>
                <a:ea typeface="Calibri"/>
                <a:cs typeface="Calibri"/>
                <a:sym typeface="Calibri"/>
              </a:rPr>
              <a:t>0</a:t>
            </a:r>
            <a:r>
              <a:rPr lang="en-US" sz="2400">
                <a:solidFill>
                  <a:schemeClr val="bg1"/>
                </a:solidFill>
                <a:latin typeface="Calibri"/>
                <a:ea typeface="Calibri"/>
                <a:cs typeface="Calibri"/>
                <a:sym typeface="Calibri"/>
              </a:rPr>
              <a:t>C (1 cm</a:t>
            </a:r>
            <a:r>
              <a:rPr lang="en-US" sz="2400" baseline="30000">
                <a:solidFill>
                  <a:schemeClr val="bg1"/>
                </a:solidFill>
                <a:latin typeface="Calibri"/>
                <a:ea typeface="Calibri"/>
                <a:cs typeface="Calibri"/>
                <a:sym typeface="Calibri"/>
              </a:rPr>
              <a:t>2</a:t>
            </a:r>
            <a:r>
              <a:rPr lang="en-US" sz="2400">
                <a:solidFill>
                  <a:schemeClr val="bg1"/>
                </a:solidFill>
                <a:latin typeface="Calibri"/>
                <a:ea typeface="Calibri"/>
                <a:cs typeface="Calibri"/>
                <a:sym typeface="Calibri"/>
              </a:rPr>
              <a:t> = 1g), khi đóng băng, tỷ trọng của nước giảm 11%, khi tăng nhiệt độ của nước lên 100</a:t>
            </a:r>
            <a:r>
              <a:rPr lang="en-US" sz="2400" baseline="30000">
                <a:solidFill>
                  <a:schemeClr val="bg1"/>
                </a:solidFill>
                <a:latin typeface="Calibri"/>
                <a:ea typeface="Calibri"/>
                <a:cs typeface="Calibri"/>
                <a:sym typeface="Calibri"/>
              </a:rPr>
              <a:t>0</a:t>
            </a:r>
            <a:r>
              <a:rPr lang="en-US" sz="2400">
                <a:solidFill>
                  <a:schemeClr val="bg1"/>
                </a:solidFill>
                <a:latin typeface="Calibri"/>
                <a:ea typeface="Calibri"/>
                <a:cs typeface="Calibri"/>
                <a:sym typeface="Calibri"/>
              </a:rPr>
              <a:t>C tỷ trọng của nước giảm 4%.</a:t>
            </a:r>
            <a:endParaRPr>
              <a:solidFill>
                <a:schemeClr val="bg1"/>
              </a:solidFill>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Nhiệt độ nóng chảy và bay hơi</a:t>
            </a:r>
            <a:endParaRPr>
              <a:solidFill>
                <a:schemeClr val="bg1"/>
              </a:solidFill>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Nhiệt độ cần cung cấp để băng tan khá cao 335 J/gam.</a:t>
            </a:r>
            <a:endParaRPr>
              <a:solidFill>
                <a:schemeClr val="bg1"/>
              </a:solidFill>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bg1"/>
                </a:solidFill>
                <a:latin typeface="Calibri"/>
                <a:ea typeface="Calibri"/>
                <a:cs typeface="Calibri"/>
                <a:sym typeface="Calibri"/>
              </a:rPr>
              <a:t>Nhiệt độ hóa hơi của nước cũng rất cao khoảng 2,3 KJ/gam (230 Kcal/gam). Vì vậy, nước bay hơi qua lá mới có khả năng ổn định nhiệt độ của cơ thể.</a:t>
            </a:r>
            <a:endParaRPr sz="2400">
              <a:solidFill>
                <a:schemeClr val="bg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4C9977C8-818A-A1C1-F294-54D045C0A6FA}"/>
              </a:ext>
            </a:extLst>
          </p:cNvPr>
          <p:cNvSpPr txBox="1"/>
          <p:nvPr/>
        </p:nvSpPr>
        <p:spPr>
          <a:xfrm>
            <a:off x="13252" y="282028"/>
            <a:ext cx="10273748" cy="584775"/>
          </a:xfrm>
          <a:prstGeom prst="rect">
            <a:avLst/>
          </a:prstGeom>
          <a:noFill/>
        </p:spPr>
        <p:txBody>
          <a:bodyPr wrap="square" rtlCol="0">
            <a:spAutoFit/>
          </a:bodyPr>
          <a:lstStyle/>
          <a:p>
            <a:r>
              <a:rPr lang="en-US" sz="3200" b="1">
                <a:solidFill>
                  <a:srgbClr val="FFFF00"/>
                </a:solidFill>
              </a:rPr>
              <a:t>III. NƯỚC VÀ VAI TRÒ CỦA NƯỚC ĐỐI VỚI SỰ SỐNG</a:t>
            </a:r>
          </a:p>
        </p:txBody>
      </p:sp>
      <p:sp>
        <p:nvSpPr>
          <p:cNvPr id="14" name="Google Shape;127;p17">
            <a:extLst>
              <a:ext uri="{FF2B5EF4-FFF2-40B4-BE49-F238E27FC236}">
                <a16:creationId xmlns:a16="http://schemas.microsoft.com/office/drawing/2014/main" id="{E06F165B-167F-BFBD-04E9-A238D9015BFD}"/>
              </a:ext>
            </a:extLst>
          </p:cNvPr>
          <p:cNvSpPr/>
          <p:nvPr/>
        </p:nvSpPr>
        <p:spPr>
          <a:xfrm>
            <a:off x="505853" y="1292085"/>
            <a:ext cx="11302494" cy="4591879"/>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Là môi trường liên kết, thống nhất các bộ phận của cơ thể ….</a:t>
            </a:r>
            <a:endParaRPr sz="2000" b="0" i="0" u="none" strike="noStrike" cap="none">
              <a:solidFill>
                <a:schemeClr val="dk1"/>
              </a:solidFill>
              <a:latin typeface="Calibri"/>
              <a:ea typeface="Calibri"/>
              <a:cs typeface="Calibri"/>
              <a:sym typeface="Calibri"/>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là dung môi quan trọng nhất, là môi trường quan trọng nhất đối với các phản ứng sinh hóa trong tế bào và cơ thể;</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tham gia vào trật tự, cấu trúc các đại phân tử;</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tham gia trực tiếp các phản ứng trao đổi trong cơ thể như trong quang hợp, hô hấp và tổng hợp các chất hữu cơ;</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là thành phần chủ yếu trong hệ thống vận chuyển vân chất trong cơ thể. </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có vai trò điều hòa nhiệt độ, bảo vệ mô và cơ quan không bị đốt cháy dưới ánh sáng và nhiệt độ;</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đảm bảo trạng thái đàn hồi của tế bào, đảm bảo trạng thái các mô và cơ quan;</a:t>
            </a:r>
            <a:endParaRPr/>
          </a:p>
          <a:p>
            <a:pPr marL="342900" marR="0" lvl="0" indent="-342900" algn="l" rtl="0">
              <a:lnSpc>
                <a:spcPct val="12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Nước đảm bảo cho sự sinh sản của Sinh vật</a:t>
            </a:r>
            <a:endParaRPr/>
          </a:p>
        </p:txBody>
      </p:sp>
    </p:spTree>
    <p:extLst>
      <p:ext uri="{BB962C8B-B14F-4D97-AF65-F5344CB8AC3E}">
        <p14:creationId xmlns:p14="http://schemas.microsoft.com/office/powerpoint/2010/main" val="231100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576C499-DD7D-A6A5-AE8F-AC6D6E0F7205}"/>
              </a:ext>
            </a:extLst>
          </p:cNvPr>
          <p:cNvPicPr>
            <a:picLocks noChangeAspect="1"/>
          </p:cNvPicPr>
          <p:nvPr/>
        </p:nvPicPr>
        <p:blipFill>
          <a:blip r:embed="rId2"/>
          <a:stretch>
            <a:fillRect/>
          </a:stretch>
        </p:blipFill>
        <p:spPr>
          <a:xfrm>
            <a:off x="304800" y="1258888"/>
            <a:ext cx="6019800" cy="5141912"/>
          </a:xfrm>
          <a:prstGeom prst="rect">
            <a:avLst/>
          </a:prstGeom>
        </p:spPr>
      </p:pic>
      <p:sp>
        <p:nvSpPr>
          <p:cNvPr id="4" name="Hộp Văn bản 3">
            <a:extLst>
              <a:ext uri="{FF2B5EF4-FFF2-40B4-BE49-F238E27FC236}">
                <a16:creationId xmlns:a16="http://schemas.microsoft.com/office/drawing/2014/main" id="{BB69EA77-7542-E340-5AF1-18830BC47599}"/>
              </a:ext>
            </a:extLst>
          </p:cNvPr>
          <p:cNvSpPr txBox="1"/>
          <p:nvPr/>
        </p:nvSpPr>
        <p:spPr>
          <a:xfrm>
            <a:off x="6604321" y="1905000"/>
            <a:ext cx="5054279" cy="3170099"/>
          </a:xfrm>
          <a:prstGeom prst="rect">
            <a:avLst/>
          </a:prstGeom>
          <a:noFill/>
        </p:spPr>
        <p:txBody>
          <a:bodyPr wrap="square" rtlCol="0">
            <a:spAutoFit/>
          </a:bodyPr>
          <a:lstStyle/>
          <a:p>
            <a:pPr algn="ctr"/>
            <a:r>
              <a:rPr lang="en-US" sz="3200" b="1">
                <a:solidFill>
                  <a:schemeClr val="bg1"/>
                </a:solidFill>
              </a:rPr>
              <a:t>NHÀ SINH HỌC TẬP SỰ</a:t>
            </a:r>
          </a:p>
          <a:p>
            <a:r>
              <a:rPr lang="en-US" sz="2800" b="1">
                <a:solidFill>
                  <a:srgbClr val="FFC000"/>
                </a:solidFill>
                <a:latin typeface="Amazone" panose="020B0500000000000000" pitchFamily="34" charset="0"/>
                <a:ea typeface="Amazone" panose="020B0500000000000000" pitchFamily="34" charset="0"/>
                <a:cs typeface="Amazone" panose="020B0500000000000000" pitchFamily="34" charset="0"/>
              </a:rPr>
              <a:t>Hãy quan sát gương mặt bạn trong gương và gương mặt các thành viên trong gia đình. Bạn thấy thành viên có những dấu hiệu nào sau đây? Hãy chuẩn đoán lí do và đưa ra lời khuyên thích hợp để có một sức khỏe tốt</a:t>
            </a:r>
          </a:p>
        </p:txBody>
      </p:sp>
      <p:sp>
        <p:nvSpPr>
          <p:cNvPr id="5" name="Lưu đồ: Điểm Kết Thúc 4">
            <a:extLst>
              <a:ext uri="{FF2B5EF4-FFF2-40B4-BE49-F238E27FC236}">
                <a16:creationId xmlns:a16="http://schemas.microsoft.com/office/drawing/2014/main" id="{656225B3-F0CC-3277-D229-DCB340A75A45}"/>
              </a:ext>
            </a:extLst>
          </p:cNvPr>
          <p:cNvSpPr/>
          <p:nvPr/>
        </p:nvSpPr>
        <p:spPr>
          <a:xfrm>
            <a:off x="0" y="152294"/>
            <a:ext cx="6096000" cy="91440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75000"/>
                  </a:schemeClr>
                </a:solidFill>
                <a:latin typeface="Algerian" panose="04020705040A02060702" pitchFamily="82" charset="0"/>
              </a:rPr>
              <a:t>EM LÀM KHOA HỌC</a:t>
            </a:r>
          </a:p>
        </p:txBody>
      </p:sp>
      <p:pic>
        <p:nvPicPr>
          <p:cNvPr id="6" name="Hình ảnh 5">
            <a:extLst>
              <a:ext uri="{FF2B5EF4-FFF2-40B4-BE49-F238E27FC236}">
                <a16:creationId xmlns:a16="http://schemas.microsoft.com/office/drawing/2014/main" id="{8B7F90C8-6FAD-415C-E88D-FFE6B5295763}"/>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62820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2C3586-C896-F9F6-E3A3-AFAFF5EC96EC}"/>
              </a:ext>
            </a:extLst>
          </p:cNvPr>
          <p:cNvSpPr txBox="1">
            <a:spLocks/>
          </p:cNvSpPr>
          <p:nvPr/>
        </p:nvSpPr>
        <p:spPr>
          <a:xfrm>
            <a:off x="3276600" y="342900"/>
            <a:ext cx="5330920" cy="739056"/>
          </a:xfrm>
          <a:prstGeom prst="rect">
            <a:avLst/>
          </a:prstGeom>
        </p:spPr>
        <p:txBody>
          <a:bodyPr>
            <a:normAutofit fontScale="97500"/>
          </a:bodyPr>
          <a:lstStyle>
            <a:lvl1pPr algn="l" defTabSz="914126" rtl="0" eaLnBrk="1" latinLnBrk="0" hangingPunct="1">
              <a:lnSpc>
                <a:spcPct val="90000"/>
              </a:lnSpc>
              <a:spcBef>
                <a:spcPct val="0"/>
              </a:spcBef>
              <a:buNone/>
              <a:defRPr sz="5398"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vi-VN" sz="4400" b="1" dirty="0">
                <a:solidFill>
                  <a:schemeClr val="bg1"/>
                </a:solidFill>
              </a:rPr>
              <a:t>YÊU CẦU CẦN ĐẠT</a:t>
            </a:r>
            <a:endParaRPr lang="en-US" sz="4400" b="1" dirty="0">
              <a:solidFill>
                <a:schemeClr val="bg1"/>
              </a:solidFill>
            </a:endParaRPr>
          </a:p>
        </p:txBody>
      </p:sp>
      <p:sp>
        <p:nvSpPr>
          <p:cNvPr id="2" name="Hình chữ nhật: Góc Chéo Tròn 1">
            <a:extLst>
              <a:ext uri="{FF2B5EF4-FFF2-40B4-BE49-F238E27FC236}">
                <a16:creationId xmlns:a16="http://schemas.microsoft.com/office/drawing/2014/main" id="{3D410FBF-6D3B-B9B4-1E7C-8187B8E9A1EC}"/>
              </a:ext>
            </a:extLst>
          </p:cNvPr>
          <p:cNvSpPr/>
          <p:nvPr/>
        </p:nvSpPr>
        <p:spPr>
          <a:xfrm>
            <a:off x="533400" y="1219200"/>
            <a:ext cx="11356880" cy="5090243"/>
          </a:xfrm>
          <a:prstGeom prst="round2DiagRect">
            <a:avLst>
              <a:gd name="adj1" fmla="val 16667"/>
              <a:gd name="adj2" fmla="val 0"/>
            </a:avLst>
          </a:prstGeom>
          <a:solidFill>
            <a:srgbClr val="003300"/>
          </a:solid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R="0" lvl="0">
              <a:lnSpc>
                <a:spcPct val="120000"/>
              </a:lnSpc>
              <a:spcBef>
                <a:spcPts val="600"/>
              </a:spcBef>
              <a:spcAft>
                <a:spcPts val="600"/>
              </a:spcAft>
              <a:buSzPts val="1400"/>
              <a:tabLst>
                <a:tab pos="210820" algn="l"/>
              </a:tabLst>
            </a:pPr>
            <a:endParaRPr lang="en-US" sz="2400">
              <a:solidFill>
                <a:schemeClr val="bg1"/>
              </a:solidFill>
              <a:effectLst/>
              <a:latin typeface="Bree Serif" panose="02000503040000020004" pitchFamily="50" charset="0"/>
              <a:ea typeface="Symbol" panose="05050102010706020507" pitchFamily="18" charset="2"/>
              <a:cs typeface="Symbol" panose="05050102010706020507" pitchFamily="18" charset="2"/>
            </a:endParaRPr>
          </a:p>
          <a:p>
            <a:pPr marR="0" lvl="0">
              <a:lnSpc>
                <a:spcPct val="120000"/>
              </a:lnSpc>
              <a:spcBef>
                <a:spcPts val="600"/>
              </a:spcBef>
              <a:spcAft>
                <a:spcPts val="600"/>
              </a:spcAft>
              <a:buSzPts val="1400"/>
              <a:tabLst>
                <a:tab pos="210820" algn="l"/>
              </a:tabLst>
            </a:pPr>
            <a:r>
              <a:rPr lang="en-US" sz="2400">
                <a:solidFill>
                  <a:schemeClr val="bg1"/>
                </a:solidFill>
                <a:effectLst/>
                <a:latin typeface="Bree Serif" panose="02000503040000020004" pitchFamily="50" charset="0"/>
                <a:ea typeface="Symbol" panose="05050102010706020507" pitchFamily="18" charset="2"/>
                <a:cs typeface="Symbol" panose="05050102010706020507" pitchFamily="18" charset="2"/>
              </a:rPr>
              <a:t>- </a:t>
            </a:r>
            <a:r>
              <a:rPr lang="vi-VN" sz="2400">
                <a:solidFill>
                  <a:schemeClr val="bg1"/>
                </a:solidFill>
                <a:effectLst/>
                <a:latin typeface="Bree Serif" panose="02000503040000020004" pitchFamily="50" charset="0"/>
                <a:ea typeface="Symbol" panose="05050102010706020507" pitchFamily="18" charset="2"/>
                <a:cs typeface="Symbol" panose="05050102010706020507" pitchFamily="18" charset="2"/>
              </a:rPr>
              <a:t>Nêu được khái quát học thuyết tế</a:t>
            </a:r>
            <a:r>
              <a:rPr lang="vi-VN" sz="2400" spc="-40">
                <a:solidFill>
                  <a:schemeClr val="bg1"/>
                </a:solidFill>
                <a:effectLst/>
                <a:latin typeface="Bree Serif" panose="02000503040000020004" pitchFamily="50" charset="0"/>
                <a:ea typeface="Symbol" panose="05050102010706020507" pitchFamily="18" charset="2"/>
                <a:cs typeface="Symbol" panose="05050102010706020507" pitchFamily="18" charset="2"/>
              </a:rPr>
              <a:t> </a:t>
            </a:r>
            <a:r>
              <a:rPr lang="vi-VN" sz="2400">
                <a:solidFill>
                  <a:schemeClr val="bg1"/>
                </a:solidFill>
                <a:effectLst/>
                <a:latin typeface="Bree Serif" panose="02000503040000020004" pitchFamily="50" charset="0"/>
                <a:ea typeface="Symbol" panose="05050102010706020507" pitchFamily="18" charset="2"/>
                <a:cs typeface="Symbol" panose="05050102010706020507" pitchFamily="18" charset="2"/>
              </a:rPr>
              <a:t>bào.</a:t>
            </a:r>
            <a:endParaRPr lang="en-US" sz="2400">
              <a:solidFill>
                <a:schemeClr val="bg1"/>
              </a:solidFill>
              <a:effectLst/>
              <a:latin typeface="Bree Serif" panose="02000503040000020004" pitchFamily="50" charset="0"/>
              <a:ea typeface="Symbol" panose="05050102010706020507" pitchFamily="18" charset="2"/>
              <a:cs typeface="Symbol" panose="05050102010706020507" pitchFamily="18" charset="2"/>
            </a:endParaRPr>
          </a:p>
          <a:p>
            <a:pPr>
              <a:lnSpc>
                <a:spcPct val="120000"/>
              </a:lnSpc>
              <a:spcBef>
                <a:spcPts val="600"/>
              </a:spcBef>
              <a:spcAft>
                <a:spcPts val="600"/>
              </a:spcAft>
            </a:pPr>
            <a:r>
              <a:rPr lang="vi-VN" sz="2400">
                <a:solidFill>
                  <a:schemeClr val="bg1"/>
                </a:solidFill>
                <a:effectLst/>
                <a:latin typeface="Bree Serif" panose="02000503040000020004" pitchFamily="50" charset="0"/>
                <a:ea typeface="Times New Roman" panose="02020603050405020304" pitchFamily="18" charset="0"/>
              </a:rPr>
              <a:t>Giải thích được tế bào là đơn vị cấu trúc và chức năng của cơ thể</a:t>
            </a:r>
            <a:r>
              <a:rPr lang="vi-VN" sz="2400" spc="-90">
                <a:solidFill>
                  <a:schemeClr val="bg1"/>
                </a:solidFill>
                <a:effectLst/>
                <a:latin typeface="Bree Serif" panose="02000503040000020004" pitchFamily="50" charset="0"/>
                <a:ea typeface="Times New Roman" panose="02020603050405020304" pitchFamily="18" charset="0"/>
              </a:rPr>
              <a:t> </a:t>
            </a:r>
            <a:r>
              <a:rPr lang="vi-VN" sz="2400">
                <a:solidFill>
                  <a:schemeClr val="bg1"/>
                </a:solidFill>
                <a:effectLst/>
                <a:latin typeface="Bree Serif" panose="02000503040000020004" pitchFamily="50" charset="0"/>
                <a:ea typeface="Times New Roman" panose="02020603050405020304" pitchFamily="18" charset="0"/>
              </a:rPr>
              <a:t>sống. </a:t>
            </a:r>
            <a:endParaRPr lang="en-US" sz="2400">
              <a:solidFill>
                <a:schemeClr val="bg1"/>
              </a:solidFill>
              <a:effectLst/>
              <a:latin typeface="Bree Serif" panose="02000503040000020004" pitchFamily="50" charset="0"/>
              <a:ea typeface="Times New Roman" panose="02020603050405020304" pitchFamily="18" charset="0"/>
            </a:endParaRPr>
          </a:p>
          <a:p>
            <a:pPr>
              <a:lnSpc>
                <a:spcPct val="120000"/>
              </a:lnSpc>
              <a:spcBef>
                <a:spcPts val="600"/>
              </a:spcBef>
              <a:spcAft>
                <a:spcPts val="600"/>
              </a:spcAft>
            </a:pPr>
            <a:r>
              <a:rPr lang="en-US" sz="2400">
                <a:solidFill>
                  <a:schemeClr val="bg1"/>
                </a:solidFill>
                <a:latin typeface="Bree Serif" panose="02000503040000020004" pitchFamily="50" charset="0"/>
                <a:ea typeface="Times New Roman" panose="02020603050405020304" pitchFamily="18" charset="0"/>
              </a:rPr>
              <a:t>- </a:t>
            </a:r>
            <a:r>
              <a:rPr lang="vi-VN" sz="2400">
                <a:solidFill>
                  <a:schemeClr val="bg1"/>
                </a:solidFill>
                <a:effectLst/>
                <a:latin typeface="Bree Serif" panose="02000503040000020004" pitchFamily="50" charset="0"/>
                <a:ea typeface="Times New Roman" panose="02020603050405020304" pitchFamily="18" charset="0"/>
              </a:rPr>
              <a:t>Liệt kê được một số nguyên tố hoá học chính có trong tế bào (C, H, O, N, S, P).</a:t>
            </a:r>
          </a:p>
          <a:p>
            <a:pPr>
              <a:lnSpc>
                <a:spcPct val="120000"/>
              </a:lnSpc>
              <a:spcBef>
                <a:spcPts val="600"/>
              </a:spcBef>
              <a:spcAft>
                <a:spcPts val="600"/>
              </a:spcAft>
            </a:pPr>
            <a:r>
              <a:rPr lang="en-US" sz="2400">
                <a:solidFill>
                  <a:schemeClr val="bg1"/>
                </a:solidFill>
                <a:latin typeface="Bree Serif" panose="02000503040000020004" pitchFamily="50" charset="0"/>
                <a:ea typeface="Times New Roman" panose="02020603050405020304" pitchFamily="18" charset="0"/>
              </a:rPr>
              <a:t>- </a:t>
            </a:r>
            <a:r>
              <a:rPr lang="vi-VN" sz="2400">
                <a:solidFill>
                  <a:schemeClr val="bg1"/>
                </a:solidFill>
                <a:effectLst/>
                <a:latin typeface="Bree Serif" panose="02000503040000020004" pitchFamily="50" charset="0"/>
                <a:ea typeface="Times New Roman" panose="02020603050405020304" pitchFamily="18" charset="0"/>
              </a:rPr>
              <a:t>Nêu được vai trò của các nguyên tố vi lượng, đa lượng trong tế bào.</a:t>
            </a:r>
          </a:p>
          <a:p>
            <a:pPr>
              <a:lnSpc>
                <a:spcPct val="120000"/>
              </a:lnSpc>
              <a:spcBef>
                <a:spcPts val="600"/>
              </a:spcBef>
              <a:spcAft>
                <a:spcPts val="600"/>
              </a:spcAft>
            </a:pPr>
            <a:r>
              <a:rPr lang="en-US" sz="2400">
                <a:solidFill>
                  <a:schemeClr val="bg1"/>
                </a:solidFill>
                <a:latin typeface="Bree Serif" panose="02000503040000020004" pitchFamily="50" charset="0"/>
                <a:ea typeface="Times New Roman" panose="02020603050405020304" pitchFamily="18" charset="0"/>
              </a:rPr>
              <a:t>- </a:t>
            </a:r>
            <a:r>
              <a:rPr lang="vi-VN" sz="2400">
                <a:solidFill>
                  <a:schemeClr val="bg1"/>
                </a:solidFill>
                <a:effectLst/>
                <a:latin typeface="Bree Serif" panose="02000503040000020004" pitchFamily="50" charset="0"/>
                <a:ea typeface="Times New Roman" panose="02020603050405020304" pitchFamily="18" charset="0"/>
              </a:rPr>
              <a:t>Nêu được vai trò quan trọng của nguyên tố carbon trong tế bào (cấu trúc nguyên tử C có thể liên kết với chính nó và nhiều nhóm chức khác nhau).</a:t>
            </a:r>
          </a:p>
          <a:p>
            <a:pPr>
              <a:lnSpc>
                <a:spcPct val="120000"/>
              </a:lnSpc>
              <a:spcBef>
                <a:spcPts val="600"/>
              </a:spcBef>
              <a:spcAft>
                <a:spcPts val="600"/>
              </a:spcAft>
            </a:pPr>
            <a:r>
              <a:rPr lang="en-US" sz="2400">
                <a:solidFill>
                  <a:schemeClr val="bg1"/>
                </a:solidFill>
                <a:latin typeface="Bree Serif" panose="02000503040000020004" pitchFamily="50" charset="0"/>
                <a:ea typeface="Times New Roman" panose="02020603050405020304" pitchFamily="18" charset="0"/>
              </a:rPr>
              <a:t>- </a:t>
            </a:r>
            <a:r>
              <a:rPr lang="vi-VN" sz="2400">
                <a:solidFill>
                  <a:schemeClr val="bg1"/>
                </a:solidFill>
                <a:effectLst/>
                <a:latin typeface="Bree Serif" panose="02000503040000020004" pitchFamily="50" charset="0"/>
                <a:ea typeface="Times New Roman" panose="02020603050405020304" pitchFamily="18" charset="0"/>
              </a:rPr>
              <a:t>Trình bày được đặc điểm cấu tạo phân tử nước quy định tính chất vật lí, hoá học và sinh học của nước, từ đó quy định vai trò sinh học của nước trong tế bào.</a:t>
            </a:r>
            <a:endParaRPr lang="en-US" sz="2400">
              <a:solidFill>
                <a:schemeClr val="bg1"/>
              </a:solidFill>
              <a:effectLst/>
              <a:latin typeface="Bree Serif" panose="02000503040000020004" pitchFamily="50" charset="0"/>
              <a:ea typeface="Times New Roman" panose="02020603050405020304" pitchFamily="18" charset="0"/>
            </a:endParaRPr>
          </a:p>
          <a:p>
            <a:endParaRPr lang="en-US" sz="3200">
              <a:solidFill>
                <a:schemeClr val="bg1"/>
              </a:solidFill>
              <a:latin typeface="Tenorite" panose="00000500000000000000" pitchFamily="2" charset="0"/>
            </a:endParaRPr>
          </a:p>
        </p:txBody>
      </p:sp>
    </p:spTree>
    <p:extLst>
      <p:ext uri="{BB962C8B-B14F-4D97-AF65-F5344CB8AC3E}">
        <p14:creationId xmlns:p14="http://schemas.microsoft.com/office/powerpoint/2010/main" val="1696063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ưu đồ: Điểm Kết Thúc 6">
            <a:extLst>
              <a:ext uri="{FF2B5EF4-FFF2-40B4-BE49-F238E27FC236}">
                <a16:creationId xmlns:a16="http://schemas.microsoft.com/office/drawing/2014/main" id="{06237191-E648-CBC5-3167-23255685E0D4}"/>
              </a:ext>
            </a:extLst>
          </p:cNvPr>
          <p:cNvSpPr/>
          <p:nvPr/>
        </p:nvSpPr>
        <p:spPr>
          <a:xfrm>
            <a:off x="0" y="152294"/>
            <a:ext cx="4495800" cy="914400"/>
          </a:xfrm>
          <a:prstGeom prst="flowChartTerminator">
            <a:avLst/>
          </a:prstGeom>
          <a:solidFill>
            <a:srgbClr val="4C29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lgerian" panose="04020705040A02060702" pitchFamily="82" charset="0"/>
              </a:rPr>
              <a:t>KHỞI ĐỘNG</a:t>
            </a:r>
          </a:p>
        </p:txBody>
      </p:sp>
      <p:pic>
        <p:nvPicPr>
          <p:cNvPr id="8" name="Hình ảnh 7">
            <a:extLst>
              <a:ext uri="{FF2B5EF4-FFF2-40B4-BE49-F238E27FC236}">
                <a16:creationId xmlns:a16="http://schemas.microsoft.com/office/drawing/2014/main" id="{9855952C-079D-7BF3-C5CF-2133ED6B3F2D}"/>
              </a:ext>
            </a:extLst>
          </p:cNvPr>
          <p:cNvPicPr>
            <a:picLocks noChangeAspect="1"/>
          </p:cNvPicPr>
          <p:nvPr/>
        </p:nvPicPr>
        <p:blipFill>
          <a:blip r:embed="rId2"/>
          <a:stretch>
            <a:fillRect/>
          </a:stretch>
        </p:blipFill>
        <p:spPr>
          <a:xfrm>
            <a:off x="0" y="0"/>
            <a:ext cx="914400" cy="914400"/>
          </a:xfrm>
          <a:prstGeom prst="rect">
            <a:avLst/>
          </a:prstGeom>
        </p:spPr>
      </p:pic>
      <p:sp>
        <p:nvSpPr>
          <p:cNvPr id="9" name="Hộp Văn bản 8">
            <a:extLst>
              <a:ext uri="{FF2B5EF4-FFF2-40B4-BE49-F238E27FC236}">
                <a16:creationId xmlns:a16="http://schemas.microsoft.com/office/drawing/2014/main" id="{CB6AC5C4-492C-7174-10EC-0D573C6BE6D9}"/>
              </a:ext>
            </a:extLst>
          </p:cNvPr>
          <p:cNvSpPr txBox="1"/>
          <p:nvPr/>
        </p:nvSpPr>
        <p:spPr>
          <a:xfrm>
            <a:off x="2514600" y="1295400"/>
            <a:ext cx="9601200" cy="646331"/>
          </a:xfrm>
          <a:prstGeom prst="rect">
            <a:avLst/>
          </a:prstGeom>
          <a:noFill/>
        </p:spPr>
        <p:txBody>
          <a:bodyPr wrap="square" rtlCol="0">
            <a:spAutoFit/>
          </a:bodyPr>
          <a:lstStyle/>
          <a:p>
            <a:r>
              <a:rPr lang="en-US" sz="3600">
                <a:solidFill>
                  <a:srgbClr val="FFFF00"/>
                </a:solidFill>
                <a:latin typeface="Baguet Script" panose="00000500000000000000" pitchFamily="2" charset="0"/>
              </a:rPr>
              <a:t>Kể tên các sinh vật, đồ vật mà em biết?</a:t>
            </a:r>
          </a:p>
        </p:txBody>
      </p:sp>
      <p:sp>
        <p:nvSpPr>
          <p:cNvPr id="10" name="Hộp Văn bản 9">
            <a:extLst>
              <a:ext uri="{FF2B5EF4-FFF2-40B4-BE49-F238E27FC236}">
                <a16:creationId xmlns:a16="http://schemas.microsoft.com/office/drawing/2014/main" id="{5B8986E4-902F-8AEE-BFEE-CA175963E5B1}"/>
              </a:ext>
            </a:extLst>
          </p:cNvPr>
          <p:cNvSpPr txBox="1"/>
          <p:nvPr/>
        </p:nvSpPr>
        <p:spPr>
          <a:xfrm>
            <a:off x="609600" y="2170437"/>
            <a:ext cx="11201400" cy="2308324"/>
          </a:xfrm>
          <a:prstGeom prst="rect">
            <a:avLst/>
          </a:prstGeom>
          <a:noFill/>
        </p:spPr>
        <p:txBody>
          <a:bodyPr wrap="square" rtlCol="0">
            <a:spAutoFit/>
          </a:bodyPr>
          <a:lstStyle/>
          <a:p>
            <a:r>
              <a:rPr lang="en-US" sz="3600">
                <a:solidFill>
                  <a:schemeClr val="bg1"/>
                </a:solidFill>
                <a:latin typeface="Baguet Script" panose="00000500000000000000" pitchFamily="2" charset="0"/>
              </a:rPr>
              <a:t>LUẬT CHƠI</a:t>
            </a:r>
          </a:p>
          <a:p>
            <a:r>
              <a:rPr lang="en-US" sz="3600">
                <a:solidFill>
                  <a:schemeClr val="bg1"/>
                </a:solidFill>
                <a:latin typeface="Amazone" panose="020B0500000000000000" pitchFamily="34" charset="0"/>
                <a:ea typeface="Amazone" panose="020B0500000000000000" pitchFamily="34" charset="0"/>
                <a:cs typeface="Amazone" panose="020B0500000000000000" pitchFamily="34" charset="0"/>
              </a:rPr>
              <a:t>Mỗi thành viên kể 1 đồ vật  hoặc 1 sinh vật </a:t>
            </a:r>
          </a:p>
          <a:p>
            <a:r>
              <a:rPr lang="en-US" sz="3600">
                <a:solidFill>
                  <a:schemeClr val="bg1"/>
                </a:solidFill>
                <a:latin typeface="Amazone" panose="020B0500000000000000" pitchFamily="34" charset="0"/>
                <a:ea typeface="Amazone" panose="020B0500000000000000" pitchFamily="34" charset="0"/>
                <a:cs typeface="Amazone" panose="020B0500000000000000" pitchFamily="34" charset="0"/>
              </a:rPr>
              <a:t>Thời gian: 2 phút.</a:t>
            </a:r>
          </a:p>
          <a:p>
            <a:r>
              <a:rPr lang="en-US" sz="3600">
                <a:solidFill>
                  <a:schemeClr val="bg1"/>
                </a:solidFill>
                <a:latin typeface="Amazone" panose="020B0500000000000000" pitchFamily="34" charset="0"/>
                <a:ea typeface="Amazone" panose="020B0500000000000000" pitchFamily="34" charset="0"/>
                <a:cs typeface="Amazone" panose="020B0500000000000000" pitchFamily="34" charset="0"/>
              </a:rPr>
              <a:t>Nguyên tắc: nhanh – không trùng lặp.</a:t>
            </a:r>
          </a:p>
        </p:txBody>
      </p:sp>
    </p:spTree>
    <p:extLst>
      <p:ext uri="{BB962C8B-B14F-4D97-AF65-F5344CB8AC3E}">
        <p14:creationId xmlns:p14="http://schemas.microsoft.com/office/powerpoint/2010/main" val="388234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ưu đồ: Điểm Kết Thúc 6">
            <a:extLst>
              <a:ext uri="{FF2B5EF4-FFF2-40B4-BE49-F238E27FC236}">
                <a16:creationId xmlns:a16="http://schemas.microsoft.com/office/drawing/2014/main" id="{06237191-E648-CBC5-3167-23255685E0D4}"/>
              </a:ext>
            </a:extLst>
          </p:cNvPr>
          <p:cNvSpPr/>
          <p:nvPr/>
        </p:nvSpPr>
        <p:spPr>
          <a:xfrm>
            <a:off x="0" y="152294"/>
            <a:ext cx="4267200" cy="91440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lgerian" panose="04020705040A02060702" pitchFamily="82" charset="0"/>
              </a:rPr>
              <a:t>KHÁM PHÁ</a:t>
            </a:r>
          </a:p>
        </p:txBody>
      </p:sp>
      <p:pic>
        <p:nvPicPr>
          <p:cNvPr id="8" name="Hình ảnh 7">
            <a:extLst>
              <a:ext uri="{FF2B5EF4-FFF2-40B4-BE49-F238E27FC236}">
                <a16:creationId xmlns:a16="http://schemas.microsoft.com/office/drawing/2014/main" id="{9855952C-079D-7BF3-C5CF-2133ED6B3F2D}"/>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0" y="0"/>
            <a:ext cx="914400" cy="914400"/>
          </a:xfrm>
          <a:prstGeom prst="rect">
            <a:avLst/>
          </a:prstGeom>
        </p:spPr>
      </p:pic>
      <p:grpSp>
        <p:nvGrpSpPr>
          <p:cNvPr id="24" name="Nhóm 23">
            <a:extLst>
              <a:ext uri="{FF2B5EF4-FFF2-40B4-BE49-F238E27FC236}">
                <a16:creationId xmlns:a16="http://schemas.microsoft.com/office/drawing/2014/main" id="{63CD50F5-FEA8-AF1B-2F3A-4444DCF9BE00}"/>
              </a:ext>
            </a:extLst>
          </p:cNvPr>
          <p:cNvGrpSpPr/>
          <p:nvPr/>
        </p:nvGrpSpPr>
        <p:grpSpPr>
          <a:xfrm>
            <a:off x="985462" y="1714223"/>
            <a:ext cx="10515600" cy="1558059"/>
            <a:chOff x="838200" y="1395597"/>
            <a:chExt cx="10515600" cy="1558059"/>
          </a:xfrm>
        </p:grpSpPr>
        <p:grpSp>
          <p:nvGrpSpPr>
            <p:cNvPr id="18" name="Nhóm 17">
              <a:extLst>
                <a:ext uri="{FF2B5EF4-FFF2-40B4-BE49-F238E27FC236}">
                  <a16:creationId xmlns:a16="http://schemas.microsoft.com/office/drawing/2014/main" id="{38EB03E7-3470-F9C4-1E4B-9C6C67A472BC}"/>
                </a:ext>
              </a:extLst>
            </p:cNvPr>
            <p:cNvGrpSpPr/>
            <p:nvPr/>
          </p:nvGrpSpPr>
          <p:grpSpPr>
            <a:xfrm>
              <a:off x="838200" y="1395597"/>
              <a:ext cx="10515600" cy="945804"/>
              <a:chOff x="685800" y="5004453"/>
              <a:chExt cx="10515600" cy="945804"/>
            </a:xfrm>
          </p:grpSpPr>
          <p:cxnSp>
            <p:nvCxnSpPr>
              <p:cNvPr id="3" name="Đường kết nối Mũi tên Thẳng 2">
                <a:extLst>
                  <a:ext uri="{FF2B5EF4-FFF2-40B4-BE49-F238E27FC236}">
                    <a16:creationId xmlns:a16="http://schemas.microsoft.com/office/drawing/2014/main" id="{79CC89C1-886B-0074-790E-DA2EF5DE95DA}"/>
                  </a:ext>
                </a:extLst>
              </p:cNvPr>
              <p:cNvCxnSpPr>
                <a:cxnSpLocks/>
              </p:cNvCxnSpPr>
              <p:nvPr/>
            </p:nvCxnSpPr>
            <p:spPr>
              <a:xfrm flipV="1">
                <a:off x="685800" y="5486400"/>
                <a:ext cx="10515600" cy="198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Lưu đồ: Đường kết nối 3">
                <a:extLst>
                  <a:ext uri="{FF2B5EF4-FFF2-40B4-BE49-F238E27FC236}">
                    <a16:creationId xmlns:a16="http://schemas.microsoft.com/office/drawing/2014/main" id="{599252D7-95F5-5E0F-BADA-43D01D270491}"/>
                  </a:ext>
                </a:extLst>
              </p:cNvPr>
              <p:cNvSpPr/>
              <p:nvPr/>
            </p:nvSpPr>
            <p:spPr>
              <a:xfrm>
                <a:off x="1025680" y="5042420"/>
                <a:ext cx="1025690" cy="8879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1665</a:t>
                </a:r>
              </a:p>
            </p:txBody>
          </p:sp>
          <p:sp>
            <p:nvSpPr>
              <p:cNvPr id="14" name="Lưu đồ: Đường kết nối 13">
                <a:extLst>
                  <a:ext uri="{FF2B5EF4-FFF2-40B4-BE49-F238E27FC236}">
                    <a16:creationId xmlns:a16="http://schemas.microsoft.com/office/drawing/2014/main" id="{290066F9-4409-759A-715D-DEACBADE942C}"/>
                  </a:ext>
                </a:extLst>
              </p:cNvPr>
              <p:cNvSpPr/>
              <p:nvPr/>
            </p:nvSpPr>
            <p:spPr>
              <a:xfrm>
                <a:off x="3018627" y="5004453"/>
                <a:ext cx="1025690" cy="8879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1674</a:t>
                </a:r>
              </a:p>
            </p:txBody>
          </p:sp>
          <p:sp>
            <p:nvSpPr>
              <p:cNvPr id="15" name="Lưu đồ: Đường kết nối 14">
                <a:extLst>
                  <a:ext uri="{FF2B5EF4-FFF2-40B4-BE49-F238E27FC236}">
                    <a16:creationId xmlns:a16="http://schemas.microsoft.com/office/drawing/2014/main" id="{4F2436A4-45E7-EB25-CD99-42F241660EFB}"/>
                  </a:ext>
                </a:extLst>
              </p:cNvPr>
              <p:cNvSpPr/>
              <p:nvPr/>
            </p:nvSpPr>
            <p:spPr>
              <a:xfrm>
                <a:off x="5070310" y="5062297"/>
                <a:ext cx="1025690" cy="8879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1838</a:t>
                </a:r>
              </a:p>
            </p:txBody>
          </p:sp>
          <p:sp>
            <p:nvSpPr>
              <p:cNvPr id="16" name="Lưu đồ: Đường kết nối 15">
                <a:extLst>
                  <a:ext uri="{FF2B5EF4-FFF2-40B4-BE49-F238E27FC236}">
                    <a16:creationId xmlns:a16="http://schemas.microsoft.com/office/drawing/2014/main" id="{8A30F602-B121-1A9C-E645-9C421B50DE9B}"/>
                  </a:ext>
                </a:extLst>
              </p:cNvPr>
              <p:cNvSpPr/>
              <p:nvPr/>
            </p:nvSpPr>
            <p:spPr>
              <a:xfrm>
                <a:off x="7358876" y="5062297"/>
                <a:ext cx="1025690" cy="8879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1839</a:t>
                </a:r>
              </a:p>
            </p:txBody>
          </p:sp>
          <p:sp>
            <p:nvSpPr>
              <p:cNvPr id="17" name="Lưu đồ: Đường kết nối 16">
                <a:extLst>
                  <a:ext uri="{FF2B5EF4-FFF2-40B4-BE49-F238E27FC236}">
                    <a16:creationId xmlns:a16="http://schemas.microsoft.com/office/drawing/2014/main" id="{96C22BCC-7A06-7C81-29A6-E2B868172B63}"/>
                  </a:ext>
                </a:extLst>
              </p:cNvPr>
              <p:cNvSpPr/>
              <p:nvPr/>
            </p:nvSpPr>
            <p:spPr>
              <a:xfrm>
                <a:off x="9293390" y="5062298"/>
                <a:ext cx="1025690" cy="8879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1855</a:t>
                </a:r>
              </a:p>
            </p:txBody>
          </p:sp>
        </p:grpSp>
        <p:sp>
          <p:nvSpPr>
            <p:cNvPr id="19" name="Hình chữ nhật: Góc Tròn 18">
              <a:extLst>
                <a:ext uri="{FF2B5EF4-FFF2-40B4-BE49-F238E27FC236}">
                  <a16:creationId xmlns:a16="http://schemas.microsoft.com/office/drawing/2014/main" id="{B710BF7F-B325-8EFA-EC87-799757F4E858}"/>
                </a:ext>
              </a:extLst>
            </p:cNvPr>
            <p:cNvSpPr/>
            <p:nvPr/>
          </p:nvSpPr>
          <p:spPr>
            <a:xfrm>
              <a:off x="1066800" y="2514600"/>
              <a:ext cx="1295400" cy="41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guet Script" panose="00000500000000000000" pitchFamily="2" charset="0"/>
                </a:rPr>
                <a:t>?</a:t>
              </a:r>
            </a:p>
          </p:txBody>
        </p:sp>
        <p:sp>
          <p:nvSpPr>
            <p:cNvPr id="20" name="Hình chữ nhật: Góc Tròn 19">
              <a:extLst>
                <a:ext uri="{FF2B5EF4-FFF2-40B4-BE49-F238E27FC236}">
                  <a16:creationId xmlns:a16="http://schemas.microsoft.com/office/drawing/2014/main" id="{3750EF72-F8C2-B930-7283-8CD0C90202E4}"/>
                </a:ext>
              </a:extLst>
            </p:cNvPr>
            <p:cNvSpPr/>
            <p:nvPr/>
          </p:nvSpPr>
          <p:spPr>
            <a:xfrm>
              <a:off x="3009900" y="2515851"/>
              <a:ext cx="1295400" cy="41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guet Script" panose="00000500000000000000" pitchFamily="2" charset="0"/>
                </a:rPr>
                <a:t>?</a:t>
              </a:r>
            </a:p>
          </p:txBody>
        </p:sp>
        <p:sp>
          <p:nvSpPr>
            <p:cNvPr id="21" name="Hình chữ nhật: Góc Tròn 20">
              <a:extLst>
                <a:ext uri="{FF2B5EF4-FFF2-40B4-BE49-F238E27FC236}">
                  <a16:creationId xmlns:a16="http://schemas.microsoft.com/office/drawing/2014/main" id="{75F7126E-6395-8E44-369F-3AEC356F7D8C}"/>
                </a:ext>
              </a:extLst>
            </p:cNvPr>
            <p:cNvSpPr/>
            <p:nvPr/>
          </p:nvSpPr>
          <p:spPr>
            <a:xfrm>
              <a:off x="5087855" y="2534317"/>
              <a:ext cx="1295400" cy="41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guet Script" panose="00000500000000000000" pitchFamily="2" charset="0"/>
                </a:rPr>
                <a:t>?</a:t>
              </a:r>
            </a:p>
          </p:txBody>
        </p:sp>
        <p:sp>
          <p:nvSpPr>
            <p:cNvPr id="22" name="Hình chữ nhật: Góc Tròn 21">
              <a:extLst>
                <a:ext uri="{FF2B5EF4-FFF2-40B4-BE49-F238E27FC236}">
                  <a16:creationId xmlns:a16="http://schemas.microsoft.com/office/drawing/2014/main" id="{867F7911-34C9-1514-D6FD-054C5144A613}"/>
                </a:ext>
              </a:extLst>
            </p:cNvPr>
            <p:cNvSpPr/>
            <p:nvPr/>
          </p:nvSpPr>
          <p:spPr>
            <a:xfrm>
              <a:off x="7418347" y="2498600"/>
              <a:ext cx="1295400" cy="41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guet Script" panose="00000500000000000000" pitchFamily="2" charset="0"/>
                </a:rPr>
                <a:t>?</a:t>
              </a:r>
            </a:p>
          </p:txBody>
        </p:sp>
        <p:sp>
          <p:nvSpPr>
            <p:cNvPr id="23" name="Hình chữ nhật: Góc Tròn 22">
              <a:extLst>
                <a:ext uri="{FF2B5EF4-FFF2-40B4-BE49-F238E27FC236}">
                  <a16:creationId xmlns:a16="http://schemas.microsoft.com/office/drawing/2014/main" id="{6A6EBEC6-C985-7308-39ED-E439F51DA42B}"/>
                </a:ext>
              </a:extLst>
            </p:cNvPr>
            <p:cNvSpPr/>
            <p:nvPr/>
          </p:nvSpPr>
          <p:spPr>
            <a:xfrm>
              <a:off x="9310935" y="2498600"/>
              <a:ext cx="1295400" cy="41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guet Script" panose="00000500000000000000" pitchFamily="2" charset="0"/>
                </a:rPr>
                <a:t>?</a:t>
              </a:r>
            </a:p>
          </p:txBody>
        </p:sp>
      </p:grpSp>
      <p:sp>
        <p:nvSpPr>
          <p:cNvPr id="25" name="Hộp Văn bản 24">
            <a:extLst>
              <a:ext uri="{FF2B5EF4-FFF2-40B4-BE49-F238E27FC236}">
                <a16:creationId xmlns:a16="http://schemas.microsoft.com/office/drawing/2014/main" id="{63919782-5755-7F00-83DB-47E6CE4E165F}"/>
              </a:ext>
            </a:extLst>
          </p:cNvPr>
          <p:cNvSpPr txBox="1"/>
          <p:nvPr/>
        </p:nvSpPr>
        <p:spPr>
          <a:xfrm>
            <a:off x="381000" y="3988730"/>
            <a:ext cx="11811000"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a:solidFill>
                  <a:srgbClr val="FF0000"/>
                </a:solidFill>
                <a:latin typeface="Baguet Script" panose="00000500000000000000" pitchFamily="2" charset="0"/>
              </a:rPr>
              <a:t>Trình tự các sự kiện trong lịch sử phát hiện  ra tế bào?</a:t>
            </a:r>
          </a:p>
          <a:p>
            <a:pPr marL="457200" indent="-457200">
              <a:buFont typeface="Wingdings" panose="05000000000000000000" pitchFamily="2" charset="2"/>
              <a:buChar char="Ø"/>
            </a:pPr>
            <a:r>
              <a:rPr lang="en-US" sz="2800">
                <a:solidFill>
                  <a:srgbClr val="FF0000"/>
                </a:solidFill>
                <a:latin typeface="Baguet Script" panose="00000500000000000000" pitchFamily="2" charset="0"/>
              </a:rPr>
              <a:t>Học thuyết tế bào có nội dung gì?</a:t>
            </a:r>
          </a:p>
          <a:p>
            <a:pPr marL="457200" indent="-457200">
              <a:buFont typeface="Wingdings" panose="05000000000000000000" pitchFamily="2" charset="2"/>
              <a:buChar char="Ø"/>
            </a:pPr>
            <a:r>
              <a:rPr lang="en-US" sz="2800">
                <a:solidFill>
                  <a:srgbClr val="FF0000"/>
                </a:solidFill>
                <a:latin typeface="Baguet Script" panose="00000500000000000000" pitchFamily="2" charset="0"/>
              </a:rPr>
              <a:t>Tại sao tế bào được xem là đơn vị cấu trúc và chức năng của cơ thể sống?</a:t>
            </a:r>
          </a:p>
        </p:txBody>
      </p:sp>
      <p:pic>
        <p:nvPicPr>
          <p:cNvPr id="27" name="Đồ họa 26" descr="Lightbulb and gear outline">
            <a:extLst>
              <a:ext uri="{FF2B5EF4-FFF2-40B4-BE49-F238E27FC236}">
                <a16:creationId xmlns:a16="http://schemas.microsoft.com/office/drawing/2014/main" id="{637793CF-9858-9C46-6348-4636DC030A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78" y="3127016"/>
            <a:ext cx="914400" cy="914400"/>
          </a:xfrm>
          <a:prstGeom prst="rect">
            <a:avLst/>
          </a:prstGeom>
        </p:spPr>
      </p:pic>
    </p:spTree>
    <p:extLst>
      <p:ext uri="{BB962C8B-B14F-4D97-AF65-F5344CB8AC3E}">
        <p14:creationId xmlns:p14="http://schemas.microsoft.com/office/powerpoint/2010/main" val="41031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D0A1084-FE84-F1E8-DDD9-1A3FF410138C}"/>
              </a:ext>
            </a:extLst>
          </p:cNvPr>
          <p:cNvPicPr>
            <a:picLocks noChangeAspect="1"/>
          </p:cNvPicPr>
          <p:nvPr/>
        </p:nvPicPr>
        <p:blipFill>
          <a:blip r:embed="rId2"/>
          <a:stretch>
            <a:fillRect/>
          </a:stretch>
        </p:blipFill>
        <p:spPr>
          <a:xfrm>
            <a:off x="609600" y="1208889"/>
            <a:ext cx="10972800" cy="5361623"/>
          </a:xfrm>
          <a:prstGeom prst="rect">
            <a:avLst/>
          </a:prstGeom>
        </p:spPr>
      </p:pic>
      <p:sp>
        <p:nvSpPr>
          <p:cNvPr id="3" name="Hộp Văn bản 2">
            <a:extLst>
              <a:ext uri="{FF2B5EF4-FFF2-40B4-BE49-F238E27FC236}">
                <a16:creationId xmlns:a16="http://schemas.microsoft.com/office/drawing/2014/main" id="{E576C2CF-78A7-FC76-0B06-DA92661A30A5}"/>
              </a:ext>
            </a:extLst>
          </p:cNvPr>
          <p:cNvSpPr txBox="1"/>
          <p:nvPr/>
        </p:nvSpPr>
        <p:spPr>
          <a:xfrm>
            <a:off x="76200" y="381000"/>
            <a:ext cx="6705600" cy="584775"/>
          </a:xfrm>
          <a:prstGeom prst="rect">
            <a:avLst/>
          </a:prstGeom>
          <a:noFill/>
        </p:spPr>
        <p:txBody>
          <a:bodyPr wrap="square" rtlCol="0">
            <a:spAutoFit/>
          </a:bodyPr>
          <a:lstStyle/>
          <a:p>
            <a:r>
              <a:rPr lang="en-US" sz="3200" b="1">
                <a:solidFill>
                  <a:srgbClr val="FFFF00"/>
                </a:solidFill>
              </a:rPr>
              <a:t>I. KHÁI QUÁT VỀ HỌC THUYẾT TẾ BÀO</a:t>
            </a:r>
          </a:p>
        </p:txBody>
      </p:sp>
    </p:spTree>
    <p:extLst>
      <p:ext uri="{BB962C8B-B14F-4D97-AF65-F5344CB8AC3E}">
        <p14:creationId xmlns:p14="http://schemas.microsoft.com/office/powerpoint/2010/main" val="357721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Chéo Tròn 2">
            <a:extLst>
              <a:ext uri="{FF2B5EF4-FFF2-40B4-BE49-F238E27FC236}">
                <a16:creationId xmlns:a16="http://schemas.microsoft.com/office/drawing/2014/main" id="{4EFC4F89-ABDC-24EA-92FA-3040B82550F3}"/>
              </a:ext>
            </a:extLst>
          </p:cNvPr>
          <p:cNvSpPr/>
          <p:nvPr/>
        </p:nvSpPr>
        <p:spPr>
          <a:xfrm>
            <a:off x="609600" y="4191106"/>
            <a:ext cx="10972800" cy="2514600"/>
          </a:xfrm>
          <a:prstGeom prst="round2Diag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HỌC THUYẾT TẾ BÀO</a:t>
            </a:r>
          </a:p>
          <a:p>
            <a:pPr marL="457200" indent="-457200">
              <a:buFont typeface="Wingdings" panose="05000000000000000000" pitchFamily="2" charset="2"/>
              <a:buChar char="ü"/>
            </a:pPr>
            <a:r>
              <a:rPr lang="en-US" sz="2800">
                <a:solidFill>
                  <a:srgbClr val="002060"/>
                </a:solidFill>
              </a:rPr>
              <a:t>Tất cả mọi sinh vật đều được cấu tạo từ 1 hoặc nhiều tế bào.</a:t>
            </a:r>
          </a:p>
          <a:p>
            <a:pPr marL="457200" indent="-457200">
              <a:buFont typeface="Wingdings" panose="05000000000000000000" pitchFamily="2" charset="2"/>
              <a:buChar char="ü"/>
            </a:pPr>
            <a:r>
              <a:rPr lang="en-US" sz="2800">
                <a:solidFill>
                  <a:srgbClr val="002060"/>
                </a:solidFill>
              </a:rPr>
              <a:t>Tế bào là đơn vị nhỏ nhất, đơn vị cấu trúc – chức năng cấu tạo nên cơ thể sống.</a:t>
            </a:r>
          </a:p>
          <a:p>
            <a:pPr marL="457200" indent="-457200">
              <a:buFont typeface="Wingdings" panose="05000000000000000000" pitchFamily="2" charset="2"/>
              <a:buChar char="ü"/>
            </a:pPr>
            <a:r>
              <a:rPr lang="en-US" sz="2800">
                <a:solidFill>
                  <a:srgbClr val="002060"/>
                </a:solidFill>
              </a:rPr>
              <a:t>Tế bào chỉ được sinh ra từ sự phân chia các tế bào có trước.</a:t>
            </a:r>
          </a:p>
          <a:p>
            <a:pPr algn="ctr"/>
            <a:endParaRPr lang="en-US"/>
          </a:p>
        </p:txBody>
      </p:sp>
      <p:pic>
        <p:nvPicPr>
          <p:cNvPr id="4" name="Hình ảnh 3">
            <a:extLst>
              <a:ext uri="{FF2B5EF4-FFF2-40B4-BE49-F238E27FC236}">
                <a16:creationId xmlns:a16="http://schemas.microsoft.com/office/drawing/2014/main" id="{FC2DB675-7A8E-6F2E-50BB-C75939734724}"/>
              </a:ext>
            </a:extLst>
          </p:cNvPr>
          <p:cNvPicPr>
            <a:picLocks noChangeAspect="1"/>
          </p:cNvPicPr>
          <p:nvPr/>
        </p:nvPicPr>
        <p:blipFill>
          <a:blip r:embed="rId2"/>
          <a:stretch>
            <a:fillRect/>
          </a:stretch>
        </p:blipFill>
        <p:spPr>
          <a:xfrm>
            <a:off x="2514600" y="1219094"/>
            <a:ext cx="2362200" cy="3025524"/>
          </a:xfrm>
          <a:prstGeom prst="rect">
            <a:avLst/>
          </a:prstGeom>
        </p:spPr>
      </p:pic>
      <p:pic>
        <p:nvPicPr>
          <p:cNvPr id="9" name="Picture 2">
            <a:extLst>
              <a:ext uri="{FF2B5EF4-FFF2-40B4-BE49-F238E27FC236}">
                <a16:creationId xmlns:a16="http://schemas.microsoft.com/office/drawing/2014/main" id="{D4ED82F4-BB54-9F3F-0D38-B15C7FE6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327886"/>
            <a:ext cx="4719172" cy="2743412"/>
          </a:xfrm>
          <a:prstGeom prst="rect">
            <a:avLst/>
          </a:prstGeom>
          <a:ln>
            <a:noFill/>
          </a:ln>
          <a:effectLst>
            <a:softEdge rad="112500"/>
          </a:effectLst>
        </p:spPr>
      </p:pic>
      <p:sp>
        <p:nvSpPr>
          <p:cNvPr id="10" name="Hộp Văn bản 9">
            <a:extLst>
              <a:ext uri="{FF2B5EF4-FFF2-40B4-BE49-F238E27FC236}">
                <a16:creationId xmlns:a16="http://schemas.microsoft.com/office/drawing/2014/main" id="{4C9977C8-818A-A1C1-F294-54D045C0A6FA}"/>
              </a:ext>
            </a:extLst>
          </p:cNvPr>
          <p:cNvSpPr txBox="1"/>
          <p:nvPr/>
        </p:nvSpPr>
        <p:spPr>
          <a:xfrm>
            <a:off x="13252" y="282028"/>
            <a:ext cx="6705600" cy="584775"/>
          </a:xfrm>
          <a:prstGeom prst="rect">
            <a:avLst/>
          </a:prstGeom>
          <a:noFill/>
        </p:spPr>
        <p:txBody>
          <a:bodyPr wrap="square" rtlCol="0">
            <a:spAutoFit/>
          </a:bodyPr>
          <a:lstStyle/>
          <a:p>
            <a:r>
              <a:rPr lang="en-US" sz="3200" b="1">
                <a:solidFill>
                  <a:srgbClr val="FFFF00"/>
                </a:solidFill>
              </a:rPr>
              <a:t>I. KHÁI QUÁT VỀ HỌC THUYẾT TẾ BÀO</a:t>
            </a:r>
          </a:p>
        </p:txBody>
      </p:sp>
    </p:spTree>
    <p:extLst>
      <p:ext uri="{BB962C8B-B14F-4D97-AF65-F5344CB8AC3E}">
        <p14:creationId xmlns:p14="http://schemas.microsoft.com/office/powerpoint/2010/main" val="33729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933C21B-6A67-0777-500C-9B82B79C0EF8}"/>
              </a:ext>
            </a:extLst>
          </p:cNvPr>
          <p:cNvSpPr txBox="1"/>
          <p:nvPr/>
        </p:nvSpPr>
        <p:spPr>
          <a:xfrm>
            <a:off x="174627" y="286826"/>
            <a:ext cx="7214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3">
                    <a:lumMod val="20000"/>
                    <a:lumOff val="80000"/>
                  </a:schemeClr>
                </a:solidFill>
                <a:effectLst/>
                <a:uLnTx/>
                <a:uFillTx/>
                <a:ea typeface="+mn-ea"/>
                <a:cs typeface="+mn-cs"/>
              </a:rPr>
              <a:t>II. </a:t>
            </a:r>
            <a:r>
              <a:rPr kumimoji="0" lang="en-US" sz="2800" b="1" i="0" u="none" strike="noStrike" kern="1200" cap="all" spc="0" normalizeH="0" noProof="0">
                <a:ln>
                  <a:noFill/>
                </a:ln>
                <a:solidFill>
                  <a:schemeClr val="accent3">
                    <a:lumMod val="20000"/>
                    <a:lumOff val="80000"/>
                  </a:schemeClr>
                </a:solidFill>
                <a:effectLst/>
                <a:uLnTx/>
                <a:uFillTx/>
                <a:ea typeface="+mn-ea"/>
                <a:cs typeface="+mn-cs"/>
              </a:rPr>
              <a:t>Các nguyên tố hóa học trong tế bào</a:t>
            </a:r>
            <a:endParaRPr kumimoji="0" lang="vi-VN" sz="2800" b="1" i="0" u="none" strike="noStrike" kern="1200" cap="all" spc="0" normalizeH="0" noProof="0" dirty="0">
              <a:ln>
                <a:noFill/>
              </a:ln>
              <a:solidFill>
                <a:schemeClr val="accent3">
                  <a:lumMod val="20000"/>
                  <a:lumOff val="80000"/>
                </a:schemeClr>
              </a:solidFill>
              <a:effectLst/>
              <a:uLnTx/>
              <a:uFillTx/>
              <a:ea typeface="+mn-ea"/>
              <a:cs typeface="+mn-cs"/>
            </a:endParaRPr>
          </a:p>
        </p:txBody>
      </p:sp>
      <p:sp>
        <p:nvSpPr>
          <p:cNvPr id="3" name="Hộp Văn bản 2">
            <a:extLst>
              <a:ext uri="{FF2B5EF4-FFF2-40B4-BE49-F238E27FC236}">
                <a16:creationId xmlns:a16="http://schemas.microsoft.com/office/drawing/2014/main" id="{094D53DA-8910-FC41-DFD1-50BF00FDDEF8}"/>
              </a:ext>
            </a:extLst>
          </p:cNvPr>
          <p:cNvSpPr txBox="1"/>
          <p:nvPr/>
        </p:nvSpPr>
        <p:spPr>
          <a:xfrm>
            <a:off x="1585363" y="2070266"/>
            <a:ext cx="5365498" cy="1062796"/>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Nguyên</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tố</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quan</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trọng</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tạo</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nên</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sự</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đa</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dạng</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của</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các</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đại</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phân</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tử</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hữu</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r>
              <a:rPr kumimoji="0" lang="en-US" altLang="en-US" sz="3600" b="1" i="0" u="none" strike="noStrike" kern="1200" cap="none" spc="0" normalizeH="0" baseline="0" noProof="0" dirty="0" err="1">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cơ</a:t>
            </a:r>
            <a:r>
              <a:rPr kumimoji="0" lang="en-US" altLang="en-US" sz="3600" b="1" i="0" u="none"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rPr>
              <a:t> </a:t>
            </a:r>
            <a:endParaRPr kumimoji="0" lang="en-US" sz="3600" b="0" i="0" u="sng" strike="noStrike" kern="1200" cap="none" spc="0" normalizeH="0" baseline="0" noProof="0" dirty="0">
              <a:ln>
                <a:noFill/>
              </a:ln>
              <a:solidFill>
                <a:schemeClr val="accent3">
                  <a:lumMod val="20000"/>
                  <a:lumOff val="80000"/>
                </a:schemeClr>
              </a:solidFill>
              <a:effectLst/>
              <a:uLnTx/>
              <a:uFillTx/>
              <a:latin typeface="Amazone" panose="020B0500000000000000" pitchFamily="34" charset="-93"/>
              <a:ea typeface="Amazone" panose="020B0500000000000000" pitchFamily="34" charset="-93"/>
              <a:cs typeface="Amazone" panose="020B0500000000000000" pitchFamily="34" charset="-93"/>
            </a:endParaRPr>
          </a:p>
        </p:txBody>
      </p:sp>
      <p:pic>
        <p:nvPicPr>
          <p:cNvPr id="4" name="Hình ảnh 3">
            <a:extLst>
              <a:ext uri="{FF2B5EF4-FFF2-40B4-BE49-F238E27FC236}">
                <a16:creationId xmlns:a16="http://schemas.microsoft.com/office/drawing/2014/main" id="{5DEE8FDA-8B00-FB8B-6E87-5C9AD1A32177}"/>
              </a:ext>
            </a:extLst>
          </p:cNvPr>
          <p:cNvPicPr>
            <a:picLocks noChangeAspect="1"/>
          </p:cNvPicPr>
          <p:nvPr/>
        </p:nvPicPr>
        <p:blipFill>
          <a:blip r:embed="rId2"/>
          <a:stretch>
            <a:fillRect/>
          </a:stretch>
        </p:blipFill>
        <p:spPr>
          <a:xfrm>
            <a:off x="7389533" y="1226186"/>
            <a:ext cx="4085230" cy="3878245"/>
          </a:xfrm>
          <a:prstGeom prst="rect">
            <a:avLst/>
          </a:prstGeom>
        </p:spPr>
      </p:pic>
      <p:sp>
        <p:nvSpPr>
          <p:cNvPr id="5" name="Hộp Văn bản 4">
            <a:extLst>
              <a:ext uri="{FF2B5EF4-FFF2-40B4-BE49-F238E27FC236}">
                <a16:creationId xmlns:a16="http://schemas.microsoft.com/office/drawing/2014/main" id="{D5DDE33C-4198-0FC5-B047-B96B8EFBFFAC}"/>
              </a:ext>
            </a:extLst>
          </p:cNvPr>
          <p:cNvSpPr txBox="1"/>
          <p:nvPr/>
        </p:nvSpPr>
        <p:spPr>
          <a:xfrm>
            <a:off x="8436339" y="5104431"/>
            <a:ext cx="2475781" cy="129794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altLang="en-US" sz="2800" b="1" i="0" u="none" strike="noStrike" kern="1200" cap="none" spc="0" normalizeH="0" baseline="0" noProof="0" dirty="0">
                <a:ln>
                  <a:noFill/>
                </a:ln>
                <a:solidFill>
                  <a:schemeClr val="accent3">
                    <a:lumMod val="20000"/>
                    <a:lumOff val="80000"/>
                  </a:schemeClr>
                </a:solidFill>
                <a:effectLst/>
                <a:uLnTx/>
                <a:uFillTx/>
                <a:latin typeface="Arial" panose="020B0604020202020204" pitchFamily="34" charset="0"/>
                <a:ea typeface="+mn-ea"/>
                <a:cs typeface="Arial" panose="020B0604020202020204" pitchFamily="34" charset="0"/>
              </a:rPr>
              <a:t>NỀN CHẤT SỐNG</a:t>
            </a:r>
            <a:endParaRPr kumimoji="0" lang="en-US" sz="2800" b="0" i="0" u="sng" strike="noStrike" kern="1200" cap="none" spc="0" normalizeH="0" baseline="0" noProof="0" dirty="0">
              <a:ln>
                <a:noFill/>
              </a:ln>
              <a:solidFill>
                <a:schemeClr val="accent3">
                  <a:lumMod val="20000"/>
                  <a:lumOff val="80000"/>
                </a:schemeClr>
              </a:solidFill>
              <a:effectLst/>
              <a:uLnTx/>
              <a:uFillTx/>
              <a:latin typeface="Arial" panose="020B0604020202020204" pitchFamily="34" charset="0"/>
              <a:ea typeface="+mn-ea"/>
              <a:cs typeface="Arial" panose="020B0604020202020204" pitchFamily="34" charset="0"/>
            </a:endParaRPr>
          </a:p>
        </p:txBody>
      </p:sp>
      <p:pic>
        <p:nvPicPr>
          <p:cNvPr id="6" name="Hình ảnh 5">
            <a:extLst>
              <a:ext uri="{FF2B5EF4-FFF2-40B4-BE49-F238E27FC236}">
                <a16:creationId xmlns:a16="http://schemas.microsoft.com/office/drawing/2014/main" id="{CFDDCEB5-7B07-337F-01E9-36746D44F79A}"/>
              </a:ext>
            </a:extLst>
          </p:cNvPr>
          <p:cNvPicPr>
            <a:picLocks noChangeAspect="1"/>
          </p:cNvPicPr>
          <p:nvPr/>
        </p:nvPicPr>
        <p:blipFill>
          <a:blip r:embed="rId3"/>
          <a:stretch>
            <a:fillRect/>
          </a:stretch>
        </p:blipFill>
        <p:spPr>
          <a:xfrm>
            <a:off x="1095296" y="4685670"/>
            <a:ext cx="1238386" cy="1260961"/>
          </a:xfrm>
          <a:prstGeom prst="rect">
            <a:avLst/>
          </a:prstGeom>
        </p:spPr>
      </p:pic>
      <p:pic>
        <p:nvPicPr>
          <p:cNvPr id="7" name="Hình ảnh 6">
            <a:extLst>
              <a:ext uri="{FF2B5EF4-FFF2-40B4-BE49-F238E27FC236}">
                <a16:creationId xmlns:a16="http://schemas.microsoft.com/office/drawing/2014/main" id="{638D48BC-8EF5-F013-B2A3-DD08E90B3BC2}"/>
              </a:ext>
            </a:extLst>
          </p:cNvPr>
          <p:cNvPicPr>
            <a:picLocks noChangeAspect="1"/>
          </p:cNvPicPr>
          <p:nvPr/>
        </p:nvPicPr>
        <p:blipFill>
          <a:blip r:embed="rId4"/>
          <a:stretch>
            <a:fillRect/>
          </a:stretch>
        </p:blipFill>
        <p:spPr>
          <a:xfrm>
            <a:off x="2480574" y="4701471"/>
            <a:ext cx="1275089" cy="1260961"/>
          </a:xfrm>
          <a:prstGeom prst="rect">
            <a:avLst/>
          </a:prstGeom>
        </p:spPr>
      </p:pic>
      <p:pic>
        <p:nvPicPr>
          <p:cNvPr id="8" name="Hình ảnh 7">
            <a:extLst>
              <a:ext uri="{FF2B5EF4-FFF2-40B4-BE49-F238E27FC236}">
                <a16:creationId xmlns:a16="http://schemas.microsoft.com/office/drawing/2014/main" id="{885C10A2-CECD-2DB2-E215-A483589AE7D9}"/>
              </a:ext>
            </a:extLst>
          </p:cNvPr>
          <p:cNvPicPr>
            <a:picLocks noChangeAspect="1"/>
          </p:cNvPicPr>
          <p:nvPr/>
        </p:nvPicPr>
        <p:blipFill>
          <a:blip r:embed="rId5"/>
          <a:stretch>
            <a:fillRect/>
          </a:stretch>
        </p:blipFill>
        <p:spPr>
          <a:xfrm>
            <a:off x="3902555" y="4685670"/>
            <a:ext cx="1256150" cy="1260962"/>
          </a:xfrm>
          <a:prstGeom prst="rect">
            <a:avLst/>
          </a:prstGeom>
        </p:spPr>
      </p:pic>
      <p:pic>
        <p:nvPicPr>
          <p:cNvPr id="9" name="Hình ảnh 8">
            <a:extLst>
              <a:ext uri="{FF2B5EF4-FFF2-40B4-BE49-F238E27FC236}">
                <a16:creationId xmlns:a16="http://schemas.microsoft.com/office/drawing/2014/main" id="{B0B95812-AB64-1A5A-1A7F-163FC85AC2B0}"/>
              </a:ext>
            </a:extLst>
          </p:cNvPr>
          <p:cNvPicPr>
            <a:picLocks noChangeAspect="1"/>
          </p:cNvPicPr>
          <p:nvPr/>
        </p:nvPicPr>
        <p:blipFill>
          <a:blip r:embed="rId6"/>
          <a:stretch>
            <a:fillRect/>
          </a:stretch>
        </p:blipFill>
        <p:spPr>
          <a:xfrm>
            <a:off x="5401942" y="4664485"/>
            <a:ext cx="1325636" cy="1297947"/>
          </a:xfrm>
          <a:prstGeom prst="rect">
            <a:avLst/>
          </a:prstGeom>
        </p:spPr>
      </p:pic>
      <p:sp>
        <p:nvSpPr>
          <p:cNvPr id="10" name="Rectangle 11">
            <a:extLst>
              <a:ext uri="{FF2B5EF4-FFF2-40B4-BE49-F238E27FC236}">
                <a16:creationId xmlns:a16="http://schemas.microsoft.com/office/drawing/2014/main" id="{F9995F57-244C-0D81-96E6-C8E2E387B704}"/>
              </a:ext>
            </a:extLst>
          </p:cNvPr>
          <p:cNvSpPr/>
          <p:nvPr/>
        </p:nvSpPr>
        <p:spPr bwMode="auto">
          <a:xfrm>
            <a:off x="3030500" y="3457170"/>
            <a:ext cx="1511107" cy="830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uLnTx/>
                <a:uFillTx/>
                <a:latin typeface="Times New Roman" pitchFamily="18" charset="0"/>
                <a:ea typeface="+mn-ea"/>
                <a:cs typeface="Times New Roman" pitchFamily="18" charset="0"/>
              </a:rPr>
              <a:t>96%</a:t>
            </a:r>
          </a:p>
        </p:txBody>
      </p:sp>
      <p:sp>
        <p:nvSpPr>
          <p:cNvPr id="11" name="Rectangle 11">
            <a:extLst>
              <a:ext uri="{FF2B5EF4-FFF2-40B4-BE49-F238E27FC236}">
                <a16:creationId xmlns:a16="http://schemas.microsoft.com/office/drawing/2014/main" id="{1F4F223E-160E-A56F-8B2A-53CE61644083}"/>
              </a:ext>
            </a:extLst>
          </p:cNvPr>
          <p:cNvSpPr/>
          <p:nvPr/>
        </p:nvSpPr>
        <p:spPr bwMode="auto">
          <a:xfrm>
            <a:off x="1063065" y="5960237"/>
            <a:ext cx="1270617"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uLnTx/>
                <a:uFillTx/>
                <a:latin typeface="Times New Roman" pitchFamily="18" charset="0"/>
                <a:ea typeface="+mn-ea"/>
                <a:cs typeface="Times New Roman" pitchFamily="18" charset="0"/>
              </a:rPr>
              <a:t>18.5%</a:t>
            </a:r>
          </a:p>
        </p:txBody>
      </p:sp>
      <p:sp>
        <p:nvSpPr>
          <p:cNvPr id="12" name="Rectangle 11">
            <a:extLst>
              <a:ext uri="{FF2B5EF4-FFF2-40B4-BE49-F238E27FC236}">
                <a16:creationId xmlns:a16="http://schemas.microsoft.com/office/drawing/2014/main" id="{FF2B7507-4469-3BB2-ED4B-930717C07944}"/>
              </a:ext>
            </a:extLst>
          </p:cNvPr>
          <p:cNvSpPr/>
          <p:nvPr/>
        </p:nvSpPr>
        <p:spPr bwMode="auto">
          <a:xfrm>
            <a:off x="2485046" y="6029980"/>
            <a:ext cx="1270617"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uLnTx/>
                <a:uFillTx/>
                <a:latin typeface="Times New Roman" pitchFamily="18" charset="0"/>
                <a:ea typeface="+mn-ea"/>
                <a:cs typeface="Times New Roman" pitchFamily="18" charset="0"/>
              </a:rPr>
              <a:t>9.5%</a:t>
            </a:r>
          </a:p>
        </p:txBody>
      </p:sp>
      <p:sp>
        <p:nvSpPr>
          <p:cNvPr id="13" name="Rectangle 11">
            <a:extLst>
              <a:ext uri="{FF2B5EF4-FFF2-40B4-BE49-F238E27FC236}">
                <a16:creationId xmlns:a16="http://schemas.microsoft.com/office/drawing/2014/main" id="{73741D99-EB1F-E075-737C-BC2D77C2AF0F}"/>
              </a:ext>
            </a:extLst>
          </p:cNvPr>
          <p:cNvSpPr/>
          <p:nvPr/>
        </p:nvSpPr>
        <p:spPr bwMode="auto">
          <a:xfrm>
            <a:off x="3982315" y="5988766"/>
            <a:ext cx="1270617"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uLnTx/>
                <a:uFillTx/>
                <a:latin typeface="Times New Roman" pitchFamily="18" charset="0"/>
                <a:ea typeface="+mn-ea"/>
                <a:cs typeface="Times New Roman" pitchFamily="18" charset="0"/>
              </a:rPr>
              <a:t>65.5%</a:t>
            </a:r>
          </a:p>
        </p:txBody>
      </p:sp>
      <p:sp>
        <p:nvSpPr>
          <p:cNvPr id="14" name="Rectangle 11">
            <a:extLst>
              <a:ext uri="{FF2B5EF4-FFF2-40B4-BE49-F238E27FC236}">
                <a16:creationId xmlns:a16="http://schemas.microsoft.com/office/drawing/2014/main" id="{73934260-1CC5-7511-67F6-E0A1201E4943}"/>
              </a:ext>
            </a:extLst>
          </p:cNvPr>
          <p:cNvSpPr/>
          <p:nvPr/>
        </p:nvSpPr>
        <p:spPr bwMode="auto">
          <a:xfrm>
            <a:off x="5528358" y="6001752"/>
            <a:ext cx="1270617"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uLnTx/>
                <a:uFillTx/>
                <a:latin typeface="Times New Roman" pitchFamily="18" charset="0"/>
                <a:ea typeface="+mn-ea"/>
                <a:cs typeface="Times New Roman" pitchFamily="18" charset="0"/>
              </a:rPr>
              <a:t>3.3%</a:t>
            </a:r>
          </a:p>
        </p:txBody>
      </p:sp>
      <p:pic>
        <p:nvPicPr>
          <p:cNvPr id="15" name="Hình ảnh 14">
            <a:extLst>
              <a:ext uri="{FF2B5EF4-FFF2-40B4-BE49-F238E27FC236}">
                <a16:creationId xmlns:a16="http://schemas.microsoft.com/office/drawing/2014/main" id="{7D5CF9CC-4E50-C97C-5150-4719601E069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7057550" y="721027"/>
            <a:ext cx="4749196" cy="4383404"/>
          </a:xfrm>
          <a:prstGeom prst="rect">
            <a:avLst/>
          </a:prstGeom>
          <a:ln>
            <a:noFill/>
          </a:ln>
          <a:effectLst>
            <a:softEdge rad="112500"/>
          </a:effectLst>
        </p:spPr>
      </p:pic>
    </p:spTree>
    <p:extLst>
      <p:ext uri="{BB962C8B-B14F-4D97-AF65-F5344CB8AC3E}">
        <p14:creationId xmlns:p14="http://schemas.microsoft.com/office/powerpoint/2010/main" val="14977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9">
            <a:extLst>
              <a:ext uri="{FF2B5EF4-FFF2-40B4-BE49-F238E27FC236}">
                <a16:creationId xmlns:a16="http://schemas.microsoft.com/office/drawing/2014/main" id="{750385D5-52BB-D6FA-62D7-682F3F042893}"/>
              </a:ext>
            </a:extLst>
          </p:cNvPr>
          <p:cNvGraphicFramePr>
            <a:graphicFrameLocks/>
          </p:cNvGraphicFramePr>
          <p:nvPr>
            <p:extLst>
              <p:ext uri="{D42A27DB-BD31-4B8C-83A1-F6EECF244321}">
                <p14:modId xmlns:p14="http://schemas.microsoft.com/office/powerpoint/2010/main" val="2150854642"/>
              </p:ext>
            </p:extLst>
          </p:nvPr>
        </p:nvGraphicFramePr>
        <p:xfrm>
          <a:off x="389626" y="2182670"/>
          <a:ext cx="11412747" cy="3143175"/>
        </p:xfrm>
        <a:graphic>
          <a:graphicData uri="http://schemas.openxmlformats.org/drawingml/2006/table">
            <a:tbl>
              <a:tblPr/>
              <a:tblGrid>
                <a:gridCol w="2235033">
                  <a:extLst>
                    <a:ext uri="{9D8B030D-6E8A-4147-A177-3AD203B41FA5}">
                      <a16:colId xmlns:a16="http://schemas.microsoft.com/office/drawing/2014/main" val="3897213827"/>
                    </a:ext>
                  </a:extLst>
                </a:gridCol>
                <a:gridCol w="4653741">
                  <a:extLst>
                    <a:ext uri="{9D8B030D-6E8A-4147-A177-3AD203B41FA5}">
                      <a16:colId xmlns:a16="http://schemas.microsoft.com/office/drawing/2014/main" val="840204248"/>
                    </a:ext>
                  </a:extLst>
                </a:gridCol>
                <a:gridCol w="4523973">
                  <a:extLst>
                    <a:ext uri="{9D8B030D-6E8A-4147-A177-3AD203B41FA5}">
                      <a16:colId xmlns:a16="http://schemas.microsoft.com/office/drawing/2014/main" val="2769428268"/>
                    </a:ext>
                  </a:extLst>
                </a:gridCol>
              </a:tblGrid>
              <a:tr h="7326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Nguyên</a:t>
                      </a:r>
                      <a:r>
                        <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tố</a:t>
                      </a:r>
                      <a:r>
                        <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đa</a:t>
                      </a:r>
                      <a:r>
                        <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lượng</a:t>
                      </a:r>
                      <a:endPar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Nguyên</a:t>
                      </a:r>
                      <a:r>
                        <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tố</a:t>
                      </a:r>
                      <a:r>
                        <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vi </a:t>
                      </a:r>
                      <a:r>
                        <a:rPr kumimoji="0" lang="en-US" altLang="vi-VN" sz="32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lượng</a:t>
                      </a:r>
                      <a:endParaRPr kumimoji="0" lang="en-US" altLang="vi-VN"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extLst>
                  <a:ext uri="{0D108BD9-81ED-4DB2-BD59-A6C34878D82A}">
                    <a16:rowId xmlns:a16="http://schemas.microsoft.com/office/drawing/2014/main" val="1058847590"/>
                  </a:ext>
                </a:extLst>
              </a:tr>
              <a:tr h="7326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Ví</a:t>
                      </a: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dụ</a:t>
                      </a:r>
                      <a:endPar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D</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extLst>
                  <a:ext uri="{0D108BD9-81ED-4DB2-BD59-A6C34878D82A}">
                    <a16:rowId xmlns:a16="http://schemas.microsoft.com/office/drawing/2014/main" val="1706056116"/>
                  </a:ext>
                </a:extLst>
              </a:tr>
              <a:tr h="94511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Đặc</a:t>
                      </a: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điểm</a:t>
                      </a:r>
                      <a:endPar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E</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86218"/>
                    </a:solidFill>
                  </a:tcPr>
                </a:tc>
                <a:extLst>
                  <a:ext uri="{0D108BD9-81ED-4DB2-BD59-A6C34878D82A}">
                    <a16:rowId xmlns:a16="http://schemas.microsoft.com/office/drawing/2014/main" val="186369064"/>
                  </a:ext>
                </a:extLst>
              </a:tr>
              <a:tr h="7326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Vai</a:t>
                      </a: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trò</a:t>
                      </a: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altLang="vi-VN"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chính</a:t>
                      </a:r>
                      <a:endPar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86218"/>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F</a:t>
                      </a:r>
                      <a:endParaRPr kumimoji="0" lang="vi-VN" altLang="vi-V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86218"/>
                    </a:solidFill>
                  </a:tcPr>
                </a:tc>
                <a:extLst>
                  <a:ext uri="{0D108BD9-81ED-4DB2-BD59-A6C34878D82A}">
                    <a16:rowId xmlns:a16="http://schemas.microsoft.com/office/drawing/2014/main" val="1936781523"/>
                  </a:ext>
                </a:extLst>
              </a:tr>
            </a:tbl>
          </a:graphicData>
        </a:graphic>
      </p:graphicFrame>
      <p:sp>
        <p:nvSpPr>
          <p:cNvPr id="3" name="Text Box 28">
            <a:extLst>
              <a:ext uri="{FF2B5EF4-FFF2-40B4-BE49-F238E27FC236}">
                <a16:creationId xmlns:a16="http://schemas.microsoft.com/office/drawing/2014/main" id="{FE4E1C45-7960-A77D-81D6-D03C6829D33E}"/>
              </a:ext>
            </a:extLst>
          </p:cNvPr>
          <p:cNvSpPr txBox="1">
            <a:spLocks noChangeArrowheads="1"/>
          </p:cNvSpPr>
          <p:nvPr/>
        </p:nvSpPr>
        <p:spPr bwMode="auto">
          <a:xfrm>
            <a:off x="1594278" y="1617570"/>
            <a:ext cx="92267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Bef>
                <a:spcPct val="50000"/>
              </a:spcBef>
              <a:defRPr/>
            </a:pP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Lựa</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chọn</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các</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ý 1,2,3,4,5,6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sau</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để</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sắp</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xếp</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vào</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bảng</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sao</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cho</a:t>
            </a:r>
            <a:r>
              <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rPr>
              <a:t> </a:t>
            </a:r>
            <a:r>
              <a:rPr lang="en-US" altLang="vi-VN" sz="2800" b="1" dirty="0" err="1">
                <a:solidFill>
                  <a:srgbClr val="FF0000"/>
                </a:solidFill>
                <a:latin typeface="Amazone" panose="020B0500000000000000" pitchFamily="34" charset="-93"/>
                <a:ea typeface="Amazone" panose="020B0500000000000000" pitchFamily="34" charset="-93"/>
                <a:cs typeface="Amazone" panose="020B0500000000000000" pitchFamily="34" charset="-93"/>
              </a:rPr>
              <a:t>đúng</a:t>
            </a:r>
            <a:endParaRPr lang="en-US" altLang="vi-VN" sz="2800" b="1" dirty="0">
              <a:solidFill>
                <a:srgbClr val="FF0000"/>
              </a:solidFill>
              <a:latin typeface="Amazone" panose="020B0500000000000000" pitchFamily="34" charset="-93"/>
              <a:ea typeface="Amazone" panose="020B0500000000000000" pitchFamily="34" charset="-93"/>
              <a:cs typeface="Amazone" panose="020B0500000000000000" pitchFamily="34" charset="-93"/>
            </a:endParaRPr>
          </a:p>
        </p:txBody>
      </p:sp>
      <p:sp>
        <p:nvSpPr>
          <p:cNvPr id="4" name="AutoShape 30">
            <a:extLst>
              <a:ext uri="{FF2B5EF4-FFF2-40B4-BE49-F238E27FC236}">
                <a16:creationId xmlns:a16="http://schemas.microsoft.com/office/drawing/2014/main" id="{67B17926-3786-BF3B-E780-EA4B9A216F4B}"/>
              </a:ext>
            </a:extLst>
          </p:cNvPr>
          <p:cNvSpPr>
            <a:spLocks noChangeArrowheads="1"/>
          </p:cNvSpPr>
          <p:nvPr/>
        </p:nvSpPr>
        <p:spPr bwMode="auto">
          <a:xfrm>
            <a:off x="121186" y="5941768"/>
            <a:ext cx="2996587" cy="457200"/>
          </a:xfrm>
          <a:prstGeom prst="roundRect">
            <a:avLst>
              <a:gd name="adj" fmla="val 16667"/>
            </a:avLst>
          </a:prstGeom>
          <a:solidFill>
            <a:srgbClr val="286218"/>
          </a:solidFill>
          <a:ln w="9525">
            <a:noFill/>
            <a:round/>
            <a:headEnd/>
            <a:tailEnd/>
          </a:ln>
          <a:effec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257175" indent="-257175" algn="ctr" defTabSz="685800">
              <a:buFontTx/>
              <a:buAutoNum type="arabicPeriod"/>
              <a:defRPr/>
            </a:pP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Điều</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tiết</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hoạt</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hóa</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enzim</a:t>
            </a:r>
            <a:endPar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endParaRPr>
          </a:p>
        </p:txBody>
      </p:sp>
      <p:sp>
        <p:nvSpPr>
          <p:cNvPr id="5" name="AutoShape 31">
            <a:extLst>
              <a:ext uri="{FF2B5EF4-FFF2-40B4-BE49-F238E27FC236}">
                <a16:creationId xmlns:a16="http://schemas.microsoft.com/office/drawing/2014/main" id="{51D7484B-0844-BC1B-96F1-2EC027F1310B}"/>
              </a:ext>
            </a:extLst>
          </p:cNvPr>
          <p:cNvSpPr>
            <a:spLocks noChangeArrowheads="1"/>
          </p:cNvSpPr>
          <p:nvPr/>
        </p:nvSpPr>
        <p:spPr bwMode="auto">
          <a:xfrm>
            <a:off x="176389" y="5400807"/>
            <a:ext cx="2901641" cy="457200"/>
          </a:xfrm>
          <a:prstGeom prst="roundRect">
            <a:avLst>
              <a:gd name="adj" fmla="val 16667"/>
            </a:avLst>
          </a:prstGeom>
          <a:solidFill>
            <a:srgbClr val="286218"/>
          </a:solidFill>
          <a:ln w="9525">
            <a:noFill/>
            <a:round/>
            <a:headEnd/>
            <a:tailEnd/>
          </a:ln>
          <a:effectLst/>
        </p:spPr>
        <p:txBody>
          <a:bodyPr wrap="none" anchor="ctr"/>
          <a:lstStyle/>
          <a:p>
            <a:pPr algn="ctr" defTabSz="685800">
              <a:defRPr/>
            </a:pP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2.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Thành</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phần</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cấu</a:t>
            </a:r>
            <a:r>
              <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rPr>
              <a:t> </a:t>
            </a:r>
            <a:r>
              <a:rPr lang="en-US" altLang="vi-VN" sz="22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trúc</a:t>
            </a:r>
            <a:endParaRPr lang="en-US" altLang="vi-VN" sz="2200" b="1" dirty="0">
              <a:solidFill>
                <a:srgbClr val="FFFF00"/>
              </a:solidFill>
              <a:latin typeface="Amazone" panose="020B0500000000000000" pitchFamily="34" charset="-93"/>
              <a:ea typeface="Amazone" panose="020B0500000000000000" pitchFamily="34" charset="-93"/>
              <a:cs typeface="Amazone" panose="020B0500000000000000" pitchFamily="34" charset="-93"/>
            </a:endParaRPr>
          </a:p>
        </p:txBody>
      </p:sp>
      <p:sp>
        <p:nvSpPr>
          <p:cNvPr id="6" name="AutoShape 33">
            <a:extLst>
              <a:ext uri="{FF2B5EF4-FFF2-40B4-BE49-F238E27FC236}">
                <a16:creationId xmlns:a16="http://schemas.microsoft.com/office/drawing/2014/main" id="{1D817885-BA9C-F81A-C808-143A4E94451F}"/>
              </a:ext>
            </a:extLst>
          </p:cNvPr>
          <p:cNvSpPr>
            <a:spLocks noChangeArrowheads="1"/>
          </p:cNvSpPr>
          <p:nvPr/>
        </p:nvSpPr>
        <p:spPr bwMode="auto">
          <a:xfrm>
            <a:off x="8782133" y="5427604"/>
            <a:ext cx="3288681" cy="514350"/>
          </a:xfrm>
          <a:prstGeom prst="roundRect">
            <a:avLst>
              <a:gd name="adj" fmla="val 16667"/>
            </a:avLst>
          </a:prstGeom>
          <a:solidFill>
            <a:srgbClr val="286218"/>
          </a:solidFill>
          <a:ln w="9525">
            <a:noFill/>
            <a:round/>
            <a:headEnd/>
            <a:tailEnd/>
          </a:ln>
          <a:effectLst/>
        </p:spPr>
        <p:txBody>
          <a:bodyPr wrap="none" anchor="ctr"/>
          <a:lstStyle/>
          <a:p>
            <a:pPr lvl="0" algn="ctr" fontAlgn="base">
              <a:spcBef>
                <a:spcPct val="0"/>
              </a:spcBef>
              <a:spcAft>
                <a:spcPct val="0"/>
              </a:spcAft>
            </a:pPr>
            <a:r>
              <a:rPr lang="en-US" altLang="vi-VN" sz="2200" b="1" dirty="0">
                <a:solidFill>
                  <a:srgbClr val="FFFF00"/>
                </a:solidFill>
              </a:rPr>
              <a:t>3. </a:t>
            </a:r>
            <a:r>
              <a:rPr lang="en-US" altLang="vi-VN" sz="2200" b="1" dirty="0" err="1">
                <a:solidFill>
                  <a:srgbClr val="FFFF00"/>
                </a:solidFill>
                <a:latin typeface="Arial" panose="020B0604020202020204" pitchFamily="34" charset="0"/>
              </a:rPr>
              <a:t>Fe,Cl</a:t>
            </a:r>
            <a:r>
              <a:rPr lang="en-US" altLang="vi-VN" sz="2200" b="1" dirty="0">
                <a:solidFill>
                  <a:srgbClr val="FFFF00"/>
                </a:solidFill>
                <a:latin typeface="Arial" panose="020B0604020202020204" pitchFamily="34" charset="0"/>
              </a:rPr>
              <a:t>, Zn, Cu, Mo, Ni</a:t>
            </a:r>
            <a:endParaRPr lang="en-US" altLang="vi-VN" sz="2200" b="1" dirty="0">
              <a:solidFill>
                <a:srgbClr val="FFFF00"/>
              </a:solidFill>
            </a:endParaRPr>
          </a:p>
        </p:txBody>
      </p:sp>
      <p:sp>
        <p:nvSpPr>
          <p:cNvPr id="7" name="AutoShape 34">
            <a:extLst>
              <a:ext uri="{FF2B5EF4-FFF2-40B4-BE49-F238E27FC236}">
                <a16:creationId xmlns:a16="http://schemas.microsoft.com/office/drawing/2014/main" id="{901C32CC-5228-957F-F9BA-1320A6DF25E1}"/>
              </a:ext>
            </a:extLst>
          </p:cNvPr>
          <p:cNvSpPr>
            <a:spLocks noChangeArrowheads="1"/>
          </p:cNvSpPr>
          <p:nvPr/>
        </p:nvSpPr>
        <p:spPr bwMode="auto">
          <a:xfrm>
            <a:off x="3289307" y="5941767"/>
            <a:ext cx="2702604" cy="655261"/>
          </a:xfrm>
          <a:prstGeom prst="roundRect">
            <a:avLst>
              <a:gd name="adj" fmla="val 16667"/>
            </a:avLst>
          </a:prstGeom>
          <a:solidFill>
            <a:srgbClr val="286218"/>
          </a:solidFill>
          <a:ln w="9525">
            <a:noFill/>
            <a:round/>
            <a:headEnd/>
            <a:tailEnd/>
          </a:ln>
          <a:effectLst/>
        </p:spPr>
        <p:txBody>
          <a:bodyPr wrap="none" anchor="ctr"/>
          <a:lstStyle/>
          <a:p>
            <a:pPr lvl="0" algn="ctr" fontAlgn="base">
              <a:spcBef>
                <a:spcPct val="0"/>
              </a:spcBef>
              <a:spcAft>
                <a:spcPct val="0"/>
              </a:spcAft>
            </a:pPr>
            <a:r>
              <a:rPr lang="en-US" altLang="vi-VN" sz="2400" b="1" dirty="0">
                <a:solidFill>
                  <a:srgbClr val="FFFF00"/>
                </a:solidFill>
                <a:latin typeface="Amazone" panose="020B0500000000000000" pitchFamily="34" charset="-93"/>
                <a:ea typeface="Amazone" panose="020B0500000000000000" pitchFamily="34" charset="-93"/>
                <a:cs typeface="Amazone" panose="020B0500000000000000" pitchFamily="34" charset="-93"/>
              </a:rPr>
              <a:t>4. </a:t>
            </a:r>
            <a:r>
              <a:rPr lang="en-US" altLang="vi-VN" sz="24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Chiếm</a:t>
            </a:r>
            <a:r>
              <a:rPr lang="en-US" altLang="vi-VN" sz="2400" b="1" dirty="0">
                <a:solidFill>
                  <a:srgbClr val="FFFF00"/>
                </a:solidFill>
                <a:latin typeface="Amazone" panose="020B0500000000000000" pitchFamily="34" charset="-93"/>
                <a:ea typeface="Amazone" panose="020B0500000000000000" pitchFamily="34" charset="-93"/>
                <a:cs typeface="Amazone" panose="020B0500000000000000" pitchFamily="34" charset="-93"/>
              </a:rPr>
              <a:t>  &lt; 0,01%</a:t>
            </a:r>
          </a:p>
        </p:txBody>
      </p:sp>
      <p:sp>
        <p:nvSpPr>
          <p:cNvPr id="8" name="AutoShape 35">
            <a:extLst>
              <a:ext uri="{FF2B5EF4-FFF2-40B4-BE49-F238E27FC236}">
                <a16:creationId xmlns:a16="http://schemas.microsoft.com/office/drawing/2014/main" id="{B47BBC4E-C9F6-225C-5BC6-E39AFDDC7627}"/>
              </a:ext>
            </a:extLst>
          </p:cNvPr>
          <p:cNvSpPr>
            <a:spLocks noChangeArrowheads="1"/>
          </p:cNvSpPr>
          <p:nvPr/>
        </p:nvSpPr>
        <p:spPr bwMode="auto">
          <a:xfrm>
            <a:off x="6095999" y="5941766"/>
            <a:ext cx="2514600" cy="655261"/>
          </a:xfrm>
          <a:prstGeom prst="roundRect">
            <a:avLst>
              <a:gd name="adj" fmla="val 16667"/>
            </a:avLst>
          </a:prstGeom>
          <a:solidFill>
            <a:srgbClr val="286218"/>
          </a:solidFill>
          <a:ln w="9525">
            <a:noFill/>
            <a:round/>
            <a:headEnd/>
            <a:tailEnd/>
          </a:ln>
          <a:effectLst/>
        </p:spPr>
        <p:txBody>
          <a:bodyPr wrap="none" anchor="ctr"/>
          <a:lstStyle/>
          <a:p>
            <a:pPr marL="342900" indent="-342900" algn="ctr" defTabSz="685800">
              <a:buAutoNum type="arabicPeriod" startAt="5"/>
              <a:defRPr/>
            </a:pPr>
            <a:r>
              <a:rPr lang="en-US" altLang="vi-VN" sz="2400" b="1" dirty="0" err="1">
                <a:solidFill>
                  <a:srgbClr val="FFFF00"/>
                </a:solidFill>
                <a:latin typeface="Amazone" panose="020B0500000000000000" pitchFamily="34" charset="-93"/>
                <a:ea typeface="Amazone" panose="020B0500000000000000" pitchFamily="34" charset="-93"/>
                <a:cs typeface="Amazone" panose="020B0500000000000000" pitchFamily="34" charset="-93"/>
              </a:rPr>
              <a:t>Chiếm</a:t>
            </a:r>
            <a:r>
              <a:rPr lang="en-US" altLang="vi-VN" sz="2400" b="1" dirty="0">
                <a:solidFill>
                  <a:srgbClr val="FFFF00"/>
                </a:solidFill>
                <a:latin typeface="Amazone" panose="020B0500000000000000" pitchFamily="34" charset="-93"/>
                <a:ea typeface="Amazone" panose="020B0500000000000000" pitchFamily="34" charset="-93"/>
                <a:cs typeface="Amazone" panose="020B0500000000000000" pitchFamily="34" charset="-93"/>
              </a:rPr>
              <a:t>  &gt; 0,01% </a:t>
            </a:r>
          </a:p>
        </p:txBody>
      </p:sp>
      <p:sp>
        <p:nvSpPr>
          <p:cNvPr id="9" name="AutoShape 36">
            <a:extLst>
              <a:ext uri="{FF2B5EF4-FFF2-40B4-BE49-F238E27FC236}">
                <a16:creationId xmlns:a16="http://schemas.microsoft.com/office/drawing/2014/main" id="{FF2D78EE-B084-73D9-9F7B-044DB92C16CD}"/>
              </a:ext>
            </a:extLst>
          </p:cNvPr>
          <p:cNvSpPr>
            <a:spLocks noChangeArrowheads="1"/>
          </p:cNvSpPr>
          <p:nvPr/>
        </p:nvSpPr>
        <p:spPr bwMode="auto">
          <a:xfrm>
            <a:off x="8714687" y="6087781"/>
            <a:ext cx="3356127" cy="459508"/>
          </a:xfrm>
          <a:prstGeom prst="roundRect">
            <a:avLst>
              <a:gd name="adj" fmla="val 16667"/>
            </a:avLst>
          </a:prstGeom>
          <a:solidFill>
            <a:srgbClr val="286218"/>
          </a:solidFill>
          <a:ln w="9525">
            <a:noFill/>
            <a:round/>
            <a:headEnd/>
            <a:tailEnd/>
          </a:ln>
          <a:effectLst/>
        </p:spPr>
        <p:txBody>
          <a:bodyPr wrap="none" anchor="ctr"/>
          <a:lstStyle/>
          <a:p>
            <a:pPr algn="ctr" defTabSz="685800">
              <a:defRPr/>
            </a:pPr>
            <a:r>
              <a:rPr lang="en-US" altLang="vi-VN" sz="2200" b="1" dirty="0">
                <a:solidFill>
                  <a:srgbClr val="FFFF00"/>
                </a:solidFill>
              </a:rPr>
              <a:t>6. </a:t>
            </a:r>
            <a:r>
              <a:rPr lang="en-US" altLang="vi-VN" sz="2200" b="1" dirty="0" err="1">
                <a:solidFill>
                  <a:srgbClr val="FFFF00"/>
                </a:solidFill>
                <a:latin typeface="Arial" panose="020B0604020202020204" pitchFamily="34" charset="0"/>
              </a:rPr>
              <a:t>C,H,O,N,P,K,S,Ca</a:t>
            </a:r>
            <a:r>
              <a:rPr lang="en-US" altLang="vi-VN" sz="2200" b="1" dirty="0">
                <a:solidFill>
                  <a:srgbClr val="FFFF00"/>
                </a:solidFill>
                <a:latin typeface="Arial" panose="020B0604020202020204" pitchFamily="34" charset="0"/>
              </a:rPr>
              <a:t>, Mg</a:t>
            </a:r>
            <a:endParaRPr lang="en-US" altLang="vi-VN" sz="2200" b="1" dirty="0">
              <a:solidFill>
                <a:srgbClr val="FFFF00"/>
              </a:solidFill>
            </a:endParaRPr>
          </a:p>
        </p:txBody>
      </p:sp>
      <p:sp>
        <p:nvSpPr>
          <p:cNvPr id="10" name="Rectangle 11">
            <a:extLst>
              <a:ext uri="{FF2B5EF4-FFF2-40B4-BE49-F238E27FC236}">
                <a16:creationId xmlns:a16="http://schemas.microsoft.com/office/drawing/2014/main" id="{06ECDD11-9DE9-1584-907A-47CACB1454F4}"/>
              </a:ext>
            </a:extLst>
          </p:cNvPr>
          <p:cNvSpPr/>
          <p:nvPr/>
        </p:nvSpPr>
        <p:spPr bwMode="auto">
          <a:xfrm>
            <a:off x="4990529" y="5325845"/>
            <a:ext cx="3022214" cy="523220"/>
          </a:xfrm>
          <a:prstGeom prst="rect">
            <a:avLst/>
          </a:prstGeom>
          <a:noFill/>
        </p:spPr>
        <p:txBody>
          <a:bodyPr wrap="square">
            <a:spAutoFit/>
          </a:bodyPr>
          <a:lstStyle/>
          <a:p>
            <a:pPr defTabSz="685800">
              <a:defRPr/>
            </a:pPr>
            <a:r>
              <a:rPr lang="en-US" sz="2800" b="1" cap="all" dirty="0">
                <a:ln w="9000" cmpd="sng">
                  <a:solidFill>
                    <a:srgbClr val="000000">
                      <a:shade val="50000"/>
                      <a:satMod val="120000"/>
                    </a:srgbClr>
                  </a:solidFill>
                  <a:prstDash val="solid"/>
                </a:ln>
                <a:solidFill>
                  <a:schemeClr val="accent3">
                    <a:lumMod val="20000"/>
                    <a:lumOff val="80000"/>
                  </a:schemeClr>
                </a:solidFill>
                <a:effectLst>
                  <a:reflection blurRad="12700" stA="28000" endPos="45000" dist="1000" dir="5400000" sy="-100000" algn="bl" rotWithShape="0"/>
                </a:effectLst>
                <a:latin typeface="Times New Roman" pitchFamily="18" charset="0"/>
                <a:cs typeface="Times New Roman" pitchFamily="18" charset="0"/>
              </a:rPr>
              <a:t>PHIẾU HỌC TẬP</a:t>
            </a:r>
          </a:p>
        </p:txBody>
      </p:sp>
      <p:sp>
        <p:nvSpPr>
          <p:cNvPr id="11" name="Hộp Văn bản 10">
            <a:extLst>
              <a:ext uri="{FF2B5EF4-FFF2-40B4-BE49-F238E27FC236}">
                <a16:creationId xmlns:a16="http://schemas.microsoft.com/office/drawing/2014/main" id="{0C251A15-FC6C-FA9B-60B3-24D8C60A5B13}"/>
              </a:ext>
            </a:extLst>
          </p:cNvPr>
          <p:cNvSpPr txBox="1"/>
          <p:nvPr/>
        </p:nvSpPr>
        <p:spPr>
          <a:xfrm>
            <a:off x="174627" y="286826"/>
            <a:ext cx="7214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3">
                    <a:lumMod val="20000"/>
                    <a:lumOff val="80000"/>
                  </a:schemeClr>
                </a:solidFill>
                <a:effectLst/>
                <a:uLnTx/>
                <a:uFillTx/>
                <a:ea typeface="+mn-ea"/>
                <a:cs typeface="+mn-cs"/>
              </a:rPr>
              <a:t>II. </a:t>
            </a:r>
            <a:r>
              <a:rPr kumimoji="0" lang="en-US" sz="2800" b="1" i="0" u="none" strike="noStrike" kern="1200" cap="all" spc="0" normalizeH="0" noProof="0">
                <a:ln>
                  <a:noFill/>
                </a:ln>
                <a:solidFill>
                  <a:schemeClr val="accent3">
                    <a:lumMod val="20000"/>
                    <a:lumOff val="80000"/>
                  </a:schemeClr>
                </a:solidFill>
                <a:effectLst/>
                <a:uLnTx/>
                <a:uFillTx/>
                <a:ea typeface="+mn-ea"/>
                <a:cs typeface="+mn-cs"/>
              </a:rPr>
              <a:t>Các nguyên tố hóa học trong tế bào</a:t>
            </a:r>
            <a:endParaRPr kumimoji="0" lang="vi-VN" sz="2800" b="1" i="0" u="none" strike="noStrike" kern="1200" cap="all" spc="0" normalizeH="0" noProof="0" dirty="0">
              <a:ln>
                <a:noFill/>
              </a:ln>
              <a:solidFill>
                <a:schemeClr val="accent3">
                  <a:lumMod val="20000"/>
                  <a:lumOff val="80000"/>
                </a:schemeClr>
              </a:solidFill>
              <a:effectLst/>
              <a:uLnTx/>
              <a:uFillTx/>
              <a:ea typeface="+mn-ea"/>
              <a:cs typeface="+mn-cs"/>
            </a:endParaRPr>
          </a:p>
        </p:txBody>
      </p:sp>
    </p:spTree>
    <p:extLst>
      <p:ext uri="{BB962C8B-B14F-4D97-AF65-F5344CB8AC3E}">
        <p14:creationId xmlns:p14="http://schemas.microsoft.com/office/powerpoint/2010/main" val="1613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3.95833E-6 -4.81481E-6 L -0.40742 -0.44305 " pathEditMode="relative" rAng="0" ptsTypes="AA">
                                      <p:cBhvr>
                                        <p:cTn id="27" dur="2000" fill="hold"/>
                                        <p:tgtEl>
                                          <p:spTgt spid="9"/>
                                        </p:tgtEl>
                                        <p:attrNameLst>
                                          <p:attrName>ppt_x</p:attrName>
                                          <p:attrName>ppt_y</p:attrName>
                                        </p:attrNameLst>
                                      </p:cBhvr>
                                      <p:rCtr x="-20378" y="-22153"/>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2.08333E-6 4.07407E-6 L -0.06133 -0.34283 " pathEditMode="relative" rAng="0" ptsTypes="AA">
                                      <p:cBhvr>
                                        <p:cTn id="31" dur="2000" fill="hold"/>
                                        <p:tgtEl>
                                          <p:spTgt spid="6"/>
                                        </p:tgtEl>
                                        <p:attrNameLst>
                                          <p:attrName>ppt_x</p:attrName>
                                          <p:attrName>ppt_y</p:attrName>
                                        </p:attrNameLst>
                                      </p:cBhvr>
                                      <p:rCtr x="-3190" y="-17315"/>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8.33333E-7 -6.80879E-17 L -0.21797 -0.31018 " pathEditMode="relative" rAng="0" ptsTypes="AA">
                                      <p:cBhvr>
                                        <p:cTn id="35" dur="2000" fill="hold"/>
                                        <p:tgtEl>
                                          <p:spTgt spid="8"/>
                                        </p:tgtEl>
                                        <p:attrNameLst>
                                          <p:attrName>ppt_x</p:attrName>
                                          <p:attrName>ppt_y</p:attrName>
                                        </p:attrNameLst>
                                      </p:cBhvr>
                                      <p:rCtr x="-11081" y="-15440"/>
                                    </p:animMotion>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1.04167E-6 -3.7037E-7 L 0.39336 -0.30579 " pathEditMode="relative" rAng="0" ptsTypes="AA">
                                      <p:cBhvr>
                                        <p:cTn id="39" dur="2000" fill="hold"/>
                                        <p:tgtEl>
                                          <p:spTgt spid="7"/>
                                        </p:tgtEl>
                                        <p:attrNameLst>
                                          <p:attrName>ppt_x</p:attrName>
                                          <p:attrName>ppt_y</p:attrName>
                                        </p:attrNameLst>
                                      </p:cBhvr>
                                      <p:rCtr x="19661" y="-15301"/>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3.54167E-6 -3.33333E-6 L 0.25821 -0.0956 " pathEditMode="relative" rAng="0" ptsTypes="AA">
                                      <p:cBhvr>
                                        <p:cTn id="43" dur="2000" fill="hold"/>
                                        <p:tgtEl>
                                          <p:spTgt spid="5"/>
                                        </p:tgtEl>
                                        <p:attrNameLst>
                                          <p:attrName>ppt_x</p:attrName>
                                          <p:attrName>ppt_y</p:attrName>
                                        </p:attrNameLst>
                                      </p:cBhvr>
                                      <p:rCtr x="12904" y="-4792"/>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2.5E-6 1.48148E-6 L 0.63112 -0.18982 " pathEditMode="relative" rAng="0" ptsTypes="AA">
                                      <p:cBhvr>
                                        <p:cTn id="47" dur="2000" fill="hold"/>
                                        <p:tgtEl>
                                          <p:spTgt spid="4"/>
                                        </p:tgtEl>
                                        <p:attrNameLst>
                                          <p:attrName>ppt_x</p:attrName>
                                          <p:attrName>ppt_y</p:attrName>
                                        </p:attrNameLst>
                                      </p:cBhvr>
                                      <p:rCtr x="31549" y="-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E8AB8E01-61BD-489B-92B6-A2D7CECAE3C8}"/>
              </a:ext>
            </a:extLst>
          </p:cNvPr>
          <p:cNvSpPr txBox="1"/>
          <p:nvPr/>
        </p:nvSpPr>
        <p:spPr>
          <a:xfrm>
            <a:off x="838200" y="401259"/>
            <a:ext cx="10515599" cy="93268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Thiếu</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nguyên</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tố</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khoáng</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nào</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ở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người</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sẽ</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thiếu</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800" b="1" i="0" u="none" strike="noStrike" kern="1200" cap="none" spc="0" normalizeH="0" baseline="0" noProof="0" dirty="0" err="1">
                <a:ln>
                  <a:noFill/>
                </a:ln>
                <a:solidFill>
                  <a:prstClr val="white"/>
                </a:solidFill>
                <a:effectLst/>
                <a:uLnTx/>
                <a:uFillTx/>
                <a:latin typeface="Calibri Light" panose="020F0302020204030204"/>
                <a:ea typeface="+mn-ea"/>
                <a:cs typeface="+mn-cs"/>
              </a:rPr>
              <a:t>máu</a:t>
            </a:r>
            <a:r>
              <a:rPr kumimoji="0" lang="en-US" sz="3800" b="1" i="0" u="none" strike="noStrike" kern="1200" cap="none" spc="0" normalizeH="0" baseline="0" noProof="0" dirty="0">
                <a:ln>
                  <a:noFill/>
                </a:ln>
                <a:solidFill>
                  <a:prstClr val="white"/>
                </a:solidFill>
                <a:effectLst/>
                <a:uLnTx/>
                <a:uFillTx/>
                <a:latin typeface="Calibri Light" panose="020F0302020204030204"/>
                <a:ea typeface="+mn-ea"/>
                <a:cs typeface="+mn-cs"/>
              </a:rPr>
              <a:t>?</a:t>
            </a:r>
            <a:endParaRPr kumimoji="0" lang="en-US" sz="3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3" name="Hình ảnh 2">
            <a:extLst>
              <a:ext uri="{FF2B5EF4-FFF2-40B4-BE49-F238E27FC236}">
                <a16:creationId xmlns:a16="http://schemas.microsoft.com/office/drawing/2014/main" id="{82FE8BBD-337B-4618-AC78-7C3F9731BB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1883885" y="2000059"/>
            <a:ext cx="9022814" cy="4759534"/>
          </a:xfrm>
          <a:prstGeom prst="rect">
            <a:avLst/>
          </a:prstGeom>
        </p:spPr>
      </p:pic>
    </p:spTree>
    <p:extLst>
      <p:ext uri="{BB962C8B-B14F-4D97-AF65-F5344CB8AC3E}">
        <p14:creationId xmlns:p14="http://schemas.microsoft.com/office/powerpoint/2010/main" val="170811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22647</TotalTime>
  <Words>974</Words>
  <PresentationFormat>Widescreen</PresentationFormat>
  <Paragraphs>97</Paragraphs>
  <Slides>18</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18</vt:i4>
      </vt:variant>
    </vt:vector>
  </HeadingPairs>
  <TitlesOfParts>
    <vt:vector size="33" baseType="lpstr">
      <vt:lpstr>Times New Roman</vt:lpstr>
      <vt:lpstr>Algerian</vt:lpstr>
      <vt:lpstr>Calibri Light</vt:lpstr>
      <vt:lpstr>Wingdings</vt:lpstr>
      <vt:lpstr>Tenorite</vt:lpstr>
      <vt:lpstr>Amazone</vt:lpstr>
      <vt:lpstr>Noto Sans Symbols</vt:lpstr>
      <vt:lpstr>Calibri</vt:lpstr>
      <vt:lpstr>Bree Serif</vt:lpstr>
      <vt:lpstr>Arial</vt:lpstr>
      <vt:lpstr>Tahoma</vt:lpstr>
      <vt:lpstr>Baguet Script</vt:lpstr>
      <vt:lpstr>1_Office Theme</vt:lpstr>
      <vt:lpstr>1_Chủ đề Office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2022-08-19T08:03:45Z</dcterms:modified>
</cp:coreProperties>
</file>