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2" r:id="rId4"/>
    <p:sldId id="263" r:id="rId5"/>
    <p:sldId id="265" r:id="rId6"/>
  </p:sldIdLst>
  <p:sldSz cx="9144000" cy="6858000" type="screen4x3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68" d="100"/>
          <a:sy n="68" d="100"/>
        </p:scale>
        <p:origin x="-80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image" Target="../media/image16.wmf"/><Relationship Id="rId3" Type="http://schemas.openxmlformats.org/officeDocument/2006/relationships/image" Target="../media/image6.wmf"/><Relationship Id="rId7" Type="http://schemas.openxmlformats.org/officeDocument/2006/relationships/image" Target="../media/image10.wmf"/><Relationship Id="rId12" Type="http://schemas.openxmlformats.org/officeDocument/2006/relationships/image" Target="../media/image15.wmf"/><Relationship Id="rId2" Type="http://schemas.openxmlformats.org/officeDocument/2006/relationships/image" Target="../media/image5.wmf"/><Relationship Id="rId16" Type="http://schemas.openxmlformats.org/officeDocument/2006/relationships/image" Target="../media/image19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11" Type="http://schemas.openxmlformats.org/officeDocument/2006/relationships/image" Target="../media/image14.wmf"/><Relationship Id="rId5" Type="http://schemas.openxmlformats.org/officeDocument/2006/relationships/image" Target="../media/image8.wmf"/><Relationship Id="rId15" Type="http://schemas.openxmlformats.org/officeDocument/2006/relationships/image" Target="../media/image18.wmf"/><Relationship Id="rId10" Type="http://schemas.openxmlformats.org/officeDocument/2006/relationships/image" Target="../media/image13.wmf"/><Relationship Id="rId4" Type="http://schemas.openxmlformats.org/officeDocument/2006/relationships/image" Target="../media/image7.wmf"/><Relationship Id="rId9" Type="http://schemas.openxmlformats.org/officeDocument/2006/relationships/image" Target="../media/image12.wmf"/><Relationship Id="rId14" Type="http://schemas.openxmlformats.org/officeDocument/2006/relationships/image" Target="../media/image1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Relationship Id="rId5" Type="http://schemas.openxmlformats.org/officeDocument/2006/relationships/image" Target="../media/image26.wmf"/><Relationship Id="rId4" Type="http://schemas.openxmlformats.org/officeDocument/2006/relationships/image" Target="../media/image25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ề bản chiế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Tiêu đề phụ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vi-VN" smtClean="0"/>
              <a:t>Bấm &amp; sửa kiểu phụ đề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1D01-4B81-40D6-B177-943212844C19}" type="datetimeFigureOut">
              <a:rPr lang="en-US" smtClean="0"/>
              <a:pPr/>
              <a:t>26/4/2017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B026-1C41-4F1E-AE92-2A3932A82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1D01-4B81-40D6-B177-943212844C19}" type="datetimeFigureOut">
              <a:rPr lang="en-US" smtClean="0"/>
              <a:pPr/>
              <a:t>26/4/2017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B026-1C41-4F1E-AE92-2A3932A82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Dọc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1D01-4B81-40D6-B177-943212844C19}" type="datetimeFigureOut">
              <a:rPr lang="en-US" smtClean="0"/>
              <a:pPr/>
              <a:t>26/4/2017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B026-1C41-4F1E-AE92-2A3932A82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1D01-4B81-40D6-B177-943212844C19}" type="datetimeFigureOut">
              <a:rPr lang="en-US" smtClean="0"/>
              <a:pPr/>
              <a:t>26/4/2017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B026-1C41-4F1E-AE92-2A3932A82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1D01-4B81-40D6-B177-943212844C19}" type="datetimeFigureOut">
              <a:rPr lang="en-US" smtClean="0"/>
              <a:pPr/>
              <a:t>26/4/2017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B026-1C41-4F1E-AE92-2A3932A82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1D01-4B81-40D6-B177-943212844C19}" type="datetimeFigureOut">
              <a:rPr lang="en-US" smtClean="0"/>
              <a:pPr/>
              <a:t>26/4/2017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B026-1C41-4F1E-AE92-2A3932A82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ép 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5" name="Nơi giữ chỗ cho Văn bản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7" name="Nơi giữ chỗ cho Ngày tháng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1D01-4B81-40D6-B177-943212844C19}" type="datetimeFigureOut">
              <a:rPr lang="en-US" smtClean="0"/>
              <a:pPr/>
              <a:t>26/4/2017</a:t>
            </a:fld>
            <a:endParaRPr lang="en-US"/>
          </a:p>
        </p:txBody>
      </p:sp>
      <p:sp>
        <p:nvSpPr>
          <p:cNvPr id="8" name="Nơi giữ chỗ cho Chân trang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Nơi giữ chỗ cho Số hiệu Bản chiế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B026-1C41-4F1E-AE92-2A3932A82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gày tháng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1D01-4B81-40D6-B177-943212844C19}" type="datetimeFigureOut">
              <a:rPr lang="en-US" smtClean="0"/>
              <a:pPr/>
              <a:t>26/4/2017</a:t>
            </a:fld>
            <a:endParaRPr lang="en-US"/>
          </a:p>
        </p:txBody>
      </p:sp>
      <p:sp>
        <p:nvSpPr>
          <p:cNvPr id="4" name="Nơi giữ chỗ cho Chân trang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Nơi giữ chỗ cho Số hiệu Bản chiế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B026-1C41-4F1E-AE92-2A3932A82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Ngày tháng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1D01-4B81-40D6-B177-943212844C19}" type="datetimeFigureOut">
              <a:rPr lang="en-US" smtClean="0"/>
              <a:pPr/>
              <a:t>26/4/2017</a:t>
            </a:fld>
            <a:endParaRPr lang="en-US"/>
          </a:p>
        </p:txBody>
      </p:sp>
      <p:sp>
        <p:nvSpPr>
          <p:cNvPr id="3" name="Nơi giữ chỗ cho Chân trang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ơi giữ chỗ cho Số hiệu Bản chiế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B026-1C41-4F1E-AE92-2A3932A82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Nội dung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1D01-4B81-40D6-B177-943212844C19}" type="datetimeFigureOut">
              <a:rPr lang="en-US" smtClean="0"/>
              <a:pPr/>
              <a:t>26/4/2017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B026-1C41-4F1E-AE92-2A3932A82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với Phụ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Hình ảnh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vi-VN" smtClean="0"/>
              <a:t>Bấm &amp; sửa kiểu tiêu đề</a:t>
            </a:r>
          </a:p>
        </p:txBody>
      </p:sp>
      <p:sp>
        <p:nvSpPr>
          <p:cNvPr id="5" name="Nơi giữ chỗ cho Ngày tháng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A1D01-4B81-40D6-B177-943212844C19}" type="datetimeFigureOut">
              <a:rPr lang="en-US" smtClean="0"/>
              <a:pPr/>
              <a:t>26/4/2017</a:t>
            </a:fld>
            <a:endParaRPr lang="en-US"/>
          </a:p>
        </p:txBody>
      </p:sp>
      <p:sp>
        <p:nvSpPr>
          <p:cNvPr id="6" name="Nơi giữ chỗ cho Chân trang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Nơi giữ chỗ cho Số hiệu Bản chiế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66B026-1C41-4F1E-AE92-2A3932A82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ơi giữ chỗ cho 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 smtClean="0"/>
              <a:t>Bấm &amp; sửa kiểu tiêu đề</a:t>
            </a:r>
            <a:endParaRPr lang="en-US"/>
          </a:p>
        </p:txBody>
      </p:sp>
      <p:sp>
        <p:nvSpPr>
          <p:cNvPr id="3" name="Nơi giữ chỗ cho Văn bản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 smtClean="0"/>
              <a:t>Bấm &amp; sửa kiểu tiêu đề</a:t>
            </a:r>
          </a:p>
          <a:p>
            <a:pPr lvl="1"/>
            <a:r>
              <a:rPr lang="vi-VN" smtClean="0"/>
              <a:t>Mức hai</a:t>
            </a:r>
          </a:p>
          <a:p>
            <a:pPr lvl="2"/>
            <a:r>
              <a:rPr lang="vi-VN" smtClean="0"/>
              <a:t>Mức ba</a:t>
            </a:r>
          </a:p>
          <a:p>
            <a:pPr lvl="3"/>
            <a:r>
              <a:rPr lang="vi-VN" smtClean="0"/>
              <a:t>Mức bốn</a:t>
            </a:r>
          </a:p>
          <a:p>
            <a:pPr lvl="4"/>
            <a:r>
              <a:rPr lang="vi-VN" smtClean="0"/>
              <a:t>Mức năm</a:t>
            </a:r>
            <a:endParaRPr lang="en-US"/>
          </a:p>
        </p:txBody>
      </p:sp>
      <p:sp>
        <p:nvSpPr>
          <p:cNvPr id="4" name="Nơi giữ chỗ cho Ngày tháng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A1D01-4B81-40D6-B177-943212844C19}" type="datetimeFigureOut">
              <a:rPr lang="en-US" smtClean="0"/>
              <a:pPr/>
              <a:t>26/4/2017</a:t>
            </a:fld>
            <a:endParaRPr lang="en-US"/>
          </a:p>
        </p:txBody>
      </p:sp>
      <p:sp>
        <p:nvSpPr>
          <p:cNvPr id="5" name="Nơi giữ chỗ cho Chân trang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Nơi giữ chỗ cho Số hiệu Bản chiế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66B026-1C41-4F1E-AE92-2A3932A827B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0.bin"/><Relationship Id="rId18" Type="http://schemas.openxmlformats.org/officeDocument/2006/relationships/oleObject" Target="../embeddings/oleObject15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9.bin"/><Relationship Id="rId17" Type="http://schemas.openxmlformats.org/officeDocument/2006/relationships/oleObject" Target="../embeddings/oleObject14.bin"/><Relationship Id="rId2" Type="http://schemas.openxmlformats.org/officeDocument/2006/relationships/slideLayout" Target="../slideLayouts/slideLayout5.xml"/><Relationship Id="rId16" Type="http://schemas.openxmlformats.org/officeDocument/2006/relationships/oleObject" Target="../embeddings/oleObject13.bin"/><Relationship Id="rId20" Type="http://schemas.openxmlformats.org/officeDocument/2006/relationships/image" Target="../media/image21.wmf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12.bin"/><Relationship Id="rId10" Type="http://schemas.openxmlformats.org/officeDocument/2006/relationships/oleObject" Target="../embeddings/oleObject7.bin"/><Relationship Id="rId19" Type="http://schemas.openxmlformats.org/officeDocument/2006/relationships/oleObject" Target="../embeddings/oleObject16.bin"/><Relationship Id="rId4" Type="http://schemas.openxmlformats.org/officeDocument/2006/relationships/oleObject" Target="../embeddings/oleObject2.bin"/><Relationship Id="rId9" Type="http://schemas.openxmlformats.org/officeDocument/2006/relationships/image" Target="../media/image20.wmf"/><Relationship Id="rId14" Type="http://schemas.openxmlformats.org/officeDocument/2006/relationships/oleObject" Target="../embeddings/oleObject11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26.bin"/><Relationship Id="rId4" Type="http://schemas.openxmlformats.org/officeDocument/2006/relationships/oleObject" Target="../embeddings/oleObject2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mtClean="0"/>
              <a:t>TiẾT 67:ÔN TẬP CuỐI NĂM</a:t>
            </a:r>
            <a:endParaRPr lang="en-US"/>
          </a:p>
        </p:txBody>
      </p:sp>
      <p:sp>
        <p:nvSpPr>
          <p:cNvPr id="4" name="Nơi giữ chỗ cho Văn bản 3"/>
          <p:cNvSpPr>
            <a:spLocks noGrp="1"/>
          </p:cNvSpPr>
          <p:nvPr>
            <p:ph type="body" idx="1"/>
          </p:nvPr>
        </p:nvSpPr>
        <p:spPr>
          <a:xfrm>
            <a:off x="457200" y="990601"/>
            <a:ext cx="4040188" cy="914399"/>
          </a:xfrm>
        </p:spPr>
        <p:txBody>
          <a:bodyPr>
            <a:normAutofit fontScale="77500" lnSpcReduction="20000"/>
          </a:bodyPr>
          <a:lstStyle/>
          <a:p>
            <a:endParaRPr lang="en-US" u="sng" smtClean="0"/>
          </a:p>
          <a:p>
            <a:r>
              <a:rPr lang="en-US" u="sng" smtClean="0"/>
              <a:t>Bài </a:t>
            </a:r>
            <a:r>
              <a:rPr lang="en-US" u="sng"/>
              <a:t>1</a:t>
            </a:r>
            <a:r>
              <a:rPr lang="en-US"/>
              <a:t>: Các khẳng định sau đây đúng hay sai ? Nếu sai hãy sửa lại cho đúng.</a:t>
            </a:r>
          </a:p>
          <a:p>
            <a:endParaRPr lang="en-US"/>
          </a:p>
        </p:txBody>
      </p:sp>
      <p:sp>
        <p:nvSpPr>
          <p:cNvPr id="5" name="Nơi giữ chỗ cho Nội dung 4"/>
          <p:cNvSpPr>
            <a:spLocks noGrp="1"/>
          </p:cNvSpPr>
          <p:nvPr>
            <p:ph sz="half" idx="2"/>
          </p:nvPr>
        </p:nvSpPr>
        <p:spPr>
          <a:xfrm>
            <a:off x="457200" y="1981200"/>
            <a:ext cx="4040188" cy="4267200"/>
          </a:xfrm>
        </p:spPr>
        <p:txBody>
          <a:bodyPr>
            <a:normAutofit/>
          </a:bodyPr>
          <a:lstStyle/>
          <a:p>
            <a:pPr lvl="0">
              <a:buNone/>
            </a:pPr>
            <a:r>
              <a:rPr lang="en-US" smtClean="0"/>
              <a:t>1)      b</a:t>
            </a:r>
            <a:r>
              <a:rPr lang="en-US" baseline="30000" smtClean="0"/>
              <a:t>2 </a:t>
            </a:r>
            <a:r>
              <a:rPr lang="en-US"/>
              <a:t>+ c</a:t>
            </a:r>
            <a:r>
              <a:rPr lang="en-US" baseline="30000"/>
              <a:t>2</a:t>
            </a:r>
            <a:r>
              <a:rPr lang="en-US"/>
              <a:t> = a</a:t>
            </a:r>
            <a:r>
              <a:rPr lang="en-US" baseline="30000"/>
              <a:t>2</a:t>
            </a:r>
            <a:r>
              <a:rPr lang="en-US"/>
              <a:t>.</a:t>
            </a:r>
          </a:p>
          <a:p>
            <a:pPr lvl="0">
              <a:buNone/>
            </a:pPr>
            <a:r>
              <a:rPr lang="en-US" smtClean="0"/>
              <a:t>2)      h</a:t>
            </a:r>
            <a:r>
              <a:rPr lang="en-US" baseline="30000" smtClean="0"/>
              <a:t>2</a:t>
            </a:r>
            <a:r>
              <a:rPr lang="en-US" smtClean="0"/>
              <a:t> </a:t>
            </a:r>
            <a:r>
              <a:rPr lang="en-US"/>
              <a:t>= bc’</a:t>
            </a:r>
          </a:p>
          <a:p>
            <a:pPr lvl="0">
              <a:buNone/>
            </a:pPr>
            <a:r>
              <a:rPr lang="en-US" smtClean="0"/>
              <a:t>3)      c</a:t>
            </a:r>
            <a:r>
              <a:rPr lang="en-US" baseline="30000" smtClean="0"/>
              <a:t>2</a:t>
            </a:r>
            <a:r>
              <a:rPr lang="en-US" smtClean="0"/>
              <a:t> </a:t>
            </a:r>
            <a:r>
              <a:rPr lang="en-US"/>
              <a:t>= ac’</a:t>
            </a:r>
          </a:p>
          <a:p>
            <a:pPr marL="457200" lvl="0" indent="-457200">
              <a:buAutoNum type="arabicParenR" startAt="4"/>
            </a:pPr>
            <a:r>
              <a:rPr lang="en-US" smtClean="0"/>
              <a:t>bc </a:t>
            </a:r>
            <a:r>
              <a:rPr lang="en-US"/>
              <a:t>= </a:t>
            </a:r>
            <a:r>
              <a:rPr lang="en-US" smtClean="0"/>
              <a:t>ha</a:t>
            </a:r>
            <a:endParaRPr lang="en-US"/>
          </a:p>
          <a:p>
            <a:pPr lvl="0">
              <a:buNone/>
            </a:pPr>
            <a:r>
              <a:rPr lang="en-US" smtClean="0"/>
              <a:t>5)</a:t>
            </a:r>
          </a:p>
          <a:p>
            <a:pPr lvl="0">
              <a:buNone/>
            </a:pPr>
            <a:r>
              <a:rPr lang="en-US" smtClean="0"/>
              <a:t>6)     SinB  </a:t>
            </a:r>
            <a:r>
              <a:rPr lang="en-US"/>
              <a:t>= Cos (90</a:t>
            </a:r>
            <a:r>
              <a:rPr lang="en-US" baseline="30000"/>
              <a:t>0</a:t>
            </a:r>
            <a:r>
              <a:rPr lang="en-US"/>
              <a:t> </a:t>
            </a:r>
            <a:r>
              <a:rPr lang="en-US" smtClean="0"/>
              <a:t>-B </a:t>
            </a:r>
            <a:r>
              <a:rPr lang="en-US"/>
              <a:t>)</a:t>
            </a:r>
          </a:p>
          <a:p>
            <a:pPr lvl="0">
              <a:buNone/>
            </a:pPr>
            <a:r>
              <a:rPr lang="en-US"/>
              <a:t>7</a:t>
            </a:r>
            <a:r>
              <a:rPr lang="en-US" smtClean="0"/>
              <a:t>)      b </a:t>
            </a:r>
            <a:r>
              <a:rPr lang="en-US"/>
              <a:t>= a cos </a:t>
            </a:r>
            <a:r>
              <a:rPr lang="en-US" smtClean="0"/>
              <a:t>B</a:t>
            </a:r>
            <a:endParaRPr lang="en-US"/>
          </a:p>
          <a:p>
            <a:pPr lvl="0">
              <a:buNone/>
            </a:pPr>
            <a:r>
              <a:rPr lang="en-US"/>
              <a:t>8</a:t>
            </a:r>
            <a:r>
              <a:rPr lang="en-US" smtClean="0"/>
              <a:t>)     c </a:t>
            </a:r>
            <a:r>
              <a:rPr lang="en-US"/>
              <a:t>= b tg </a:t>
            </a:r>
            <a:r>
              <a:rPr lang="en-US" smtClean="0"/>
              <a:t>C</a:t>
            </a:r>
            <a:endParaRPr lang="en-US"/>
          </a:p>
          <a:p>
            <a:endParaRPr lang="en-US"/>
          </a:p>
        </p:txBody>
      </p:sp>
      <p:sp>
        <p:nvSpPr>
          <p:cNvPr id="6" name="Nơi giữ chỗ cho Văn bản 5"/>
          <p:cNvSpPr>
            <a:spLocks noGrp="1"/>
          </p:cNvSpPr>
          <p:nvPr>
            <p:ph type="body" sz="quarter" idx="3"/>
          </p:nvPr>
        </p:nvSpPr>
        <p:spPr>
          <a:xfrm>
            <a:off x="4572001" y="990600"/>
            <a:ext cx="4114800" cy="1066799"/>
          </a:xfrm>
        </p:spPr>
        <p:txBody>
          <a:bodyPr/>
          <a:lstStyle/>
          <a:p>
            <a:r>
              <a:rPr lang="en-US"/>
              <a:t>Bài 1: </a:t>
            </a:r>
          </a:p>
          <a:p>
            <a:endParaRPr lang="en-US"/>
          </a:p>
        </p:txBody>
      </p:sp>
      <p:sp>
        <p:nvSpPr>
          <p:cNvPr id="7" name="Nơi giữ chỗ cho Nội dung 6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1. Đúng.</a:t>
            </a:r>
          </a:p>
          <a:p>
            <a:r>
              <a:rPr lang="en-US"/>
              <a:t>2. Sai: (Sửa đúng  h</a:t>
            </a:r>
            <a:r>
              <a:rPr lang="en-US" baseline="30000"/>
              <a:t>2</a:t>
            </a:r>
            <a:r>
              <a:rPr lang="en-US"/>
              <a:t> = b’c’)</a:t>
            </a:r>
          </a:p>
          <a:p>
            <a:r>
              <a:rPr lang="en-US"/>
              <a:t>3. Đúng</a:t>
            </a:r>
          </a:p>
          <a:p>
            <a:r>
              <a:rPr lang="en-US"/>
              <a:t>4. Đúng</a:t>
            </a:r>
          </a:p>
          <a:p>
            <a:r>
              <a:rPr lang="en-US"/>
              <a:t>5. Sai: ( Sửa đúng )</a:t>
            </a:r>
          </a:p>
          <a:p>
            <a:r>
              <a:rPr lang="en-US"/>
              <a:t>6. Đúng</a:t>
            </a:r>
          </a:p>
          <a:p>
            <a:r>
              <a:rPr lang="en-US"/>
              <a:t>7. Sai: ( Sửa đúng b = a sin </a:t>
            </a:r>
            <a:r>
              <a:rPr lang="en-US" smtClean="0"/>
              <a:t>B</a:t>
            </a:r>
            <a:endParaRPr lang="en-US"/>
          </a:p>
          <a:p>
            <a:pPr>
              <a:buNone/>
            </a:pPr>
            <a:r>
              <a:rPr lang="en-US"/>
              <a:t>                   hoặc b = a </a:t>
            </a:r>
            <a:r>
              <a:rPr lang="en-US" smtClean="0"/>
              <a:t>cosC </a:t>
            </a:r>
            <a:r>
              <a:rPr lang="en-US"/>
              <a:t>)</a:t>
            </a:r>
          </a:p>
          <a:p>
            <a:r>
              <a:rPr lang="en-US"/>
              <a:t>8. Đúng.</a:t>
            </a:r>
          </a:p>
          <a:p>
            <a:endParaRPr lang="en-US"/>
          </a:p>
        </p:txBody>
      </p:sp>
      <p:pic>
        <p:nvPicPr>
          <p:cNvPr id="8" name="Ảnh 7"/>
          <p:cNvPicPr/>
          <p:nvPr/>
        </p:nvPicPr>
        <p:blipFill>
          <a:blip r:embed="rId2">
            <a:biLevel thresh="75000"/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5562601" y="914400"/>
            <a:ext cx="3048000" cy="1219200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Ảnh 8"/>
          <p:cNvPicPr/>
          <p:nvPr/>
        </p:nvPicPr>
        <p:blipFill>
          <a:blip r:embed="rId3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914400" y="3733800"/>
            <a:ext cx="2133600" cy="5334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Ảnh 9"/>
          <p:cNvPicPr/>
          <p:nvPr/>
        </p:nvPicPr>
        <p:blipFill>
          <a:blip r:embed="rId4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505200"/>
            <a:ext cx="1600200" cy="6953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2" name="Đường kết nối thẳng 11"/>
          <p:cNvCxnSpPr/>
          <p:nvPr/>
        </p:nvCxnSpPr>
        <p:spPr>
          <a:xfrm rot="16200000" flipH="1">
            <a:off x="1981200" y="3505200"/>
            <a:ext cx="4953000" cy="76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Hình tự do 13"/>
          <p:cNvSpPr/>
          <p:nvPr/>
        </p:nvSpPr>
        <p:spPr>
          <a:xfrm>
            <a:off x="3141133" y="4181122"/>
            <a:ext cx="220134" cy="94545"/>
          </a:xfrm>
          <a:custGeom>
            <a:avLst/>
            <a:gdLst>
              <a:gd name="connsiteX0" fmla="*/ 0 w 220134"/>
              <a:gd name="connsiteY0" fmla="*/ 94545 h 94545"/>
              <a:gd name="connsiteX1" fmla="*/ 118534 w 220134"/>
              <a:gd name="connsiteY1" fmla="*/ 1411 h 94545"/>
              <a:gd name="connsiteX2" fmla="*/ 220134 w 220134"/>
              <a:gd name="connsiteY2" fmla="*/ 86078 h 94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20134" h="94545">
                <a:moveTo>
                  <a:pt x="0" y="94545"/>
                </a:moveTo>
                <a:cubicBezTo>
                  <a:pt x="40922" y="48683"/>
                  <a:pt x="81845" y="2822"/>
                  <a:pt x="118534" y="1411"/>
                </a:cubicBezTo>
                <a:cubicBezTo>
                  <a:pt x="155223" y="0"/>
                  <a:pt x="187678" y="43039"/>
                  <a:pt x="220134" y="86078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/>
      <p:bldP spid="6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1600" smtClean="0"/>
              <a:t>TiẾT 67:ÔN TẬP CuỐI NĂM</a:t>
            </a:r>
            <a:endParaRPr lang="en-US" sz="1600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381000" y="2209800"/>
            <a:ext cx="4114800" cy="4454525"/>
          </a:xfrm>
        </p:spPr>
        <p:txBody>
          <a:bodyPr/>
          <a:lstStyle/>
          <a:p>
            <a:pPr>
              <a:buNone/>
            </a:pPr>
            <a:r>
              <a:rPr lang="en-US" sz="1600" smtClean="0"/>
              <a:t>  a)</a:t>
            </a:r>
            <a:endParaRPr lang="en-US" sz="1600"/>
          </a:p>
        </p:txBody>
      </p:sp>
      <p:sp>
        <p:nvSpPr>
          <p:cNvPr id="6" name="Nơi giữ chỗ cho Nội dung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en-US" sz="1600" smtClean="0"/>
              <a:t>  </a:t>
            </a:r>
            <a:endParaRPr lang="en-US" sz="1600" b="1"/>
          </a:p>
        </p:txBody>
      </p:sp>
      <p:graphicFrame>
        <p:nvGraphicFramePr>
          <p:cNvPr id="3082" name="Object 10"/>
          <p:cNvGraphicFramePr>
            <a:graphicFrameLocks noChangeAspect="1"/>
          </p:cNvGraphicFramePr>
          <p:nvPr/>
        </p:nvGraphicFramePr>
        <p:xfrm>
          <a:off x="5181600" y="2209800"/>
          <a:ext cx="1343025" cy="457200"/>
        </p:xfrm>
        <a:graphic>
          <a:graphicData uri="http://schemas.openxmlformats.org/presentationml/2006/ole">
            <p:oleObj spid="_x0000_s3082" r:id="rId3" imgW="1346200" imgH="457200" progId="">
              <p:embed/>
            </p:oleObj>
          </a:graphicData>
        </a:graphic>
      </p:graphicFrame>
      <p:graphicFrame>
        <p:nvGraphicFramePr>
          <p:cNvPr id="3081" name="Object 9"/>
          <p:cNvGraphicFramePr>
            <a:graphicFrameLocks noChangeAspect="1"/>
          </p:cNvGraphicFramePr>
          <p:nvPr/>
        </p:nvGraphicFramePr>
        <p:xfrm>
          <a:off x="5334000" y="2590800"/>
          <a:ext cx="1343025" cy="457200"/>
        </p:xfrm>
        <a:graphic>
          <a:graphicData uri="http://schemas.openxmlformats.org/presentationml/2006/ole">
            <p:oleObj spid="_x0000_s3081" r:id="rId4" imgW="1346200" imgH="457200" progId="">
              <p:embed/>
            </p:oleObj>
          </a:graphicData>
        </a:graphic>
      </p:graphicFrame>
      <p:graphicFrame>
        <p:nvGraphicFramePr>
          <p:cNvPr id="3080" name="Object 8"/>
          <p:cNvGraphicFramePr>
            <a:graphicFrameLocks noChangeAspect="1"/>
          </p:cNvGraphicFramePr>
          <p:nvPr/>
        </p:nvGraphicFramePr>
        <p:xfrm>
          <a:off x="5105400" y="2971800"/>
          <a:ext cx="1343025" cy="447675"/>
        </p:xfrm>
        <a:graphic>
          <a:graphicData uri="http://schemas.openxmlformats.org/presentationml/2006/ole">
            <p:oleObj spid="_x0000_s3080" r:id="rId5" imgW="1345616" imgH="444307" progId="">
              <p:embed/>
            </p:oleObj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5334000" y="3429000"/>
          <a:ext cx="1343025" cy="457200"/>
        </p:xfrm>
        <a:graphic>
          <a:graphicData uri="http://schemas.openxmlformats.org/presentationml/2006/ole">
            <p:oleObj spid="_x0000_s3079" r:id="rId6" imgW="1346200" imgH="457200" progId="">
              <p:embed/>
            </p:oleObj>
          </a:graphicData>
        </a:graphic>
      </p:graphicFrame>
      <p:graphicFrame>
        <p:nvGraphicFramePr>
          <p:cNvPr id="3078" name="Object 6"/>
          <p:cNvGraphicFramePr>
            <a:graphicFrameLocks noChangeAspect="1"/>
          </p:cNvGraphicFramePr>
          <p:nvPr/>
        </p:nvGraphicFramePr>
        <p:xfrm>
          <a:off x="5334000" y="3886200"/>
          <a:ext cx="952500" cy="485775"/>
        </p:xfrm>
        <a:graphic>
          <a:graphicData uri="http://schemas.openxmlformats.org/presentationml/2006/ole">
            <p:oleObj spid="_x0000_s3078" r:id="rId7" imgW="952087" imgH="482391" progId="">
              <p:embed/>
            </p:oleObj>
          </a:graphicData>
        </a:graphic>
      </p:graphicFrame>
      <p:graphicFrame>
        <p:nvGraphicFramePr>
          <p:cNvPr id="3077" name="Object 5"/>
          <p:cNvGraphicFramePr>
            <a:graphicFrameLocks noChangeAspect="1"/>
          </p:cNvGraphicFramePr>
          <p:nvPr/>
        </p:nvGraphicFramePr>
        <p:xfrm>
          <a:off x="5334000" y="4343400"/>
          <a:ext cx="971550" cy="457200"/>
        </p:xfrm>
        <a:graphic>
          <a:graphicData uri="http://schemas.openxmlformats.org/presentationml/2006/ole">
            <p:oleObj spid="_x0000_s3077" r:id="rId8" imgW="965200" imgH="457200" progId="">
              <p:embed/>
            </p:oleObj>
          </a:graphicData>
        </a:graphic>
      </p:graphicFrame>
      <p:pic>
        <p:nvPicPr>
          <p:cNvPr id="3076" name="Ảnh 317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0" y="5505450"/>
            <a:ext cx="114300" cy="180975"/>
          </a:xfrm>
          <a:prstGeom prst="rect">
            <a:avLst/>
          </a:prstGeom>
          <a:noFill/>
        </p:spPr>
      </p:pic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410200" y="4876800"/>
          <a:ext cx="1295400" cy="238125"/>
        </p:xfrm>
        <a:graphic>
          <a:graphicData uri="http://schemas.openxmlformats.org/presentationml/2006/ole">
            <p:oleObj spid="_x0000_s3075" r:id="rId10" imgW="1295400" imgH="228600" progId="">
              <p:embed/>
            </p:oleObj>
          </a:graphicData>
        </a:graphic>
      </p:graphicFrame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6400800" y="5334000"/>
          <a:ext cx="914400" cy="190500"/>
        </p:xfrm>
        <a:graphic>
          <a:graphicData uri="http://schemas.openxmlformats.org/presentationml/2006/ole">
            <p:oleObj spid="_x0000_s3074" r:id="rId11" imgW="609336" imgH="190417" progId="">
              <p:embed/>
            </p:oleObj>
          </a:graphicData>
        </a:graphic>
      </p:graphicFrame>
      <p:graphicFrame>
        <p:nvGraphicFramePr>
          <p:cNvPr id="3073" name="Object 1"/>
          <p:cNvGraphicFramePr>
            <a:graphicFrameLocks noChangeAspect="1"/>
          </p:cNvGraphicFramePr>
          <p:nvPr/>
        </p:nvGraphicFramePr>
        <p:xfrm>
          <a:off x="6172200" y="5638800"/>
          <a:ext cx="1143000" cy="228600"/>
        </p:xfrm>
        <a:graphic>
          <a:graphicData uri="http://schemas.openxmlformats.org/presentationml/2006/ole">
            <p:oleObj spid="_x0000_s3073" r:id="rId12" imgW="634725" imgH="190417" progId="">
              <p:embed/>
            </p:oleObj>
          </a:graphicData>
        </a:graphic>
      </p:graphicFrame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4572000" y="2286000"/>
            <a:ext cx="3352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a) 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4572000" y="2514600"/>
            <a:ext cx="4191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b) 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5" name="Rectangle 13"/>
          <p:cNvSpPr>
            <a:spLocks noChangeArrowheads="1"/>
          </p:cNvSpPr>
          <p:nvPr/>
        </p:nvSpPr>
        <p:spPr bwMode="auto">
          <a:xfrm>
            <a:off x="4572000" y="3048000"/>
            <a:ext cx="3505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c) 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6" name="Rectangle 14"/>
          <p:cNvSpPr>
            <a:spLocks noChangeArrowheads="1"/>
          </p:cNvSpPr>
          <p:nvPr/>
        </p:nvSpPr>
        <p:spPr bwMode="auto">
          <a:xfrm>
            <a:off x="4572000" y="3429000"/>
            <a:ext cx="4572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d) 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4572000" y="3886200"/>
            <a:ext cx="4191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e) 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8" name="Rectangle 16"/>
          <p:cNvSpPr>
            <a:spLocks noChangeArrowheads="1"/>
          </p:cNvSpPr>
          <p:nvPr/>
        </p:nvSpPr>
        <p:spPr bwMode="auto">
          <a:xfrm>
            <a:off x="4572000" y="4419600"/>
            <a:ext cx="25908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f) 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89" name="Rectangle 17"/>
          <p:cNvSpPr>
            <a:spLocks noChangeArrowheads="1"/>
          </p:cNvSpPr>
          <p:nvPr/>
        </p:nvSpPr>
        <p:spPr bwMode="auto">
          <a:xfrm>
            <a:off x="0" y="5505450"/>
            <a:ext cx="1847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600"/>
          </a:p>
        </p:txBody>
      </p:sp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4572000" y="4800600"/>
            <a:ext cx="3886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g) 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091" name="Rectangle 19"/>
          <p:cNvSpPr>
            <a:spLocks noChangeArrowheads="1"/>
          </p:cNvSpPr>
          <p:nvPr/>
        </p:nvSpPr>
        <p:spPr bwMode="auto">
          <a:xfrm>
            <a:off x="4572000" y="5257800"/>
            <a:ext cx="2362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h) Với </a:t>
            </a: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</a:t>
            </a: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nhọn thì 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auto">
          <a:xfrm rot="10800000" flipV="1">
            <a:off x="7543800" y="5257800"/>
            <a:ext cx="1143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hoặc 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100" name="Object 28"/>
          <p:cNvGraphicFramePr>
            <a:graphicFrameLocks noChangeAspect="1"/>
          </p:cNvGraphicFramePr>
          <p:nvPr/>
        </p:nvGraphicFramePr>
        <p:xfrm>
          <a:off x="1676400" y="2133600"/>
          <a:ext cx="1343025" cy="457200"/>
        </p:xfrm>
        <a:graphic>
          <a:graphicData uri="http://schemas.openxmlformats.org/presentationml/2006/ole">
            <p:oleObj spid="_x0000_s3100" r:id="rId13" imgW="1346200" imgH="457200" progId="">
              <p:embed/>
            </p:oleObj>
          </a:graphicData>
        </a:graphic>
      </p:graphicFrame>
      <p:graphicFrame>
        <p:nvGraphicFramePr>
          <p:cNvPr id="3099" name="Object 27"/>
          <p:cNvGraphicFramePr>
            <a:graphicFrameLocks noChangeAspect="1"/>
          </p:cNvGraphicFramePr>
          <p:nvPr/>
        </p:nvGraphicFramePr>
        <p:xfrm>
          <a:off x="1447800" y="2819400"/>
          <a:ext cx="1495425" cy="457200"/>
        </p:xfrm>
        <a:graphic>
          <a:graphicData uri="http://schemas.openxmlformats.org/presentationml/2006/ole">
            <p:oleObj spid="_x0000_s3099" r:id="rId14" imgW="1498600" imgH="457200" progId="">
              <p:embed/>
            </p:oleObj>
          </a:graphicData>
        </a:graphic>
      </p:graphicFrame>
      <p:graphicFrame>
        <p:nvGraphicFramePr>
          <p:cNvPr id="3098" name="Object 26"/>
          <p:cNvGraphicFramePr>
            <a:graphicFrameLocks noChangeAspect="1"/>
          </p:cNvGraphicFramePr>
          <p:nvPr/>
        </p:nvGraphicFramePr>
        <p:xfrm>
          <a:off x="1676400" y="3276600"/>
          <a:ext cx="1495425" cy="457200"/>
        </p:xfrm>
        <a:graphic>
          <a:graphicData uri="http://schemas.openxmlformats.org/presentationml/2006/ole">
            <p:oleObj spid="_x0000_s3098" r:id="rId15" imgW="1498600" imgH="457200" progId="">
              <p:embed/>
            </p:oleObj>
          </a:graphicData>
        </a:graphic>
      </p:graphicFrame>
      <p:graphicFrame>
        <p:nvGraphicFramePr>
          <p:cNvPr id="3097" name="Object 25"/>
          <p:cNvGraphicFramePr>
            <a:graphicFrameLocks noChangeAspect="1"/>
          </p:cNvGraphicFramePr>
          <p:nvPr/>
        </p:nvGraphicFramePr>
        <p:xfrm>
          <a:off x="1600200" y="3886200"/>
          <a:ext cx="1400175" cy="457200"/>
        </p:xfrm>
        <a:graphic>
          <a:graphicData uri="http://schemas.openxmlformats.org/presentationml/2006/ole">
            <p:oleObj spid="_x0000_s3097" r:id="rId16" imgW="1397000" imgH="457200" progId="">
              <p:embed/>
            </p:oleObj>
          </a:graphicData>
        </a:graphic>
      </p:graphicFrame>
      <p:graphicFrame>
        <p:nvGraphicFramePr>
          <p:cNvPr id="3096" name="Object 24"/>
          <p:cNvGraphicFramePr>
            <a:graphicFrameLocks noChangeAspect="1"/>
          </p:cNvGraphicFramePr>
          <p:nvPr/>
        </p:nvGraphicFramePr>
        <p:xfrm>
          <a:off x="1752600" y="4419600"/>
          <a:ext cx="952500" cy="457200"/>
        </p:xfrm>
        <a:graphic>
          <a:graphicData uri="http://schemas.openxmlformats.org/presentationml/2006/ole">
            <p:oleObj spid="_x0000_s3096" r:id="rId17" imgW="952500" imgH="457200" progId="">
              <p:embed/>
            </p:oleObj>
          </a:graphicData>
        </a:graphic>
      </p:graphicFrame>
      <p:graphicFrame>
        <p:nvGraphicFramePr>
          <p:cNvPr id="3095" name="Object 23"/>
          <p:cNvGraphicFramePr>
            <a:graphicFrameLocks noChangeAspect="1"/>
          </p:cNvGraphicFramePr>
          <p:nvPr/>
        </p:nvGraphicFramePr>
        <p:xfrm>
          <a:off x="1752600" y="4876800"/>
          <a:ext cx="942975" cy="457200"/>
        </p:xfrm>
        <a:graphic>
          <a:graphicData uri="http://schemas.openxmlformats.org/presentationml/2006/ole">
            <p:oleObj spid="_x0000_s3095" r:id="rId18" imgW="939800" imgH="457200" progId="">
              <p:embed/>
            </p:oleObj>
          </a:graphicData>
        </a:graphic>
      </p:graphicFrame>
      <p:pic>
        <p:nvPicPr>
          <p:cNvPr id="3094" name="Ảnh 1672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0" y="5486400"/>
            <a:ext cx="114300" cy="180975"/>
          </a:xfrm>
          <a:prstGeom prst="rect">
            <a:avLst/>
          </a:prstGeom>
          <a:noFill/>
        </p:spPr>
      </p:pic>
      <p:graphicFrame>
        <p:nvGraphicFramePr>
          <p:cNvPr id="3093" name="Object 21"/>
          <p:cNvGraphicFramePr>
            <a:graphicFrameLocks noChangeAspect="1"/>
          </p:cNvGraphicFramePr>
          <p:nvPr/>
        </p:nvGraphicFramePr>
        <p:xfrm>
          <a:off x="1447800" y="5410200"/>
          <a:ext cx="1238250" cy="238125"/>
        </p:xfrm>
        <a:graphic>
          <a:graphicData uri="http://schemas.openxmlformats.org/presentationml/2006/ole">
            <p:oleObj spid="_x0000_s3093" r:id="rId19" imgW="1231366" imgH="228501" progId="">
              <p:embed/>
            </p:oleObj>
          </a:graphicData>
        </a:graphic>
      </p:graphicFrame>
      <p:sp>
        <p:nvSpPr>
          <p:cNvPr id="3101" name="Rectangle 29"/>
          <p:cNvSpPr>
            <a:spLocks noChangeArrowheads="1"/>
          </p:cNvSpPr>
          <p:nvPr/>
        </p:nvSpPr>
        <p:spPr bwMode="auto">
          <a:xfrm>
            <a:off x="381000" y="2286000"/>
            <a:ext cx="4038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02" name="Rectangle 30"/>
          <p:cNvSpPr>
            <a:spLocks noChangeArrowheads="1"/>
          </p:cNvSpPr>
          <p:nvPr/>
        </p:nvSpPr>
        <p:spPr bwMode="auto">
          <a:xfrm>
            <a:off x="533400" y="2971801"/>
            <a:ext cx="4038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b) 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03" name="Rectangle 31"/>
          <p:cNvSpPr>
            <a:spLocks noChangeArrowheads="1"/>
          </p:cNvSpPr>
          <p:nvPr/>
        </p:nvSpPr>
        <p:spPr bwMode="auto">
          <a:xfrm>
            <a:off x="609600" y="3352801"/>
            <a:ext cx="3810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c) 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04" name="Rectangle 32"/>
          <p:cNvSpPr>
            <a:spLocks noChangeArrowheads="1"/>
          </p:cNvSpPr>
          <p:nvPr/>
        </p:nvSpPr>
        <p:spPr bwMode="auto">
          <a:xfrm>
            <a:off x="533400" y="3886201"/>
            <a:ext cx="38862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d) 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05" name="Rectangle 33"/>
          <p:cNvSpPr>
            <a:spLocks noChangeArrowheads="1"/>
          </p:cNvSpPr>
          <p:nvPr/>
        </p:nvSpPr>
        <p:spPr bwMode="auto">
          <a:xfrm>
            <a:off x="609600" y="4419600"/>
            <a:ext cx="38100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e) 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06" name="Rectangle 34"/>
          <p:cNvSpPr>
            <a:spLocks noChangeArrowheads="1"/>
          </p:cNvSpPr>
          <p:nvPr/>
        </p:nvSpPr>
        <p:spPr bwMode="auto">
          <a:xfrm>
            <a:off x="609600" y="4953000"/>
            <a:ext cx="3657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f) 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07" name="Rectangle 35"/>
          <p:cNvSpPr>
            <a:spLocks noChangeArrowheads="1"/>
          </p:cNvSpPr>
          <p:nvPr/>
        </p:nvSpPr>
        <p:spPr bwMode="auto">
          <a:xfrm>
            <a:off x="0" y="5486400"/>
            <a:ext cx="184731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600"/>
          </a:p>
        </p:txBody>
      </p:sp>
      <p:sp>
        <p:nvSpPr>
          <p:cNvPr id="3108" name="Rectangle 36"/>
          <p:cNvSpPr>
            <a:spLocks noChangeArrowheads="1"/>
          </p:cNvSpPr>
          <p:nvPr/>
        </p:nvSpPr>
        <p:spPr bwMode="auto">
          <a:xfrm>
            <a:off x="609600" y="5334000"/>
            <a:ext cx="35814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g) 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09" name="Rectangle 37"/>
          <p:cNvSpPr>
            <a:spLocks noChangeArrowheads="1"/>
          </p:cNvSpPr>
          <p:nvPr/>
        </p:nvSpPr>
        <p:spPr bwMode="auto">
          <a:xfrm>
            <a:off x="304800" y="5943600"/>
            <a:ext cx="29718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h)    Với </a:t>
            </a: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</a:t>
            </a: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nhọn thì ….. &lt; 1 </a:t>
            </a: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hoặc ……</a:t>
            </a:r>
          </a:p>
        </p:txBody>
      </p:sp>
      <p:sp>
        <p:nvSpPr>
          <p:cNvPr id="45" name="Nơi giữ chỗ cho Văn bản 2"/>
          <p:cNvSpPr txBox="1">
            <a:spLocks noGrp="1"/>
          </p:cNvSpPr>
          <p:nvPr>
            <p:ph type="body" idx="1"/>
          </p:nvPr>
        </p:nvSpPr>
        <p:spPr>
          <a:xfrm>
            <a:off x="457200" y="1219200"/>
            <a:ext cx="4040188" cy="955675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85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600" b="1" i="0" u="sng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0" u="sng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Bài 2</a:t>
            </a: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Cho tam giác ABC có: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Â = 90</a:t>
            </a:r>
            <a:r>
              <a:rPr kumimoji="0" lang="en-US" sz="1600" b="1" i="0" u="none" strike="noStrike" kern="1200" cap="none" spc="0" normalizeH="0" baseline="3000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0;</a:t>
            </a: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góc B = </a:t>
            </a:r>
            <a:r>
              <a:rPr kumimoji="0" lang="el-GR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α</a:t>
            </a: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    góc C= </a:t>
            </a:r>
            <a:r>
              <a:rPr kumimoji="0" lang="el-GR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/>
                <a:ea typeface="+mn-ea"/>
                <a:cs typeface="Times New Roman"/>
              </a:rPr>
              <a:t>β</a:t>
            </a:r>
            <a:endParaRPr kumimoji="0" lang="en-US" sz="16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Điền vào chỗ trống để được khẳng định đúng: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16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6" name="Nơi giữ chỗ cho Văn bản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sz="1600"/>
              <a:t>B</a:t>
            </a:r>
            <a:r>
              <a:rPr lang="en-US" sz="1600" smtClean="0"/>
              <a:t>ài </a:t>
            </a:r>
            <a:r>
              <a:rPr lang="en-US" sz="1600"/>
              <a:t>2:</a:t>
            </a:r>
          </a:p>
        </p:txBody>
      </p:sp>
      <p:pic>
        <p:nvPicPr>
          <p:cNvPr id="47" name="Ảnh 46"/>
          <p:cNvPicPr/>
          <p:nvPr/>
        </p:nvPicPr>
        <p:blipFill>
          <a:blip r:embed="rId20">
            <a:biLevel thresh="75000"/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6096000" y="914400"/>
            <a:ext cx="2590800" cy="12287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49" name="Đường kết nối thẳng 48"/>
          <p:cNvCxnSpPr/>
          <p:nvPr/>
        </p:nvCxnSpPr>
        <p:spPr>
          <a:xfrm rot="16200000" flipH="1">
            <a:off x="1524000" y="4038600"/>
            <a:ext cx="5562600" cy="76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1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10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1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0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1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1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0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0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30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1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2" dur="500" fill="hold"/>
                                        <p:tgtEl>
                                          <p:spTgt spid="30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4" dur="500" fill="hold"/>
                                        <p:tgtEl>
                                          <p:spTgt spid="30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5" fill="hold">
                      <p:stCondLst>
                        <p:cond delay="indefinite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1" fill="hold">
                      <p:stCondLst>
                        <p:cond delay="indefinite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5" dur="5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6" dur="500" fill="hold"/>
                                        <p:tgtEl>
                                          <p:spTgt spid="30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7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>
                      <p:stCondLst>
                        <p:cond delay="indefinite"/>
                      </p:stCondLst>
                      <p:childTnLst>
                        <p:par>
                          <p:cTn id="220" fill="hold">
                            <p:stCondLst>
                              <p:cond delay="0"/>
                            </p:stCondLst>
                            <p:childTnLst>
                              <p:par>
                                <p:cTn id="2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5" fill="hold">
                      <p:stCondLst>
                        <p:cond delay="indefinite"/>
                      </p:stCondLst>
                      <p:childTnLst>
                        <p:par>
                          <p:cTn id="226" fill="hold">
                            <p:stCondLst>
                              <p:cond delay="0"/>
                            </p:stCondLst>
                            <p:childTnLst>
                              <p:par>
                                <p:cTn id="2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30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1" fill="hold">
                      <p:stCondLst>
                        <p:cond delay="indefinite"/>
                      </p:stCondLst>
                      <p:childTnLst>
                        <p:par>
                          <p:cTn id="232" fill="hold">
                            <p:stCondLst>
                              <p:cond delay="0"/>
                            </p:stCondLst>
                            <p:childTnLst>
                              <p:par>
                                <p:cTn id="2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6" dur="500" fill="hold"/>
                                        <p:tgtEl>
                                          <p:spTgt spid="30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083" grpId="0"/>
      <p:bldP spid="3084" grpId="0"/>
      <p:bldP spid="3085" grpId="0"/>
      <p:bldP spid="3086" grpId="0"/>
      <p:bldP spid="3087" grpId="0"/>
      <p:bldP spid="3088" grpId="0"/>
      <p:bldP spid="3090" grpId="0"/>
      <p:bldP spid="3091" grpId="0"/>
      <p:bldP spid="3092" grpId="0"/>
      <p:bldP spid="3102" grpId="0"/>
      <p:bldP spid="3103" grpId="0"/>
      <p:bldP spid="3104" grpId="0"/>
      <p:bldP spid="3105" grpId="0"/>
      <p:bldP spid="3106" grpId="0"/>
      <p:bldP spid="3108" grpId="0"/>
      <p:bldP spid="3109" grpId="0"/>
      <p:bldP spid="45" grpId="0" build="p"/>
      <p:bldP spid="4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smtClean="0"/>
              <a:t>TiẾT 67:ÔN TẬP CuỐI NĂM</a:t>
            </a:r>
            <a:endParaRPr lang="en-US"/>
          </a:p>
        </p:txBody>
      </p:sp>
      <p:sp>
        <p:nvSpPr>
          <p:cNvPr id="4" name="Nơi giữ chỗ cho Nội dung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5334000"/>
          </a:xfrm>
        </p:spPr>
        <p:txBody>
          <a:bodyPr>
            <a:normAutofit fontScale="85000" lnSpcReduction="20000"/>
          </a:bodyPr>
          <a:lstStyle/>
          <a:p>
            <a:r>
              <a:rPr lang="en-US" b="1"/>
              <a:t>Bài 2 (SGK - 134</a:t>
            </a:r>
            <a:r>
              <a:rPr lang="en-US" b="1" smtClean="0"/>
              <a:t>):</a:t>
            </a:r>
          </a:p>
          <a:p>
            <a:endParaRPr lang="en-US"/>
          </a:p>
          <a:p>
            <a:r>
              <a:rPr lang="fr-FR"/>
              <a:t>Ta có AH </a:t>
            </a:r>
            <a:r>
              <a:rPr lang="en-US">
                <a:sym typeface="Symbol"/>
              </a:rPr>
              <a:t></a:t>
            </a:r>
            <a:r>
              <a:rPr lang="fr-FR"/>
              <a:t> BC</a:t>
            </a:r>
            <a:endParaRPr lang="en-US"/>
          </a:p>
          <a:p>
            <a:r>
              <a:rPr lang="fr-FR" smtClean="0"/>
              <a:t>Trong </a:t>
            </a:r>
            <a:r>
              <a:rPr lang="en-US">
                <a:sym typeface="Symbol"/>
              </a:rPr>
              <a:t></a:t>
            </a:r>
            <a:r>
              <a:rPr lang="fr-FR"/>
              <a:t>AHC có </a:t>
            </a:r>
            <a:r>
              <a:rPr lang="fr-FR" smtClean="0"/>
              <a:t>góc H=90</a:t>
            </a:r>
            <a:r>
              <a:rPr lang="fr-FR" baseline="30000" smtClean="0"/>
              <a:t>0  </a:t>
            </a:r>
          </a:p>
          <a:p>
            <a:pPr>
              <a:buNone/>
            </a:pPr>
            <a:r>
              <a:rPr lang="fr-FR" smtClean="0"/>
              <a:t> =&gt; góc C = 30</a:t>
            </a:r>
            <a:r>
              <a:rPr lang="fr-FR" baseline="30000" smtClean="0"/>
              <a:t>0</a:t>
            </a:r>
            <a:endParaRPr lang="en-US"/>
          </a:p>
          <a:p>
            <a:pPr>
              <a:buNone/>
            </a:pPr>
            <a:endParaRPr lang="en-US"/>
          </a:p>
          <a:p>
            <a:endParaRPr lang="en-US" smtClean="0"/>
          </a:p>
          <a:p>
            <a:r>
              <a:rPr lang="en-US" smtClean="0"/>
              <a:t>Trong </a:t>
            </a:r>
            <a:r>
              <a:rPr lang="en-US">
                <a:sym typeface="Symbol"/>
              </a:rPr>
              <a:t></a:t>
            </a:r>
            <a:r>
              <a:rPr lang="en-US"/>
              <a:t>AHB có</a:t>
            </a:r>
            <a:r>
              <a:rPr lang="fr-FR"/>
              <a:t> </a:t>
            </a:r>
            <a:r>
              <a:rPr lang="en-US"/>
              <a:t>. </a:t>
            </a:r>
          </a:p>
          <a:p>
            <a:endParaRPr lang="en-US" smtClean="0">
              <a:sym typeface="Symbol"/>
            </a:endParaRPr>
          </a:p>
          <a:p>
            <a:pPr>
              <a:buNone/>
            </a:pPr>
            <a:r>
              <a:rPr lang="en-US" smtClean="0">
                <a:sym typeface="Symbol"/>
              </a:rPr>
              <a:t>góc H= 90</a:t>
            </a:r>
            <a:r>
              <a:rPr lang="en-US" baseline="30000" smtClean="0">
                <a:sym typeface="Symbol"/>
              </a:rPr>
              <a:t>0</a:t>
            </a:r>
            <a:r>
              <a:rPr lang="en-US" smtClean="0">
                <a:sym typeface="Symbol"/>
              </a:rPr>
              <a:t> =&gt;  góc B = 45</a:t>
            </a:r>
            <a:r>
              <a:rPr lang="en-US" baseline="30000" smtClean="0">
                <a:sym typeface="Symbol"/>
              </a:rPr>
              <a:t>0</a:t>
            </a:r>
            <a:r>
              <a:rPr lang="en-US" smtClean="0"/>
              <a:t> </a:t>
            </a:r>
          </a:p>
          <a:p>
            <a:r>
              <a:rPr lang="en-US" smtClean="0"/>
              <a:t>=&gt; góc HAB = 45</a:t>
            </a:r>
            <a:r>
              <a:rPr lang="en-US" baseline="30000" smtClean="0"/>
              <a:t>0</a:t>
            </a:r>
            <a:r>
              <a:rPr lang="en-US" smtClean="0"/>
              <a:t>  </a:t>
            </a:r>
          </a:p>
          <a:p>
            <a:r>
              <a:rPr lang="en-US" smtClean="0">
                <a:sym typeface="Symbol"/>
              </a:rPr>
              <a:t></a:t>
            </a:r>
            <a:r>
              <a:rPr lang="en-US"/>
              <a:t>AHB là </a:t>
            </a:r>
            <a:r>
              <a:rPr lang="en-US" smtClean="0">
                <a:sym typeface="Symbol"/>
              </a:rPr>
              <a:t></a:t>
            </a:r>
            <a:r>
              <a:rPr lang="en-US" smtClean="0"/>
              <a:t>cân</a:t>
            </a:r>
            <a:r>
              <a:rPr lang="en-US"/>
              <a:t>.</a:t>
            </a:r>
          </a:p>
          <a:p>
            <a:r>
              <a:rPr lang="en-US">
                <a:sym typeface="Symbol"/>
              </a:rPr>
              <a:t></a:t>
            </a:r>
            <a:r>
              <a:rPr lang="en-US"/>
              <a:t> AH = </a:t>
            </a:r>
            <a:r>
              <a:rPr lang="en-US" smtClean="0"/>
              <a:t>HB  </a:t>
            </a:r>
            <a:r>
              <a:rPr lang="en-US"/>
              <a:t>= 4</a:t>
            </a:r>
          </a:p>
          <a:p>
            <a:r>
              <a:rPr lang="en-US" smtClean="0"/>
              <a:t>                                  (</a:t>
            </a:r>
            <a:r>
              <a:rPr lang="en-US"/>
              <a:t>Py ta go)</a:t>
            </a:r>
          </a:p>
          <a:p>
            <a:endParaRPr lang="en-US"/>
          </a:p>
        </p:txBody>
      </p:sp>
      <p:graphicFrame>
        <p:nvGraphicFramePr>
          <p:cNvPr id="19459" name="Object 3"/>
          <p:cNvGraphicFramePr>
            <a:graphicFrameLocks noChangeAspect="1"/>
          </p:cNvGraphicFramePr>
          <p:nvPr/>
        </p:nvGraphicFramePr>
        <p:xfrm>
          <a:off x="2971800" y="3200400"/>
          <a:ext cx="838200" cy="609600"/>
        </p:xfrm>
        <a:graphic>
          <a:graphicData uri="http://schemas.openxmlformats.org/presentationml/2006/ole">
            <p:oleObj spid="_x0000_s19459" r:id="rId3" imgW="355292" imgH="253780" progId="">
              <p:embed/>
            </p:oleObj>
          </a:graphicData>
        </a:graphic>
      </p:graphicFrame>
      <p:graphicFrame>
        <p:nvGraphicFramePr>
          <p:cNvPr id="19458" name="Object 2"/>
          <p:cNvGraphicFramePr>
            <a:graphicFrameLocks noChangeAspect="1"/>
          </p:cNvGraphicFramePr>
          <p:nvPr/>
        </p:nvGraphicFramePr>
        <p:xfrm>
          <a:off x="2895600" y="4038600"/>
          <a:ext cx="914400" cy="457200"/>
        </p:xfrm>
        <a:graphic>
          <a:graphicData uri="http://schemas.openxmlformats.org/presentationml/2006/ole">
            <p:oleObj spid="_x0000_s19458" r:id="rId4" imgW="355292" imgH="253780" progId="">
              <p:embed/>
            </p:oleObj>
          </a:graphicData>
        </a:graphic>
      </p:graphicFrame>
      <p:graphicFrame>
        <p:nvGraphicFramePr>
          <p:cNvPr id="19457" name="Object 1"/>
          <p:cNvGraphicFramePr>
            <a:graphicFrameLocks noChangeAspect="1"/>
          </p:cNvGraphicFramePr>
          <p:nvPr/>
        </p:nvGraphicFramePr>
        <p:xfrm>
          <a:off x="914400" y="3886200"/>
          <a:ext cx="990600" cy="685800"/>
        </p:xfrm>
        <a:graphic>
          <a:graphicData uri="http://schemas.openxmlformats.org/presentationml/2006/ole">
            <p:oleObj spid="_x0000_s19457" r:id="rId5" imgW="355292" imgH="253780" progId="">
              <p:embed/>
            </p:oleObj>
          </a:graphicData>
        </a:graphic>
      </p:graphicFrame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609600" y="2971800"/>
            <a:ext cx="27948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Nếu AC = 8 thì AB bằng:</a:t>
            </a: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 rot="10800000" flipV="1">
            <a:off x="2209800" y="3352800"/>
            <a:ext cx="18288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C.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 rot="10800000" flipV="1">
            <a:off x="2286000" y="4191000"/>
            <a:ext cx="190500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D.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Rectangle 4"/>
          <p:cNvSpPr>
            <a:spLocks noGrp="1" noChangeArrowheads="1"/>
          </p:cNvSpPr>
          <p:nvPr>
            <p:ph sz="half" idx="1"/>
          </p:nvPr>
        </p:nvSpPr>
        <p:spPr bwMode="auto">
          <a:xfrm>
            <a:off x="533400" y="3276601"/>
            <a:ext cx="12192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A.        4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4"/>
          <p:cNvSpPr txBox="1">
            <a:spLocks noChangeArrowheads="1"/>
          </p:cNvSpPr>
          <p:nvPr/>
        </p:nvSpPr>
        <p:spPr bwMode="auto">
          <a:xfrm>
            <a:off x="304800" y="4114800"/>
            <a:ext cx="152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B.     </a:t>
            </a:r>
            <a:endParaRPr kumimoji="0" lang="en-US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pic>
        <p:nvPicPr>
          <p:cNvPr id="13" name="Ảnh 12"/>
          <p:cNvPicPr/>
          <p:nvPr/>
        </p:nvPicPr>
        <p:blipFill>
          <a:blip r:embed="rId6">
            <a:biLevel thresh="75000"/>
            <a:extLst>
              <a:ext uri="{28A0092B-C50C-407E-A947-70E740481C1C}">
                <a14:useLocalDpi xmlns:lc="http://schemas.openxmlformats.org/drawingml/2006/lockedCanvas" xmlns:pic="http://schemas.openxmlformats.org/drawingml/2006/picture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533400" y="1524000"/>
            <a:ext cx="3581400" cy="1524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Hình Chữ nhật 13"/>
          <p:cNvSpPr/>
          <p:nvPr/>
        </p:nvSpPr>
        <p:spPr>
          <a:xfrm>
            <a:off x="381000" y="1143000"/>
            <a:ext cx="3200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mtClean="0"/>
              <a:t>II- Bài tập.</a:t>
            </a:r>
            <a:endParaRPr lang="en-US" smtClean="0"/>
          </a:p>
          <a:p>
            <a:r>
              <a:rPr lang="en-US" b="1" smtClean="0"/>
              <a:t>Bài 2 (SGK – 134)</a:t>
            </a:r>
            <a:endParaRPr lang="en-US"/>
          </a:p>
        </p:txBody>
      </p:sp>
      <p:cxnSp>
        <p:nvCxnSpPr>
          <p:cNvPr id="16" name="Đường kết nối thẳng 15"/>
          <p:cNvCxnSpPr/>
          <p:nvPr/>
        </p:nvCxnSpPr>
        <p:spPr>
          <a:xfrm rot="5400000">
            <a:off x="1181100" y="3924300"/>
            <a:ext cx="5867400" cy="1588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9465" name="Object 9"/>
          <p:cNvGraphicFramePr>
            <a:graphicFrameLocks noChangeAspect="1"/>
          </p:cNvGraphicFramePr>
          <p:nvPr/>
        </p:nvGraphicFramePr>
        <p:xfrm>
          <a:off x="4648200" y="3200400"/>
          <a:ext cx="3276600" cy="447675"/>
        </p:xfrm>
        <a:graphic>
          <a:graphicData uri="http://schemas.openxmlformats.org/presentationml/2006/ole">
            <p:oleObj spid="_x0000_s19465" r:id="rId7" imgW="1511300" imgH="444500" progId="">
              <p:embed/>
            </p:oleObj>
          </a:graphicData>
        </a:graphic>
      </p:graphicFrame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19467" name="Object 11"/>
          <p:cNvGraphicFramePr>
            <a:graphicFrameLocks noChangeAspect="1"/>
          </p:cNvGraphicFramePr>
          <p:nvPr/>
        </p:nvGraphicFramePr>
        <p:xfrm>
          <a:off x="4724400" y="5867400"/>
          <a:ext cx="2609850" cy="533400"/>
        </p:xfrm>
        <a:graphic>
          <a:graphicData uri="http://schemas.openxmlformats.org/presentationml/2006/ole">
            <p:oleObj spid="_x0000_s19467" r:id="rId8" imgW="1778000" imgH="279400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4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94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4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4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4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4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94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15" dur="20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94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9460" grpId="0"/>
      <p:bldP spid="19461" grpId="0"/>
      <p:bldP spid="19462" grpId="0"/>
      <p:bldP spid="11" grpId="0" build="p"/>
      <p:bldP spid="12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/>
          <a:lstStyle/>
          <a:p>
            <a:r>
              <a:rPr lang="en-US" sz="2000" smtClean="0"/>
              <a:t>TiẾT 67:ÔN TẬP CuỐI NĂM</a:t>
            </a:r>
            <a:endParaRPr lang="en-US" sz="2000"/>
          </a:p>
        </p:txBody>
      </p:sp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000" smtClean="0"/>
              <a:t>Bài 3: (SGK-134)</a:t>
            </a:r>
          </a:p>
          <a:p>
            <a:pPr>
              <a:buNone/>
            </a:pPr>
            <a:r>
              <a:rPr lang="en-US" sz="2000" smtClean="0"/>
              <a:t>Cho tam giác ABC vuông ở C có trung tuyến BN vuông góc với đường trung tuyến CM, cạnh BC= a . Tính độ dài đường trung tuyến BN</a:t>
            </a:r>
            <a:endParaRPr lang="en-US" sz="2000"/>
          </a:p>
        </p:txBody>
      </p:sp>
      <p:pic>
        <p:nvPicPr>
          <p:cNvPr id="8" name="Nơi giữ chỗ cho Nội dung 7"/>
          <p:cNvPicPr>
            <a:picLocks noGrp="1"/>
          </p:cNvPicPr>
          <p:nvPr>
            <p:ph sz="half" idx="2"/>
          </p:nvPr>
        </p:nvPicPr>
        <p:blipFill>
          <a:blip r:embed="rId3">
            <a:biLevel thresh="75000"/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5="http://schemas.microsoft.com/office/word/2012/wordml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4572000" y="609600"/>
            <a:ext cx="7010400" cy="3657600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0" name="Đường kết nối thẳng 9"/>
          <p:cNvCxnSpPr/>
          <p:nvPr/>
        </p:nvCxnSpPr>
        <p:spPr>
          <a:xfrm rot="16200000" flipH="1">
            <a:off x="1828800" y="3962400"/>
            <a:ext cx="5638800" cy="152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1507" name="Object 3"/>
          <p:cNvGraphicFramePr>
            <a:graphicFrameLocks noChangeAspect="1"/>
          </p:cNvGraphicFramePr>
          <p:nvPr/>
        </p:nvGraphicFramePr>
        <p:xfrm>
          <a:off x="4876800" y="5257800"/>
          <a:ext cx="952500" cy="485775"/>
        </p:xfrm>
        <a:graphic>
          <a:graphicData uri="http://schemas.openxmlformats.org/presentationml/2006/ole">
            <p:oleObj spid="_x0000_s21507" r:id="rId4" imgW="952087" imgH="482391" progId="">
              <p:embed/>
            </p:oleObj>
          </a:graphicData>
        </a:graphic>
      </p:graphicFrame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6781800" y="5334000"/>
          <a:ext cx="1952625" cy="695325"/>
        </p:xfrm>
        <a:graphic>
          <a:graphicData uri="http://schemas.openxmlformats.org/presentationml/2006/ole">
            <p:oleObj spid="_x0000_s21506" r:id="rId5" imgW="1955800" imgH="698500" progId="">
              <p:embed/>
            </p:oleObj>
          </a:graphicData>
        </a:graphic>
      </p:graphicFrame>
      <p:graphicFrame>
        <p:nvGraphicFramePr>
          <p:cNvPr id="21505" name="Object 1"/>
          <p:cNvGraphicFramePr>
            <a:graphicFrameLocks noChangeAspect="1"/>
          </p:cNvGraphicFramePr>
          <p:nvPr/>
        </p:nvGraphicFramePr>
        <p:xfrm>
          <a:off x="5257800" y="5867400"/>
          <a:ext cx="2705100" cy="695325"/>
        </p:xfrm>
        <a:graphic>
          <a:graphicData uri="http://schemas.openxmlformats.org/presentationml/2006/ole">
            <p:oleObj spid="_x0000_s21505" r:id="rId6" imgW="2908300" imgH="698500" progId="">
              <p:embed/>
            </p:oleObj>
          </a:graphicData>
        </a:graphic>
      </p:graphicFrame>
      <p:sp>
        <p:nvSpPr>
          <p:cNvPr id="21508" name="Rectangle 4"/>
          <p:cNvSpPr>
            <a:spLocks noChangeArrowheads="1"/>
          </p:cNvSpPr>
          <p:nvPr/>
        </p:nvSpPr>
        <p:spPr bwMode="auto">
          <a:xfrm>
            <a:off x="4800600" y="3962400"/>
            <a:ext cx="4343400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Gọi G là giao điểm của trung tuyến AM và BN.</a:t>
            </a: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Ta có BG.BN = BC</a:t>
            </a:r>
            <a:r>
              <a:rPr kumimoji="0" lang="en-US" sz="20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a</a:t>
            </a:r>
            <a:r>
              <a:rPr kumimoji="0" lang="en-US" sz="20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(Hệ thức lượng trong tam giác vuông) </a:t>
            </a: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9" name="Rectangle 5"/>
          <p:cNvSpPr>
            <a:spLocks noChangeArrowheads="1"/>
          </p:cNvSpPr>
          <p:nvPr/>
        </p:nvSpPr>
        <p:spPr bwMode="auto">
          <a:xfrm>
            <a:off x="5867400" y="5334000"/>
            <a:ext cx="91440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Mà </a:t>
            </a: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1638300"/>
            <a:ext cx="18473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15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5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5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50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5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2150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ơi giữ chỗ cho Nội dung 2"/>
          <p:cNvSpPr>
            <a:spLocks noGrp="1"/>
          </p:cNvSpPr>
          <p:nvPr>
            <p:ph sz="half" idx="1"/>
          </p:nvPr>
        </p:nvSpPr>
        <p:spPr>
          <a:xfrm>
            <a:off x="0" y="1243548"/>
            <a:ext cx="3810000" cy="5410200"/>
          </a:xfrm>
        </p:spPr>
        <p:txBody>
          <a:bodyPr/>
          <a:lstStyle/>
          <a:p>
            <a:r>
              <a:rPr lang="en-US" sz="2000" b="1" smtClean="0"/>
              <a:t>Bài 5 (SGK - </a:t>
            </a:r>
            <a:r>
              <a:rPr lang="en-US" sz="2000" b="1" smtClean="0"/>
              <a:t>134</a:t>
            </a:r>
            <a:r>
              <a:rPr lang="en-US" sz="2000" b="1" smtClean="0"/>
              <a:t>):</a:t>
            </a:r>
          </a:p>
          <a:p>
            <a:pPr marL="55563" indent="-55563">
              <a:buNone/>
              <a:tabLst>
                <a:tab pos="0" algn="l"/>
              </a:tabLst>
            </a:pPr>
            <a:r>
              <a:rPr lang="en-US" sz="2000" b="1" smtClean="0"/>
              <a:t>Cho tam giác ABC vuông ở C có AC= 15cm, đường cao CH chia AB thành hai đoạn AH và HB. Biết HB= 16cm. Tính diện tích tam giác ABC</a:t>
            </a:r>
            <a:endParaRPr lang="en-US" sz="2000"/>
          </a:p>
        </p:txBody>
      </p:sp>
      <p:pic>
        <p:nvPicPr>
          <p:cNvPr id="5" name="Nơi giữ chỗ cho Nội dung 4"/>
          <p:cNvPicPr>
            <a:picLocks noGrp="1"/>
          </p:cNvPicPr>
          <p:nvPr>
            <p:ph sz="half" idx="2"/>
          </p:nvPr>
        </p:nvPicPr>
        <p:blipFill>
          <a:blip r:embed="rId3">
            <a:biLevel thresh="75000"/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="" xmlns:wpc="http://schemas.microsoft.com/office/word/2010/wordprocessingCanvas" xmlns:mc="http://schemas.openxmlformats.org/markup-compatibility/2006" xmlns:o="urn:schemas-microsoft-com:office:office" xmlns:v="urn:schemas-microsoft-com:vml" xmlns:wp14="http://schemas.microsoft.com/office/word/2010/wordprocessingDrawing" xmlns:w10="urn:schemas-microsoft-com:office:word" xmlns:w="http://schemas.openxmlformats.org/wordprocessingml/2006/main" xmlns:w14="http://schemas.microsoft.com/office/word/2010/wordml" xmlns:w15="http://schemas.microsoft.com/office/word/2012/wordml" xmlns:wpg="http://schemas.microsoft.com/office/word/2010/wordprocessingGroup" xmlns:wpi="http://schemas.microsoft.com/office/word/2010/wordprocessingInk" xmlns:wps="http://schemas.microsoft.com/office/word/2010/wordprocessingShape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038600" y="381000"/>
            <a:ext cx="5105400" cy="2858294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êu đề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39762"/>
          </a:xfrm>
        </p:spPr>
        <p:txBody>
          <a:bodyPr>
            <a:normAutofit/>
          </a:bodyPr>
          <a:lstStyle/>
          <a:p>
            <a:r>
              <a:rPr lang="en-US" sz="3200" smtClean="0"/>
              <a:t>TiẾT 67:ÔN TẬP CuỐI NĂM</a:t>
            </a:r>
            <a:endParaRPr lang="en-US" sz="3200"/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2895600" y="5638800"/>
          <a:ext cx="2743200" cy="457200"/>
        </p:xfrm>
        <a:graphic>
          <a:graphicData uri="http://schemas.openxmlformats.org/presentationml/2006/ole">
            <p:oleObj spid="_x0000_s22530" r:id="rId4" imgW="2145369" imgH="253890" progId="Equation.DSMT4">
              <p:embed/>
            </p:oleObj>
          </a:graphicData>
        </a:graphic>
      </p:graphicFrame>
      <p:graphicFrame>
        <p:nvGraphicFramePr>
          <p:cNvPr id="22529" name="Object 1"/>
          <p:cNvGraphicFramePr>
            <a:graphicFrameLocks noChangeAspect="1"/>
          </p:cNvGraphicFramePr>
          <p:nvPr/>
        </p:nvGraphicFramePr>
        <p:xfrm>
          <a:off x="2971800" y="6120348"/>
          <a:ext cx="3448050" cy="737652"/>
        </p:xfrm>
        <a:graphic>
          <a:graphicData uri="http://schemas.openxmlformats.org/presentationml/2006/ole">
            <p:oleObj spid="_x0000_s22529" r:id="rId5" imgW="2286000" imgH="444500" progId="Equation.DSMT4">
              <p:embed/>
            </p:oleObj>
          </a:graphicData>
        </a:graphic>
      </p:graphicFrame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2133600" y="3048000"/>
            <a:ext cx="70104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+ Gọi AH có độ dài là x (cm)  (x &gt;0).</a:t>
            </a: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Theo hệ thức lượng trong tam giác vuông ta có: AC</a:t>
            </a:r>
            <a:r>
              <a:rPr kumimoji="0" lang="en-US" sz="20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= AH.</a:t>
            </a: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AB</a:t>
            </a: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</a:t>
            </a: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15</a:t>
            </a:r>
            <a:r>
              <a:rPr kumimoji="0" lang="fr-FR" sz="20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2</a:t>
            </a: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 = x(x + 16)</a:t>
            </a: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</a:t>
            </a: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x</a:t>
            </a:r>
            <a:r>
              <a:rPr kumimoji="0" lang="fr-FR" sz="20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2</a:t>
            </a: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 + 16x – 225 </a:t>
            </a: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= </a:t>
            </a: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0</a:t>
            </a:r>
            <a:r>
              <a:rPr lang="en-US" sz="2000" smtClean="0">
                <a:latin typeface="Arial" pitchFamily="34" charset="0"/>
                <a:ea typeface="Calibri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Giải </a:t>
            </a: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PT ta có: x</a:t>
            </a:r>
            <a:r>
              <a:rPr kumimoji="0" lang="fr-FR" sz="2000" b="0" i="0" u="none" strike="noStrike" cap="none" normalizeH="0" baseline="-3000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1</a:t>
            </a: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 = </a:t>
            </a: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9 </a:t>
            </a: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( </a:t>
            </a: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TMĐK)</a:t>
            </a: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                       x</a:t>
            </a:r>
            <a:r>
              <a:rPr kumimoji="0" lang="fr-FR" sz="2000" b="0" i="0" u="none" strike="noStrike" cap="none" normalizeH="0" baseline="-3000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2</a:t>
            </a: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 = – 25    </a:t>
            </a: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( </a:t>
            </a: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loại)</a:t>
            </a:r>
            <a:r>
              <a:rPr lang="en-US" sz="2000" smtClean="0">
                <a:latin typeface="Arial" pitchFamily="34" charset="0"/>
                <a:ea typeface="Calibri" pitchFamily="34" charset="0"/>
                <a:cs typeface="Arial" pitchFamily="34" charset="0"/>
                <a:sym typeface="Symbol" pitchFamily="18" charset="2"/>
              </a:rPr>
              <a:t> </a:t>
            </a: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Vậy </a:t>
            </a: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AH = 9 (cm)</a:t>
            </a: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</a:t>
            </a: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AB = AH + HB = 9 + 16 = 25 (cm)</a:t>
            </a: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Theo hệ thức trong tam giác vuông ta có:BC</a:t>
            </a:r>
            <a:r>
              <a:rPr kumimoji="0" lang="fr-FR" sz="20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2</a:t>
            </a: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  <a:sym typeface="Symbol" pitchFamily="18" charset="2"/>
              </a:rPr>
              <a:t> = AB . HB </a:t>
            </a: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  <a:sym typeface="Symbol" pitchFamily="18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 rot="10800000" flipV="1">
            <a:off x="228600" y="6150114"/>
            <a:ext cx="25146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fr-FR" sz="200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Vậy diện tích tam giác ABC </a:t>
            </a:r>
            <a:r>
              <a:rPr lang="fr-FR" sz="200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là</a:t>
            </a:r>
            <a:r>
              <a:rPr lang="fr-FR" sz="200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:</a:t>
            </a:r>
            <a:endParaRPr lang="fr-FR" sz="200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2533" name="Rectangle 5"/>
          <p:cNvSpPr>
            <a:spLocks noChangeArrowheads="1"/>
          </p:cNvSpPr>
          <p:nvPr/>
        </p:nvSpPr>
        <p:spPr bwMode="auto">
          <a:xfrm>
            <a:off x="6477000" y="5967948"/>
            <a:ext cx="24384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(cm</a:t>
            </a:r>
            <a:r>
              <a:rPr kumimoji="0" lang="en-US" sz="2000" b="0" i="0" u="none" strike="noStrike" cap="none" normalizeH="0" baseline="3000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2</a:t>
            </a: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r>
              <a:rPr kumimoji="0" lang="en-US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 rot="10800000" flipV="1">
            <a:off x="5638800" y="5715000"/>
            <a:ext cx="8382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cm</a:t>
            </a:r>
            <a:r>
              <a:rPr kumimoji="0" lang="fr-FR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</a:t>
            </a:r>
            <a:endParaRPr kumimoji="0" lang="en-US" sz="2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25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25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25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7" grpId="0"/>
      <p:bldP spid="7" grpId="1"/>
      <p:bldP spid="22532" grpId="0"/>
      <p:bldP spid="22533" grpId="0"/>
      <p:bldP spid="1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 - &amp;quot;TiẾT 67:ÔN TẬP CuỐI NĂM&amp;quot;&quot;/&gt;&lt;property id=&quot;20307&quot; value=&quot;256&quot;/&gt;&lt;/object&gt;&lt;object type=&quot;3&quot; unique_id=&quot;10051&quot;&gt;&lt;property id=&quot;20148&quot; value=&quot;5&quot;/&gt;&lt;property id=&quot;20300&quot; value=&quot;Slide 2 - &amp;quot;TiẾT 67:ÔN TẬP CuỐI NĂM&amp;quot;&quot;/&gt;&lt;property id=&quot;20307&quot; value=&quot;258&quot;/&gt;&lt;/object&gt;&lt;object type=&quot;3&quot; unique_id=&quot;10104&quot;&gt;&lt;property id=&quot;20148&quot; value=&quot;5&quot;/&gt;&lt;property id=&quot;20300&quot; value=&quot;Slide 3 - &amp;quot;TiẾT 67:ÔN TẬP CuỐI NĂM&amp;quot;&quot;/&gt;&lt;property id=&quot;20307&quot; value=&quot;262&quot;/&gt;&lt;/object&gt;&lt;object type=&quot;3&quot; unique_id=&quot;10144&quot;&gt;&lt;property id=&quot;20148&quot; value=&quot;5&quot;/&gt;&lt;property id=&quot;20300&quot; value=&quot;Slide 4 - &amp;quot;TiẾT 67:ÔN TẬP CuỐI NĂM&amp;quot;&quot;/&gt;&lt;property id=&quot;20307&quot; value=&quot;263&quot;/&gt;&lt;/object&gt;&lt;object type=&quot;3&quot; unique_id=&quot;10153&quot;&gt;&lt;property id=&quot;20148&quot; value=&quot;5&quot;/&gt;&lt;property id=&quot;20300&quot; value=&quot;Slide 5 - &amp;quot;TiẾT 67:ÔN TẬP CuỐI NĂM&amp;quot;&quot;/&gt;&lt;property id=&quot;20307&quot; value=&quot;265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Chủ đề của Office">
  <a:themeElements>
    <a:clrScheme name="Văn phòng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ăn phòng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Văn phòng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231</TotalTime>
  <Words>549</Words>
  <PresentationFormat>Trình chiếu trên màn hình (4:3)</PresentationFormat>
  <Paragraphs>89</Paragraphs>
  <Slides>5</Slides>
  <Notes>0</Notes>
  <HiddenSlides>0</HiddenSlides>
  <MMClips>0</MMClips>
  <ScaleCrop>false</ScaleCrop>
  <HeadingPairs>
    <vt:vector size="6" baseType="variant">
      <vt:variant>
        <vt:lpstr>Chủ đề</vt:lpstr>
      </vt:variant>
      <vt:variant>
        <vt:i4>1</vt:i4>
      </vt:variant>
      <vt:variant>
        <vt:lpstr>Hệ phục vụ nhúng OLE</vt:lpstr>
      </vt:variant>
      <vt:variant>
        <vt:i4>1</vt:i4>
      </vt:variant>
      <vt:variant>
        <vt:lpstr>Tiêu đề Bản chiếu</vt:lpstr>
      </vt:variant>
      <vt:variant>
        <vt:i4>5</vt:i4>
      </vt:variant>
    </vt:vector>
  </HeadingPairs>
  <TitlesOfParts>
    <vt:vector size="7" baseType="lpstr">
      <vt:lpstr>Chủ đề của Office</vt:lpstr>
      <vt:lpstr>Equation.DSMT4</vt:lpstr>
      <vt:lpstr>TiẾT 67:ÔN TẬP CuỐI NĂM</vt:lpstr>
      <vt:lpstr>TiẾT 67:ÔN TẬP CuỐI NĂM</vt:lpstr>
      <vt:lpstr>TiẾT 67:ÔN TẬP CuỐI NĂM</vt:lpstr>
      <vt:lpstr>TiẾT 67:ÔN TẬP CuỐI NĂM</vt:lpstr>
      <vt:lpstr>TiẾT 67:ÔN TẬP CuỐI NĂM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2017-04-26T01:21:05Z</dcterms:created>
  <dcterms:modified xsi:type="dcterms:W3CDTF">2017-04-26T08:06:47Z</dcterms:modified>
</cp:coreProperties>
</file>