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1" r:id="rId2"/>
    <p:sldId id="276" r:id="rId3"/>
    <p:sldId id="278" r:id="rId4"/>
    <p:sldId id="279" r:id="rId5"/>
    <p:sldId id="317" r:id="rId6"/>
    <p:sldId id="274" r:id="rId7"/>
    <p:sldId id="318" r:id="rId8"/>
    <p:sldId id="319" r:id="rId9"/>
    <p:sldId id="320" r:id="rId10"/>
    <p:sldId id="354" r:id="rId11"/>
    <p:sldId id="339" r:id="rId12"/>
    <p:sldId id="324" r:id="rId13"/>
    <p:sldId id="325" r:id="rId14"/>
    <p:sldId id="326" r:id="rId15"/>
    <p:sldId id="327" r:id="rId16"/>
    <p:sldId id="355" r:id="rId17"/>
    <p:sldId id="340" r:id="rId18"/>
    <p:sldId id="358" r:id="rId19"/>
    <p:sldId id="342" r:id="rId20"/>
    <p:sldId id="343" r:id="rId21"/>
    <p:sldId id="329" r:id="rId22"/>
    <p:sldId id="347" r:id="rId23"/>
    <p:sldId id="348" r:id="rId24"/>
    <p:sldId id="349" r:id="rId25"/>
    <p:sldId id="351" r:id="rId26"/>
    <p:sldId id="352" r:id="rId27"/>
    <p:sldId id="353" r:id="rId28"/>
    <p:sldId id="356" r:id="rId29"/>
    <p:sldId id="344" r:id="rId30"/>
    <p:sldId id="345" r:id="rId31"/>
    <p:sldId id="357" r:id="rId32"/>
    <p:sldId id="292" r:id="rId33"/>
    <p:sldId id="293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E8"/>
    <a:srgbClr val="D5B5F5"/>
    <a:srgbClr val="FCC197"/>
    <a:srgbClr val="F26532"/>
    <a:srgbClr val="048DA4"/>
    <a:srgbClr val="006673"/>
    <a:srgbClr val="A3DBE1"/>
    <a:srgbClr val="E26714"/>
    <a:srgbClr val="EE8640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2.xml"/><Relationship Id="rId7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4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b="60819"/>
          <a:stretch/>
        </p:blipFill>
        <p:spPr>
          <a:xfrm>
            <a:off x="4102769" y="888397"/>
            <a:ext cx="7944373" cy="595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975" y="1787069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3824" y="5747990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81" y="107918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435750" y="1079544"/>
            <a:ext cx="3522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26532"/>
                </a:solidFill>
                <a:latin typeface="UTMAvoBold"/>
              </a:rPr>
              <a:t>Look at the photos and answer the questions.</a:t>
            </a:r>
            <a:endParaRPr lang="en-GB" sz="2000" b="1" dirty="0">
              <a:solidFill>
                <a:srgbClr val="F26532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3652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distraction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578" y="4319374"/>
            <a:ext cx="5270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something that prevents someone from giving their attention to something else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2576" y="2771761"/>
            <a:ext cx="220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dɪˈstrækʃən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26" name="Picture 2" descr="student teams achievement division stad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5" y="2246724"/>
            <a:ext cx="3645863" cy="30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stractio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6776" y="3492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392767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strategy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way of doing something or dealing with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977" y="2771761"/>
            <a:ext cx="2007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/ˈ</a:t>
            </a:r>
            <a:r>
              <a:rPr lang="en-US" sz="2800" b="1" dirty="0" err="1">
                <a:solidFill>
                  <a:srgbClr val="048DA4"/>
                </a:solidFill>
              </a:rPr>
              <a:t>strætədʒi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etting the Table for Strategy Conversations | CYGNU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5" y="2354300"/>
            <a:ext cx="3875968" cy="22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trateg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05131" y="35027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(to) exchange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give something to someone and receive something from that 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1409" y="2771761"/>
            <a:ext cx="208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ɪksˈtʃeɪndʒ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2050" name="Picture 2" descr="Currency exchange concept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7840644" y="2035557"/>
            <a:ext cx="3326846" cy="3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0449" y="35929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4836"/>
              </p:ext>
            </p:extLst>
          </p:nvPr>
        </p:nvGraphicFramePr>
        <p:xfrm>
          <a:off x="1458927" y="1583700"/>
          <a:ext cx="9852918" cy="46691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distraction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dɪˈstrækʃən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something that prevents someone from giving their attention to something 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strategy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strætədʒi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 way of doing something or dealing with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(to) exchange (v)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ɪksˈtʃeɪndʒ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to give something to someone and receive something from that 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418182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4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199" y="1115629"/>
            <a:ext cx="10144217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ill in the blanks with suitable words or phrases to complete the steps of finding the main idea of a passage.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54097" y="2446785"/>
          <a:ext cx="10116654" cy="51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repetition             identify               first and last             summarize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38053" y="3258674"/>
            <a:ext cx="8373438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main idea of a passage?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(1) _____________ the topic.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_____________ the passage in your own words.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Check the (3) _________________ sentences.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Look for (4) _______________ of ideas.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08" y="3852810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Identify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3198" y="43965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Summarize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49" y="49493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first and last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6034" y="5503547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repetition </a:t>
            </a:r>
          </a:p>
        </p:txBody>
      </p:sp>
    </p:spTree>
    <p:extLst>
      <p:ext uri="{BB962C8B-B14F-4D97-AF65-F5344CB8AC3E}">
        <p14:creationId xmlns:p14="http://schemas.microsoft.com/office/powerpoint/2010/main" val="747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0776" y="122294"/>
            <a:ext cx="76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Task 2. Read the texts. What are the two students talking about? Choose the correct answer.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862" y="1074198"/>
            <a:ext cx="3240350" cy="923330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A. Ways of helping students</a:t>
            </a:r>
          </a:p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B. Ways of learning</a:t>
            </a:r>
          </a:p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C. How to enjoy learning</a:t>
            </a:r>
          </a:p>
        </p:txBody>
      </p:sp>
      <p:sp>
        <p:nvSpPr>
          <p:cNvPr id="11" name="Oval 10"/>
          <p:cNvSpPr/>
          <p:nvPr/>
        </p:nvSpPr>
        <p:spPr>
          <a:xfrm>
            <a:off x="372861" y="1407560"/>
            <a:ext cx="356603" cy="256853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68867" y="1222006"/>
            <a:ext cx="6564189" cy="9046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23840" y="1513521"/>
            <a:ext cx="2058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4942" y="1513521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9314" y="3744674"/>
            <a:ext cx="695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247355" y="3453624"/>
            <a:ext cx="603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7130" y="4286290"/>
            <a:ext cx="3254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063119" y="4550045"/>
            <a:ext cx="787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40236" y="4830822"/>
            <a:ext cx="6345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2889" y="2819550"/>
            <a:ext cx="4839295" cy="6008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2605" y="3083448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2339" y="3618601"/>
            <a:ext cx="1003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14883" y="3618601"/>
            <a:ext cx="1487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06398" y="4436416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85539" y="3903518"/>
            <a:ext cx="1243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12829" y="5610285"/>
            <a:ext cx="4910550" cy="9025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8449" y="4723454"/>
            <a:ext cx="24693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2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918475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information: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1965" y="2488038"/>
            <a:ext cx="9872870" cy="301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Read the passage and scan for key words or synonyms/paraphrased expressions.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Compare and decide answers.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Underline key words in the questions.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Read the instructions.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1008404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information: (key)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62417" y="1542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0" name="Flowchart: Manual Operation 9"/>
          <p:cNvSpPr/>
          <p:nvPr/>
        </p:nvSpPr>
        <p:spPr>
          <a:xfrm>
            <a:off x="1908313" y="1942698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instructions.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1908313" y="3111348"/>
            <a:ext cx="9124121" cy="924672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key words in the questions.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1983580" y="4306502"/>
            <a:ext cx="9124121" cy="1269294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scan for key words or synonyms/paraphrased expressions.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>
            <a:off x="1908313" y="5833026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and decide answers.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UTMAvoBold"/>
              </a:rPr>
              <a:t>Decide who mentions the following by putting a tick in the correct box.</a:t>
            </a:r>
            <a:endParaRPr lang="en-GB" sz="2400" b="1" dirty="0">
              <a:solidFill>
                <a:srgbClr val="F26532"/>
              </a:solidFill>
              <a:latin typeface="UTMAvo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297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297" y="2352782"/>
            <a:ext cx="9257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person ….</a:t>
            </a:r>
          </a:p>
          <a:p>
            <a:r>
              <a:rPr lang="en-US" sz="2400" dirty="0"/>
              <a:t>1. thinks that online learning isn’t as good as face-to-face learning.</a:t>
            </a:r>
          </a:p>
          <a:p>
            <a:r>
              <a:rPr lang="en-US" sz="2400" dirty="0"/>
              <a:t>2. gains the same knowledge in both ways of learning.</a:t>
            </a:r>
          </a:p>
          <a:p>
            <a:r>
              <a:rPr lang="en-US" sz="2400" dirty="0"/>
              <a:t>3. has more direct conversations and discussions.</a:t>
            </a:r>
          </a:p>
          <a:p>
            <a:r>
              <a:rPr lang="en-US" sz="2400" dirty="0"/>
              <a:t>4. uses emails to contact classmates</a:t>
            </a:r>
          </a:p>
          <a:p>
            <a:r>
              <a:rPr lang="en-US" sz="2400" dirty="0"/>
              <a:t>5. can pay more attention in class.</a:t>
            </a:r>
          </a:p>
          <a:p>
            <a:r>
              <a:rPr lang="en-US" sz="2400" dirty="0"/>
              <a:t>6. needs to have access to high-speed Internet.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64445"/>
              </p:ext>
            </p:extLst>
          </p:nvPr>
        </p:nvGraphicFramePr>
        <p:xfrm>
          <a:off x="10161142" y="2380259"/>
          <a:ext cx="1828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83" y="2784296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22" y="3881918"/>
            <a:ext cx="467474" cy="467474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77" y="3556570"/>
            <a:ext cx="467474" cy="467474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146" y="3170433"/>
            <a:ext cx="467474" cy="467474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4" y="4214319"/>
            <a:ext cx="467474" cy="467474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70" y="4654192"/>
            <a:ext cx="467474" cy="467474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11578975" y="6369978"/>
            <a:ext cx="369870" cy="380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1. This person thinks that online learning isn’t as good as face-to-face learning.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90862" y="1549495"/>
            <a:ext cx="548699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195307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2. This person gains the same knowledge in both ways of learning.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2890" y="4758864"/>
            <a:ext cx="368489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090" y="4472261"/>
            <a:ext cx="192433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3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3. This person has more direct conversations and discussions.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396" y="1813249"/>
            <a:ext cx="5109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3975" y="2067300"/>
            <a:ext cx="46358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1862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4. This person uses emails to contact classmates.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83580" y="4778622"/>
            <a:ext cx="103508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91865" y="5037188"/>
            <a:ext cx="421736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1865" y="5299511"/>
            <a:ext cx="161064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5. This person can pay more attention in class.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5140" y="5124441"/>
            <a:ext cx="333910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25640" y="4864495"/>
            <a:ext cx="218213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85140" y="5371736"/>
            <a:ext cx="6405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93920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6. This person needs to have access to high-speed Internet.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14018" y="5862046"/>
            <a:ext cx="85451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83714" y="6127845"/>
            <a:ext cx="4716835" cy="65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83714" y="6382936"/>
            <a:ext cx="10319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67409" y="1694689"/>
            <a:ext cx="1046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You are students who are taking part in a forum about educational innovations. The topic of the forum this year is: face-to-face learning or online learning? Raise your voice and express your personal viewpoint.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45773" r="52213" b="37079"/>
          <a:stretch/>
        </p:blipFill>
        <p:spPr>
          <a:xfrm>
            <a:off x="565854" y="3251101"/>
            <a:ext cx="5331511" cy="3066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8" t="73064" r="7398" b="6712"/>
          <a:stretch/>
        </p:blipFill>
        <p:spPr>
          <a:xfrm>
            <a:off x="6955604" y="3251101"/>
            <a:ext cx="4582274" cy="30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skills for general ideas and for specific information about types of 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skills</a:t>
            </a:r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/>
              <a:t>- Understand more about advantages and disadvantages of online and face-to-face learning, therefore, students can make use of the strong points of each method</a:t>
            </a:r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5165" y="2077973"/>
            <a:ext cx="4587315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advantages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63130" y="2077973"/>
            <a:ext cx="4575424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disadvantages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05165" y="2930727"/>
            <a:ext cx="4575424" cy="2893023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- A positive aspect of …….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 benefit of ……. is …..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 good point about… is …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An argument in favor of .. is 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An advantage of … is …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63129" y="2930728"/>
            <a:ext cx="4575424" cy="2893022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- A negative aspect of…. is ……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An argument against …. is …..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 drawback of .… is ….</a:t>
            </a:r>
          </a:p>
          <a:p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frequent criticism of … is 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downside of … is 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0160" y="1154094"/>
            <a:ext cx="388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USEFUL EXPRESSIONS</a:t>
            </a:r>
          </a:p>
        </p:txBody>
      </p:sp>
    </p:spTree>
    <p:extLst>
      <p:ext uri="{BB962C8B-B14F-4D97-AF65-F5344CB8AC3E}">
        <p14:creationId xmlns:p14="http://schemas.microsoft.com/office/powerpoint/2010/main" val="60891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skills for general ideas and for specific information about types of 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skills</a:t>
            </a:r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/>
              <a:t>- Understand more about advantages and disadvantages of online and face-to-face learning, therefore, students can make use of the strong points of each method</a:t>
            </a:r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Speaking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/>
              <a:t>-  2 teams.</a:t>
            </a:r>
          </a:p>
          <a:p>
            <a:pPr marL="285750" lvl="0" indent="-285750">
              <a:buFontTx/>
              <a:buChar char="-"/>
            </a:pPr>
            <a:r>
              <a:rPr lang="en-US" sz="2800" dirty="0"/>
              <a:t>3 sets of pictures (3 pictures/set) </a:t>
            </a:r>
          </a:p>
          <a:p>
            <a:pPr marL="285750" lvl="0" indent="-285750">
              <a:buFontTx/>
              <a:buChar char="-"/>
            </a:pPr>
            <a:r>
              <a:rPr lang="en-US" sz="2800" dirty="0"/>
              <a:t>If one team:</a:t>
            </a:r>
          </a:p>
          <a:p>
            <a:r>
              <a:rPr lang="en-US" sz="2800" dirty="0"/>
              <a:t>+ gets the correct answer after the 1</a:t>
            </a:r>
            <a:r>
              <a:rPr lang="en-US" sz="2800" baseline="30000" dirty="0"/>
              <a:t>st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3 points</a:t>
            </a:r>
          </a:p>
          <a:p>
            <a:r>
              <a:rPr lang="en-US" sz="2800" dirty="0"/>
              <a:t>+ gets the correct answer after the 2</a:t>
            </a:r>
            <a:r>
              <a:rPr lang="en-US" sz="2800" baseline="30000" dirty="0"/>
              <a:t>nd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2 points</a:t>
            </a:r>
          </a:p>
          <a:p>
            <a:r>
              <a:rPr lang="en-US" sz="2800" dirty="0"/>
              <a:t>+ gets the correct answer after the 3</a:t>
            </a:r>
            <a:r>
              <a:rPr lang="en-US" sz="2800" baseline="30000" dirty="0"/>
              <a:t>rd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1 point</a:t>
            </a:r>
          </a:p>
          <a:p>
            <a:pPr lvl="0"/>
            <a:r>
              <a:rPr lang="en-US" sz="2800" dirty="0"/>
              <a:t>-  The team with more points will be the winner.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 descr="Blue Yeti USB Microphone and ATH-M30x Headphone Kit (Blackout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8" y="2510222"/>
            <a:ext cx="2457573" cy="19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ould You Choose a Smartphone, Tablet or Laptop? | Prior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6" y="2510221"/>
            <a:ext cx="2443207" cy="18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cruiting During A Pandemic - The Yellow Jack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61" y="2317073"/>
            <a:ext cx="2104532" cy="20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self-study</a:t>
            </a:r>
          </a:p>
        </p:txBody>
      </p:sp>
      <p:pic>
        <p:nvPicPr>
          <p:cNvPr id="9" name="Picture 8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2549208"/>
            <a:ext cx="2671217" cy="22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15 Tasks for Studying the Ukrainian Alphabet | Ukraine Ga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8" y="2553641"/>
            <a:ext cx="2863384" cy="220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mmar Self-Study Secret #1: Learn to Paraphrase - Lingual.n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4" y="2549207"/>
            <a:ext cx="2754775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86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face-to-face learning</a:t>
            </a: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2616569"/>
            <a:ext cx="2640090" cy="214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5" y="2633398"/>
            <a:ext cx="2817643" cy="23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1" y="2702488"/>
            <a:ext cx="2953996" cy="2055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2928</Words>
  <PresentationFormat>Widescreen</PresentationFormat>
  <Paragraphs>278</Paragraphs>
  <Slides>34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Myriad Pro</vt:lpstr>
      <vt:lpstr>UTM Facebook K&amp;T</vt:lpstr>
      <vt:lpstr>UTMAvoBold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2023-04-11T05:33:21Z</dcterms:modified>
</cp:coreProperties>
</file>