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56" r:id="rId10"/>
    <p:sldId id="355" r:id="rId11"/>
    <p:sldId id="354" r:id="rId12"/>
    <p:sldId id="357" r:id="rId13"/>
    <p:sldId id="351" r:id="rId14"/>
    <p:sldId id="312" r:id="rId15"/>
    <p:sldId id="314" r:id="rId16"/>
    <p:sldId id="336" r:id="rId17"/>
    <p:sldId id="337" r:id="rId18"/>
    <p:sldId id="338" r:id="rId19"/>
    <p:sldId id="339" r:id="rId20"/>
    <p:sldId id="340" r:id="rId21"/>
    <p:sldId id="341" r:id="rId22"/>
    <p:sldId id="358" r:id="rId23"/>
    <p:sldId id="345" r:id="rId24"/>
    <p:sldId id="327" r:id="rId25"/>
    <p:sldId id="348" r:id="rId26"/>
    <p:sldId id="359" r:id="rId27"/>
    <p:sldId id="360" r:id="rId28"/>
    <p:sldId id="315" r:id="rId29"/>
    <p:sldId id="352" r:id="rId30"/>
    <p:sldId id="332" r:id="rId31"/>
    <p:sldId id="331" r:id="rId32"/>
    <p:sldId id="295" r:id="rId33"/>
    <p:sldId id="328" r:id="rId34"/>
    <p:sldId id="329" r:id="rId35"/>
    <p:sldId id="3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duhome.com.vn/DHALesson?idGrade=10&amp;idSubject=1&amp;idSeries=118&amp;idTheme=1067&amp;IdLevel=3&amp;idThemeServer=8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5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8F8F80-9E6F-426B-A340-738170607807}"/>
              </a:ext>
            </a:extLst>
          </p:cNvPr>
          <p:cNvSpPr/>
          <p:nvPr/>
        </p:nvSpPr>
        <p:spPr>
          <a:xfrm>
            <a:off x="254753" y="295611"/>
            <a:ext cx="1004348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Choose the correct verb to fill in each </a:t>
            </a:r>
            <a:r>
              <a:rPr lang="en-US" sz="3600" b="1" i="1" dirty="0" smtClean="0">
                <a:solidFill>
                  <a:srgbClr val="0070C0"/>
                </a:solidFill>
              </a:rPr>
              <a:t>blank.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4913DF-3F1D-40AC-9894-50A5B0238AB3}"/>
              </a:ext>
            </a:extLst>
          </p:cNvPr>
          <p:cNvSpPr txBox="1"/>
          <p:nvPr/>
        </p:nvSpPr>
        <p:spPr>
          <a:xfrm>
            <a:off x="169888" y="1909890"/>
            <a:ext cx="120221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I go to the library to read books. The teacher tells us to ___________ a book report.</a:t>
            </a:r>
          </a:p>
          <a:p>
            <a:r>
              <a:rPr lang="en-US" sz="3600" dirty="0"/>
              <a:t>2. I have to ___________ a presentation in my science class next Friday.</a:t>
            </a:r>
          </a:p>
          <a:p>
            <a:r>
              <a:rPr lang="en-US" sz="3600" dirty="0"/>
              <a:t>3. We work in group to ___________ our science project.</a:t>
            </a:r>
          </a:p>
          <a:p>
            <a:r>
              <a:rPr lang="en-US" sz="3600" dirty="0"/>
              <a:t>4. I have to ___________ for a math test.</a:t>
            </a:r>
          </a:p>
          <a:p>
            <a:r>
              <a:rPr lang="en-US" sz="3600" dirty="0"/>
              <a:t>5. I have to ___________ an essay on food this weekend.</a:t>
            </a:r>
          </a:p>
          <a:p>
            <a:r>
              <a:rPr lang="en-US" sz="3600" dirty="0"/>
              <a:t>6. When do you ___________your homework?</a:t>
            </a:r>
          </a:p>
          <a:p>
            <a:endParaRPr lang="en-US" sz="3600" b="1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DCAC08-DF26-4129-9F63-197CAEAA3581}"/>
              </a:ext>
            </a:extLst>
          </p:cNvPr>
          <p:cNvSpPr/>
          <p:nvPr/>
        </p:nvSpPr>
        <p:spPr>
          <a:xfrm>
            <a:off x="554635" y="1127962"/>
            <a:ext cx="10931349" cy="760799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finish       </a:t>
            </a:r>
            <a:r>
              <a:rPr lang="en-US" sz="3600" b="1" dirty="0" smtClean="0"/>
              <a:t>write (</a:t>
            </a:r>
            <a:r>
              <a:rPr lang="en-US" sz="3600" b="1" dirty="0"/>
              <a:t>x2)       study        do       give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83F1DA-4E97-4F5D-9455-F4C6825C6371}"/>
              </a:ext>
            </a:extLst>
          </p:cNvPr>
          <p:cNvSpPr/>
          <p:nvPr/>
        </p:nvSpPr>
        <p:spPr>
          <a:xfrm>
            <a:off x="700919" y="2353455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write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712CC-E725-4F98-8370-40AE0A4C9BA6}"/>
              </a:ext>
            </a:extLst>
          </p:cNvPr>
          <p:cNvSpPr/>
          <p:nvPr/>
        </p:nvSpPr>
        <p:spPr>
          <a:xfrm>
            <a:off x="2832021" y="2856709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give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BAB321-0EA1-4658-AA3D-2340D24C852F}"/>
              </a:ext>
            </a:extLst>
          </p:cNvPr>
          <p:cNvSpPr/>
          <p:nvPr/>
        </p:nvSpPr>
        <p:spPr>
          <a:xfrm>
            <a:off x="5095536" y="4064832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finish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2BD8B3-79B4-4873-AE60-57A50E8A00AB}"/>
              </a:ext>
            </a:extLst>
          </p:cNvPr>
          <p:cNvSpPr/>
          <p:nvPr/>
        </p:nvSpPr>
        <p:spPr>
          <a:xfrm>
            <a:off x="2832021" y="4620681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study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E5F29-2DBE-4F10-A370-7F80A189FFC3}"/>
              </a:ext>
            </a:extLst>
          </p:cNvPr>
          <p:cNvSpPr/>
          <p:nvPr/>
        </p:nvSpPr>
        <p:spPr>
          <a:xfrm>
            <a:off x="2832020" y="5117939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write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0D024D-BDF9-41D8-A795-E0B6FE09C3AE}"/>
              </a:ext>
            </a:extLst>
          </p:cNvPr>
          <p:cNvSpPr/>
          <p:nvPr/>
        </p:nvSpPr>
        <p:spPr>
          <a:xfrm>
            <a:off x="3803842" y="5657982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do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3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7E33D-81D0-4651-8D71-CEED246E1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2" y="345548"/>
            <a:ext cx="7315200" cy="61087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0E479F-3289-445D-A0C7-B73F7269C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272" y="469179"/>
            <a:ext cx="5882155" cy="191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406FA-3BD1-4102-BC58-80CC958C6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696" y="2521515"/>
            <a:ext cx="6508385" cy="17568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0C45D4-E361-4E67-B859-E7B0D35CBB95}"/>
              </a:ext>
            </a:extLst>
          </p:cNvPr>
          <p:cNvSpPr/>
          <p:nvPr/>
        </p:nvSpPr>
        <p:spPr>
          <a:xfrm>
            <a:off x="7245561" y="4223388"/>
            <a:ext cx="414337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Complete the puzzle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DAACA0-ABE4-4490-8EE1-490270D83688}"/>
              </a:ext>
            </a:extLst>
          </p:cNvPr>
          <p:cNvSpPr/>
          <p:nvPr/>
        </p:nvSpPr>
        <p:spPr>
          <a:xfrm>
            <a:off x="1045337" y="2142231"/>
            <a:ext cx="443694" cy="39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7BE42-895C-409C-8B12-5A87D492E89B}"/>
              </a:ext>
            </a:extLst>
          </p:cNvPr>
          <p:cNvSpPr txBox="1"/>
          <p:nvPr/>
        </p:nvSpPr>
        <p:spPr>
          <a:xfrm>
            <a:off x="1013320" y="469179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212E0-406D-4EFE-A4F5-F6EB6CFE08FA}"/>
              </a:ext>
            </a:extLst>
          </p:cNvPr>
          <p:cNvSpPr txBox="1"/>
          <p:nvPr/>
        </p:nvSpPr>
        <p:spPr>
          <a:xfrm>
            <a:off x="1000830" y="816449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F1838-75D3-4289-8A3B-47CE89973AAD}"/>
              </a:ext>
            </a:extLst>
          </p:cNvPr>
          <p:cNvSpPr txBox="1"/>
          <p:nvPr/>
        </p:nvSpPr>
        <p:spPr>
          <a:xfrm>
            <a:off x="1015820" y="1311126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BB0E7-F798-4DE6-A41F-5EFD5062CDCC}"/>
              </a:ext>
            </a:extLst>
          </p:cNvPr>
          <p:cNvSpPr txBox="1"/>
          <p:nvPr/>
        </p:nvSpPr>
        <p:spPr>
          <a:xfrm>
            <a:off x="1060790" y="1685877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15182-4979-4DC0-AC4A-F50FA829FC15}"/>
              </a:ext>
            </a:extLst>
          </p:cNvPr>
          <p:cNvSpPr txBox="1"/>
          <p:nvPr/>
        </p:nvSpPr>
        <p:spPr>
          <a:xfrm>
            <a:off x="1045800" y="2510333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52EC4-4CAB-40F7-9B9B-249C2B0296FC}"/>
              </a:ext>
            </a:extLst>
          </p:cNvPr>
          <p:cNvSpPr txBox="1"/>
          <p:nvPr/>
        </p:nvSpPr>
        <p:spPr>
          <a:xfrm>
            <a:off x="1060790" y="3020003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27292-BC5A-4D51-9D75-8D5297B326A9}"/>
              </a:ext>
            </a:extLst>
          </p:cNvPr>
          <p:cNvSpPr txBox="1"/>
          <p:nvPr/>
        </p:nvSpPr>
        <p:spPr>
          <a:xfrm>
            <a:off x="1060790" y="3439723"/>
            <a:ext cx="483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F0E6A3-F3B9-4C19-9506-2908C177BE53}"/>
              </a:ext>
            </a:extLst>
          </p:cNvPr>
          <p:cNvSpPr txBox="1"/>
          <p:nvPr/>
        </p:nvSpPr>
        <p:spPr>
          <a:xfrm>
            <a:off x="1075780" y="3859453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DAD495-08FE-446D-A1E5-0D5CDC97C4CE}"/>
              </a:ext>
            </a:extLst>
          </p:cNvPr>
          <p:cNvSpPr txBox="1"/>
          <p:nvPr/>
        </p:nvSpPr>
        <p:spPr>
          <a:xfrm>
            <a:off x="1075780" y="4234203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3FD92F-D40F-4820-83B1-2DAB7F6D9843}"/>
              </a:ext>
            </a:extLst>
          </p:cNvPr>
          <p:cNvSpPr txBox="1"/>
          <p:nvPr/>
        </p:nvSpPr>
        <p:spPr>
          <a:xfrm>
            <a:off x="1075780" y="4698905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6BC7DC-0EB1-4C5F-AAC8-6DAC402F27E7}"/>
              </a:ext>
            </a:extLst>
          </p:cNvPr>
          <p:cNvSpPr txBox="1"/>
          <p:nvPr/>
        </p:nvSpPr>
        <p:spPr>
          <a:xfrm>
            <a:off x="607573" y="423420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P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90A26B-4D6F-4985-B194-131C2DB0D450}"/>
              </a:ext>
            </a:extLst>
          </p:cNvPr>
          <p:cNvSpPr txBox="1"/>
          <p:nvPr/>
        </p:nvSpPr>
        <p:spPr>
          <a:xfrm>
            <a:off x="1420555" y="423420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1989AC-C2F4-4C97-AB17-4755469E9E9E}"/>
              </a:ext>
            </a:extLst>
          </p:cNvPr>
          <p:cNvSpPr txBox="1"/>
          <p:nvPr/>
        </p:nvSpPr>
        <p:spPr>
          <a:xfrm>
            <a:off x="1893215" y="423420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727B7E-EAE1-4991-A6A3-B1B246C84B78}"/>
              </a:ext>
            </a:extLst>
          </p:cNvPr>
          <p:cNvSpPr txBox="1"/>
          <p:nvPr/>
        </p:nvSpPr>
        <p:spPr>
          <a:xfrm>
            <a:off x="2312940" y="423838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99B427-84A4-4B88-87AC-380934689FDF}"/>
              </a:ext>
            </a:extLst>
          </p:cNvPr>
          <p:cNvSpPr txBox="1"/>
          <p:nvPr/>
        </p:nvSpPr>
        <p:spPr>
          <a:xfrm>
            <a:off x="2732665" y="423420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C5D2AF-3EDF-4DBA-9D60-C92CB16C3023}"/>
              </a:ext>
            </a:extLst>
          </p:cNvPr>
          <p:cNvSpPr txBox="1"/>
          <p:nvPr/>
        </p:nvSpPr>
        <p:spPr>
          <a:xfrm>
            <a:off x="3193376" y="423420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423B53-20C2-48F6-A3D4-A0965D6BC1B3}"/>
              </a:ext>
            </a:extLst>
          </p:cNvPr>
          <p:cNvSpPr txBox="1"/>
          <p:nvPr/>
        </p:nvSpPr>
        <p:spPr>
          <a:xfrm>
            <a:off x="3628051" y="4234201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A23120-D2BB-4790-8526-CEB9E3DB3493}"/>
              </a:ext>
            </a:extLst>
          </p:cNvPr>
          <p:cNvSpPr txBox="1"/>
          <p:nvPr/>
        </p:nvSpPr>
        <p:spPr>
          <a:xfrm>
            <a:off x="3972138" y="4234200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D2C4BB-88F8-4FC6-8B2F-DADB9F85A780}"/>
              </a:ext>
            </a:extLst>
          </p:cNvPr>
          <p:cNvSpPr txBox="1"/>
          <p:nvPr/>
        </p:nvSpPr>
        <p:spPr>
          <a:xfrm>
            <a:off x="4450796" y="4234200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0D353F-0340-403C-AA0B-DC065CB54C87}"/>
              </a:ext>
            </a:extLst>
          </p:cNvPr>
          <p:cNvSpPr txBox="1"/>
          <p:nvPr/>
        </p:nvSpPr>
        <p:spPr>
          <a:xfrm>
            <a:off x="4888122" y="4234199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82EACD-9039-4224-A568-0B08716CEAA4}"/>
              </a:ext>
            </a:extLst>
          </p:cNvPr>
          <p:cNvSpPr txBox="1"/>
          <p:nvPr/>
        </p:nvSpPr>
        <p:spPr>
          <a:xfrm>
            <a:off x="5273026" y="4223388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5F64A0-EE61-44FB-BA83-51A2059F2C95}"/>
              </a:ext>
            </a:extLst>
          </p:cNvPr>
          <p:cNvSpPr txBox="1"/>
          <p:nvPr/>
        </p:nvSpPr>
        <p:spPr>
          <a:xfrm>
            <a:off x="2301462" y="2941220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90C561-FCCD-4C35-9374-C459F0A9693B}"/>
              </a:ext>
            </a:extLst>
          </p:cNvPr>
          <p:cNvSpPr txBox="1"/>
          <p:nvPr/>
        </p:nvSpPr>
        <p:spPr>
          <a:xfrm>
            <a:off x="2297951" y="3424288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8AA4CF-9C30-407A-9A1E-37B5EDCC847B}"/>
              </a:ext>
            </a:extLst>
          </p:cNvPr>
          <p:cNvSpPr txBox="1"/>
          <p:nvPr/>
        </p:nvSpPr>
        <p:spPr>
          <a:xfrm>
            <a:off x="2309429" y="3870610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277002-8648-46D3-9030-0586ADC4B9D0}"/>
              </a:ext>
            </a:extLst>
          </p:cNvPr>
          <p:cNvSpPr txBox="1"/>
          <p:nvPr/>
        </p:nvSpPr>
        <p:spPr>
          <a:xfrm>
            <a:off x="2305918" y="4673449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60B8BA-4290-4487-8D42-1DAB8F18A791}"/>
              </a:ext>
            </a:extLst>
          </p:cNvPr>
          <p:cNvSpPr txBox="1"/>
          <p:nvPr/>
        </p:nvSpPr>
        <p:spPr>
          <a:xfrm>
            <a:off x="2294440" y="5068458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0710B4-7CC3-4E4D-8E1A-A044BA603EA3}"/>
              </a:ext>
            </a:extLst>
          </p:cNvPr>
          <p:cNvSpPr txBox="1"/>
          <p:nvPr/>
        </p:nvSpPr>
        <p:spPr>
          <a:xfrm>
            <a:off x="2331442" y="5572149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2C56FD-7860-4429-BA08-B7DE3A958DC7}"/>
              </a:ext>
            </a:extLst>
          </p:cNvPr>
          <p:cNvSpPr txBox="1"/>
          <p:nvPr/>
        </p:nvSpPr>
        <p:spPr>
          <a:xfrm>
            <a:off x="2290929" y="5956347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5883BB-4059-4859-942C-BBA632D9C807}"/>
              </a:ext>
            </a:extLst>
          </p:cNvPr>
          <p:cNvSpPr txBox="1"/>
          <p:nvPr/>
        </p:nvSpPr>
        <p:spPr>
          <a:xfrm>
            <a:off x="4852450" y="3399946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5D469D-D8ED-45E1-B6BA-6E9DCBB19091}"/>
              </a:ext>
            </a:extLst>
          </p:cNvPr>
          <p:cNvSpPr txBox="1"/>
          <p:nvPr/>
        </p:nvSpPr>
        <p:spPr>
          <a:xfrm>
            <a:off x="4869749" y="3830833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6BCEB-0849-410C-91D4-F7FF26C61969}"/>
              </a:ext>
            </a:extLst>
          </p:cNvPr>
          <p:cNvSpPr txBox="1"/>
          <p:nvPr/>
        </p:nvSpPr>
        <p:spPr>
          <a:xfrm>
            <a:off x="4869749" y="4673445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5D3A49-05B2-44E8-BD50-CC2E3097F52B}"/>
              </a:ext>
            </a:extLst>
          </p:cNvPr>
          <p:cNvSpPr txBox="1"/>
          <p:nvPr/>
        </p:nvSpPr>
        <p:spPr>
          <a:xfrm>
            <a:off x="4847290" y="5122196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303C20-408B-4F0E-82E3-D44CB9A6476D}"/>
              </a:ext>
            </a:extLst>
          </p:cNvPr>
          <p:cNvSpPr txBox="1"/>
          <p:nvPr/>
        </p:nvSpPr>
        <p:spPr>
          <a:xfrm>
            <a:off x="4853301" y="5536299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6A45B8-5692-436C-B5AF-359DA3FCB9E3}"/>
              </a:ext>
            </a:extLst>
          </p:cNvPr>
          <p:cNvSpPr txBox="1"/>
          <p:nvPr/>
        </p:nvSpPr>
        <p:spPr>
          <a:xfrm>
            <a:off x="4868526" y="5978184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6BE5A0-25F7-4C09-A99D-87C7419B42B7}"/>
              </a:ext>
            </a:extLst>
          </p:cNvPr>
          <p:cNvSpPr txBox="1"/>
          <p:nvPr/>
        </p:nvSpPr>
        <p:spPr>
          <a:xfrm>
            <a:off x="5288251" y="511128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54ED9EC-9F47-4AA9-93B0-28709886D04B}"/>
              </a:ext>
            </a:extLst>
          </p:cNvPr>
          <p:cNvSpPr txBox="1"/>
          <p:nvPr/>
        </p:nvSpPr>
        <p:spPr>
          <a:xfrm>
            <a:off x="5692751" y="510541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3994D6-0B6A-4F91-8200-0CE829493468}"/>
              </a:ext>
            </a:extLst>
          </p:cNvPr>
          <p:cNvSpPr txBox="1"/>
          <p:nvPr/>
        </p:nvSpPr>
        <p:spPr>
          <a:xfrm>
            <a:off x="6155391" y="510541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436195-D555-4825-A2C7-771CEBE1D2DC}"/>
              </a:ext>
            </a:extLst>
          </p:cNvPr>
          <p:cNvSpPr txBox="1"/>
          <p:nvPr/>
        </p:nvSpPr>
        <p:spPr>
          <a:xfrm>
            <a:off x="6618031" y="510541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C55BB1-EAB2-4A05-9F5A-9B39665710CD}"/>
              </a:ext>
            </a:extLst>
          </p:cNvPr>
          <p:cNvSpPr txBox="1"/>
          <p:nvPr/>
        </p:nvSpPr>
        <p:spPr>
          <a:xfrm>
            <a:off x="5273026" y="5977104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52E2F1-0052-435A-BD06-97F7493B2C64}"/>
              </a:ext>
            </a:extLst>
          </p:cNvPr>
          <p:cNvSpPr txBox="1"/>
          <p:nvPr/>
        </p:nvSpPr>
        <p:spPr>
          <a:xfrm>
            <a:off x="5707976" y="5991616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3F20D7-D52B-4D64-AC3D-8CFBDF90DDA8}"/>
              </a:ext>
            </a:extLst>
          </p:cNvPr>
          <p:cNvSpPr txBox="1"/>
          <p:nvPr/>
        </p:nvSpPr>
        <p:spPr>
          <a:xfrm>
            <a:off x="6112476" y="5977103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A7ADC3-508A-4667-A04C-E87A3C98E7D1}"/>
              </a:ext>
            </a:extLst>
          </p:cNvPr>
          <p:cNvSpPr txBox="1"/>
          <p:nvPr/>
        </p:nvSpPr>
        <p:spPr>
          <a:xfrm>
            <a:off x="1013320" y="-12784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678BD2-DD56-4D82-B9F9-F5919C415567}"/>
              </a:ext>
            </a:extLst>
          </p:cNvPr>
          <p:cNvSpPr txBox="1"/>
          <p:nvPr/>
        </p:nvSpPr>
        <p:spPr>
          <a:xfrm>
            <a:off x="2274249" y="2379298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A493AA-6365-4224-A5A0-41C18A0475C7}"/>
              </a:ext>
            </a:extLst>
          </p:cNvPr>
          <p:cNvSpPr txBox="1"/>
          <p:nvPr/>
        </p:nvSpPr>
        <p:spPr>
          <a:xfrm>
            <a:off x="4855256" y="2904810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011EFF-B47E-48E7-B531-EBD65C4F11F7}"/>
              </a:ext>
            </a:extLst>
          </p:cNvPr>
          <p:cNvSpPr txBox="1"/>
          <p:nvPr/>
        </p:nvSpPr>
        <p:spPr>
          <a:xfrm>
            <a:off x="238085" y="4272184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500C29-A6ED-4A6C-9B2D-3F6E5B9F0147}"/>
              </a:ext>
            </a:extLst>
          </p:cNvPr>
          <p:cNvSpPr txBox="1"/>
          <p:nvPr/>
        </p:nvSpPr>
        <p:spPr>
          <a:xfrm>
            <a:off x="4374369" y="5068454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1698BA-CE4B-4483-B7D4-A85B42D6DFA2}"/>
              </a:ext>
            </a:extLst>
          </p:cNvPr>
          <p:cNvSpPr txBox="1"/>
          <p:nvPr/>
        </p:nvSpPr>
        <p:spPr>
          <a:xfrm>
            <a:off x="4390328" y="5905467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7C6C08-4353-4CA5-9728-2FC79F792E82}"/>
              </a:ext>
            </a:extLst>
          </p:cNvPr>
          <p:cNvSpPr txBox="1"/>
          <p:nvPr/>
        </p:nvSpPr>
        <p:spPr>
          <a:xfrm>
            <a:off x="7804497" y="5356705"/>
            <a:ext cx="394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Click on each number to see the answer</a:t>
            </a:r>
          </a:p>
        </p:txBody>
      </p:sp>
    </p:spTree>
    <p:extLst>
      <p:ext uri="{BB962C8B-B14F-4D97-AF65-F5344CB8AC3E}">
        <p14:creationId xmlns:p14="http://schemas.microsoft.com/office/powerpoint/2010/main" val="352135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035B8-18D1-4281-9DF9-9E751EB1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" y="1272446"/>
            <a:ext cx="6572250" cy="4552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E4AB66-8B7D-424C-AE8D-0F66AE9D6CB7}"/>
              </a:ext>
            </a:extLst>
          </p:cNvPr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658A2-B515-4C0F-B0B1-E4CF6764C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75" y="457200"/>
            <a:ext cx="6496050" cy="514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F3AC08-E071-40C3-8366-F239EC451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43" y="1210533"/>
            <a:ext cx="5400675" cy="46767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84937E-F974-4914-98D7-857BFE1AA682}"/>
              </a:ext>
            </a:extLst>
          </p:cNvPr>
          <p:cNvSpPr/>
          <p:nvPr/>
        </p:nvSpPr>
        <p:spPr>
          <a:xfrm>
            <a:off x="7245267" y="2165042"/>
            <a:ext cx="143917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project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6EB7E4-7650-4006-9A70-8E99D86F961F}"/>
              </a:ext>
            </a:extLst>
          </p:cNvPr>
          <p:cNvSpPr/>
          <p:nvPr/>
        </p:nvSpPr>
        <p:spPr>
          <a:xfrm>
            <a:off x="7190084" y="2933367"/>
            <a:ext cx="209249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5EB53E-5976-4F9A-93C4-B5DFCFDFCFD7}"/>
              </a:ext>
            </a:extLst>
          </p:cNvPr>
          <p:cNvSpPr/>
          <p:nvPr/>
        </p:nvSpPr>
        <p:spPr>
          <a:xfrm>
            <a:off x="7216706" y="3767637"/>
            <a:ext cx="228844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book report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4075BC-F9B9-4458-AA24-0DECD48242A2}"/>
              </a:ext>
            </a:extLst>
          </p:cNvPr>
          <p:cNvSpPr/>
          <p:nvPr/>
        </p:nvSpPr>
        <p:spPr>
          <a:xfrm>
            <a:off x="7351306" y="4520251"/>
            <a:ext cx="17700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test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8FAEBC-201E-427A-B4BF-01D3AB33DA98}"/>
              </a:ext>
            </a:extLst>
          </p:cNvPr>
          <p:cNvSpPr/>
          <p:nvPr/>
        </p:nvSpPr>
        <p:spPr>
          <a:xfrm>
            <a:off x="7352695" y="5337699"/>
            <a:ext cx="243694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69505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Say which things you have to do at school.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3" y="3852479"/>
            <a:ext cx="2677708" cy="17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2CB900-04A0-4B69-8642-6422DC83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734" y="2383436"/>
            <a:ext cx="9103928" cy="14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1AC81-DB40-4F8D-8A0E-80E416016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8" y="3233737"/>
            <a:ext cx="10862021" cy="558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CC7EA-6EDC-4467-95AD-3B84D83F7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32" y="4231747"/>
            <a:ext cx="4821788" cy="7910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0BC360-6B43-4C2C-B0EE-E378EEA8F307}"/>
              </a:ext>
            </a:extLst>
          </p:cNvPr>
          <p:cNvCxnSpPr>
            <a:cxnSpLocks/>
          </p:cNvCxnSpPr>
          <p:nvPr/>
        </p:nvCxnSpPr>
        <p:spPr>
          <a:xfrm>
            <a:off x="1113957" y="3792511"/>
            <a:ext cx="101464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7323CE-58C0-41E8-AC3A-6A3CC65E730E}"/>
              </a:ext>
            </a:extLst>
          </p:cNvPr>
          <p:cNvCxnSpPr>
            <a:cxnSpLocks/>
          </p:cNvCxnSpPr>
          <p:nvPr/>
        </p:nvCxnSpPr>
        <p:spPr>
          <a:xfrm>
            <a:off x="2735393" y="3792511"/>
            <a:ext cx="197151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ED5248-DB6F-42D6-B44D-80D62CEE064C}"/>
              </a:ext>
            </a:extLst>
          </p:cNvPr>
          <p:cNvCxnSpPr>
            <a:cxnSpLocks/>
          </p:cNvCxnSpPr>
          <p:nvPr/>
        </p:nvCxnSpPr>
        <p:spPr>
          <a:xfrm>
            <a:off x="6572875" y="3792511"/>
            <a:ext cx="195652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ED191B-3F92-49FE-A637-66931D5194F0}"/>
              </a:ext>
            </a:extLst>
          </p:cNvPr>
          <p:cNvCxnSpPr>
            <a:cxnSpLocks/>
          </p:cNvCxnSpPr>
          <p:nvPr/>
        </p:nvCxnSpPr>
        <p:spPr>
          <a:xfrm>
            <a:off x="8836389" y="3792511"/>
            <a:ext cx="75731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959E2A2-0B59-4505-8780-14C48390F6DA}"/>
              </a:ext>
            </a:extLst>
          </p:cNvPr>
          <p:cNvCxnSpPr>
            <a:cxnSpLocks/>
          </p:cNvCxnSpPr>
          <p:nvPr/>
        </p:nvCxnSpPr>
        <p:spPr>
          <a:xfrm>
            <a:off x="10140534" y="3792511"/>
            <a:ext cx="101464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ED89468-BA6B-4EAE-BE54-F4477BA053F2}"/>
              </a:ext>
            </a:extLst>
          </p:cNvPr>
          <p:cNvCxnSpPr>
            <a:cxnSpLocks/>
          </p:cNvCxnSpPr>
          <p:nvPr/>
        </p:nvCxnSpPr>
        <p:spPr>
          <a:xfrm>
            <a:off x="3383561" y="4844321"/>
            <a:ext cx="101464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86BB37-B6B0-41F1-9A18-9955CBCB85D9}"/>
              </a:ext>
            </a:extLst>
          </p:cNvPr>
          <p:cNvCxnSpPr>
            <a:cxnSpLocks/>
          </p:cNvCxnSpPr>
          <p:nvPr/>
        </p:nvCxnSpPr>
        <p:spPr>
          <a:xfrm>
            <a:off x="6722777" y="4846819"/>
            <a:ext cx="101464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3595250" y="3269912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3614381" y="5157502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92F48A-128A-41C2-9B85-9BE01C5D2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19" y="1703552"/>
            <a:ext cx="10862021" cy="558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347E3-9E41-4EF8-8432-37090D317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594" y="4127642"/>
            <a:ext cx="4821788" cy="791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B250FE-8A7D-44FE-8B96-9E873186C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235" y="299852"/>
            <a:ext cx="820521" cy="792227"/>
          </a:xfrm>
          <a:prstGeom prst="rect">
            <a:avLst/>
          </a:prstGeom>
        </p:spPr>
      </p:pic>
      <p:pic>
        <p:nvPicPr>
          <p:cNvPr id="4" name="CD1-TRACK 59">
            <a:hlinkClick r:id="" action="ppaction://media"/>
            <a:extLst>
              <a:ext uri="{FF2B5EF4-FFF2-40B4-BE49-F238E27FC236}">
                <a16:creationId xmlns:a16="http://schemas.microsoft.com/office/drawing/2014/main" id="{925A9A2B-420E-4664-AF2B-3D29ED7DD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8524" y="2890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2974781" y="5182658"/>
            <a:ext cx="3154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7924690" y="5105714"/>
            <a:ext cx="343785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Alan</a:t>
            </a:r>
          </a:p>
          <a:p>
            <a:r>
              <a:rPr lang="en-US" sz="3600" i="1" strike="sngStrike" dirty="0">
                <a:solidFill>
                  <a:schemeClr val="accent1"/>
                </a:solidFill>
                <a:sym typeface="Wingdings" panose="05000000000000000000" pitchFamily="2" charset="2"/>
              </a:rPr>
              <a:t>2. Lucy</a:t>
            </a: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2886739" y="5844242"/>
            <a:ext cx="326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205274" y="1012421"/>
            <a:ext cx="11884182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Alan and Lucy asked and answered about their plan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Alan : Oh, I'm sorry, I can't. I have to finish my science project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Alan: Oh, I'm sorry I can't go.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              I have to study for a math test.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Alan: Oh no! I have to work on my book report.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 Lucy: Oh no! I'm sorry, I can't. I have to give a presentation on                   Saturday.</a:t>
            </a:r>
          </a:p>
        </p:txBody>
      </p:sp>
      <p:pic>
        <p:nvPicPr>
          <p:cNvPr id="10" name="CD1-TRACK 59">
            <a:hlinkClick r:id="" action="ppaction://media"/>
            <a:extLst>
              <a:ext uri="{FF2B5EF4-FFF2-40B4-BE49-F238E27FC236}">
                <a16:creationId xmlns:a16="http://schemas.microsoft.com/office/drawing/2014/main" id="{E1F807E7-D461-430A-8A4B-5869B43F5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612" y="5401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13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5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1105" y="337179"/>
            <a:ext cx="10512033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instruction and questions quickly. Underline the key words. What are we going to do? 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766" y="365729"/>
            <a:ext cx="1619339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4AC93-404D-40DD-9FEB-024EECF56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25" y="1766887"/>
            <a:ext cx="8723123" cy="43491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EC0107-70DE-422E-81F3-948829FB3C40}"/>
              </a:ext>
            </a:extLst>
          </p:cNvPr>
          <p:cNvCxnSpPr>
            <a:cxnSpLocks/>
          </p:cNvCxnSpPr>
          <p:nvPr/>
        </p:nvCxnSpPr>
        <p:spPr>
          <a:xfrm>
            <a:off x="2822835" y="2323475"/>
            <a:ext cx="101464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38D79F-7CEE-4CA2-A474-AC6820925541}"/>
              </a:ext>
            </a:extLst>
          </p:cNvPr>
          <p:cNvCxnSpPr>
            <a:cxnSpLocks/>
          </p:cNvCxnSpPr>
          <p:nvPr/>
        </p:nvCxnSpPr>
        <p:spPr>
          <a:xfrm>
            <a:off x="4726587" y="2323475"/>
            <a:ext cx="213890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931FF7-E0C0-4425-915E-960F6E4C0A5B}"/>
              </a:ext>
            </a:extLst>
          </p:cNvPr>
          <p:cNvCxnSpPr>
            <a:cxnSpLocks/>
          </p:cNvCxnSpPr>
          <p:nvPr/>
        </p:nvCxnSpPr>
        <p:spPr>
          <a:xfrm>
            <a:off x="2315512" y="3043003"/>
            <a:ext cx="87739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E62BA9-B4DF-4CAB-8A1D-A4B5A9AE97B7}"/>
              </a:ext>
            </a:extLst>
          </p:cNvPr>
          <p:cNvCxnSpPr>
            <a:cxnSpLocks/>
          </p:cNvCxnSpPr>
          <p:nvPr/>
        </p:nvCxnSpPr>
        <p:spPr>
          <a:xfrm>
            <a:off x="4101840" y="2985540"/>
            <a:ext cx="87739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DE8CA9-C5E5-413F-A0C0-91F3DAA725E3}"/>
              </a:ext>
            </a:extLst>
          </p:cNvPr>
          <p:cNvCxnSpPr>
            <a:cxnSpLocks/>
          </p:cNvCxnSpPr>
          <p:nvPr/>
        </p:nvCxnSpPr>
        <p:spPr>
          <a:xfrm flipV="1">
            <a:off x="8314076" y="2985540"/>
            <a:ext cx="1669373" cy="2998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6BF17EE-2EA1-4B24-A5DD-21E76409A04D}"/>
              </a:ext>
            </a:extLst>
          </p:cNvPr>
          <p:cNvCxnSpPr>
            <a:cxnSpLocks/>
          </p:cNvCxnSpPr>
          <p:nvPr/>
        </p:nvCxnSpPr>
        <p:spPr>
          <a:xfrm>
            <a:off x="2384138" y="3735049"/>
            <a:ext cx="70383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71E502-3ACF-4E13-9F87-700C96D22905}"/>
              </a:ext>
            </a:extLst>
          </p:cNvPr>
          <p:cNvCxnSpPr>
            <a:cxnSpLocks/>
          </p:cNvCxnSpPr>
          <p:nvPr/>
        </p:nvCxnSpPr>
        <p:spPr>
          <a:xfrm>
            <a:off x="4101840" y="3735049"/>
            <a:ext cx="75497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E1466C-53D3-43BD-B398-73346979483C}"/>
              </a:ext>
            </a:extLst>
          </p:cNvPr>
          <p:cNvCxnSpPr>
            <a:cxnSpLocks/>
          </p:cNvCxnSpPr>
          <p:nvPr/>
        </p:nvCxnSpPr>
        <p:spPr>
          <a:xfrm>
            <a:off x="8209145" y="3735049"/>
            <a:ext cx="150448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ACC3527-2F11-42D6-8633-72F237B9AEF8}"/>
              </a:ext>
            </a:extLst>
          </p:cNvPr>
          <p:cNvCxnSpPr>
            <a:cxnSpLocks/>
          </p:cNvCxnSpPr>
          <p:nvPr/>
        </p:nvCxnSpPr>
        <p:spPr>
          <a:xfrm>
            <a:off x="2210581" y="4544518"/>
            <a:ext cx="87739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BB2FBB-DA04-4EA6-9997-874FADCAE8B7}"/>
              </a:ext>
            </a:extLst>
          </p:cNvPr>
          <p:cNvCxnSpPr>
            <a:cxnSpLocks/>
          </p:cNvCxnSpPr>
          <p:nvPr/>
        </p:nvCxnSpPr>
        <p:spPr>
          <a:xfrm>
            <a:off x="4540536" y="4517036"/>
            <a:ext cx="87739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52A790E-E354-424B-BC6F-4983DC738FD0}"/>
              </a:ext>
            </a:extLst>
          </p:cNvPr>
          <p:cNvCxnSpPr>
            <a:cxnSpLocks/>
          </p:cNvCxnSpPr>
          <p:nvPr/>
        </p:nvCxnSpPr>
        <p:spPr>
          <a:xfrm>
            <a:off x="2292714" y="5294026"/>
            <a:ext cx="79526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E807F7-5CD3-405A-B62C-4AA097EDF5FC}"/>
              </a:ext>
            </a:extLst>
          </p:cNvPr>
          <p:cNvCxnSpPr>
            <a:cxnSpLocks/>
          </p:cNvCxnSpPr>
          <p:nvPr/>
        </p:nvCxnSpPr>
        <p:spPr>
          <a:xfrm>
            <a:off x="6979951" y="5294026"/>
            <a:ext cx="151947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6A0823D-7B28-4728-A6B2-9C424207159F}"/>
              </a:ext>
            </a:extLst>
          </p:cNvPr>
          <p:cNvCxnSpPr>
            <a:cxnSpLocks/>
          </p:cNvCxnSpPr>
          <p:nvPr/>
        </p:nvCxnSpPr>
        <p:spPr>
          <a:xfrm>
            <a:off x="2489069" y="6115987"/>
            <a:ext cx="54362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E56A4FB-C9AD-4877-A0BD-1EAFBAAD75BB}"/>
              </a:ext>
            </a:extLst>
          </p:cNvPr>
          <p:cNvCxnSpPr>
            <a:cxnSpLocks/>
          </p:cNvCxnSpPr>
          <p:nvPr/>
        </p:nvCxnSpPr>
        <p:spPr>
          <a:xfrm>
            <a:off x="3224447" y="6058524"/>
            <a:ext cx="248680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54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3150" y="393844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269643" y="4979591"/>
            <a:ext cx="1752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ANWERS?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A20F1-71CD-49ED-96ED-BCBFAF432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417" y="1322988"/>
            <a:ext cx="8723123" cy="4349100"/>
          </a:xfrm>
          <a:prstGeom prst="rect">
            <a:avLst/>
          </a:prstGeom>
        </p:spPr>
      </p:pic>
      <p:pic>
        <p:nvPicPr>
          <p:cNvPr id="8" name="CD1-TRACK 59">
            <a:hlinkClick r:id="" action="ppaction://media"/>
            <a:extLst>
              <a:ext uri="{FF2B5EF4-FFF2-40B4-BE49-F238E27FC236}">
                <a16:creationId xmlns:a16="http://schemas.microsoft.com/office/drawing/2014/main" id="{73CE76B1-861E-43EE-AB65-CD8BF9A0A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849" y="2613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801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3151" y="427891"/>
            <a:ext cx="95150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192EF9-D9EB-4945-AB6D-8ABB44C7359D}"/>
              </a:ext>
            </a:extLst>
          </p:cNvPr>
          <p:cNvSpPr txBox="1"/>
          <p:nvPr/>
        </p:nvSpPr>
        <p:spPr>
          <a:xfrm>
            <a:off x="0" y="2076205"/>
            <a:ext cx="2697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ANWERS?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C301A9-608E-4E68-8E33-11A38198A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933" y="1407123"/>
            <a:ext cx="8723123" cy="4349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B55144-0E4F-43ED-B0FD-6E243DF12C72}"/>
              </a:ext>
            </a:extLst>
          </p:cNvPr>
          <p:cNvSpPr/>
          <p:nvPr/>
        </p:nvSpPr>
        <p:spPr>
          <a:xfrm>
            <a:off x="6843390" y="1999260"/>
            <a:ext cx="25236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science project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8052A6-23C2-4924-A5D7-036029441534}"/>
              </a:ext>
            </a:extLst>
          </p:cNvPr>
          <p:cNvSpPr/>
          <p:nvPr/>
        </p:nvSpPr>
        <p:spPr>
          <a:xfrm>
            <a:off x="7265460" y="2753313"/>
            <a:ext cx="1679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math test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866E5A-BEE4-4664-8742-C1EF5A8A5434}"/>
              </a:ext>
            </a:extLst>
          </p:cNvPr>
          <p:cNvSpPr/>
          <p:nvPr/>
        </p:nvSpPr>
        <p:spPr>
          <a:xfrm>
            <a:off x="7567761" y="3507366"/>
            <a:ext cx="15552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Saturday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986519-C070-4801-87FF-EF6E7D6FE01B}"/>
              </a:ext>
            </a:extLst>
          </p:cNvPr>
          <p:cNvSpPr/>
          <p:nvPr/>
        </p:nvSpPr>
        <p:spPr>
          <a:xfrm>
            <a:off x="5263406" y="4254768"/>
            <a:ext cx="31599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give a presentation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0E9498-EB32-4985-9E88-8E696E31FA53}"/>
              </a:ext>
            </a:extLst>
          </p:cNvPr>
          <p:cNvSpPr/>
          <p:nvPr/>
        </p:nvSpPr>
        <p:spPr>
          <a:xfrm>
            <a:off x="7591980" y="5021928"/>
            <a:ext cx="13188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Sunday</a:t>
            </a:r>
          </a:p>
        </p:txBody>
      </p:sp>
      <p:pic>
        <p:nvPicPr>
          <p:cNvPr id="16" name="CD1-TRACK 59">
            <a:hlinkClick r:id="" action="ppaction://media"/>
            <a:extLst>
              <a:ext uri="{FF2B5EF4-FFF2-40B4-BE49-F238E27FC236}">
                <a16:creationId xmlns:a16="http://schemas.microsoft.com/office/drawing/2014/main" id="{E0BC711E-6D59-41E8-B857-A3F47AA7F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612" y="3756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13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5" grpId="0"/>
      <p:bldP spid="14" grpId="0"/>
      <p:bldP spid="15" grpId="0"/>
      <p:bldP spid="6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6115697" y="-17780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677387-BF44-459C-8250-118F77207A42}"/>
              </a:ext>
            </a:extLst>
          </p:cNvPr>
          <p:cNvSpPr/>
          <p:nvPr/>
        </p:nvSpPr>
        <p:spPr>
          <a:xfrm>
            <a:off x="205273" y="1138791"/>
            <a:ext cx="6104991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Lucy: Hey Alan. Do you want to see a movie after school?</a:t>
            </a:r>
          </a:p>
          <a:p>
            <a:r>
              <a:rPr lang="en-US" sz="3200" i="1" dirty="0"/>
              <a:t>Alan: Oh, I'm sorry, I can't. I have to finish my science project.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7328F2-7C86-4694-A6EE-06E6DAD9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486" y="-1640143"/>
            <a:ext cx="5760097" cy="1520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1FF787-8E94-437C-8407-7383CD02DBE3}"/>
              </a:ext>
            </a:extLst>
          </p:cNvPr>
          <p:cNvSpPr txBox="1"/>
          <p:nvPr/>
        </p:nvSpPr>
        <p:spPr>
          <a:xfrm>
            <a:off x="-5793792" y="-2082248"/>
            <a:ext cx="13646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B928F-AA2F-4840-A94C-9838AC0B0F54}"/>
              </a:ext>
            </a:extLst>
          </p:cNvPr>
          <p:cNvSpPr txBox="1"/>
          <p:nvPr/>
        </p:nvSpPr>
        <p:spPr>
          <a:xfrm>
            <a:off x="6654359" y="1385012"/>
            <a:ext cx="553764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/>
              <a:t>Alan has to finish </a:t>
            </a:r>
            <a:r>
              <a:rPr lang="en-US" sz="3200" b="1" dirty="0" err="1"/>
              <a:t>his_____after</a:t>
            </a:r>
            <a:r>
              <a:rPr lang="en-US" sz="3200" b="1" dirty="0"/>
              <a:t> school.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science project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E6C80E-C89B-428B-BA08-818C038533BA}"/>
              </a:ext>
            </a:extLst>
          </p:cNvPr>
          <p:cNvSpPr txBox="1"/>
          <p:nvPr/>
        </p:nvSpPr>
        <p:spPr>
          <a:xfrm>
            <a:off x="6575537" y="4287283"/>
            <a:ext cx="553764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2. Alan has to study for a______ on Thursday.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math test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ADE47F-F8B4-4310-8957-7CDDC5B97F44}"/>
              </a:ext>
            </a:extLst>
          </p:cNvPr>
          <p:cNvSpPr/>
          <p:nvPr/>
        </p:nvSpPr>
        <p:spPr>
          <a:xfrm>
            <a:off x="21576" y="3302398"/>
            <a:ext cx="6524418" cy="353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Lucy: Oh, no problem. What about Thursday? Are you free?</a:t>
            </a:r>
          </a:p>
          <a:p>
            <a:r>
              <a:rPr lang="en-US" sz="3200" i="1" dirty="0"/>
              <a:t>Alan: Why?</a:t>
            </a:r>
          </a:p>
          <a:p>
            <a:r>
              <a:rPr lang="en-US" sz="3200" i="1" dirty="0"/>
              <a:t>Lucy: Sue's having a party.</a:t>
            </a:r>
          </a:p>
          <a:p>
            <a:r>
              <a:rPr lang="en-US" sz="3200" i="1" dirty="0"/>
              <a:t>Alan: Oh, I'm sorry I can't go.</a:t>
            </a:r>
          </a:p>
          <a:p>
            <a:r>
              <a:rPr lang="en-US" sz="3200" i="1" dirty="0"/>
              <a:t>Lucy: Why?</a:t>
            </a:r>
          </a:p>
          <a:p>
            <a:r>
              <a:rPr lang="en-US" sz="3200" i="1" dirty="0"/>
              <a:t>Alan: I have to study for a math test.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pic>
        <p:nvPicPr>
          <p:cNvPr id="11" name="CD1-TRACK 59">
            <a:hlinkClick r:id="" action="ppaction://media"/>
            <a:extLst>
              <a:ext uri="{FF2B5EF4-FFF2-40B4-BE49-F238E27FC236}">
                <a16:creationId xmlns:a16="http://schemas.microsoft.com/office/drawing/2014/main" id="{42BB3711-E70C-44CE-AF3B-49F821626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8524" y="170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3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23" grpId="0" animBg="1"/>
      <p:bldP spid="24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6115697" y="-17780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677387-BF44-459C-8250-118F77207A42}"/>
              </a:ext>
            </a:extLst>
          </p:cNvPr>
          <p:cNvSpPr/>
          <p:nvPr/>
        </p:nvSpPr>
        <p:spPr>
          <a:xfrm>
            <a:off x="205273" y="1138791"/>
            <a:ext cx="6104991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Alan: Well, this Saturday, I'm going bowling with my brother. Do you want to come with us?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7328F2-7C86-4694-A6EE-06E6DAD9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486" y="-1640143"/>
            <a:ext cx="5760097" cy="1520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1FF787-8E94-437C-8407-7383CD02DBE3}"/>
              </a:ext>
            </a:extLst>
          </p:cNvPr>
          <p:cNvSpPr txBox="1"/>
          <p:nvPr/>
        </p:nvSpPr>
        <p:spPr>
          <a:xfrm>
            <a:off x="-5793792" y="-2082248"/>
            <a:ext cx="13646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B928F-AA2F-4840-A94C-9838AC0B0F54}"/>
              </a:ext>
            </a:extLst>
          </p:cNvPr>
          <p:cNvSpPr txBox="1"/>
          <p:nvPr/>
        </p:nvSpPr>
        <p:spPr>
          <a:xfrm>
            <a:off x="6479326" y="1138791"/>
            <a:ext cx="553764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3.Alan is going bowling on ____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Saturday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E6C80E-C89B-428B-BA08-818C038533BA}"/>
              </a:ext>
            </a:extLst>
          </p:cNvPr>
          <p:cNvSpPr txBox="1"/>
          <p:nvPr/>
        </p:nvSpPr>
        <p:spPr>
          <a:xfrm>
            <a:off x="6411920" y="2950318"/>
            <a:ext cx="553764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4. Lucy has to______ on Saturday.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give a presentation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ADE47F-F8B4-4310-8957-7CDDC5B97F44}"/>
              </a:ext>
            </a:extLst>
          </p:cNvPr>
          <p:cNvSpPr/>
          <p:nvPr/>
        </p:nvSpPr>
        <p:spPr>
          <a:xfrm>
            <a:off x="51119" y="3029920"/>
            <a:ext cx="6104991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Lucy: Oh no! I'm sorry, I can't. I have to give a presentation on Saturday.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4D4CC7-0CE3-45D9-8A81-12ED64D3801C}"/>
              </a:ext>
            </a:extLst>
          </p:cNvPr>
          <p:cNvSpPr/>
          <p:nvPr/>
        </p:nvSpPr>
        <p:spPr>
          <a:xfrm>
            <a:off x="80152" y="4921049"/>
            <a:ext cx="6230112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Alan: I know! Let's go on Sunday.</a:t>
            </a:r>
          </a:p>
          <a:p>
            <a:r>
              <a:rPr lang="en-US" sz="3200" i="1" dirty="0"/>
              <a:t>Lucy: Yeah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38DC2-255D-4092-9DB3-23E6130AD7B8}"/>
              </a:ext>
            </a:extLst>
          </p:cNvPr>
          <p:cNvSpPr txBox="1"/>
          <p:nvPr/>
        </p:nvSpPr>
        <p:spPr>
          <a:xfrm>
            <a:off x="6479326" y="4921049"/>
            <a:ext cx="553764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5. They agree to go out on ____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Sunday</a:t>
            </a:r>
          </a:p>
        </p:txBody>
      </p:sp>
      <p:pic>
        <p:nvPicPr>
          <p:cNvPr id="14" name="CD1-TRACK 59">
            <a:hlinkClick r:id="" action="ppaction://media"/>
            <a:extLst>
              <a:ext uri="{FF2B5EF4-FFF2-40B4-BE49-F238E27FC236}">
                <a16:creationId xmlns:a16="http://schemas.microsoft.com/office/drawing/2014/main" id="{0C4279A5-8E44-4561-B12E-BE19EDAA3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3988" y="247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2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13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23" grpId="0" animBg="1"/>
      <p:bldP spid="24" grpId="0" animBg="1"/>
      <p:bldP spid="29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714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397966" y="164812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5058" y="749587"/>
            <a:ext cx="117814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Hey Alan. Do you want to see a movie after school?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</a:t>
            </a:r>
            <a:r>
              <a:rPr lang="en-US" sz="2400" dirty="0"/>
              <a:t>: Oh, I'm sorry, I can't. I have to finish my science project.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Oh, no problem. What about Thursday? Are you free?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</a:t>
            </a:r>
            <a:r>
              <a:rPr lang="en-US" sz="2400" dirty="0"/>
              <a:t>: Why?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Sue's having a party.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</a:t>
            </a:r>
            <a:r>
              <a:rPr lang="en-US" sz="2400" dirty="0"/>
              <a:t>: Oh, I'm sorry I can't go.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Why?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</a:t>
            </a:r>
            <a:r>
              <a:rPr lang="en-US" sz="2400" dirty="0"/>
              <a:t>: I have to study for a math test.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Hmm. Are you busy on Friday? A few of us are going to the library.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</a:t>
            </a:r>
            <a:r>
              <a:rPr lang="en-US" sz="2400" dirty="0"/>
              <a:t>: Oh no! I have to work on my book report.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So when are you free?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Alan:</a:t>
            </a:r>
            <a:r>
              <a:rPr lang="en-US" sz="2400" dirty="0"/>
              <a:t> Well, this Saturday, I'm going bowling with my brother. Do you want to come with us?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Oh no! I'm sorry, I can't. I have to give a presentation on Saturday.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Alan:</a:t>
            </a:r>
            <a:r>
              <a:rPr lang="en-US" sz="2400" dirty="0"/>
              <a:t> I know! Let's go on Sunday.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Yeah!</a:t>
            </a:r>
          </a:p>
        </p:txBody>
      </p:sp>
      <p:pic>
        <p:nvPicPr>
          <p:cNvPr id="6" name="CD1-TRACK 59">
            <a:hlinkClick r:id="" action="ppaction://media"/>
            <a:extLst>
              <a:ext uri="{FF2B5EF4-FFF2-40B4-BE49-F238E27FC236}">
                <a16:creationId xmlns:a16="http://schemas.microsoft.com/office/drawing/2014/main" id="{6D3C6822-2AED-4F20-874F-FE0CB117C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3927" y="1795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4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29772" y="1238111"/>
            <a:ext cx="4793666" cy="2211259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Does your life sound more like Alan's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or Lucy's? Why?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005960" y="2511818"/>
            <a:ext cx="5656268" cy="3078178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I think my life sounds more like Alan’s. I’m quite busy. I have to do my homework, study for tests, and play sports with my brother.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6CFBF7-4D4C-4CDC-8936-B562A71D4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40" y="692592"/>
            <a:ext cx="10305192" cy="5051980"/>
          </a:xfrm>
          <a:prstGeom prst="rect">
            <a:avLst/>
          </a:prstGeom>
        </p:spPr>
      </p:pic>
      <p:pic>
        <p:nvPicPr>
          <p:cNvPr id="2" name="CD1-TRACK 60">
            <a:hlinkClick r:id="" action="ppaction://media"/>
            <a:extLst>
              <a:ext uri="{FF2B5EF4-FFF2-40B4-BE49-F238E27FC236}">
                <a16:creationId xmlns:a16="http://schemas.microsoft.com/office/drawing/2014/main" id="{676FF033-C8AA-4BAA-B677-FC3D2AB5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8879" y="387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43A93A-BC1E-44FD-BBA6-0D5ABA471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80" y="915571"/>
            <a:ext cx="3876675" cy="3857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C7E879-5343-40A4-9462-12AD8F63CA11}"/>
              </a:ext>
            </a:extLst>
          </p:cNvPr>
          <p:cNvSpPr/>
          <p:nvPr/>
        </p:nvSpPr>
        <p:spPr>
          <a:xfrm>
            <a:off x="4864273" y="45390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67414-C15A-4D4F-A362-4A6D8F71B3CD}"/>
              </a:ext>
            </a:extLst>
          </p:cNvPr>
          <p:cNvSpPr txBox="1"/>
          <p:nvPr/>
        </p:nvSpPr>
        <p:spPr>
          <a:xfrm>
            <a:off x="4429558" y="1581063"/>
            <a:ext cx="7442262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2060"/>
                </a:solidFill>
              </a:rPr>
              <a:t>Take </a:t>
            </a:r>
            <a:r>
              <a:rPr lang="en-US" sz="3600" i="1" dirty="0" smtClean="0">
                <a:solidFill>
                  <a:srgbClr val="002060"/>
                </a:solidFill>
              </a:rPr>
              <a:t>turns </a:t>
            </a:r>
            <a:r>
              <a:rPr lang="en-US" sz="3600" i="1" dirty="0">
                <a:solidFill>
                  <a:srgbClr val="002060"/>
                </a:solidFill>
              </a:rPr>
              <a:t>to practice inviting and declining an invitation. Do as example</a:t>
            </a:r>
            <a:r>
              <a:rPr lang="en-US" sz="3600" dirty="0">
                <a:solidFill>
                  <a:srgbClr val="002060"/>
                </a:solidFill>
              </a:rPr>
              <a:t>:</a:t>
            </a:r>
          </a:p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Student A</a:t>
            </a:r>
            <a:r>
              <a:rPr lang="en-US" sz="3600" dirty="0"/>
              <a:t>: Hey B. Do you want to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see a movie</a:t>
            </a:r>
            <a:r>
              <a:rPr lang="en-US" sz="3600" dirty="0"/>
              <a:t> after school?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Student B</a:t>
            </a:r>
            <a:r>
              <a:rPr lang="en-US" sz="3600" dirty="0"/>
              <a:t>: Thanks, but I'm sorry. I have to </a:t>
            </a:r>
            <a:r>
              <a:rPr lang="en-US" sz="3600" b="1" u="sng" dirty="0">
                <a:solidFill>
                  <a:srgbClr val="FF0000"/>
                </a:solidFill>
              </a:rPr>
              <a:t>finish my science project</a:t>
            </a:r>
            <a:r>
              <a:rPr lang="en-US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51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758D42-BCB6-4CF0-BEB8-3050772A101E}"/>
              </a:ext>
            </a:extLst>
          </p:cNvPr>
          <p:cNvSpPr/>
          <p:nvPr/>
        </p:nvSpPr>
        <p:spPr>
          <a:xfrm>
            <a:off x="502135" y="296812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AECE7-4F0A-459A-AD77-D61D9B34A481}"/>
              </a:ext>
            </a:extLst>
          </p:cNvPr>
          <p:cNvSpPr txBox="1"/>
          <p:nvPr/>
        </p:nvSpPr>
        <p:spPr>
          <a:xfrm>
            <a:off x="1808988" y="1680767"/>
            <a:ext cx="3316637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Student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F420E-C244-43F7-8C73-631272440967}"/>
              </a:ext>
            </a:extLst>
          </p:cNvPr>
          <p:cNvSpPr txBox="1"/>
          <p:nvPr/>
        </p:nvSpPr>
        <p:spPr>
          <a:xfrm>
            <a:off x="7910593" y="1680767"/>
            <a:ext cx="3316637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Student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3B-405D-4ADC-BD05-783778D11DCA}"/>
              </a:ext>
            </a:extLst>
          </p:cNvPr>
          <p:cNvSpPr txBox="1"/>
          <p:nvPr/>
        </p:nvSpPr>
        <p:spPr>
          <a:xfrm>
            <a:off x="1472338" y="2402237"/>
            <a:ext cx="3989938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/>
              <a:t>decline the invitation. An say why you can’t go.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D4170-E5DF-4AC0-9410-74EF7D224BE5}"/>
              </a:ext>
            </a:extLst>
          </p:cNvPr>
          <p:cNvSpPr txBox="1"/>
          <p:nvPr/>
        </p:nvSpPr>
        <p:spPr>
          <a:xfrm>
            <a:off x="7684577" y="2402237"/>
            <a:ext cx="3768670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/>
              <a:t>1. Invite your friend to do something fun on ____.</a:t>
            </a:r>
          </a:p>
        </p:txBody>
      </p:sp>
    </p:spTree>
    <p:extLst>
      <p:ext uri="{BB962C8B-B14F-4D97-AF65-F5344CB8AC3E}">
        <p14:creationId xmlns:p14="http://schemas.microsoft.com/office/powerpoint/2010/main" val="18604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723" y="1847460"/>
            <a:ext cx="9495902" cy="42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Decline an invitation.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for main ideas and specific information.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54773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about what you do in class and after class. You can use the information from Listening Section.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Use the simple present: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I </a:t>
            </a:r>
            <a:r>
              <a:rPr lang="en-US" sz="3600" i="1" dirty="0">
                <a:solidFill>
                  <a:srgbClr val="FF0000"/>
                </a:solidFill>
              </a:rPr>
              <a:t>have to do </a:t>
            </a:r>
            <a:r>
              <a:rPr lang="en-US" sz="3600" i="1" dirty="0">
                <a:solidFill>
                  <a:srgbClr val="0070C0"/>
                </a:solidFill>
              </a:rPr>
              <a:t>my homework.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I </a:t>
            </a:r>
            <a:r>
              <a:rPr lang="en-US" sz="3600" i="1" dirty="0">
                <a:solidFill>
                  <a:srgbClr val="FF0000"/>
                </a:solidFill>
              </a:rPr>
              <a:t>have to finish</a:t>
            </a:r>
            <a:r>
              <a:rPr lang="en-US" sz="3600" i="1" dirty="0">
                <a:solidFill>
                  <a:srgbClr val="0070C0"/>
                </a:solidFill>
              </a:rPr>
              <a:t> my science project.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79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973A8-5561-4EE2-9D0B-958EF3707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894" y="1010572"/>
            <a:ext cx="3945693" cy="41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what you do in class and after class.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Declining and invitation.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927" y="1743740"/>
            <a:ext cx="1172840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exercise on page 32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36.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8480612" y="659876"/>
            <a:ext cx="3711388" cy="37548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Essay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Project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Homework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Book report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Test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Presentation </a:t>
            </a:r>
            <a:endParaRPr lang="en-US" sz="3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920" y="2730406"/>
            <a:ext cx="110185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400" b="1" i="1" dirty="0">
                <a:solidFill>
                  <a:srgbClr val="0070C0"/>
                </a:solidFill>
              </a:rPr>
              <a:t>Which days of the week are you free? What do you often do?</a:t>
            </a:r>
          </a:p>
          <a:p>
            <a:pPr marL="742950" indent="-742950">
              <a:buAutoNum type="arabicPeriod"/>
            </a:pPr>
            <a:r>
              <a:rPr lang="en-US" sz="4400" b="1" i="1" dirty="0">
                <a:solidFill>
                  <a:srgbClr val="0070C0"/>
                </a:solidFill>
              </a:rPr>
              <a:t>Which days of the week are you busy? What are you busy with?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3439" y="400269"/>
            <a:ext cx="1108381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Match the words with the definitions       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7ADA3-F183-4F53-9546-CD7F6101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243"/>
            <a:ext cx="12192000" cy="4001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CDA82D-14F5-4E79-A856-DD6D37607EF4}"/>
              </a:ext>
            </a:extLst>
          </p:cNvPr>
          <p:cNvSpPr txBox="1"/>
          <p:nvPr/>
        </p:nvSpPr>
        <p:spPr>
          <a:xfrm>
            <a:off x="2998032" y="2368447"/>
            <a:ext cx="5396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83973-736E-4E3E-B864-69BA14A0728A}"/>
              </a:ext>
            </a:extLst>
          </p:cNvPr>
          <p:cNvSpPr txBox="1"/>
          <p:nvPr/>
        </p:nvSpPr>
        <p:spPr>
          <a:xfrm>
            <a:off x="3013022" y="2784425"/>
            <a:ext cx="5396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47B28-1551-45C7-A5CA-0E17518446D4}"/>
              </a:ext>
            </a:extLst>
          </p:cNvPr>
          <p:cNvSpPr txBox="1"/>
          <p:nvPr/>
        </p:nvSpPr>
        <p:spPr>
          <a:xfrm>
            <a:off x="2968052" y="3207889"/>
            <a:ext cx="5396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11C56-C22B-4228-96B3-1F5609491737}"/>
              </a:ext>
            </a:extLst>
          </p:cNvPr>
          <p:cNvSpPr txBox="1"/>
          <p:nvPr/>
        </p:nvSpPr>
        <p:spPr>
          <a:xfrm>
            <a:off x="2968052" y="3612628"/>
            <a:ext cx="5396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104DA5-1D21-4759-8C14-A8EEA38B7388}"/>
              </a:ext>
            </a:extLst>
          </p:cNvPr>
          <p:cNvSpPr txBox="1"/>
          <p:nvPr/>
        </p:nvSpPr>
        <p:spPr>
          <a:xfrm>
            <a:off x="3045502" y="4319658"/>
            <a:ext cx="5396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est">
            <a:hlinkClick r:id="" action="ppaction://media"/>
            <a:extLst>
              <a:ext uri="{FF2B5EF4-FFF2-40B4-BE49-F238E27FC236}">
                <a16:creationId xmlns:a16="http://schemas.microsoft.com/office/drawing/2014/main" id="{F37A335E-F897-4EF6-AEB3-8E68D34C9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4519" y="259302"/>
            <a:ext cx="609600" cy="609600"/>
          </a:xfrm>
          <a:prstGeom prst="rect">
            <a:avLst/>
          </a:prstGeom>
        </p:spPr>
      </p:pic>
      <p:pic>
        <p:nvPicPr>
          <p:cNvPr id="13" name="book report">
            <a:hlinkClick r:id="" action="ppaction://media"/>
            <a:extLst>
              <a:ext uri="{FF2B5EF4-FFF2-40B4-BE49-F238E27FC236}">
                <a16:creationId xmlns:a16="http://schemas.microsoft.com/office/drawing/2014/main" id="{558205CA-2863-4F9D-884A-CC5A190A60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43716" y="275147"/>
            <a:ext cx="609600" cy="609600"/>
          </a:xfrm>
          <a:prstGeom prst="rect">
            <a:avLst/>
          </a:prstGeom>
        </p:spPr>
      </p:pic>
      <p:pic>
        <p:nvPicPr>
          <p:cNvPr id="12" name="homework">
            <a:hlinkClick r:id="" action="ppaction://media"/>
            <a:extLst>
              <a:ext uri="{FF2B5EF4-FFF2-40B4-BE49-F238E27FC236}">
                <a16:creationId xmlns:a16="http://schemas.microsoft.com/office/drawing/2014/main" id="{28DA2A77-8FF9-4466-BF6F-8BA7DCE26E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5323" y="346899"/>
            <a:ext cx="609600" cy="609600"/>
          </a:xfrm>
          <a:prstGeom prst="rect">
            <a:avLst/>
          </a:prstGeom>
        </p:spPr>
      </p:pic>
      <p:pic>
        <p:nvPicPr>
          <p:cNvPr id="11" name="project">
            <a:hlinkClick r:id="" action="ppaction://media"/>
            <a:extLst>
              <a:ext uri="{FF2B5EF4-FFF2-40B4-BE49-F238E27FC236}">
                <a16:creationId xmlns:a16="http://schemas.microsoft.com/office/drawing/2014/main" id="{29D2A1C3-D327-4156-AA6B-7396650555C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5323" y="293513"/>
            <a:ext cx="609600" cy="609600"/>
          </a:xfrm>
          <a:prstGeom prst="rect">
            <a:avLst/>
          </a:prstGeom>
        </p:spPr>
      </p:pic>
      <p:pic>
        <p:nvPicPr>
          <p:cNvPr id="2" name="essay">
            <a:hlinkClick r:id="" action="ppaction://media"/>
            <a:extLst>
              <a:ext uri="{FF2B5EF4-FFF2-40B4-BE49-F238E27FC236}">
                <a16:creationId xmlns:a16="http://schemas.microsoft.com/office/drawing/2014/main" id="{C9F194F5-2E98-4E80-A9FB-972D8C3C430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5323" y="301557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3DF22F-EF66-477F-94D1-22A34A342DCB}"/>
              </a:ext>
            </a:extLst>
          </p:cNvPr>
          <p:cNvSpPr/>
          <p:nvPr/>
        </p:nvSpPr>
        <p:spPr>
          <a:xfrm>
            <a:off x="426559" y="328534"/>
            <a:ext cx="8717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D67E5-5869-4B55-A1A8-44C72A8C4A69}"/>
              </a:ext>
            </a:extLst>
          </p:cNvPr>
          <p:cNvSpPr txBox="1"/>
          <p:nvPr/>
        </p:nvSpPr>
        <p:spPr>
          <a:xfrm>
            <a:off x="417866" y="991931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Essay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eseɪ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bài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tiểu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luận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ACC95-D4D9-43FA-B368-C5C25B28F596}"/>
              </a:ext>
            </a:extLst>
          </p:cNvPr>
          <p:cNvSpPr txBox="1"/>
          <p:nvPr/>
        </p:nvSpPr>
        <p:spPr>
          <a:xfrm>
            <a:off x="404740" y="1800161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Project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prɒdʒekt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dự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án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,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đồ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án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2C0F0-CA41-4C26-96B5-B985B88C8EEB}"/>
              </a:ext>
            </a:extLst>
          </p:cNvPr>
          <p:cNvSpPr txBox="1"/>
          <p:nvPr/>
        </p:nvSpPr>
        <p:spPr>
          <a:xfrm>
            <a:off x="404740" y="2608391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Homework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hoʊmwɜːrk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bài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tập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về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nhà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E8E51-B319-4D89-97D8-74E81B86EBE3}"/>
              </a:ext>
            </a:extLst>
          </p:cNvPr>
          <p:cNvSpPr txBox="1"/>
          <p:nvPr/>
        </p:nvSpPr>
        <p:spPr>
          <a:xfrm>
            <a:off x="424726" y="3327045"/>
            <a:ext cx="11355674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Book report </a:t>
            </a:r>
            <a:r>
              <a:rPr lang="en-US" sz="3200" i="1" dirty="0"/>
              <a:t>(n </a:t>
            </a:r>
            <a:r>
              <a:rPr lang="en-US" sz="3200" i="1" dirty="0" err="1"/>
              <a:t>phr</a:t>
            </a:r>
            <a:r>
              <a:rPr lang="en-US" sz="3200" i="1" dirty="0"/>
              <a:t>) 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i="1" dirty="0" err="1">
                <a:solidFill>
                  <a:srgbClr val="FF0000"/>
                </a:solidFill>
              </a:rPr>
              <a:t>bʊkrɪˈpɔːrt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báo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cáo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về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sách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,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bài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thu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hoạch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đọc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sách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925CA-3749-4A63-9F92-5EEDAC766193}"/>
              </a:ext>
            </a:extLst>
          </p:cNvPr>
          <p:cNvSpPr txBox="1"/>
          <p:nvPr/>
        </p:nvSpPr>
        <p:spPr>
          <a:xfrm>
            <a:off x="404740" y="4538142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Test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/test/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bài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kiểm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tra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91EE2-E9C1-44EE-B120-E1E9255CE8DB}"/>
              </a:ext>
            </a:extLst>
          </p:cNvPr>
          <p:cNvSpPr txBox="1"/>
          <p:nvPr/>
        </p:nvSpPr>
        <p:spPr>
          <a:xfrm>
            <a:off x="404740" y="5368976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Presentation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/ˌ</a:t>
            </a:r>
            <a:r>
              <a:rPr lang="en-US" sz="3200" i="1" dirty="0" err="1">
                <a:solidFill>
                  <a:srgbClr val="FF0000"/>
                </a:solidFill>
              </a:rPr>
              <a:t>priːznˈteɪʃn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bài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/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buổi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thuyết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trình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673439-4472-43B5-BE71-A43FE16282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8538" y="353605"/>
            <a:ext cx="1003170" cy="77055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EC61D7-89FA-4927-8B9D-A3F10FE96438}"/>
              </a:ext>
            </a:extLst>
          </p:cNvPr>
          <p:cNvSpPr/>
          <p:nvPr/>
        </p:nvSpPr>
        <p:spPr>
          <a:xfrm>
            <a:off x="1319134" y="5953751"/>
            <a:ext cx="6700604" cy="5141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Trong</a:t>
            </a:r>
            <a:r>
              <a:rPr lang="en-US" dirty="0">
                <a:solidFill>
                  <a:schemeClr val="tx1"/>
                </a:solidFill>
              </a:rPr>
              <a:t> file audio wordlist </a:t>
            </a:r>
            <a:r>
              <a:rPr lang="en-US" dirty="0" err="1">
                <a:solidFill>
                  <a:schemeClr val="tx1"/>
                </a:solidFill>
              </a:rPr>
              <a:t>không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từ</a:t>
            </a:r>
            <a:r>
              <a:rPr lang="en-US" dirty="0">
                <a:solidFill>
                  <a:schemeClr val="tx1"/>
                </a:solidFill>
              </a:rPr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858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1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8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5758</TotalTime>
  <Words>1244</Words>
  <Application>Microsoft Office PowerPoint</Application>
  <PresentationFormat>Widescreen</PresentationFormat>
  <Paragraphs>222</Paragraphs>
  <Slides>35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FuturaStd-Book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242</cp:revision>
  <dcterms:created xsi:type="dcterms:W3CDTF">2020-12-08T03:17:05Z</dcterms:created>
  <dcterms:modified xsi:type="dcterms:W3CDTF">2022-06-23T16:40:43Z</dcterms:modified>
</cp:coreProperties>
</file>