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32"/>
  </p:notesMasterIdLst>
  <p:sldIdLst>
    <p:sldId id="346" r:id="rId5"/>
    <p:sldId id="343" r:id="rId6"/>
    <p:sldId id="357" r:id="rId7"/>
    <p:sldId id="313" r:id="rId8"/>
    <p:sldId id="329" r:id="rId9"/>
    <p:sldId id="330" r:id="rId10"/>
    <p:sldId id="258" r:id="rId11"/>
    <p:sldId id="315" r:id="rId12"/>
    <p:sldId id="317" r:id="rId13"/>
    <p:sldId id="358" r:id="rId14"/>
    <p:sldId id="331" r:id="rId15"/>
    <p:sldId id="347" r:id="rId16"/>
    <p:sldId id="360" r:id="rId17"/>
    <p:sldId id="368" r:id="rId18"/>
    <p:sldId id="361" r:id="rId19"/>
    <p:sldId id="377" r:id="rId20"/>
    <p:sldId id="369" r:id="rId21"/>
    <p:sldId id="370" r:id="rId22"/>
    <p:sldId id="381" r:id="rId23"/>
    <p:sldId id="371" r:id="rId24"/>
    <p:sldId id="372" r:id="rId25"/>
    <p:sldId id="382" r:id="rId26"/>
    <p:sldId id="376" r:id="rId27"/>
    <p:sldId id="379" r:id="rId28"/>
    <p:sldId id="380" r:id="rId29"/>
    <p:sldId id="383" r:id="rId30"/>
    <p:sldId id="30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4153AB7-C1D0-4778-8BE3-4022A3DAF00D}">
          <p14:sldIdLst>
            <p14:sldId id="346"/>
            <p14:sldId id="343"/>
            <p14:sldId id="357"/>
            <p14:sldId id="313"/>
            <p14:sldId id="329"/>
            <p14:sldId id="330"/>
            <p14:sldId id="258"/>
            <p14:sldId id="315"/>
            <p14:sldId id="317"/>
            <p14:sldId id="358"/>
            <p14:sldId id="331"/>
            <p14:sldId id="347"/>
            <p14:sldId id="360"/>
            <p14:sldId id="368"/>
            <p14:sldId id="361"/>
            <p14:sldId id="377"/>
            <p14:sldId id="369"/>
            <p14:sldId id="370"/>
            <p14:sldId id="381"/>
            <p14:sldId id="371"/>
            <p14:sldId id="372"/>
            <p14:sldId id="382"/>
            <p14:sldId id="376"/>
            <p14:sldId id="379"/>
            <p14:sldId id="380"/>
            <p14:sldId id="383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AA2"/>
    <a:srgbClr val="660066"/>
    <a:srgbClr val="2B1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9" autoAdjust="0"/>
    <p:restoredTop sz="92883" autoAdjust="0"/>
  </p:normalViewPr>
  <p:slideViewPr>
    <p:cSldViewPr>
      <p:cViewPr>
        <p:scale>
          <a:sx n="71" d="100"/>
          <a:sy n="71" d="100"/>
        </p:scale>
        <p:origin x="-132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8ADD1-7B2A-4994-8D8F-05ADB9B275D5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7439-B30C-4BDD-97AA-520B2661F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7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A89B0-1E17-489D-A482-C8979446A37D}" type="slidenum">
              <a:rPr lang="en-US"/>
              <a:pPr/>
              <a:t>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EE00-E298-4648-AE75-20873A3BA215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0"/>
            <a:ext cx="7670800" cy="5067300"/>
          </a:xfrm>
          <a:prstGeom prst="rect">
            <a:avLst/>
          </a:prstGeom>
          <a:noFill/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476375" y="4724400"/>
            <a:ext cx="7667625" cy="720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1158875" y="5446713"/>
            <a:ext cx="322263" cy="3222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5764213"/>
            <a:ext cx="1157288" cy="11017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0513" y="4724400"/>
            <a:ext cx="7431087" cy="685800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171575" y="6553200"/>
            <a:ext cx="2057400" cy="15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550025"/>
            <a:ext cx="2895600" cy="171450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5738"/>
            <a:ext cx="2133600" cy="185737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fld id="{B9DF620E-8A23-4455-B2AC-060A07AC4A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905000" y="5715000"/>
            <a:ext cx="5791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76200" y="304800"/>
            <a:ext cx="1303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4308B-DB99-4982-AB5B-847614309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76200"/>
            <a:ext cx="2089150" cy="6262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76200"/>
            <a:ext cx="6115050" cy="6262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57E7E-E686-4EC5-A6DC-A1599E059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2600" y="990600"/>
            <a:ext cx="8356600" cy="534828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5775" y="6519863"/>
            <a:ext cx="2514600" cy="1857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86525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480175"/>
            <a:ext cx="1828800" cy="312738"/>
          </a:xfrm>
        </p:spPr>
        <p:txBody>
          <a:bodyPr/>
          <a:lstStyle>
            <a:lvl1pPr>
              <a:defRPr/>
            </a:lvl1pPr>
          </a:lstStyle>
          <a:p>
            <a:fld id="{EECC62C4-0436-40A3-95D8-402857265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77934D-1CC4-42BD-A962-B337D779AE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175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3200" smtClean="0">
                <a:solidFill>
                  <a:srgbClr val="000000"/>
                </a:solidFill>
                <a:latin typeface=".VnArial" pitchFamily="34" charset="0"/>
              </a:endParaRPr>
            </a:p>
          </p:txBody>
        </p:sp>
        <p:sp>
          <p:nvSpPr>
            <p:cNvPr id="3175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3200" smtClean="0">
                <a:solidFill>
                  <a:srgbClr val="000000"/>
                </a:solidFill>
                <a:latin typeface=".VnArial" pitchFamily="34" charset="0"/>
              </a:endParaRPr>
            </a:p>
          </p:txBody>
        </p:sp>
        <p:sp>
          <p:nvSpPr>
            <p:cNvPr id="3175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3200" smtClean="0">
                <a:solidFill>
                  <a:srgbClr val="000000"/>
                </a:solidFill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30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B06B2-C28F-4D14-A64C-1249669ECC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08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CAA40-4507-4A18-A22E-790D49C58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237F4-FEAF-4460-B173-FA53BE1061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05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74850-BA75-4225-A6AE-8201F56183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39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8C5F9-C9AB-4023-9997-4E201C7236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70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CEA0F-C749-432A-9438-40A3F6F8F1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6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AAF99-C28D-4D58-8982-376E6C05B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3A466-87D3-4202-BCE1-08B1EDE0C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72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1043F-3B4B-41BA-895C-54DAAA4725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90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32B3A-6020-47FB-879A-9D1422D1B2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40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7733F-C9CA-4FBB-A712-A0F06AE845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95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DBB0-7779-4CDF-A0D6-BC23EC01A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81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AF96-C644-4CEC-B655-AAF763A227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2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B9DA5-B5D7-4596-A4C9-B1F7FD3D3D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0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3FC4B-F175-4F89-9C6F-79ECC95777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18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9D42-01CA-4E4C-9F99-033C1903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0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17FB-F3B7-40DC-8E09-1255D0A513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5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D7DB7-7E0E-4EAF-AB7D-D711934DC0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74F4-3117-42F8-A2C1-6A1A90E92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04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EBF4C-68CD-4240-9454-17113DED4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00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7B18-5DFA-41C1-A32C-0639D642F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90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86C5A-3FFF-44BF-9408-25E8561BE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19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CEB45-77B1-418D-AE9A-7199FF808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84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041-3C8D-4A30-9F27-3FBC49C42FA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7/28/2022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0312-E8E4-4818-8780-684DF87839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99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2491"/>
      </p:ext>
    </p:extLst>
  </p:cSld>
  <p:clrMapOvr>
    <a:masterClrMapping/>
  </p:clrMapOvr>
  <p:transition spd="slow">
    <p:wheel spokes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18429"/>
      </p:ext>
    </p:extLst>
  </p:cSld>
  <p:clrMapOvr>
    <a:masterClrMapping/>
  </p:clrMapOvr>
  <p:transition spd="slow">
    <p:wheel spokes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3512"/>
      </p:ext>
    </p:extLst>
  </p:cSld>
  <p:clrMapOvr>
    <a:masterClrMapping/>
  </p:clrMapOvr>
  <p:transition spd="slow">
    <p:wheel spokes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78826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990600"/>
            <a:ext cx="4102100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990600"/>
            <a:ext cx="4102100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D961C-CE46-438D-BD59-6CAB0830C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78627"/>
      </p:ext>
    </p:extLst>
  </p:cSld>
  <p:clrMapOvr>
    <a:masterClrMapping/>
  </p:clrMapOvr>
  <p:transition spd="slow">
    <p:wheel spokes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48799"/>
      </p:ext>
    </p:extLst>
  </p:cSld>
  <p:clrMapOvr>
    <a:masterClrMapping/>
  </p:clrMapOvr>
  <p:transition spd="slow">
    <p:wheel spokes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31730"/>
      </p:ext>
    </p:extLst>
  </p:cSld>
  <p:clrMapOvr>
    <a:masterClrMapping/>
  </p:clrMapOvr>
  <p:transition spd="slow">
    <p:wheel spokes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79818"/>
      </p:ext>
    </p:extLst>
  </p:cSld>
  <p:clrMapOvr>
    <a:masterClrMapping/>
  </p:clrMapOvr>
  <p:transition spd="slow">
    <p:wheel spokes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53007"/>
      </p:ext>
    </p:extLst>
  </p:cSld>
  <p:clrMapOvr>
    <a:masterClrMapping/>
  </p:clrMapOvr>
  <p:transition spd="slow">
    <p:wheel spokes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55903"/>
      </p:ext>
    </p:extLst>
  </p:cSld>
  <p:clrMapOvr>
    <a:masterClrMapping/>
  </p:clrMapOvr>
  <p:transition spd="slow">
    <p:wheel spokes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3062"/>
      </p:ext>
    </p:extLst>
  </p:cSld>
  <p:clrMapOvr>
    <a:masterClrMapping/>
  </p:clrMapOvr>
  <p:transition spd="slow">
    <p:wheel spokes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84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270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FF641-7087-4D1F-A8E9-39F210E89D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7/28/2022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5C29F-9941-466F-B0C6-0C0B6ABBB54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6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28A69-4098-4899-A31B-A13C81991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9B5D9-BD83-424A-8B88-BCB44F516A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3BF70-E41F-4BE9-89AD-DC69B1C28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5AD50-1B3C-4A94-AC67-7882C609F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EB671-CA76-44CD-A10F-08FED72E6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8" name="Object 34"/>
          <p:cNvGraphicFramePr>
            <a:graphicFrameLocks noChangeAspect="1"/>
          </p:cNvGraphicFramePr>
          <p:nvPr/>
        </p:nvGraphicFramePr>
        <p:xfrm>
          <a:off x="501650" y="0"/>
          <a:ext cx="86423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Image" r:id="rId15" imgW="7606349" imgH="926657" progId="">
                  <p:embed/>
                </p:oleObj>
              </mc:Choice>
              <mc:Fallback>
                <p:oleObj name="Image" r:id="rId15" imgW="7606349" imgH="926657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0"/>
                        <a:ext cx="86423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AE4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Rectangle 35"/>
          <p:cNvSpPr>
            <a:spLocks noChangeArrowheads="1"/>
          </p:cNvSpPr>
          <p:nvPr/>
        </p:nvSpPr>
        <p:spPr bwMode="gray">
          <a:xfrm>
            <a:off x="0" y="839788"/>
            <a:ext cx="317500" cy="60277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317500" y="658813"/>
            <a:ext cx="184150" cy="1809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990600"/>
            <a:ext cx="835660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519863"/>
            <a:ext cx="25146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6525"/>
            <a:ext cx="2895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80175"/>
            <a:ext cx="1828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B9E0B209-0AE9-490B-8EA8-36CE108E65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76200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34" charset="0"/>
              </a:defRPr>
            </a:lvl1pPr>
          </a:lstStyle>
          <a:p>
            <a:fld id="{4A620CFB-EA21-4A47-BA97-903DA2356DC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z="3200" smtClean="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1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9900"/>
          </a:solidFill>
          <a:latin typeface=".VnBodon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>
              <a:defRPr/>
            </a:pPr>
            <a:fld id="{E17AAA9B-752E-4DA9-AE0A-4F4EE0A4A1E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4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8655E6-04CA-45EE-BD5B-1823453AD0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7/28/2022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6259EA-507C-4835-95F5-7D312DBF9D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65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1905000" y="0"/>
            <a:ext cx="533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CC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HỆ MẶT TRỜI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822920" y="1675765"/>
            <a:ext cx="1082080" cy="130797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15" name="image3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3656" y="1268760"/>
            <a:ext cx="5832648" cy="50443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4905" y="3212976"/>
            <a:ext cx="4017095" cy="2088232"/>
            <a:chOff x="554905" y="3212976"/>
            <a:chExt cx="4017095" cy="2088232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54905" y="3212976"/>
              <a:ext cx="4017095" cy="2088232"/>
            </a:xfrm>
            <a:prstGeom prst="wedgeRoundRectCallo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01080" y="3379929"/>
              <a:ext cx="345489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Nếu</a:t>
              </a:r>
              <a:r>
                <a:rPr lang="en-US" b="1" dirty="0" smtClean="0"/>
                <a:t> </a:t>
              </a:r>
              <a:r>
                <a:rPr lang="en-US" b="1" dirty="0" err="1"/>
                <a:t>xem</a:t>
              </a:r>
              <a:r>
                <a:rPr lang="en-US" b="1" dirty="0"/>
                <a:t> </a:t>
              </a:r>
              <a:r>
                <a:rPr lang="en-US" b="1" dirty="0" err="1"/>
                <a:t>một</a:t>
              </a:r>
              <a:r>
                <a:rPr lang="en-US" b="1" dirty="0"/>
                <a:t> </a:t>
              </a:r>
              <a:r>
                <a:rPr lang="en-US" b="1" dirty="0" err="1"/>
                <a:t>nguyên</a:t>
              </a:r>
              <a:r>
                <a:rPr lang="en-US" b="1" dirty="0"/>
                <a:t> </a:t>
              </a:r>
              <a:r>
                <a:rPr lang="en-US" b="1" dirty="0" err="1"/>
                <a:t>tử</a:t>
              </a:r>
              <a:r>
                <a:rPr lang="en-US" b="1" dirty="0"/>
                <a:t> </a:t>
              </a:r>
              <a:r>
                <a:rPr lang="en-US" b="1" dirty="0" err="1"/>
                <a:t>như</a:t>
              </a:r>
              <a:r>
                <a:rPr lang="en-US" b="1" dirty="0"/>
                <a:t> </a:t>
              </a:r>
              <a:r>
                <a:rPr lang="en-US" b="1" dirty="0" err="1"/>
                <a:t>hệ</a:t>
              </a:r>
              <a:r>
                <a:rPr lang="en-US" b="1" dirty="0"/>
                <a:t> </a:t>
              </a:r>
              <a:r>
                <a:rPr lang="en-US" b="1" dirty="0" err="1"/>
                <a:t>mặt</a:t>
              </a:r>
              <a:r>
                <a:rPr lang="en-US" b="1" dirty="0"/>
                <a:t> </a:t>
              </a:r>
              <a:r>
                <a:rPr lang="en-US" b="1" dirty="0" err="1"/>
                <a:t>trời</a:t>
              </a:r>
              <a:r>
                <a:rPr lang="en-US" b="1" dirty="0"/>
                <a:t> </a:t>
              </a:r>
              <a:r>
                <a:rPr lang="en-US" b="1" dirty="0" err="1"/>
                <a:t>và</a:t>
              </a:r>
              <a:r>
                <a:rPr lang="en-US" b="1" dirty="0"/>
                <a:t> </a:t>
              </a:r>
              <a:r>
                <a:rPr lang="en-US" b="1" dirty="0" err="1"/>
                <a:t>các</a:t>
              </a:r>
              <a:r>
                <a:rPr lang="en-US" b="1" dirty="0"/>
                <a:t> </a:t>
              </a:r>
              <a:r>
                <a:rPr lang="en-US" b="1" dirty="0" err="1"/>
                <a:t>hành</a:t>
              </a:r>
              <a:r>
                <a:rPr lang="en-US" b="1" dirty="0"/>
                <a:t> </a:t>
              </a:r>
              <a:r>
                <a:rPr lang="en-US" b="1" dirty="0" err="1" smtClean="0"/>
                <a:t>tinh</a:t>
              </a:r>
              <a:r>
                <a:rPr lang="en-US" b="1" dirty="0" smtClean="0"/>
                <a:t> </a:t>
              </a:r>
              <a:r>
                <a:rPr lang="en-US" b="1" dirty="0" err="1"/>
                <a:t>là</a:t>
              </a:r>
              <a:r>
                <a:rPr lang="en-US" b="1" dirty="0"/>
                <a:t> </a:t>
              </a:r>
              <a:r>
                <a:rPr lang="en-US" b="1" dirty="0" err="1"/>
                <a:t>các</a:t>
              </a:r>
              <a:r>
                <a:rPr lang="en-US" b="1" dirty="0"/>
                <a:t> electron </a:t>
              </a:r>
              <a:r>
                <a:rPr lang="en-US" b="1" dirty="0" err="1"/>
                <a:t>và</a:t>
              </a:r>
              <a:r>
                <a:rPr lang="en-US" b="1" dirty="0"/>
                <a:t> </a:t>
              </a:r>
              <a:r>
                <a:rPr lang="en-US" b="1" dirty="0" err="1"/>
                <a:t>mặt</a:t>
              </a:r>
              <a:r>
                <a:rPr lang="en-US" b="1" dirty="0"/>
                <a:t> </a:t>
              </a:r>
              <a:r>
                <a:rPr lang="en-US" b="1" dirty="0" err="1"/>
                <a:t>trời</a:t>
              </a:r>
              <a:r>
                <a:rPr lang="en-US" b="1" dirty="0"/>
                <a:t> </a:t>
              </a:r>
              <a:r>
                <a:rPr lang="en-US" b="1" dirty="0" err="1"/>
                <a:t>là</a:t>
              </a:r>
              <a:r>
                <a:rPr lang="en-US" b="1" dirty="0"/>
                <a:t> </a:t>
              </a:r>
              <a:r>
                <a:rPr lang="en-US" b="1" dirty="0" err="1"/>
                <a:t>hạt</a:t>
              </a:r>
              <a:r>
                <a:rPr lang="en-US" b="1" dirty="0"/>
                <a:t> </a:t>
              </a:r>
              <a:r>
                <a:rPr lang="en-US" b="1" dirty="0" err="1" smtClean="0"/>
                <a:t>nhân</a:t>
              </a:r>
              <a:r>
                <a:rPr lang="en-US" b="1" dirty="0" smtClean="0"/>
                <a:t>? </a:t>
              </a:r>
              <a:r>
                <a:rPr lang="en-US" b="1" dirty="0" err="1" smtClean="0"/>
                <a:t>Quan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sát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sự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chuyển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động</a:t>
              </a:r>
              <a:r>
                <a:rPr lang="en-US" b="1" dirty="0"/>
                <a:t> </a:t>
              </a:r>
              <a:r>
                <a:rPr lang="en-US" b="1" dirty="0" err="1" smtClean="0"/>
                <a:t>và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rút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ra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nhận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xét</a:t>
              </a:r>
              <a:r>
                <a:rPr lang="en-US" b="1" dirty="0" smtClean="0"/>
                <a:t> ? 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1184"/>
            <a:ext cx="727280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1227" y="4437112"/>
            <a:ext cx="4572000" cy="4830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945" marR="6096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effectLst/>
                <a:latin typeface="Times New Roman"/>
                <a:ea typeface="Times New Roman"/>
              </a:rPr>
              <a:t>Hình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Times New Roman"/>
              </a:rPr>
              <a:t>dạng</a:t>
            </a:r>
            <a:r>
              <a:rPr lang="en-US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Times New Roman"/>
              </a:rPr>
              <a:t>của</a:t>
            </a:r>
            <a:r>
              <a:rPr lang="en-US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Times New Roman"/>
              </a:rPr>
              <a:t>các</a:t>
            </a:r>
            <a:r>
              <a:rPr lang="en-US" sz="2400" b="1" dirty="0" smtClean="0">
                <a:latin typeface="Times New Roman"/>
                <a:ea typeface="Times New Roman"/>
              </a:rPr>
              <a:t> orbital s </a:t>
            </a:r>
            <a:r>
              <a:rPr lang="en-US" sz="2400" b="1" dirty="0" err="1" smtClean="0">
                <a:latin typeface="Times New Roman"/>
                <a:ea typeface="Times New Roman"/>
              </a:rPr>
              <a:t>và</a:t>
            </a:r>
            <a:r>
              <a:rPr lang="en-US" sz="2400" b="1" dirty="0" smtClean="0">
                <a:latin typeface="Times New Roman"/>
                <a:ea typeface="Times New Roman"/>
              </a:rPr>
              <a:t> p</a:t>
            </a:r>
            <a:endParaRPr lang="en-US" sz="24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image4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79208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9144000" cy="144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</a:p>
          <a:p>
            <a:pPr algn="ctr">
              <a:buFontTx/>
              <a:buNone/>
            </a:pPr>
            <a:r>
              <a:rPr lang="en-US" dirty="0" err="1"/>
              <a:t>số</a:t>
            </a:r>
            <a:r>
              <a:rPr lang="en-US" dirty="0"/>
              <a:t> e, </a:t>
            </a:r>
            <a:r>
              <a:rPr lang="en-US" dirty="0" err="1"/>
              <a:t>số</a:t>
            </a:r>
            <a:r>
              <a:rPr lang="en-US" dirty="0"/>
              <a:t> p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(Z)?</a:t>
            </a:r>
          </a:p>
          <a:p>
            <a:pPr algn="ctr">
              <a:buFontTx/>
              <a:buNone/>
            </a:pPr>
            <a:endParaRPr lang="en-US" dirty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 rot="10783288" flipV="1">
            <a:off x="990600" y="5486400"/>
            <a:ext cx="73167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latin typeface="Times New Roman" pitchFamily="18" charset="0"/>
              </a:rPr>
              <a:t>Cl: Z =17</a:t>
            </a:r>
            <a:r>
              <a:rPr lang="en-US" sz="3200" b="1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3200" b="1">
                <a:latin typeface="Times New Roman" pitchFamily="18" charset="0"/>
              </a:rPr>
              <a:t> có 17e và 17p</a:t>
            </a:r>
          </a:p>
          <a:p>
            <a:pPr eaLnBrk="0" hangingPunct="0"/>
            <a:r>
              <a:rPr lang="en-US" sz="3200" b="1">
                <a:latin typeface="Times New Roman" pitchFamily="18" charset="0"/>
              </a:rPr>
              <a:t>O: Z =8</a:t>
            </a:r>
            <a:r>
              <a:rPr lang="en-US" sz="3200" b="1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3200" b="1">
                <a:latin typeface="Times New Roman" pitchFamily="18" charset="0"/>
              </a:rPr>
              <a:t> có 8e và 8p</a:t>
            </a:r>
            <a:endParaRPr lang="en-US" sz="2400" b="1">
              <a:latin typeface="Times New Roman" pitchFamily="18" charset="0"/>
            </a:endParaRPr>
          </a:p>
        </p:txBody>
      </p:sp>
      <p:graphicFrame>
        <p:nvGraphicFramePr>
          <p:cNvPr id="32783" name="Group 15"/>
          <p:cNvGraphicFramePr>
            <a:graphicFrameLocks noGrp="1"/>
          </p:cNvGraphicFramePr>
          <p:nvPr/>
        </p:nvGraphicFramePr>
        <p:xfrm>
          <a:off x="990600" y="2895600"/>
          <a:ext cx="7391400" cy="669925"/>
        </p:xfrm>
        <a:graphic>
          <a:graphicData uri="http://schemas.openxmlformats.org/drawingml/2006/table">
            <a:tbl>
              <a:tblPr/>
              <a:tblGrid>
                <a:gridCol w="7391400"/>
              </a:tblGrid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e =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p =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hiệu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nguyên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tử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(Z)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381000" y="1052736"/>
            <a:ext cx="1022648" cy="12904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 rot="10783288" flipV="1">
            <a:off x="533400" y="4114800"/>
            <a:ext cx="7318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 </a:t>
            </a:r>
            <a:r>
              <a:rPr lang="en-US" sz="3200" b="1" i="1" u="sng">
                <a:solidFill>
                  <a:schemeClr val="accent2"/>
                </a:solidFill>
                <a:latin typeface="Times New Roman" pitchFamily="18" charset="0"/>
              </a:rPr>
              <a:t>Thí dụ:</a:t>
            </a:r>
            <a:r>
              <a:rPr lang="en-US" sz="3200">
                <a:latin typeface="Times New Roman" pitchFamily="18" charset="0"/>
              </a:rPr>
              <a:t>    </a:t>
            </a:r>
            <a:r>
              <a:rPr lang="en-US" sz="3200" b="1">
                <a:latin typeface="Times New Roman" pitchFamily="18" charset="0"/>
              </a:rPr>
              <a:t>Xác định số e và số p của nguyên tử O (Z=8) và Cl (Z=17)?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SỰ CHUYỂN ĐỘNG CỦA CÁC ELECTRON TRONG NGUYÊN TỬ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75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32771" grpId="0"/>
      <p:bldP spid="32781" grpId="0" animBg="1"/>
      <p:bldP spid="327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i="1" dirty="0"/>
              <a:t>     </a:t>
            </a:r>
            <a:r>
              <a:rPr lang="en-US" sz="2400" i="1" dirty="0" err="1"/>
              <a:t>Sơ</a:t>
            </a:r>
            <a:r>
              <a:rPr lang="en-US" sz="2400" i="1" dirty="0"/>
              <a:t> </a:t>
            </a:r>
            <a:r>
              <a:rPr lang="en-US" sz="2400" i="1" dirty="0" err="1"/>
              <a:t>đồ</a:t>
            </a:r>
            <a:r>
              <a:rPr lang="en-US" sz="2400" i="1" dirty="0"/>
              <a:t> </a:t>
            </a:r>
            <a:r>
              <a:rPr lang="en-US" sz="2400" i="1" dirty="0" err="1"/>
              <a:t>sự</a:t>
            </a:r>
            <a:r>
              <a:rPr lang="en-US" sz="2400" i="1" dirty="0"/>
              <a:t> </a:t>
            </a:r>
            <a:r>
              <a:rPr lang="en-US" sz="2400" i="1" dirty="0" err="1"/>
              <a:t>phân</a:t>
            </a:r>
            <a:r>
              <a:rPr lang="en-US" sz="2400" i="1" dirty="0"/>
              <a:t> </a:t>
            </a:r>
            <a:r>
              <a:rPr lang="en-US" sz="2400" i="1" dirty="0" err="1"/>
              <a:t>bố</a:t>
            </a:r>
            <a:r>
              <a:rPr lang="en-US" sz="2400" i="1" dirty="0"/>
              <a:t> electron </a:t>
            </a:r>
            <a:r>
              <a:rPr lang="en-US" sz="2400" i="1" dirty="0" err="1"/>
              <a:t>trên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lớp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nguyên</a:t>
            </a:r>
            <a:r>
              <a:rPr lang="en-US" sz="2400" i="1" dirty="0"/>
              <a:t> </a:t>
            </a:r>
            <a:r>
              <a:rPr lang="en-US" sz="2400" i="1" dirty="0" err="1"/>
              <a:t>tử</a:t>
            </a:r>
            <a:endParaRPr lang="en-US" sz="2400" i="1" dirty="0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CC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</a:rPr>
              <a:t>II. LỚP ELECTRON VÀ PHÂN LỚP ELECTRON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28600" y="8382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1. Lớp electron</a:t>
            </a:r>
          </a:p>
        </p:txBody>
      </p:sp>
      <p:pic>
        <p:nvPicPr>
          <p:cNvPr id="24585" name="Picture 9" descr="Hin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4267200" cy="40116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0" animBg="1"/>
      <p:bldP spid="245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0600" y="7275"/>
            <a:ext cx="7467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91695"/>
            <a:ext cx="3276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24239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1&lt; 2&lt;3&lt;4….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57222"/>
              </p:ext>
            </p:extLst>
          </p:nvPr>
        </p:nvGraphicFramePr>
        <p:xfrm>
          <a:off x="685800" y="4744590"/>
          <a:ext cx="7848600" cy="1884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424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(n)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2405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lớp</a:t>
                      </a:r>
                      <a:endParaRPr lang="en-US" sz="20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8320" y="3834825"/>
            <a:ext cx="490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2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267588" cy="518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03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-130855" y="500186"/>
            <a:ext cx="4629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electron:</a:t>
            </a:r>
            <a:b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-45032" y="2286000"/>
            <a:ext cx="771005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vi-VN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s, p, d, f.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40804" y="2800663"/>
            <a:ext cx="8534400" cy="4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l­ượng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s&lt;p&lt;d&lt;f.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25615" y="1109786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722003" y="4365104"/>
            <a:ext cx="7972002" cy="234721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K(n=1)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(1s).</a:t>
            </a:r>
            <a:b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L(n=2)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(2s,2p).</a:t>
            </a:r>
            <a:b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M(n=3)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( 3s,3p,3d). </a:t>
            </a:r>
            <a:b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N(n=4)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lớp 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( 4s,4p,4d,4f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từ lớp O</a:t>
            </a:r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Q mỗi lớp đều có 4 phân lớp là: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alt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ns,np,nd,nf</a:t>
            </a:r>
            <a:r>
              <a:rPr lang="pt-BR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2435" y="76200"/>
            <a:ext cx="8305800" cy="576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71644" y="3282306"/>
            <a:ext cx="3472720" cy="47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alt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2055F5D-1B93-574D-9EF5-6CECAB893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948"/>
          <a:stretch/>
        </p:blipFill>
        <p:spPr>
          <a:xfrm>
            <a:off x="301280" y="13445"/>
            <a:ext cx="8854389" cy="42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4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2" grpId="0"/>
      <p:bldP spid="63493" grpId="0"/>
      <p:bldP spid="63494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Sè</a:t>
            </a:r>
            <a:r>
              <a:rPr lang="en-US" b="1" u="sng" dirty="0" smtClean="0"/>
              <a:t> </a:t>
            </a:r>
            <a:r>
              <a:rPr lang="en-US" b="1" u="sng" dirty="0" err="1"/>
              <a:t>obitan</a:t>
            </a:r>
            <a:r>
              <a:rPr lang="en-US" b="1" u="sng" dirty="0"/>
              <a:t> </a:t>
            </a:r>
            <a:r>
              <a:rPr lang="en-US" b="1" u="sng" dirty="0" err="1"/>
              <a:t>trong</a:t>
            </a:r>
            <a:r>
              <a:rPr lang="en-US" b="1" u="sng" dirty="0"/>
              <a:t> </a:t>
            </a:r>
            <a:r>
              <a:rPr lang="en-US" b="1" u="sng" dirty="0" err="1"/>
              <a:t>mét</a:t>
            </a:r>
            <a:r>
              <a:rPr lang="en-US" b="1" u="sng" dirty="0"/>
              <a:t> </a:t>
            </a:r>
            <a:r>
              <a:rPr lang="en-US" b="1" u="sng" dirty="0" err="1"/>
              <a:t>ph©n</a:t>
            </a:r>
            <a:r>
              <a:rPr lang="en-US" b="1" u="sng" dirty="0"/>
              <a:t> </a:t>
            </a:r>
            <a:r>
              <a:rPr lang="en-US" b="1" u="sng" dirty="0" err="1"/>
              <a:t>líp</a:t>
            </a:r>
            <a:r>
              <a:rPr lang="en-US" b="1" u="sng" dirty="0"/>
              <a:t> electron.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/>
              <a:t>Sè</a:t>
            </a:r>
            <a:r>
              <a:rPr lang="en-US" dirty="0"/>
              <a:t> </a:t>
            </a:r>
            <a:r>
              <a:rPr lang="en-US" dirty="0" err="1" smtClean="0"/>
              <a:t>l­ượng</a:t>
            </a:r>
            <a:r>
              <a:rPr lang="en-US" dirty="0" smtClean="0"/>
              <a:t> </a:t>
            </a:r>
            <a:r>
              <a:rPr lang="en-US" dirty="0"/>
              <a:t>vµ </a:t>
            </a:r>
            <a:r>
              <a:rPr lang="en-US" dirty="0" err="1"/>
              <a:t>h×nh</a:t>
            </a:r>
            <a:r>
              <a:rPr lang="en-US" dirty="0"/>
              <a:t> d¹ng </a:t>
            </a:r>
            <a:r>
              <a:rPr lang="en-US" dirty="0" err="1"/>
              <a:t>cña</a:t>
            </a:r>
            <a:r>
              <a:rPr lang="en-US" dirty="0"/>
              <a:t> </a:t>
            </a:r>
            <a:r>
              <a:rPr lang="en-US" dirty="0" err="1" smtClean="0"/>
              <a:t>obitan</a:t>
            </a:r>
            <a:r>
              <a:rPr lang="en-US" dirty="0" smtClean="0"/>
              <a:t> </a:t>
            </a:r>
            <a:r>
              <a:rPr lang="en-US" dirty="0" err="1"/>
              <a:t>phô</a:t>
            </a:r>
            <a:r>
              <a:rPr lang="en-US" dirty="0"/>
              <a:t> </a:t>
            </a:r>
            <a:r>
              <a:rPr lang="en-US" dirty="0" err="1"/>
              <a:t>thuéc</a:t>
            </a:r>
            <a:r>
              <a:rPr lang="en-US" dirty="0"/>
              <a:t> </a:t>
            </a:r>
            <a:r>
              <a:rPr lang="en-US" dirty="0" err="1"/>
              <a:t>vµo</a:t>
            </a:r>
            <a:r>
              <a:rPr lang="en-US" dirty="0"/>
              <a:t> ®</a:t>
            </a:r>
            <a:r>
              <a:rPr lang="en-US" dirty="0" err="1"/>
              <a:t>Æc</a:t>
            </a:r>
            <a:r>
              <a:rPr lang="en-US" dirty="0"/>
              <a:t> ®</a:t>
            </a:r>
            <a:r>
              <a:rPr lang="en-US" dirty="0" err="1"/>
              <a:t>iÓm</a:t>
            </a:r>
            <a:r>
              <a:rPr lang="en-US" dirty="0"/>
              <a:t> </a:t>
            </a:r>
            <a:r>
              <a:rPr lang="en-US" dirty="0" err="1"/>
              <a:t>cña</a:t>
            </a:r>
            <a:r>
              <a:rPr lang="en-US" dirty="0"/>
              <a:t> </a:t>
            </a:r>
            <a:r>
              <a:rPr lang="en-US" dirty="0" err="1"/>
              <a:t>mçi</a:t>
            </a:r>
            <a:r>
              <a:rPr lang="en-US" dirty="0"/>
              <a:t>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electron:</a:t>
            </a:r>
          </a:p>
          <a:p>
            <a:r>
              <a:rPr lang="en-US" dirty="0"/>
              <a:t>-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s: </a:t>
            </a:r>
            <a:r>
              <a:rPr lang="en-US" b="1" dirty="0" err="1">
                <a:solidFill>
                  <a:srgbClr val="FF0000"/>
                </a:solidFill>
              </a:rPr>
              <a:t>cã</a:t>
            </a:r>
            <a:r>
              <a:rPr lang="en-US" b="1" dirty="0">
                <a:solidFill>
                  <a:srgbClr val="FF0000"/>
                </a:solidFill>
              </a:rPr>
              <a:t> 1 </a:t>
            </a:r>
            <a:r>
              <a:rPr lang="en-US" b="1" dirty="0" err="1" smtClean="0">
                <a:solidFill>
                  <a:srgbClr val="FF0000"/>
                </a:solidFill>
              </a:rPr>
              <a:t>orbital_h×nh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cÇu</a:t>
            </a:r>
            <a:r>
              <a:rPr lang="en-US" dirty="0" smtClean="0"/>
              <a:t>.</a:t>
            </a:r>
            <a:endParaRPr lang="en-US" sz="2400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Ph©n</a:t>
            </a:r>
            <a:r>
              <a:rPr lang="en-US" dirty="0" smtClean="0"/>
              <a:t> </a:t>
            </a:r>
            <a:r>
              <a:rPr lang="en-US" dirty="0" err="1" smtClean="0"/>
              <a:t>líp</a:t>
            </a:r>
            <a:r>
              <a:rPr lang="en-US" dirty="0" smtClean="0"/>
              <a:t> p: </a:t>
            </a:r>
            <a:r>
              <a:rPr lang="en-US" b="1" dirty="0" err="1" smtClean="0">
                <a:solidFill>
                  <a:srgbClr val="FF0000"/>
                </a:solidFill>
              </a:rPr>
              <a:t>cã</a:t>
            </a:r>
            <a:r>
              <a:rPr lang="en-US" b="1" dirty="0" smtClean="0">
                <a:solidFill>
                  <a:srgbClr val="FF0000"/>
                </a:solidFill>
              </a:rPr>
              <a:t> 3 </a:t>
            </a:r>
            <a:r>
              <a:rPr lang="en-US" b="1" dirty="0" err="1" smtClean="0">
                <a:solidFill>
                  <a:srgbClr val="FF0000"/>
                </a:solidFill>
              </a:rPr>
              <a:t>orbital_h×nh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sè</a:t>
            </a:r>
            <a:r>
              <a:rPr lang="en-US" b="1" dirty="0" smtClean="0">
                <a:solidFill>
                  <a:srgbClr val="FF0000"/>
                </a:solidFill>
              </a:rPr>
              <a:t> 8 </a:t>
            </a:r>
            <a:r>
              <a:rPr lang="en-US" b="1" dirty="0" err="1" smtClean="0">
                <a:solidFill>
                  <a:srgbClr val="FF0000"/>
                </a:solidFill>
              </a:rPr>
              <a:t>næi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-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d: </a:t>
            </a:r>
            <a:r>
              <a:rPr lang="en-US" b="1" dirty="0" err="1">
                <a:solidFill>
                  <a:srgbClr val="FF0000"/>
                </a:solidFill>
              </a:rPr>
              <a:t>cã</a:t>
            </a:r>
            <a:r>
              <a:rPr lang="en-US" b="1" dirty="0">
                <a:solidFill>
                  <a:srgbClr val="FF0000"/>
                </a:solidFill>
              </a:rPr>
              <a:t> 5 </a:t>
            </a:r>
            <a:r>
              <a:rPr lang="en-US" b="1" dirty="0" smtClean="0">
                <a:solidFill>
                  <a:srgbClr val="FF0000"/>
                </a:solidFill>
              </a:rPr>
              <a:t>orbital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- </a:t>
            </a:r>
            <a:r>
              <a:rPr lang="en-US" dirty="0" err="1"/>
              <a:t>Ph©n</a:t>
            </a:r>
            <a:r>
              <a:rPr lang="en-US" dirty="0"/>
              <a:t> </a:t>
            </a:r>
            <a:r>
              <a:rPr lang="en-US" dirty="0" err="1"/>
              <a:t>líp</a:t>
            </a:r>
            <a:r>
              <a:rPr lang="en-US" dirty="0"/>
              <a:t> f: </a:t>
            </a:r>
            <a:r>
              <a:rPr lang="en-US" b="1" dirty="0" err="1">
                <a:solidFill>
                  <a:srgbClr val="FF0000"/>
                </a:solidFill>
              </a:rPr>
              <a:t>cã</a:t>
            </a:r>
            <a:r>
              <a:rPr lang="en-US" b="1" dirty="0">
                <a:solidFill>
                  <a:srgbClr val="FF0000"/>
                </a:solidFill>
              </a:rPr>
              <a:t> 7 </a:t>
            </a:r>
            <a:r>
              <a:rPr lang="en-US" b="1" dirty="0" smtClean="0">
                <a:solidFill>
                  <a:srgbClr val="FF0000"/>
                </a:solidFill>
              </a:rPr>
              <a:t>orbital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822950" y="4027394"/>
            <a:ext cx="3016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.VnArial" pitchFamily="34" charset="0"/>
              </a:rPr>
              <a:t>H×nh</a:t>
            </a:r>
            <a:r>
              <a:rPr lang="en-US" sz="3200" b="1" dirty="0" smtClean="0">
                <a:solidFill>
                  <a:srgbClr val="FF0000"/>
                </a:solidFill>
                <a:latin typeface=".VnArial" pitchFamily="34" charset="0"/>
              </a:rPr>
              <a:t> d¹ng </a:t>
            </a:r>
            <a:r>
              <a:rPr lang="en-US" sz="3200" b="1" dirty="0" err="1" smtClean="0">
                <a:solidFill>
                  <a:srgbClr val="FF0000"/>
                </a:solidFill>
                <a:latin typeface=".VnArial" pitchFamily="34" charset="0"/>
              </a:rPr>
              <a:t>phøc</a:t>
            </a:r>
            <a:r>
              <a:rPr lang="en-US" sz="3200" b="1" dirty="0" smtClean="0">
                <a:solidFill>
                  <a:srgbClr val="FF0000"/>
                </a:solidFill>
                <a:latin typeface=".VnArial" pitchFamily="34" charset="0"/>
              </a:rPr>
              <a:t> t¹p</a:t>
            </a:r>
          </a:p>
        </p:txBody>
      </p:sp>
      <p:sp>
        <p:nvSpPr>
          <p:cNvPr id="35845" name="AutoShape 5"/>
          <p:cNvSpPr>
            <a:spLocks/>
          </p:cNvSpPr>
          <p:nvPr/>
        </p:nvSpPr>
        <p:spPr bwMode="auto">
          <a:xfrm>
            <a:off x="5526741" y="4141694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3200" smtClean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530725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electron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obital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ta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mức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năng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lượng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obital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nguyên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tử</a:t>
            </a:r>
            <a:r>
              <a:rPr lang="en-US" dirty="0"/>
              <a:t> (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AO)</a:t>
            </a:r>
          </a:p>
        </p:txBody>
      </p:sp>
      <p:sp>
        <p:nvSpPr>
          <p:cNvPr id="7172" name="AutoShape 17"/>
          <p:cNvSpPr>
            <a:spLocks noChangeArrowheads="1"/>
          </p:cNvSpPr>
          <p:nvPr/>
        </p:nvSpPr>
        <p:spPr bwMode="gray">
          <a:xfrm>
            <a:off x="1219200" y="76200"/>
            <a:ext cx="6705600" cy="1676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5E47"/>
              </a:gs>
              <a:gs pos="50000">
                <a:srgbClr val="00CC99"/>
              </a:gs>
              <a:gs pos="100000">
                <a:srgbClr val="005E47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Cấu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hình</a:t>
            </a:r>
            <a:r>
              <a:rPr lang="en-US" sz="3600" b="1" dirty="0" smtClean="0">
                <a:solidFill>
                  <a:schemeClr val="bg1"/>
                </a:solidFill>
              </a:rPr>
              <a:t> electron </a:t>
            </a:r>
            <a:r>
              <a:rPr lang="en-US" sz="3600" b="1" dirty="0" err="1" smtClean="0">
                <a:solidFill>
                  <a:schemeClr val="bg1"/>
                </a:solidFill>
              </a:rPr>
              <a:t>nguyên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tử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876550" y="57049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895600" y="46381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895600" y="36475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895600" y="28855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895600" y="21235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2895600" y="15139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2895600" y="1056715"/>
            <a:ext cx="5029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4629150" y="1456765"/>
            <a:ext cx="1143000" cy="228600"/>
            <a:chOff x="3072" y="816"/>
            <a:chExt cx="720" cy="144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43" name="Group 27"/>
          <p:cNvGrpSpPr>
            <a:grpSpLocks/>
          </p:cNvGrpSpPr>
          <p:nvPr/>
        </p:nvGrpSpPr>
        <p:grpSpPr bwMode="auto">
          <a:xfrm>
            <a:off x="3448050" y="1990165"/>
            <a:ext cx="685800" cy="228600"/>
            <a:chOff x="480" y="2688"/>
            <a:chExt cx="432" cy="144"/>
          </a:xfrm>
        </p:grpSpPr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44" name="Group 28"/>
          <p:cNvGrpSpPr>
            <a:grpSpLocks/>
          </p:cNvGrpSpPr>
          <p:nvPr/>
        </p:nvGrpSpPr>
        <p:grpSpPr bwMode="auto">
          <a:xfrm>
            <a:off x="3429000" y="1380565"/>
            <a:ext cx="685800" cy="228600"/>
            <a:chOff x="480" y="2688"/>
            <a:chExt cx="432" cy="144"/>
          </a:xfrm>
        </p:grpSpPr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30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Rectangle 31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52" name="Group 36"/>
          <p:cNvGrpSpPr>
            <a:grpSpLocks/>
          </p:cNvGrpSpPr>
          <p:nvPr/>
        </p:nvGrpSpPr>
        <p:grpSpPr bwMode="auto">
          <a:xfrm>
            <a:off x="3429000" y="904315"/>
            <a:ext cx="685800" cy="228600"/>
            <a:chOff x="480" y="2688"/>
            <a:chExt cx="432" cy="144"/>
          </a:xfrm>
        </p:grpSpPr>
        <p:sp>
          <p:nvSpPr>
            <p:cNvPr id="9253" name="Rectangle 37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Rectangle 38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Rectangle 39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4629150" y="961465"/>
            <a:ext cx="1143000" cy="228600"/>
            <a:chOff x="3072" y="816"/>
            <a:chExt cx="720" cy="144"/>
          </a:xfrm>
        </p:grpSpPr>
        <p:sp>
          <p:nvSpPr>
            <p:cNvPr id="9257" name="Rectangle 41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Rectangle 42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62" name="Group 46"/>
          <p:cNvGrpSpPr>
            <a:grpSpLocks/>
          </p:cNvGrpSpPr>
          <p:nvPr/>
        </p:nvGrpSpPr>
        <p:grpSpPr bwMode="auto">
          <a:xfrm>
            <a:off x="4648200" y="2980765"/>
            <a:ext cx="1143000" cy="228600"/>
            <a:chOff x="3072" y="816"/>
            <a:chExt cx="720" cy="144"/>
          </a:xfrm>
        </p:grpSpPr>
        <p:sp>
          <p:nvSpPr>
            <p:cNvPr id="9263" name="Rectangle 47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Rectangle 48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Rectangle 49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Rectangle 50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Rectangle 51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74" name="Group 58"/>
          <p:cNvGrpSpPr>
            <a:grpSpLocks/>
          </p:cNvGrpSpPr>
          <p:nvPr/>
        </p:nvGrpSpPr>
        <p:grpSpPr bwMode="auto">
          <a:xfrm>
            <a:off x="6096000" y="1094815"/>
            <a:ext cx="1600200" cy="228600"/>
            <a:chOff x="528" y="1680"/>
            <a:chExt cx="1008" cy="144"/>
          </a:xfrm>
        </p:grpSpPr>
        <p:sp>
          <p:nvSpPr>
            <p:cNvPr id="9240" name="Rectangle 24"/>
            <p:cNvSpPr>
              <a:spLocks noChangeArrowheads="1"/>
            </p:cNvSpPr>
            <p:nvPr/>
          </p:nvSpPr>
          <p:spPr bwMode="auto">
            <a:xfrm>
              <a:off x="1248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48" name="Group 32"/>
            <p:cNvGrpSpPr>
              <a:grpSpLocks/>
            </p:cNvGrpSpPr>
            <p:nvPr/>
          </p:nvGrpSpPr>
          <p:grpSpPr bwMode="auto">
            <a:xfrm>
              <a:off x="816" y="1680"/>
              <a:ext cx="432" cy="144"/>
              <a:chOff x="480" y="2688"/>
              <a:chExt cx="432" cy="144"/>
            </a:xfrm>
          </p:grpSpPr>
          <p:sp>
            <p:nvSpPr>
              <p:cNvPr id="9249" name="Rectangle 33"/>
              <p:cNvSpPr>
                <a:spLocks noChangeArrowheads="1"/>
              </p:cNvSpPr>
              <p:nvPr/>
            </p:nvSpPr>
            <p:spPr bwMode="auto">
              <a:xfrm>
                <a:off x="480" y="2688"/>
                <a:ext cx="144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Rectangle 34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44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Rectangle 35"/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144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68" name="Rectangle 52"/>
            <p:cNvSpPr>
              <a:spLocks noChangeArrowheads="1"/>
            </p:cNvSpPr>
            <p:nvPr/>
          </p:nvSpPr>
          <p:spPr bwMode="auto">
            <a:xfrm>
              <a:off x="672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Rectangle 53"/>
            <p:cNvSpPr>
              <a:spLocks noChangeArrowheads="1"/>
            </p:cNvSpPr>
            <p:nvPr/>
          </p:nvSpPr>
          <p:spPr bwMode="auto">
            <a:xfrm>
              <a:off x="1392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Rectangle 54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2895600" y="22759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2895600" y="1685365"/>
            <a:ext cx="228600" cy="2286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2895600" y="115196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75" name="Group 59"/>
          <p:cNvGrpSpPr>
            <a:grpSpLocks/>
          </p:cNvGrpSpPr>
          <p:nvPr/>
        </p:nvGrpSpPr>
        <p:grpSpPr bwMode="auto">
          <a:xfrm>
            <a:off x="6096000" y="1590115"/>
            <a:ext cx="1600200" cy="228600"/>
            <a:chOff x="528" y="1680"/>
            <a:chExt cx="1008" cy="144"/>
          </a:xfrm>
        </p:grpSpPr>
        <p:sp>
          <p:nvSpPr>
            <p:cNvPr id="9276" name="Rectangle 60"/>
            <p:cNvSpPr>
              <a:spLocks noChangeArrowheads="1"/>
            </p:cNvSpPr>
            <p:nvPr/>
          </p:nvSpPr>
          <p:spPr bwMode="auto">
            <a:xfrm>
              <a:off x="1248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77" name="Group 61"/>
            <p:cNvGrpSpPr>
              <a:grpSpLocks/>
            </p:cNvGrpSpPr>
            <p:nvPr/>
          </p:nvGrpSpPr>
          <p:grpSpPr bwMode="auto">
            <a:xfrm>
              <a:off x="816" y="1680"/>
              <a:ext cx="432" cy="144"/>
              <a:chOff x="480" y="2688"/>
              <a:chExt cx="432" cy="144"/>
            </a:xfrm>
          </p:grpSpPr>
          <p:sp>
            <p:nvSpPr>
              <p:cNvPr id="9278" name="Rectangle 62"/>
              <p:cNvSpPr>
                <a:spLocks noChangeArrowheads="1"/>
              </p:cNvSpPr>
              <p:nvPr/>
            </p:nvSpPr>
            <p:spPr bwMode="auto">
              <a:xfrm>
                <a:off x="480" y="2688"/>
                <a:ext cx="144" cy="144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Rectangle 63"/>
              <p:cNvSpPr>
                <a:spLocks noChangeArrowheads="1"/>
              </p:cNvSpPr>
              <p:nvPr/>
            </p:nvSpPr>
            <p:spPr bwMode="auto">
              <a:xfrm>
                <a:off x="768" y="2688"/>
                <a:ext cx="144" cy="144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Rectangle 64"/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144" cy="144"/>
              </a:xfrm>
              <a:prstGeom prst="rect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81" name="Rectangle 65"/>
            <p:cNvSpPr>
              <a:spLocks noChangeArrowheads="1"/>
            </p:cNvSpPr>
            <p:nvPr/>
          </p:nvSpPr>
          <p:spPr bwMode="auto">
            <a:xfrm>
              <a:off x="672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Rectangle 66"/>
            <p:cNvSpPr>
              <a:spLocks noChangeArrowheads="1"/>
            </p:cNvSpPr>
            <p:nvPr/>
          </p:nvSpPr>
          <p:spPr bwMode="auto">
            <a:xfrm>
              <a:off x="1392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Rectangle 67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84" name="Group 68"/>
          <p:cNvGrpSpPr>
            <a:grpSpLocks/>
          </p:cNvGrpSpPr>
          <p:nvPr/>
        </p:nvGrpSpPr>
        <p:grpSpPr bwMode="auto">
          <a:xfrm>
            <a:off x="4648200" y="2199715"/>
            <a:ext cx="1143000" cy="228600"/>
            <a:chOff x="3072" y="816"/>
            <a:chExt cx="720" cy="144"/>
          </a:xfrm>
        </p:grpSpPr>
        <p:sp>
          <p:nvSpPr>
            <p:cNvPr id="9285" name="Rectangle 69"/>
            <p:cNvSpPr>
              <a:spLocks noChangeArrowheads="1"/>
            </p:cNvSpPr>
            <p:nvPr/>
          </p:nvSpPr>
          <p:spPr bwMode="auto">
            <a:xfrm>
              <a:off x="3360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Rectangle 70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Rectangle 71"/>
            <p:cNvSpPr>
              <a:spLocks noChangeArrowheads="1"/>
            </p:cNvSpPr>
            <p:nvPr/>
          </p:nvSpPr>
          <p:spPr bwMode="auto">
            <a:xfrm>
              <a:off x="3216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72"/>
            <p:cNvSpPr>
              <a:spLocks noChangeArrowheads="1"/>
            </p:cNvSpPr>
            <p:nvPr/>
          </p:nvSpPr>
          <p:spPr bwMode="auto">
            <a:xfrm>
              <a:off x="3504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Rectangle 73"/>
            <p:cNvSpPr>
              <a:spLocks noChangeArrowheads="1"/>
            </p:cNvSpPr>
            <p:nvPr/>
          </p:nvSpPr>
          <p:spPr bwMode="auto">
            <a:xfrm>
              <a:off x="3648" y="816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0" name="Rectangle 74"/>
          <p:cNvSpPr>
            <a:spLocks noChangeArrowheads="1"/>
          </p:cNvSpPr>
          <p:nvPr/>
        </p:nvSpPr>
        <p:spPr bwMode="auto">
          <a:xfrm>
            <a:off x="2895600" y="29998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Rectangle 75"/>
          <p:cNvSpPr>
            <a:spLocks noChangeArrowheads="1"/>
          </p:cNvSpPr>
          <p:nvPr/>
        </p:nvSpPr>
        <p:spPr bwMode="auto">
          <a:xfrm>
            <a:off x="2895600" y="37999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2" name="Rectangle 76"/>
          <p:cNvSpPr>
            <a:spLocks noChangeArrowheads="1"/>
          </p:cNvSpPr>
          <p:nvPr/>
        </p:nvSpPr>
        <p:spPr bwMode="auto">
          <a:xfrm>
            <a:off x="2895600" y="4733365"/>
            <a:ext cx="228600" cy="2286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4" name="Rectangle 78"/>
          <p:cNvSpPr>
            <a:spLocks noChangeArrowheads="1"/>
          </p:cNvSpPr>
          <p:nvPr/>
        </p:nvSpPr>
        <p:spPr bwMode="auto">
          <a:xfrm>
            <a:off x="2857500" y="5743015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95" name="Group 79"/>
          <p:cNvGrpSpPr>
            <a:grpSpLocks/>
          </p:cNvGrpSpPr>
          <p:nvPr/>
        </p:nvGrpSpPr>
        <p:grpSpPr bwMode="auto">
          <a:xfrm>
            <a:off x="3429000" y="4504765"/>
            <a:ext cx="685800" cy="228600"/>
            <a:chOff x="480" y="2688"/>
            <a:chExt cx="432" cy="144"/>
          </a:xfrm>
        </p:grpSpPr>
        <p:sp>
          <p:nvSpPr>
            <p:cNvPr id="9296" name="Rectangle 80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Rectangle 81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Rectangle 82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99" name="Group 83"/>
          <p:cNvGrpSpPr>
            <a:grpSpLocks/>
          </p:cNvGrpSpPr>
          <p:nvPr/>
        </p:nvGrpSpPr>
        <p:grpSpPr bwMode="auto">
          <a:xfrm>
            <a:off x="3429000" y="3495115"/>
            <a:ext cx="685800" cy="228600"/>
            <a:chOff x="480" y="2688"/>
            <a:chExt cx="432" cy="144"/>
          </a:xfrm>
        </p:grpSpPr>
        <p:sp>
          <p:nvSpPr>
            <p:cNvPr id="9300" name="Rectangle 84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85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Rectangle 86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05" name="Group 89"/>
          <p:cNvGrpSpPr>
            <a:grpSpLocks/>
          </p:cNvGrpSpPr>
          <p:nvPr/>
        </p:nvGrpSpPr>
        <p:grpSpPr bwMode="auto">
          <a:xfrm>
            <a:off x="3429000" y="4485715"/>
            <a:ext cx="685800" cy="228600"/>
            <a:chOff x="480" y="2688"/>
            <a:chExt cx="432" cy="144"/>
          </a:xfrm>
        </p:grpSpPr>
        <p:sp>
          <p:nvSpPr>
            <p:cNvPr id="9306" name="Rectangle 90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Rectangle 91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Rectangle 92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09" name="Group 93"/>
          <p:cNvGrpSpPr>
            <a:grpSpLocks/>
          </p:cNvGrpSpPr>
          <p:nvPr/>
        </p:nvGrpSpPr>
        <p:grpSpPr bwMode="auto">
          <a:xfrm>
            <a:off x="3429000" y="2733115"/>
            <a:ext cx="685800" cy="228600"/>
            <a:chOff x="480" y="2688"/>
            <a:chExt cx="432" cy="144"/>
          </a:xfrm>
        </p:grpSpPr>
        <p:sp>
          <p:nvSpPr>
            <p:cNvPr id="9310" name="Rectangle 94"/>
            <p:cNvSpPr>
              <a:spLocks noChangeArrowheads="1"/>
            </p:cNvSpPr>
            <p:nvPr/>
          </p:nvSpPr>
          <p:spPr bwMode="auto">
            <a:xfrm>
              <a:off x="480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Rectangle 95"/>
            <p:cNvSpPr>
              <a:spLocks noChangeArrowheads="1"/>
            </p:cNvSpPr>
            <p:nvPr/>
          </p:nvSpPr>
          <p:spPr bwMode="auto">
            <a:xfrm>
              <a:off x="768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2" name="Rectangle 96"/>
            <p:cNvSpPr>
              <a:spLocks noChangeArrowheads="1"/>
            </p:cNvSpPr>
            <p:nvPr/>
          </p:nvSpPr>
          <p:spPr bwMode="auto">
            <a:xfrm>
              <a:off x="624" y="2688"/>
              <a:ext cx="144" cy="144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6" name="Rectangle 100"/>
          <p:cNvSpPr>
            <a:spLocks noChangeArrowheads="1"/>
          </p:cNvSpPr>
          <p:nvPr/>
        </p:nvSpPr>
        <p:spPr bwMode="auto">
          <a:xfrm rot="16200000">
            <a:off x="-502024" y="3209365"/>
            <a:ext cx="50292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mức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18" name="Line 102"/>
          <p:cNvSpPr>
            <a:spLocks noChangeShapeType="1"/>
          </p:cNvSpPr>
          <p:nvPr/>
        </p:nvSpPr>
        <p:spPr bwMode="auto">
          <a:xfrm flipV="1">
            <a:off x="2590800" y="828115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" name="Rectangle 103"/>
          <p:cNvSpPr>
            <a:spLocks noChangeArrowheads="1"/>
          </p:cNvSpPr>
          <p:nvPr/>
        </p:nvSpPr>
        <p:spPr bwMode="auto">
          <a:xfrm>
            <a:off x="2762250" y="33427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3S</a:t>
            </a:r>
          </a:p>
        </p:txBody>
      </p:sp>
      <p:sp>
        <p:nvSpPr>
          <p:cNvPr id="9320" name="Rectangle 104"/>
          <p:cNvSpPr>
            <a:spLocks noChangeArrowheads="1"/>
          </p:cNvSpPr>
          <p:nvPr/>
        </p:nvSpPr>
        <p:spPr bwMode="auto">
          <a:xfrm>
            <a:off x="2743200" y="13615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130373"/>
                </a:solidFill>
                <a:latin typeface="Verdana" pitchFamily="34" charset="0"/>
              </a:rPr>
              <a:t>6S</a:t>
            </a:r>
          </a:p>
        </p:txBody>
      </p:sp>
      <p:sp>
        <p:nvSpPr>
          <p:cNvPr id="9321" name="Rectangle 105"/>
          <p:cNvSpPr>
            <a:spLocks noChangeArrowheads="1"/>
          </p:cNvSpPr>
          <p:nvPr/>
        </p:nvSpPr>
        <p:spPr bwMode="auto">
          <a:xfrm>
            <a:off x="2743200" y="54001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1S</a:t>
            </a:r>
          </a:p>
        </p:txBody>
      </p:sp>
      <p:sp>
        <p:nvSpPr>
          <p:cNvPr id="9322" name="Rectangle 106"/>
          <p:cNvSpPr>
            <a:spLocks noChangeArrowheads="1"/>
          </p:cNvSpPr>
          <p:nvPr/>
        </p:nvSpPr>
        <p:spPr bwMode="auto">
          <a:xfrm>
            <a:off x="2819400" y="19711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5C401A"/>
                </a:solidFill>
                <a:latin typeface="Verdana" pitchFamily="34" charset="0"/>
              </a:rPr>
              <a:t>5S</a:t>
            </a:r>
          </a:p>
        </p:txBody>
      </p:sp>
      <p:sp>
        <p:nvSpPr>
          <p:cNvPr id="9323" name="Rectangle 107"/>
          <p:cNvSpPr>
            <a:spLocks noChangeArrowheads="1"/>
          </p:cNvSpPr>
          <p:nvPr/>
        </p:nvSpPr>
        <p:spPr bwMode="auto">
          <a:xfrm>
            <a:off x="2762250" y="25616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4S</a:t>
            </a:r>
          </a:p>
        </p:txBody>
      </p:sp>
      <p:sp>
        <p:nvSpPr>
          <p:cNvPr id="9324" name="Rectangle 108"/>
          <p:cNvSpPr>
            <a:spLocks noChangeArrowheads="1"/>
          </p:cNvSpPr>
          <p:nvPr/>
        </p:nvSpPr>
        <p:spPr bwMode="auto">
          <a:xfrm>
            <a:off x="762000" y="6019800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dirty="0" err="1">
                <a:latin typeface="Verdana" pitchFamily="34" charset="0"/>
              </a:rPr>
              <a:t>Mối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quan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hệ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về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mức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năng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lượng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của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các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obitan</a:t>
            </a:r>
            <a:endParaRPr lang="en-US" sz="2400" b="1" dirty="0">
              <a:latin typeface="Verdana" pitchFamily="34" charset="0"/>
            </a:endParaRPr>
          </a:p>
          <a:p>
            <a:pPr algn="ctr" eaLnBrk="0" hangingPunct="0"/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trong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những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phân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lớp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khác</a:t>
            </a:r>
            <a:r>
              <a:rPr lang="en-US" sz="2400" b="1" dirty="0">
                <a:latin typeface="Verdana" pitchFamily="34" charset="0"/>
              </a:rPr>
              <a:t> </a:t>
            </a:r>
            <a:r>
              <a:rPr lang="en-US" sz="2400" b="1" dirty="0" err="1">
                <a:latin typeface="Verdana" pitchFamily="34" charset="0"/>
              </a:rPr>
              <a:t>nhau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9325" name="Rectangle 109"/>
          <p:cNvSpPr>
            <a:spLocks noChangeArrowheads="1"/>
          </p:cNvSpPr>
          <p:nvPr/>
        </p:nvSpPr>
        <p:spPr bwMode="auto">
          <a:xfrm>
            <a:off x="2762250" y="42190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2S</a:t>
            </a:r>
          </a:p>
        </p:txBody>
      </p:sp>
      <p:sp>
        <p:nvSpPr>
          <p:cNvPr id="9326" name="Rectangle 110"/>
          <p:cNvSpPr>
            <a:spLocks noChangeArrowheads="1"/>
          </p:cNvSpPr>
          <p:nvPr/>
        </p:nvSpPr>
        <p:spPr bwMode="auto">
          <a:xfrm>
            <a:off x="3505200" y="41237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2p</a:t>
            </a:r>
          </a:p>
        </p:txBody>
      </p:sp>
      <p:sp>
        <p:nvSpPr>
          <p:cNvPr id="9327" name="Rectangle 111"/>
          <p:cNvSpPr>
            <a:spLocks noChangeArrowheads="1"/>
          </p:cNvSpPr>
          <p:nvPr/>
        </p:nvSpPr>
        <p:spPr bwMode="auto">
          <a:xfrm>
            <a:off x="2743200" y="7519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7S</a:t>
            </a:r>
          </a:p>
        </p:txBody>
      </p:sp>
      <p:sp>
        <p:nvSpPr>
          <p:cNvPr id="9328" name="Rectangle 112"/>
          <p:cNvSpPr>
            <a:spLocks noChangeArrowheads="1"/>
          </p:cNvSpPr>
          <p:nvPr/>
        </p:nvSpPr>
        <p:spPr bwMode="auto">
          <a:xfrm>
            <a:off x="3505200" y="31522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3p</a:t>
            </a:r>
          </a:p>
        </p:txBody>
      </p:sp>
      <p:sp>
        <p:nvSpPr>
          <p:cNvPr id="9329" name="Rectangle 113"/>
          <p:cNvSpPr>
            <a:spLocks noChangeArrowheads="1"/>
          </p:cNvSpPr>
          <p:nvPr/>
        </p:nvSpPr>
        <p:spPr bwMode="auto">
          <a:xfrm>
            <a:off x="3505200" y="235211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4p</a:t>
            </a:r>
          </a:p>
        </p:txBody>
      </p:sp>
      <p:sp>
        <p:nvSpPr>
          <p:cNvPr id="9330" name="Rectangle 114"/>
          <p:cNvSpPr>
            <a:spLocks noChangeArrowheads="1"/>
          </p:cNvSpPr>
          <p:nvPr/>
        </p:nvSpPr>
        <p:spPr bwMode="auto">
          <a:xfrm>
            <a:off x="3505200" y="16663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5p</a:t>
            </a:r>
          </a:p>
        </p:txBody>
      </p:sp>
      <p:sp>
        <p:nvSpPr>
          <p:cNvPr id="9331" name="Rectangle 115"/>
          <p:cNvSpPr>
            <a:spLocks noChangeArrowheads="1"/>
          </p:cNvSpPr>
          <p:nvPr/>
        </p:nvSpPr>
        <p:spPr bwMode="auto">
          <a:xfrm>
            <a:off x="3505200" y="10567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130373"/>
                </a:solidFill>
                <a:latin typeface="Verdana" pitchFamily="34" charset="0"/>
              </a:rPr>
              <a:t>6p</a:t>
            </a:r>
          </a:p>
        </p:txBody>
      </p:sp>
      <p:sp>
        <p:nvSpPr>
          <p:cNvPr id="9332" name="Rectangle 116"/>
          <p:cNvSpPr>
            <a:spLocks noChangeArrowheads="1"/>
          </p:cNvSpPr>
          <p:nvPr/>
        </p:nvSpPr>
        <p:spPr bwMode="auto">
          <a:xfrm>
            <a:off x="3562350" y="5614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7p</a:t>
            </a:r>
          </a:p>
        </p:txBody>
      </p:sp>
      <p:sp>
        <p:nvSpPr>
          <p:cNvPr id="9333" name="Rectangle 117"/>
          <p:cNvSpPr>
            <a:spLocks noChangeArrowheads="1"/>
          </p:cNvSpPr>
          <p:nvPr/>
        </p:nvSpPr>
        <p:spPr bwMode="auto">
          <a:xfrm>
            <a:off x="5029200" y="25426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3d</a:t>
            </a:r>
          </a:p>
        </p:txBody>
      </p:sp>
      <p:sp>
        <p:nvSpPr>
          <p:cNvPr id="9334" name="Rectangle 118"/>
          <p:cNvSpPr>
            <a:spLocks noChangeArrowheads="1"/>
          </p:cNvSpPr>
          <p:nvPr/>
        </p:nvSpPr>
        <p:spPr bwMode="auto">
          <a:xfrm>
            <a:off x="4953000" y="11329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130373"/>
                </a:solidFill>
                <a:latin typeface="Verdana" pitchFamily="34" charset="0"/>
              </a:rPr>
              <a:t>5d</a:t>
            </a:r>
          </a:p>
        </p:txBody>
      </p:sp>
      <p:sp>
        <p:nvSpPr>
          <p:cNvPr id="9335" name="Rectangle 119"/>
          <p:cNvSpPr>
            <a:spLocks noChangeArrowheads="1"/>
          </p:cNvSpPr>
          <p:nvPr/>
        </p:nvSpPr>
        <p:spPr bwMode="auto">
          <a:xfrm>
            <a:off x="4953000" y="18187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4d</a:t>
            </a:r>
          </a:p>
        </p:txBody>
      </p:sp>
      <p:sp>
        <p:nvSpPr>
          <p:cNvPr id="9336" name="Rectangle 120"/>
          <p:cNvSpPr>
            <a:spLocks noChangeArrowheads="1"/>
          </p:cNvSpPr>
          <p:nvPr/>
        </p:nvSpPr>
        <p:spPr bwMode="auto">
          <a:xfrm rot="10707875" flipV="1">
            <a:off x="4953000" y="59951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6d</a:t>
            </a:r>
          </a:p>
        </p:txBody>
      </p:sp>
      <p:sp>
        <p:nvSpPr>
          <p:cNvPr id="9337" name="Rectangle 121"/>
          <p:cNvSpPr>
            <a:spLocks noChangeArrowheads="1"/>
          </p:cNvSpPr>
          <p:nvPr/>
        </p:nvSpPr>
        <p:spPr bwMode="auto">
          <a:xfrm>
            <a:off x="6705600" y="12662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4f</a:t>
            </a:r>
          </a:p>
        </p:txBody>
      </p:sp>
      <p:sp>
        <p:nvSpPr>
          <p:cNvPr id="9338" name="Rectangle 122"/>
          <p:cNvSpPr>
            <a:spLocks noChangeArrowheads="1"/>
          </p:cNvSpPr>
          <p:nvPr/>
        </p:nvSpPr>
        <p:spPr bwMode="auto">
          <a:xfrm>
            <a:off x="6705600" y="732865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Verdana" pitchFamily="34" charset="0"/>
              </a:rPr>
              <a:t>5f</a:t>
            </a:r>
          </a:p>
        </p:txBody>
      </p:sp>
    </p:spTree>
    <p:extLst>
      <p:ext uri="{BB962C8B-B14F-4D97-AF65-F5344CB8AC3E}">
        <p14:creationId xmlns:p14="http://schemas.microsoft.com/office/powerpoint/2010/main" val="9273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71" grpId="0" animBg="1"/>
      <p:bldP spid="9272" grpId="0" animBg="1"/>
      <p:bldP spid="9273" grpId="0" animBg="1"/>
      <p:bldP spid="9290" grpId="0" animBg="1"/>
      <p:bldP spid="9291" grpId="0" animBg="1"/>
      <p:bldP spid="9292" grpId="0" animBg="1"/>
      <p:bldP spid="9294" grpId="0" animBg="1"/>
      <p:bldP spid="9316" grpId="0" animBg="1"/>
      <p:bldP spid="9318" grpId="0" animBg="1"/>
      <p:bldP spid="9319" grpId="0"/>
      <p:bldP spid="9320" grpId="0"/>
      <p:bldP spid="9321" grpId="0"/>
      <p:bldP spid="9322" grpId="0"/>
      <p:bldP spid="9323" grpId="0"/>
      <p:bldP spid="9324" grpId="0"/>
      <p:bldP spid="9325" grpId="0"/>
      <p:bldP spid="9326" grpId="0"/>
      <p:bldP spid="9327" grpId="0"/>
      <p:bldP spid="9328" grpId="0"/>
      <p:bldP spid="9329" grpId="0"/>
      <p:bldP spid="9330" grpId="0"/>
      <p:bldP spid="9331" grpId="0"/>
      <p:bldP spid="9332" grpId="0"/>
      <p:bldP spid="9333" grpId="0"/>
      <p:bldP spid="9334" grpId="0"/>
      <p:bldP spid="9335" grpId="0"/>
      <p:bldP spid="9336" grpId="0"/>
      <p:bldP spid="9337" grpId="0"/>
      <p:bldP spid="93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760413" y="457200"/>
            <a:ext cx="7620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 rot="1053329">
            <a:off x="976313" y="317500"/>
            <a:ext cx="776287" cy="7429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79512" y="5004102"/>
            <a:ext cx="8659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orbital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Line 13"/>
          <p:cNvSpPr>
            <a:spLocks noChangeShapeType="1"/>
          </p:cNvSpPr>
          <p:nvPr/>
        </p:nvSpPr>
        <p:spPr bwMode="auto">
          <a:xfrm flipH="1" flipV="1">
            <a:off x="2351088" y="1522556"/>
            <a:ext cx="6350" cy="329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838200" y="1430481"/>
            <a:ext cx="1428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MỨC NĂNG LƯỢNG</a:t>
            </a:r>
          </a:p>
        </p:txBody>
      </p:sp>
      <p:sp>
        <p:nvSpPr>
          <p:cNvPr id="6153" name="Rectangle 15"/>
          <p:cNvSpPr>
            <a:spLocks noChangeArrowheads="1"/>
          </p:cNvSpPr>
          <p:nvPr/>
        </p:nvSpPr>
        <p:spPr bwMode="auto">
          <a:xfrm>
            <a:off x="6934200" y="3716481"/>
            <a:ext cx="10017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2p</a:t>
            </a:r>
          </a:p>
        </p:txBody>
      </p:sp>
      <p:sp>
        <p:nvSpPr>
          <p:cNvPr id="6154" name="Rectangle 16"/>
          <p:cNvSpPr>
            <a:spLocks noChangeArrowheads="1"/>
          </p:cNvSpPr>
          <p:nvPr/>
        </p:nvSpPr>
        <p:spPr bwMode="auto">
          <a:xfrm>
            <a:off x="6935788" y="3429144"/>
            <a:ext cx="5127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3s</a:t>
            </a:r>
          </a:p>
        </p:txBody>
      </p:sp>
      <p:sp>
        <p:nvSpPr>
          <p:cNvPr id="6155" name="Rectangle 17"/>
          <p:cNvSpPr>
            <a:spLocks noChangeArrowheads="1"/>
          </p:cNvSpPr>
          <p:nvPr/>
        </p:nvSpPr>
        <p:spPr bwMode="auto">
          <a:xfrm>
            <a:off x="6923088" y="3162444"/>
            <a:ext cx="9064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3p</a:t>
            </a:r>
          </a:p>
        </p:txBody>
      </p:sp>
      <p:sp>
        <p:nvSpPr>
          <p:cNvPr id="6156" name="Rectangle 18"/>
          <p:cNvSpPr>
            <a:spLocks noChangeArrowheads="1"/>
          </p:cNvSpPr>
          <p:nvPr/>
        </p:nvSpPr>
        <p:spPr bwMode="auto">
          <a:xfrm>
            <a:off x="6873875" y="2551256"/>
            <a:ext cx="904875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FF3300"/>
                </a:solidFill>
                <a:latin typeface="Times New Roman" pitchFamily="18" charset="0"/>
              </a:rPr>
              <a:t>3d</a:t>
            </a:r>
          </a:p>
        </p:txBody>
      </p:sp>
      <p:sp>
        <p:nvSpPr>
          <p:cNvPr id="6157" name="Rectangle 19"/>
          <p:cNvSpPr>
            <a:spLocks noChangeArrowheads="1"/>
          </p:cNvSpPr>
          <p:nvPr/>
        </p:nvSpPr>
        <p:spPr bwMode="auto">
          <a:xfrm>
            <a:off x="6896100" y="2306781"/>
            <a:ext cx="685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4p</a:t>
            </a:r>
          </a:p>
        </p:txBody>
      </p:sp>
      <p:sp>
        <p:nvSpPr>
          <p:cNvPr id="6158" name="Line 20"/>
          <p:cNvSpPr>
            <a:spLocks noChangeShapeType="1"/>
          </p:cNvSpPr>
          <p:nvPr/>
        </p:nvSpPr>
        <p:spPr bwMode="auto">
          <a:xfrm>
            <a:off x="2971800" y="4707081"/>
            <a:ext cx="3835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9" name="Line 21"/>
          <p:cNvSpPr>
            <a:spLocks noChangeShapeType="1"/>
          </p:cNvSpPr>
          <p:nvPr/>
        </p:nvSpPr>
        <p:spPr bwMode="auto">
          <a:xfrm flipV="1">
            <a:off x="2987675" y="4199081"/>
            <a:ext cx="17986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0" name="Line 22"/>
          <p:cNvSpPr>
            <a:spLocks noChangeShapeType="1"/>
          </p:cNvSpPr>
          <p:nvPr/>
        </p:nvSpPr>
        <p:spPr bwMode="auto">
          <a:xfrm flipV="1">
            <a:off x="5462588" y="4019694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1" name="Line 23"/>
          <p:cNvSpPr>
            <a:spLocks noChangeShapeType="1"/>
          </p:cNvSpPr>
          <p:nvPr/>
        </p:nvSpPr>
        <p:spPr bwMode="auto">
          <a:xfrm flipV="1">
            <a:off x="4786313" y="4021281"/>
            <a:ext cx="669925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2" name="Line 24"/>
          <p:cNvSpPr>
            <a:spLocks noChangeShapeType="1"/>
          </p:cNvSpPr>
          <p:nvPr/>
        </p:nvSpPr>
        <p:spPr bwMode="auto">
          <a:xfrm>
            <a:off x="4786313" y="4203844"/>
            <a:ext cx="669925" cy="173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3" name="Line 25"/>
          <p:cNvSpPr>
            <a:spLocks noChangeShapeType="1"/>
          </p:cNvSpPr>
          <p:nvPr/>
        </p:nvSpPr>
        <p:spPr bwMode="auto">
          <a:xfrm flipV="1">
            <a:off x="5468938" y="4378469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4" name="Line 26"/>
          <p:cNvSpPr>
            <a:spLocks noChangeShapeType="1"/>
          </p:cNvSpPr>
          <p:nvPr/>
        </p:nvSpPr>
        <p:spPr bwMode="auto">
          <a:xfrm flipV="1">
            <a:off x="2987675" y="2414731"/>
            <a:ext cx="17986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5" name="Line 27"/>
          <p:cNvSpPr>
            <a:spLocks noChangeShapeType="1"/>
          </p:cNvSpPr>
          <p:nvPr/>
        </p:nvSpPr>
        <p:spPr bwMode="auto">
          <a:xfrm>
            <a:off x="4792663" y="2414731"/>
            <a:ext cx="669925" cy="173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6" name="Line 28"/>
          <p:cNvSpPr>
            <a:spLocks noChangeShapeType="1"/>
          </p:cNvSpPr>
          <p:nvPr/>
        </p:nvSpPr>
        <p:spPr bwMode="auto">
          <a:xfrm flipV="1">
            <a:off x="4792663" y="2235344"/>
            <a:ext cx="669925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7" name="Line 29"/>
          <p:cNvSpPr>
            <a:spLocks noChangeShapeType="1"/>
          </p:cNvSpPr>
          <p:nvPr/>
        </p:nvSpPr>
        <p:spPr bwMode="auto">
          <a:xfrm flipV="1">
            <a:off x="5468938" y="2235344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8" name="Line 30"/>
          <p:cNvSpPr>
            <a:spLocks noChangeShapeType="1"/>
          </p:cNvSpPr>
          <p:nvPr/>
        </p:nvSpPr>
        <p:spPr bwMode="auto">
          <a:xfrm flipV="1">
            <a:off x="5468938" y="2594119"/>
            <a:ext cx="13477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9" name="Line 31"/>
          <p:cNvSpPr>
            <a:spLocks noChangeShapeType="1"/>
          </p:cNvSpPr>
          <p:nvPr/>
        </p:nvSpPr>
        <p:spPr bwMode="auto">
          <a:xfrm>
            <a:off x="4781550" y="2402031"/>
            <a:ext cx="685800" cy="685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0" name="Line 32"/>
          <p:cNvSpPr>
            <a:spLocks noChangeShapeType="1"/>
          </p:cNvSpPr>
          <p:nvPr/>
        </p:nvSpPr>
        <p:spPr bwMode="auto">
          <a:xfrm flipV="1">
            <a:off x="4786313" y="1876569"/>
            <a:ext cx="67627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1" name="Line 33"/>
          <p:cNvSpPr>
            <a:spLocks noChangeShapeType="1"/>
          </p:cNvSpPr>
          <p:nvPr/>
        </p:nvSpPr>
        <p:spPr bwMode="auto">
          <a:xfrm flipV="1">
            <a:off x="5468938" y="1879744"/>
            <a:ext cx="13477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2" name="Line 34"/>
          <p:cNvSpPr>
            <a:spLocks noChangeShapeType="1"/>
          </p:cNvSpPr>
          <p:nvPr/>
        </p:nvSpPr>
        <p:spPr bwMode="auto">
          <a:xfrm flipV="1">
            <a:off x="5486400" y="3087831"/>
            <a:ext cx="1347788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3" name="Line 35"/>
          <p:cNvSpPr>
            <a:spLocks noChangeShapeType="1"/>
          </p:cNvSpPr>
          <p:nvPr/>
        </p:nvSpPr>
        <p:spPr bwMode="auto">
          <a:xfrm flipV="1">
            <a:off x="2987675" y="3308494"/>
            <a:ext cx="1798638" cy="15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4" name="Line 36"/>
          <p:cNvSpPr>
            <a:spLocks noChangeShapeType="1"/>
          </p:cNvSpPr>
          <p:nvPr/>
        </p:nvSpPr>
        <p:spPr bwMode="auto">
          <a:xfrm flipV="1">
            <a:off x="4792663" y="2771919"/>
            <a:ext cx="676275" cy="5365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5" name="Line 37"/>
          <p:cNvSpPr>
            <a:spLocks noChangeShapeType="1"/>
          </p:cNvSpPr>
          <p:nvPr/>
        </p:nvSpPr>
        <p:spPr bwMode="auto">
          <a:xfrm flipV="1">
            <a:off x="5468938" y="2771919"/>
            <a:ext cx="1347787" cy="3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6" name="Line 38"/>
          <p:cNvSpPr>
            <a:spLocks noChangeShapeType="1"/>
          </p:cNvSpPr>
          <p:nvPr/>
        </p:nvSpPr>
        <p:spPr bwMode="auto">
          <a:xfrm>
            <a:off x="4792663" y="3308494"/>
            <a:ext cx="669925" cy="1730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7" name="Line 39"/>
          <p:cNvSpPr>
            <a:spLocks noChangeShapeType="1"/>
          </p:cNvSpPr>
          <p:nvPr/>
        </p:nvSpPr>
        <p:spPr bwMode="auto">
          <a:xfrm>
            <a:off x="4786313" y="3305319"/>
            <a:ext cx="676275" cy="3524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8" name="Line 40"/>
          <p:cNvSpPr>
            <a:spLocks noChangeShapeType="1"/>
          </p:cNvSpPr>
          <p:nvPr/>
        </p:nvSpPr>
        <p:spPr bwMode="auto">
          <a:xfrm flipV="1">
            <a:off x="5468938" y="3486294"/>
            <a:ext cx="1347787" cy="3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79" name="Line 41"/>
          <p:cNvSpPr>
            <a:spLocks noChangeShapeType="1"/>
          </p:cNvSpPr>
          <p:nvPr/>
        </p:nvSpPr>
        <p:spPr bwMode="auto">
          <a:xfrm flipV="1">
            <a:off x="5468938" y="3664094"/>
            <a:ext cx="1347787" cy="3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0" hangingPunct="0"/>
            <a:endParaRPr 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80" name="Rectangle 42"/>
          <p:cNvSpPr>
            <a:spLocks noChangeArrowheads="1"/>
          </p:cNvSpPr>
          <p:nvPr/>
        </p:nvSpPr>
        <p:spPr bwMode="auto">
          <a:xfrm>
            <a:off x="6934200" y="4478481"/>
            <a:ext cx="906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1s</a:t>
            </a:r>
          </a:p>
        </p:txBody>
      </p:sp>
      <p:sp>
        <p:nvSpPr>
          <p:cNvPr id="6181" name="Rectangle 43"/>
          <p:cNvSpPr>
            <a:spLocks noChangeArrowheads="1"/>
          </p:cNvSpPr>
          <p:nvPr/>
        </p:nvSpPr>
        <p:spPr bwMode="auto">
          <a:xfrm>
            <a:off x="6934200" y="4173681"/>
            <a:ext cx="906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2s</a:t>
            </a:r>
          </a:p>
        </p:txBody>
      </p:sp>
      <p:sp>
        <p:nvSpPr>
          <p:cNvPr id="6182" name="Rectangle 44"/>
          <p:cNvSpPr>
            <a:spLocks noChangeArrowheads="1"/>
          </p:cNvSpPr>
          <p:nvPr/>
        </p:nvSpPr>
        <p:spPr bwMode="auto">
          <a:xfrm>
            <a:off x="6931025" y="2825894"/>
            <a:ext cx="9064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4s</a:t>
            </a:r>
          </a:p>
        </p:txBody>
      </p:sp>
      <p:sp>
        <p:nvSpPr>
          <p:cNvPr id="6183" name="Rectangle 45"/>
          <p:cNvSpPr>
            <a:spLocks noChangeArrowheads="1"/>
          </p:cNvSpPr>
          <p:nvPr/>
        </p:nvSpPr>
        <p:spPr bwMode="auto">
          <a:xfrm>
            <a:off x="6918325" y="1998806"/>
            <a:ext cx="906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4d</a:t>
            </a:r>
          </a:p>
        </p:txBody>
      </p:sp>
      <p:sp>
        <p:nvSpPr>
          <p:cNvPr id="6184" name="Rectangle 46"/>
          <p:cNvSpPr>
            <a:spLocks noChangeArrowheads="1"/>
          </p:cNvSpPr>
          <p:nvPr/>
        </p:nvSpPr>
        <p:spPr bwMode="auto">
          <a:xfrm>
            <a:off x="6892925" y="1659081"/>
            <a:ext cx="9064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  <a:latin typeface="Times New Roman" pitchFamily="18" charset="0"/>
              </a:rPr>
              <a:t>4f</a:t>
            </a:r>
          </a:p>
        </p:txBody>
      </p:sp>
      <p:sp>
        <p:nvSpPr>
          <p:cNvPr id="6185" name="Rectangle 47"/>
          <p:cNvSpPr>
            <a:spLocks noChangeArrowheads="1"/>
          </p:cNvSpPr>
          <p:nvPr/>
        </p:nvSpPr>
        <p:spPr bwMode="auto">
          <a:xfrm>
            <a:off x="2514600" y="2154381"/>
            <a:ext cx="906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186" name="Rectangle 48"/>
          <p:cNvSpPr>
            <a:spLocks noChangeArrowheads="1"/>
          </p:cNvSpPr>
          <p:nvPr/>
        </p:nvSpPr>
        <p:spPr bwMode="auto">
          <a:xfrm>
            <a:off x="2520950" y="3067194"/>
            <a:ext cx="906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187" name="Rectangle 49"/>
          <p:cNvSpPr>
            <a:spLocks noChangeArrowheads="1"/>
          </p:cNvSpPr>
          <p:nvPr/>
        </p:nvSpPr>
        <p:spPr bwMode="auto">
          <a:xfrm>
            <a:off x="2511425" y="3959369"/>
            <a:ext cx="9064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188" name="Rectangle 50"/>
          <p:cNvSpPr>
            <a:spLocks noChangeArrowheads="1"/>
          </p:cNvSpPr>
          <p:nvPr/>
        </p:nvSpPr>
        <p:spPr bwMode="auto">
          <a:xfrm>
            <a:off x="2511425" y="4476894"/>
            <a:ext cx="9064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1904256" y="822325"/>
            <a:ext cx="716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</a:rPr>
              <a:t>THỨ </a:t>
            </a:r>
            <a:r>
              <a:rPr lang="en-US" sz="2000" b="1" dirty="0" smtClean="0">
                <a:solidFill>
                  <a:srgbClr val="000099"/>
                </a:solidFill>
              </a:rPr>
              <a:t>TỰ CÁC MỨC NĂNG LƯỢNG TRONG NGUYÊN TỬ</a:t>
            </a:r>
          </a:p>
        </p:txBody>
      </p:sp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533400" y="598068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</a:rPr>
              <a:t>      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1s   2s2p   3s3p  4s  </a:t>
            </a: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3d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4p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5s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</a:rPr>
              <a:t>4d 5p 6s  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28755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99" grpId="0" build="allAtOnce"/>
      <p:bldP spid="2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482353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74078" y="1397078"/>
            <a:ext cx="5257800" cy="4267200"/>
          </a:xfrm>
        </p:spPr>
        <p:txBody>
          <a:bodyPr/>
          <a:lstStyle/>
          <a:p>
            <a:r>
              <a:rPr lang="en-US" b="1" dirty="0"/>
              <a:t>1s</a:t>
            </a:r>
          </a:p>
          <a:p>
            <a:r>
              <a:rPr lang="en-US" b="1" dirty="0"/>
              <a:t>2s  2p</a:t>
            </a:r>
          </a:p>
          <a:p>
            <a:r>
              <a:rPr lang="en-US" b="1" dirty="0"/>
              <a:t>3s  3p  3d</a:t>
            </a:r>
          </a:p>
          <a:p>
            <a:r>
              <a:rPr lang="en-US" b="1" dirty="0"/>
              <a:t>4s  4p  4d  4f</a:t>
            </a:r>
          </a:p>
          <a:p>
            <a:r>
              <a:rPr lang="en-US" b="1" dirty="0"/>
              <a:t>5s  5p  5d  5f  5g</a:t>
            </a:r>
          </a:p>
          <a:p>
            <a:r>
              <a:rPr lang="en-US" b="1" dirty="0"/>
              <a:t>6s  6p  6d  6f  6g  6h</a:t>
            </a:r>
          </a:p>
          <a:p>
            <a:r>
              <a:rPr lang="en-US" b="1" dirty="0"/>
              <a:t>7s  7p  7d  7f  7g  7h  7i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H="1">
            <a:off x="4026478" y="1168478"/>
            <a:ext cx="989013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4026478" y="1625678"/>
            <a:ext cx="989013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H="1">
            <a:off x="4407478" y="1930478"/>
            <a:ext cx="989013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>
            <a:off x="4407478" y="2159078"/>
            <a:ext cx="1447800" cy="1447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>
            <a:off x="4331278" y="2387678"/>
            <a:ext cx="2057400" cy="1752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4255078" y="3073478"/>
            <a:ext cx="2057400" cy="1752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>
            <a:off x="4407478" y="3302078"/>
            <a:ext cx="2286000" cy="1947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H="1">
            <a:off x="4788478" y="3606878"/>
            <a:ext cx="2286000" cy="1947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H="1">
            <a:off x="5321878" y="3683078"/>
            <a:ext cx="2286000" cy="1947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H="1">
            <a:off x="5931478" y="4332366"/>
            <a:ext cx="1524000" cy="1298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flipH="1">
            <a:off x="6845878" y="4216478"/>
            <a:ext cx="1524000" cy="12985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7531678" y="4749878"/>
            <a:ext cx="838200" cy="714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 flipH="1">
            <a:off x="8065078" y="4826078"/>
            <a:ext cx="838200" cy="7143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gray">
          <a:xfrm>
            <a:off x="107504" y="0"/>
            <a:ext cx="9433048" cy="90872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000" b="1" dirty="0" err="1" smtClean="0">
                <a:solidFill>
                  <a:schemeClr val="bg1"/>
                </a:solidFill>
              </a:rPr>
              <a:t>Trật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tự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các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mức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năng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lượng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obitan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nguyên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tử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676" y="5897902"/>
            <a:ext cx="10371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1s   2s2p   3s3p  4s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</a:rPr>
              <a:t>3d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4p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5s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</a:rPr>
              <a:t>4d 5p 6s  ……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378" y="2159078"/>
            <a:ext cx="2644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  <p:bldP spid="10266" grpId="0" animBg="1"/>
      <p:bldP spid="10267" grpId="0" animBg="1"/>
      <p:bldP spid="10268" grpId="0" animBg="1"/>
      <p:bldP spid="10269" grpId="0" animBg="1"/>
      <p:bldP spid="10270" grpId="0" animBg="1"/>
      <p:bldP spid="10271" grpId="0" animBg="1"/>
      <p:bldP spid="10272" grpId="0" animBg="1"/>
      <p:bldP spid="10273" grpId="0" animBg="1"/>
      <p:bldP spid="10274" grpId="0" animBg="1"/>
      <p:bldP spid="10275" grpId="0" animBg="1"/>
      <p:bldP spid="10276" grpId="0" animBg="1"/>
      <p:bldP spid="10277" grpId="0" animBg="1"/>
      <p:bldP spid="10278" grpId="0" animBg="1"/>
      <p:bldP spid="20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92994"/>
            <a:ext cx="8229600" cy="4495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Ô </a:t>
            </a:r>
            <a:r>
              <a:rPr lang="en-US" dirty="0" err="1">
                <a:solidFill>
                  <a:srgbClr val="FF0000"/>
                </a:solidFill>
              </a:rPr>
              <a:t>lượng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tử</a:t>
            </a:r>
            <a:endParaRPr lang="en-US" dirty="0">
              <a:solidFill>
                <a:srgbClr val="FF0000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: </a:t>
            </a:r>
            <a:endParaRPr lang="en-US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n-US" dirty="0" smtClean="0"/>
              <a:t>AOs</a:t>
            </a:r>
            <a:r>
              <a:rPr lang="en-US" dirty="0" smtClean="0"/>
              <a:t>          </a:t>
            </a:r>
            <a:r>
              <a:rPr lang="en-US" dirty="0" err="1" smtClean="0"/>
              <a:t>AOp</a:t>
            </a:r>
            <a:endParaRPr lang="en-US" dirty="0"/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VD: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      </a:t>
            </a:r>
            <a:r>
              <a:rPr lang="en-US" dirty="0" smtClean="0"/>
              <a:t>  </a:t>
            </a:r>
            <a:r>
              <a:rPr lang="en-US" sz="2800" dirty="0" smtClean="0"/>
              <a:t>1s      2s  2p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2p</a:t>
            </a:r>
            <a:r>
              <a:rPr lang="en-US" sz="2800" baseline="-25000" dirty="0" smtClean="0"/>
              <a:t>y</a:t>
            </a:r>
            <a:r>
              <a:rPr lang="en-US" sz="2800" dirty="0" smtClean="0"/>
              <a:t>2p</a:t>
            </a:r>
            <a:r>
              <a:rPr lang="en-US" sz="2800" baseline="-25000" dirty="0" smtClean="0"/>
              <a:t>z</a:t>
            </a:r>
            <a:endParaRPr lang="en-US" sz="2800" dirty="0"/>
          </a:p>
          <a:p>
            <a:pPr marL="609600" indent="-609600">
              <a:buFont typeface="Wingdings" pitchFamily="2" charset="2"/>
              <a:buNone/>
            </a:pPr>
            <a:endParaRPr lang="en-US" sz="2800" dirty="0"/>
          </a:p>
          <a:p>
            <a:pPr marL="609600" indent="-609600"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68370" y="3759994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5191944" y="2183747"/>
            <a:ext cx="1371600" cy="381000"/>
            <a:chOff x="2640" y="2448"/>
            <a:chExt cx="864" cy="240"/>
          </a:xfrm>
        </p:grpSpPr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458144" y="3759994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744144" y="2197894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3515544" y="3759994"/>
            <a:ext cx="1371600" cy="381000"/>
            <a:chOff x="2640" y="2448"/>
            <a:chExt cx="864" cy="240"/>
          </a:xfrm>
        </p:grpSpPr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Rectangle 14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1804219" y="2067719"/>
            <a:ext cx="534988" cy="1227138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05800" cy="563563"/>
          </a:xfrm>
        </p:spPr>
        <p:txBody>
          <a:bodyPr/>
          <a:lstStyle/>
          <a:p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r>
              <a:rPr lang="en-US" dirty="0" smtClean="0"/>
              <a:t> Pauli</a:t>
            </a:r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43744" y="1261790"/>
            <a:ext cx="8229600" cy="1872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obitan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e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e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quay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xung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trục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e.</a:t>
            </a:r>
            <a:endParaRPr lang="en-US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034407" y="4790328"/>
            <a:ext cx="609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2411760" y="490462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2185533" y="488987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920607" y="4790328"/>
            <a:ext cx="60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 flipV="1">
            <a:off x="6225407" y="486652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9"/>
          <p:cNvSpPr>
            <a:spLocks/>
          </p:cNvSpPr>
          <p:nvPr/>
        </p:nvSpPr>
        <p:spPr bwMode="auto">
          <a:xfrm rot="16200000">
            <a:off x="2148707" y="5209428"/>
            <a:ext cx="381000" cy="914400"/>
          </a:xfrm>
          <a:prstGeom prst="leftBrace">
            <a:avLst>
              <a:gd name="adj1" fmla="val 2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0"/>
          <p:cNvSpPr>
            <a:spLocks/>
          </p:cNvSpPr>
          <p:nvPr/>
        </p:nvSpPr>
        <p:spPr bwMode="auto">
          <a:xfrm rot="16200000">
            <a:off x="6034907" y="5209428"/>
            <a:ext cx="381000" cy="914400"/>
          </a:xfrm>
          <a:prstGeom prst="leftBrace">
            <a:avLst>
              <a:gd name="adj1" fmla="val 2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120007" y="6161928"/>
            <a:ext cx="2097049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/>
              <a:t>e </a:t>
            </a:r>
            <a:r>
              <a:rPr lang="en-US" sz="3200" dirty="0" err="1"/>
              <a:t>ghép</a:t>
            </a:r>
            <a:r>
              <a:rPr lang="en-US" sz="3200" dirty="0"/>
              <a:t> </a:t>
            </a:r>
            <a:r>
              <a:rPr lang="en-US" sz="3200" dirty="0" err="1" smtClean="0"/>
              <a:t>đôi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057819" y="6161927"/>
            <a:ext cx="209704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0D466D"/>
              </a:buClr>
            </a:pPr>
            <a:r>
              <a:rPr lang="en-US" sz="3200" dirty="0">
                <a:solidFill>
                  <a:srgbClr val="000000"/>
                </a:solidFill>
              </a:rPr>
              <a:t>e </a:t>
            </a:r>
            <a:r>
              <a:rPr lang="en-US" sz="3200" dirty="0" err="1">
                <a:solidFill>
                  <a:srgbClr val="000000"/>
                </a:solidFill>
              </a:rPr>
              <a:t>độc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thân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4" grpId="0" animBg="1"/>
      <p:bldP spid="1127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350796"/>
              </p:ext>
            </p:extLst>
          </p:nvPr>
        </p:nvGraphicFramePr>
        <p:xfrm>
          <a:off x="0" y="24688"/>
          <a:ext cx="8991599" cy="6942866"/>
        </p:xfrm>
        <a:graphic>
          <a:graphicData uri="http://schemas.openxmlformats.org/drawingml/2006/table">
            <a:tbl>
              <a:tblPr/>
              <a:tblGrid>
                <a:gridCol w="2320412">
                  <a:extLst>
                    <a:ext uri="{9D8B030D-6E8A-4147-A177-3AD203B41FA5}">
                      <a16:colId xmlns="" xmlns:a16="http://schemas.microsoft.com/office/drawing/2014/main" val="2189206822"/>
                    </a:ext>
                  </a:extLst>
                </a:gridCol>
                <a:gridCol w="870155">
                  <a:extLst>
                    <a:ext uri="{9D8B030D-6E8A-4147-A177-3AD203B41FA5}">
                      <a16:colId xmlns="" xmlns:a16="http://schemas.microsoft.com/office/drawing/2014/main" val="1220112889"/>
                    </a:ext>
                  </a:extLst>
                </a:gridCol>
                <a:gridCol w="652616">
                  <a:extLst>
                    <a:ext uri="{9D8B030D-6E8A-4147-A177-3AD203B41FA5}">
                      <a16:colId xmlns="" xmlns:a16="http://schemas.microsoft.com/office/drawing/2014/main" val="3257604387"/>
                    </a:ext>
                  </a:extLst>
                </a:gridCol>
                <a:gridCol w="648869">
                  <a:extLst>
                    <a:ext uri="{9D8B030D-6E8A-4147-A177-3AD203B41FA5}">
                      <a16:colId xmlns="" xmlns:a16="http://schemas.microsoft.com/office/drawing/2014/main" val="3520656726"/>
                    </a:ext>
                  </a:extLst>
                </a:gridCol>
                <a:gridCol w="583851">
                  <a:extLst>
                    <a:ext uri="{9D8B030D-6E8A-4147-A177-3AD203B41FA5}">
                      <a16:colId xmlns="" xmlns:a16="http://schemas.microsoft.com/office/drawing/2014/main" val="989784119"/>
                    </a:ext>
                  </a:extLst>
                </a:gridCol>
                <a:gridCol w="652616">
                  <a:extLst>
                    <a:ext uri="{9D8B030D-6E8A-4147-A177-3AD203B41FA5}">
                      <a16:colId xmlns="" xmlns:a16="http://schemas.microsoft.com/office/drawing/2014/main" val="1965918413"/>
                    </a:ext>
                  </a:extLst>
                </a:gridCol>
                <a:gridCol w="652616">
                  <a:extLst>
                    <a:ext uri="{9D8B030D-6E8A-4147-A177-3AD203B41FA5}">
                      <a16:colId xmlns="" xmlns:a16="http://schemas.microsoft.com/office/drawing/2014/main" val="1150802308"/>
                    </a:ext>
                  </a:extLst>
                </a:gridCol>
                <a:gridCol w="652616"/>
                <a:gridCol w="652616"/>
                <a:gridCol w="652616"/>
                <a:gridCol w="652616"/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4638453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122125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AO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2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118390"/>
                  </a:ext>
                </a:extLst>
              </a:tr>
              <a:tr h="1021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01541522"/>
                  </a:ext>
                </a:extLst>
              </a:tr>
              <a:tr h="1021080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8"/>
          <p:cNvSpPr>
            <a:spLocks noChangeArrowheads="1"/>
          </p:cNvSpPr>
          <p:nvPr/>
        </p:nvSpPr>
        <p:spPr bwMode="auto">
          <a:xfrm rot="10812914" flipV="1">
            <a:off x="558059" y="6045292"/>
            <a:ext cx="648389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Sè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e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tèi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®a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cña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líp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n lµ </a:t>
            </a:r>
            <a:r>
              <a:rPr lang="en-US" altLang="vi-VN" sz="28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2n</a:t>
            </a:r>
            <a:r>
              <a:rPr lang="en-US" altLang="vi-VN" sz="2800" baseline="300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( n=1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4)</a:t>
            </a:r>
            <a:endParaRPr lang="en-US" altLang="vi-VN" sz="2800" dirty="0">
              <a:solidFill>
                <a:prstClr val="black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 rot="10812914" flipV="1">
            <a:off x="133111" y="6049295"/>
            <a:ext cx="861532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Sè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e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tèi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®a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cña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prstClr val="black"/>
                </a:solidFill>
                <a:latin typeface=".VnArial" panose="020B7200000000000000" pitchFamily="34" charset="0"/>
              </a:rPr>
              <a:t>líp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</a:rPr>
              <a:t> 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n(</a:t>
            </a:r>
            <a:r>
              <a:rPr lang="en-US" altLang="vi-VN" sz="2800" dirty="0" err="1" smtClean="0">
                <a:solidFill>
                  <a:prstClr val="black"/>
                </a:solidFill>
                <a:latin typeface=".VnArial" panose="020B7200000000000000" pitchFamily="34" charset="0"/>
              </a:rPr>
              <a:t>nếu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 n=5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</a:t>
            </a:r>
            <a:r>
              <a:rPr lang="en-US" altLang="vi-VN" sz="2800" dirty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7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  <a:sym typeface="Wingdings" panose="05000000000000000000" pitchFamily="2" charset="2"/>
              </a:rPr>
              <a:t>) 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lµ </a:t>
            </a:r>
            <a:r>
              <a:rPr lang="en-US" altLang="vi-VN" sz="2800" dirty="0" smtClean="0">
                <a:solidFill>
                  <a:srgbClr val="FF0000"/>
                </a:solidFill>
                <a:latin typeface=".VnArial" panose="020B7200000000000000" pitchFamily="34" charset="0"/>
              </a:rPr>
              <a:t>32</a:t>
            </a:r>
            <a:r>
              <a:rPr lang="en-US" altLang="vi-VN" sz="2800" dirty="0" smtClean="0">
                <a:solidFill>
                  <a:prstClr val="black"/>
                </a:solidFill>
                <a:latin typeface=".VnArial" panose="020B7200000000000000" pitchFamily="34" charset="0"/>
              </a:rPr>
              <a:t> e</a:t>
            </a:r>
            <a:endParaRPr lang="en-US" altLang="vi-VN" sz="2800" dirty="0">
              <a:solidFill>
                <a:prstClr val="black"/>
              </a:solidFill>
              <a:latin typeface=".VnArial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9602" y="32782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76600" y="32782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8652" y="32807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9512" y="326449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77852" y="326824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2462" y="3285730"/>
            <a:ext cx="575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88242" y="32857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29072" y="328573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21182" y="3270740"/>
            <a:ext cx="590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58262" y="3270740"/>
            <a:ext cx="5983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2102" y="500085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49052" y="5018340"/>
            <a:ext cx="9019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55497" y="4975870"/>
            <a:ext cx="9019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61482" y="5008350"/>
            <a:ext cx="90191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02634" y="20608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69632" y="20608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1684" y="20633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42544" y="204710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0884" y="205085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65494" y="2068348"/>
            <a:ext cx="575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1274" y="20683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22104" y="2068348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14214" y="2053358"/>
            <a:ext cx="590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51294" y="2053358"/>
            <a:ext cx="5983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771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827584" y="838200"/>
            <a:ext cx="8064896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1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electron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phân</a:t>
            </a:r>
            <a:r>
              <a:rPr lang="en-US" sz="2800" b="1" dirty="0"/>
              <a:t> </a:t>
            </a:r>
            <a:r>
              <a:rPr lang="en-US" sz="2800" b="1" dirty="0" err="1"/>
              <a:t>bố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obital</a:t>
            </a:r>
            <a:r>
              <a:rPr lang="en-US" sz="2800" b="1" dirty="0"/>
              <a:t> </a:t>
            </a:r>
            <a:r>
              <a:rPr lang="en-US" sz="2800" b="1" dirty="0" err="1"/>
              <a:t>sao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electron </a:t>
            </a:r>
            <a:r>
              <a:rPr lang="en-US" sz="2800" b="1" dirty="0" err="1"/>
              <a:t>độc</a:t>
            </a:r>
            <a:r>
              <a:rPr lang="en-US" sz="2800" b="1" dirty="0"/>
              <a:t> </a:t>
            </a:r>
            <a:r>
              <a:rPr lang="en-US" sz="2800" b="1" dirty="0" err="1"/>
              <a:t>thân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tối</a:t>
            </a:r>
            <a:r>
              <a:rPr lang="en-US" sz="2800" b="1" dirty="0"/>
              <a:t> </a:t>
            </a:r>
            <a:r>
              <a:rPr lang="en-US" sz="2800" b="1" dirty="0" err="1"/>
              <a:t>đa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electron </a:t>
            </a:r>
            <a:r>
              <a:rPr lang="en-US" sz="2800" b="1" dirty="0" err="1"/>
              <a:t>này</a:t>
            </a:r>
            <a:r>
              <a:rPr lang="en-US" sz="2800" b="1" dirty="0"/>
              <a:t> </a:t>
            </a:r>
            <a:r>
              <a:rPr lang="en-US" sz="2800" b="1" dirty="0" err="1"/>
              <a:t>phải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chiều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quay </a:t>
            </a:r>
            <a:r>
              <a:rPr lang="en-US" sz="2800" b="1" dirty="0" err="1"/>
              <a:t>giống</a:t>
            </a:r>
            <a:r>
              <a:rPr lang="en-US" sz="2800" b="1" dirty="0"/>
              <a:t> </a:t>
            </a:r>
            <a:r>
              <a:rPr lang="en-US" sz="2800" b="1" dirty="0" err="1"/>
              <a:t>nhau</a:t>
            </a:r>
            <a:r>
              <a:rPr lang="en-US" sz="2800" b="1" dirty="0"/>
              <a:t>.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691680" y="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err="1" smtClean="0">
                <a:solidFill>
                  <a:schemeClr val="bg1">
                    <a:lumMod val="95000"/>
                  </a:schemeClr>
                </a:solidFill>
              </a:rPr>
              <a:t>Quy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1">
                    <a:lumMod val="95000"/>
                  </a:schemeClr>
                </a:solidFill>
              </a:rPr>
              <a:t>tắc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bg1">
                    <a:lumMod val="95000"/>
                  </a:schemeClr>
                </a:solidFill>
              </a:rPr>
              <a:t>Hund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44080" y="3618999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33854" y="3618999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517712" y="3605641"/>
            <a:ext cx="2443935" cy="630361"/>
            <a:chOff x="2640" y="2448"/>
            <a:chExt cx="864" cy="240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1458726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2754870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3779912" y="367296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4715371" y="370653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5554324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674750" y="371426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970894" y="376613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4067944" y="370557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63571" y="5301208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253345" y="5301208"/>
            <a:ext cx="814645" cy="630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3637203" y="5287850"/>
            <a:ext cx="2443935" cy="630361"/>
            <a:chOff x="2640" y="2448"/>
            <a:chExt cx="864" cy="240"/>
          </a:xfrm>
        </p:grpSpPr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2640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3216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2928" y="2448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1578217" y="5387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V="1">
            <a:off x="2874361" y="5387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V="1">
            <a:off x="3899403" y="5355174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4695845" y="538874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794241" y="53964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3090385" y="544834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4187435" y="5387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4932040" y="537443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1202322" y="2852936"/>
            <a:ext cx="298511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1169806" y="4509120"/>
            <a:ext cx="421461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13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nimBg="1"/>
      <p:bldP spid="37895" grpId="0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940594" y="539421"/>
            <a:ext cx="7315200" cy="5191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66"/>
                </a:solidFill>
              </a:rPr>
              <a:t>CẤU </a:t>
            </a:r>
            <a:r>
              <a:rPr lang="en-US" sz="2800" b="1" dirty="0">
                <a:solidFill>
                  <a:srgbClr val="000066"/>
                </a:solidFill>
              </a:rPr>
              <a:t>HÌNH ELECTRON NGUYÊN TỬ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81000" y="144780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/>
              <a:t>	-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electron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thuộc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endParaRPr lang="en-US" sz="2800" dirty="0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295400" y="2438400"/>
            <a:ext cx="647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</a:rPr>
              <a:t>- Qui ước cách viết cấu hình  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902" y="2948548"/>
            <a:ext cx="886332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thứ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tự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lớp</a:t>
            </a:r>
            <a:r>
              <a:rPr lang="en-US" sz="2600" dirty="0">
                <a:cs typeface="Times New Roman" pitchFamily="18" charset="0"/>
              </a:rPr>
              <a:t> electron </a:t>
            </a:r>
            <a:r>
              <a:rPr lang="en-US" sz="2600" dirty="0" err="1">
                <a:cs typeface="Times New Roman" pitchFamily="18" charset="0"/>
              </a:rPr>
              <a:t>được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ghi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bằng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chữ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(1, 2, 3…)</a:t>
            </a:r>
          </a:p>
          <a:p>
            <a:pPr marL="457200" indent="-457200" algn="l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600" dirty="0" err="1" smtClean="0">
                <a:cs typeface="Times New Roman" pitchFamily="18" charset="0"/>
              </a:rPr>
              <a:t>Phân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lớp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 smtClean="0">
                <a:cs typeface="Times New Roman" pitchFamily="18" charset="0"/>
              </a:rPr>
              <a:t>được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ghi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bằng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các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chữ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cái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thường</a:t>
            </a:r>
            <a:r>
              <a:rPr lang="en-US" sz="2600" dirty="0">
                <a:cs typeface="Times New Roman" pitchFamily="18" charset="0"/>
              </a:rPr>
              <a:t> (s, p, d, f)</a:t>
            </a:r>
          </a:p>
          <a:p>
            <a:pPr marL="457200" indent="-457200" algn="l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e </a:t>
            </a:r>
            <a:r>
              <a:rPr lang="en-US" sz="2600" dirty="0" err="1">
                <a:cs typeface="Times New Roman" pitchFamily="18" charset="0"/>
              </a:rPr>
              <a:t>trong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một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phân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lớp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được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ghi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bằng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số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phía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trên</a:t>
            </a:r>
            <a:endParaRPr lang="en-US" sz="2600" dirty="0">
              <a:cs typeface="Times New Roman" pitchFamily="18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600" dirty="0" err="1">
                <a:cs typeface="Times New Roman" pitchFamily="18" charset="0"/>
              </a:rPr>
              <a:t>bên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phải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của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phân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lớp</a:t>
            </a:r>
            <a:r>
              <a:rPr lang="en-US" sz="2600" dirty="0">
                <a:cs typeface="Times New Roman" pitchFamily="18" charset="0"/>
              </a:rPr>
              <a:t> (s</a:t>
            </a:r>
            <a:r>
              <a:rPr lang="en-US" sz="2600" baseline="30000" dirty="0">
                <a:cs typeface="Times New Roman" pitchFamily="18" charset="0"/>
              </a:rPr>
              <a:t>2</a:t>
            </a:r>
            <a:r>
              <a:rPr lang="en-US" sz="2600" dirty="0">
                <a:cs typeface="Times New Roman" pitchFamily="18" charset="0"/>
              </a:rPr>
              <a:t>, p</a:t>
            </a:r>
            <a:r>
              <a:rPr lang="en-US" sz="2600" baseline="30000" dirty="0">
                <a:cs typeface="Times New Roman" pitchFamily="18" charset="0"/>
              </a:rPr>
              <a:t>6</a:t>
            </a:r>
            <a:r>
              <a:rPr lang="en-US" sz="2600" dirty="0">
                <a:cs typeface="Times New Roman" pitchFamily="18" charset="0"/>
              </a:rPr>
              <a:t>, d</a:t>
            </a:r>
            <a:r>
              <a:rPr lang="en-US" sz="2600" baseline="30000" dirty="0">
                <a:cs typeface="Times New Roman" pitchFamily="18" charset="0"/>
              </a:rPr>
              <a:t>10</a:t>
            </a:r>
            <a:r>
              <a:rPr lang="en-US" sz="2600" dirty="0">
                <a:cs typeface="Times New Roman" pitchFamily="18" charset="0"/>
              </a:rPr>
              <a:t>…)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5615" y="5692606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kern="0" dirty="0">
                <a:solidFill>
                  <a:srgbClr val="000000"/>
                </a:solidFill>
              </a:rPr>
              <a:t>1</a:t>
            </a: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86106" y="5839652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dirty="0" smtClean="0">
                <a:solidFill>
                  <a:srgbClr val="FF0000"/>
                </a:solidFill>
              </a:rPr>
              <a:t>s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6448" y="565948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692AA2"/>
                </a:solidFill>
              </a:rPr>
              <a:t>2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692AA2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7442" y="5593430"/>
            <a:ext cx="38763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e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cs typeface="Times New Roman" pitchFamily="18" charset="0"/>
              </a:rPr>
              <a:t>lớp</a:t>
            </a: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4917021" y="6525344"/>
            <a:ext cx="5799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5072161" y="5910207"/>
            <a:ext cx="57995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3644382" y="6352346"/>
            <a:ext cx="5414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52120" y="6301317"/>
            <a:ext cx="27254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Kí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hiệu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phân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lớp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9902" y="6000382"/>
            <a:ext cx="34483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Số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thứ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tự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lớp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electron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 animBg="1"/>
      <p:bldP spid="6168" grpId="0"/>
      <p:bldP spid="6169" grpId="0"/>
      <p:bldP spid="9" grpId="0"/>
      <p:bldP spid="3" grpId="0"/>
      <p:bldP spid="10" grpId="0"/>
      <p:bldP spid="11" grpId="0"/>
      <p:bldP spid="4" grpId="0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331640" y="228600"/>
            <a:ext cx="6887652" cy="584775"/>
          </a:xfrm>
          <a:prstGeom prst="rect">
            <a:avLst/>
          </a:prstGeom>
          <a:solidFill>
            <a:srgbClr val="0099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>
                <a:solidFill>
                  <a:srgbClr val="FFFF99"/>
                </a:solidFill>
                <a:cs typeface="Times New Roman" pitchFamily="18" charset="0"/>
              </a:rPr>
              <a:t>Cách viết cấu hình electron</a:t>
            </a:r>
            <a:r>
              <a:rPr lang="en-US" sz="3200">
                <a:solidFill>
                  <a:srgbClr val="FFFF99"/>
                </a:solidFill>
                <a:latin typeface=".VnTime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90600"/>
            <a:ext cx="685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009900"/>
                </a:solidFill>
                <a:latin typeface=".VnTime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9900"/>
                </a:solidFill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009900"/>
                </a:solidFill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rgbClr val="009900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Xác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định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số</a:t>
            </a:r>
            <a:r>
              <a:rPr lang="en-US" sz="2800" b="1" dirty="0">
                <a:solidFill>
                  <a:srgbClr val="009900"/>
                </a:solidFill>
              </a:rPr>
              <a:t> e </a:t>
            </a:r>
            <a:r>
              <a:rPr lang="en-US" sz="2800" b="1" dirty="0" err="1">
                <a:solidFill>
                  <a:srgbClr val="009900"/>
                </a:solidFill>
              </a:rPr>
              <a:t>trong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nguyên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tử</a:t>
            </a:r>
            <a:r>
              <a:rPr lang="en-US" sz="2800" b="1" dirty="0">
                <a:solidFill>
                  <a:srgbClr val="009900"/>
                </a:solidFill>
              </a:rPr>
              <a:t> (Z)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79666" y="2246567"/>
            <a:ext cx="8839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9900"/>
                </a:solidFill>
              </a:rPr>
              <a:t>Bước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>
                <a:solidFill>
                  <a:srgbClr val="009900"/>
                </a:solidFill>
              </a:rPr>
              <a:t>2: </a:t>
            </a:r>
            <a:r>
              <a:rPr lang="en-US" sz="2800" b="1" dirty="0" err="1" smtClean="0">
                <a:solidFill>
                  <a:srgbClr val="009900"/>
                </a:solidFill>
              </a:rPr>
              <a:t>Các</a:t>
            </a:r>
            <a:r>
              <a:rPr lang="en-US" sz="2800" b="1" dirty="0" smtClean="0">
                <a:solidFill>
                  <a:srgbClr val="009900"/>
                </a:solidFill>
              </a:rPr>
              <a:t> e </a:t>
            </a:r>
            <a:r>
              <a:rPr lang="en-US" sz="2800" b="1" dirty="0" err="1">
                <a:solidFill>
                  <a:srgbClr val="009900"/>
                </a:solidFill>
              </a:rPr>
              <a:t>được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phân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bố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theo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thứ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tự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các</a:t>
            </a:r>
            <a:r>
              <a:rPr lang="en-US" sz="2800" b="1" dirty="0" smtClean="0">
                <a:solidFill>
                  <a:srgbClr val="009900"/>
                </a:solidFill>
              </a:rPr>
              <a:t> AO </a:t>
            </a:r>
            <a:r>
              <a:rPr lang="en-US" sz="2800" b="1" dirty="0" err="1" smtClean="0">
                <a:solidFill>
                  <a:srgbClr val="009900"/>
                </a:solidFill>
              </a:rPr>
              <a:t>có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mức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>
                <a:solidFill>
                  <a:srgbClr val="009900"/>
                </a:solidFill>
              </a:rPr>
              <a:t>năng</a:t>
            </a:r>
            <a:r>
              <a:rPr lang="en-US" sz="2800" b="1" dirty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lượng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tăng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dần</a:t>
            </a:r>
            <a:r>
              <a:rPr lang="en-US" sz="2800" b="1" dirty="0" smtClean="0">
                <a:solidFill>
                  <a:srgbClr val="009900"/>
                </a:solidFill>
              </a:rPr>
              <a:t>, </a:t>
            </a:r>
            <a:r>
              <a:rPr lang="en-US" sz="2800" b="1" dirty="0" err="1" smtClean="0">
                <a:solidFill>
                  <a:srgbClr val="009900"/>
                </a:solidFill>
              </a:rPr>
              <a:t>theo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các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nguyên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lí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</a:rPr>
              <a:t>và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>
                <a:solidFill>
                  <a:srgbClr val="009900"/>
                </a:solidFill>
              </a:rPr>
              <a:t>qui </a:t>
            </a:r>
            <a:r>
              <a:rPr lang="en-US" sz="2800" b="1" dirty="0" err="1" smtClean="0">
                <a:solidFill>
                  <a:srgbClr val="009900"/>
                </a:solidFill>
              </a:rPr>
              <a:t>tắc</a:t>
            </a:r>
            <a:endParaRPr lang="en-US" sz="2800" b="1" dirty="0">
              <a:solidFill>
                <a:srgbClr val="009900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6683" y="4417376"/>
            <a:ext cx="8991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600" b="1" dirty="0" err="1">
                <a:solidFill>
                  <a:srgbClr val="009900"/>
                </a:solidFill>
              </a:rPr>
              <a:t>Bước</a:t>
            </a:r>
            <a:r>
              <a:rPr lang="en-US" sz="2600" b="1" dirty="0">
                <a:solidFill>
                  <a:srgbClr val="009900"/>
                </a:solidFill>
              </a:rPr>
              <a:t> 3: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Sắp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xếp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lại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thứ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tự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lớp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(</a:t>
            </a:r>
            <a:r>
              <a:rPr lang="en-US" sz="2600" b="1" dirty="0" err="1">
                <a:solidFill>
                  <a:srgbClr val="009900"/>
                </a:solidFill>
                <a:cs typeface="Times New Roman" pitchFamily="18" charset="0"/>
              </a:rPr>
              <a:t>nếu</a:t>
            </a:r>
            <a:r>
              <a:rPr lang="en-US" sz="2600" b="1" dirty="0">
                <a:solidFill>
                  <a:srgbClr val="009900"/>
                </a:solidFill>
                <a:cs typeface="Times New Roman" pitchFamily="18" charset="0"/>
              </a:rPr>
              <a:t> Z&gt;20)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700808"/>
            <a:ext cx="209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Fe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en-US" sz="2800" b="1" dirty="0" smtClean="0">
                <a:solidFill>
                  <a:srgbClr val="000000"/>
                </a:solidFill>
              </a:rPr>
              <a:t>Z=26):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01307" y="1692624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Z= e = 26e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6096" y="3631559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3632415"/>
            <a:ext cx="90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1s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17505" y="3631558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93983" y="3631557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2p</a:t>
            </a:r>
            <a:r>
              <a:rPr lang="en-US" sz="32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20088" y="3631556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3s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84619" y="3631555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3p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56921" y="3626369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4s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1449" y="5007989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1676" y="5013176"/>
            <a:ext cx="4087706" cy="585635"/>
            <a:chOff x="561676" y="5013176"/>
            <a:chExt cx="4087706" cy="585635"/>
          </a:xfrm>
        </p:grpSpPr>
        <p:sp>
          <p:nvSpPr>
            <p:cNvPr id="18" name="Rectangle 17"/>
            <p:cNvSpPr/>
            <p:nvPr/>
          </p:nvSpPr>
          <p:spPr>
            <a:xfrm>
              <a:off x="561676" y="5014036"/>
              <a:ext cx="9060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67621" y="5013179"/>
              <a:ext cx="7922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44099" y="5013178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2p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0204" y="5013177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3s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34735" y="5013176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3p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580112" y="5007990"/>
            <a:ext cx="792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4s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2" grpId="0"/>
      <p:bldP spid="8" grpId="0"/>
      <p:bldP spid="3" grpId="0"/>
      <p:bldP spid="5" grpId="0"/>
      <p:bldP spid="6" grpId="0"/>
      <p:bldP spid="7" grpId="0"/>
      <p:bldP spid="14" grpId="0"/>
      <p:bldP spid="15" grpId="0"/>
      <p:bldP spid="16" grpId="0"/>
      <p:bldP spid="17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2341473" y="1519953"/>
            <a:ext cx="5810641" cy="590822"/>
            <a:chOff x="2341473" y="1519953"/>
            <a:chExt cx="5810641" cy="590822"/>
          </a:xfrm>
        </p:grpSpPr>
        <p:sp>
          <p:nvSpPr>
            <p:cNvPr id="4" name="Rectangle 3"/>
            <p:cNvSpPr/>
            <p:nvPr/>
          </p:nvSpPr>
          <p:spPr>
            <a:xfrm>
              <a:off x="6401246" y="1519953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3d</a:t>
              </a:r>
              <a:r>
                <a:rPr lang="en-US" sz="3200" b="1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41473" y="1526000"/>
              <a:ext cx="9060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7418" y="1525143"/>
              <a:ext cx="7922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2s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3896" y="1525142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2p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50001" y="1525141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3s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14532" y="1525140"/>
              <a:ext cx="8146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3p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59909" y="1519954"/>
              <a:ext cx="7922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4s</a:t>
              </a:r>
              <a:r>
                <a:rPr lang="en-US" sz="3200" b="1" baseline="30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575499" y="8361556"/>
            <a:ext cx="814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32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177588"/>
            <a:ext cx="209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Fe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en-US" sz="2800" b="1" dirty="0" smtClean="0">
                <a:solidFill>
                  <a:srgbClr val="000000"/>
                </a:solidFill>
              </a:rPr>
              <a:t>Z=26):  </a:t>
            </a:r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147418" y="2276872"/>
            <a:ext cx="3788278" cy="12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solidFill>
                  <a:srgbClr val="009900"/>
                </a:solidFill>
              </a:rPr>
              <a:t>Viết</a:t>
            </a:r>
            <a:r>
              <a:rPr lang="en-US" sz="2600" b="1" dirty="0" smtClean="0">
                <a:solidFill>
                  <a:srgbClr val="009900"/>
                </a:solidFill>
              </a:rPr>
              <a:t> </a:t>
            </a:r>
            <a:r>
              <a:rPr lang="en-US" sz="2600" b="1" dirty="0" err="1" smtClean="0">
                <a:solidFill>
                  <a:srgbClr val="009900"/>
                </a:solidFill>
              </a:rPr>
              <a:t>gọn</a:t>
            </a:r>
            <a:r>
              <a:rPr lang="en-US" sz="2600" b="1" dirty="0" smtClean="0">
                <a:solidFill>
                  <a:srgbClr val="009900"/>
                </a:solidFill>
              </a:rPr>
              <a:t>: [</a:t>
            </a:r>
            <a:r>
              <a:rPr lang="en-US" sz="2600" b="1" dirty="0" err="1" smtClean="0">
                <a:solidFill>
                  <a:srgbClr val="009900"/>
                </a:solidFill>
              </a:rPr>
              <a:t>Ar</a:t>
            </a:r>
            <a:r>
              <a:rPr lang="en-US" sz="2600" b="1" dirty="0" smtClean="0">
                <a:solidFill>
                  <a:srgbClr val="009900"/>
                </a:solidFill>
              </a:rPr>
              <a:t>]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3d</a:t>
            </a:r>
            <a:r>
              <a:rPr lang="en-US" sz="28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4s</a:t>
            </a:r>
            <a:r>
              <a:rPr lang="en-US" sz="28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800" b="1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600" b="1" dirty="0">
              <a:solidFill>
                <a:srgbClr val="009900"/>
              </a:solidFill>
              <a:cs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1000" y="3029107"/>
            <a:ext cx="378827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600" b="1" dirty="0" err="1" smtClean="0">
                <a:solidFill>
                  <a:srgbClr val="009900"/>
                </a:solidFill>
              </a:rPr>
              <a:t>Cấu</a:t>
            </a:r>
            <a:r>
              <a:rPr lang="en-US" sz="2600" b="1" dirty="0" smtClean="0">
                <a:solidFill>
                  <a:srgbClr val="009900"/>
                </a:solidFill>
              </a:rPr>
              <a:t> </a:t>
            </a:r>
            <a:r>
              <a:rPr lang="en-US" sz="2600" b="1" dirty="0" err="1" smtClean="0">
                <a:solidFill>
                  <a:srgbClr val="009900"/>
                </a:solidFill>
              </a:rPr>
              <a:t>hình</a:t>
            </a:r>
            <a:r>
              <a:rPr lang="en-US" sz="2600" b="1" dirty="0" smtClean="0">
                <a:solidFill>
                  <a:srgbClr val="009900"/>
                </a:solidFill>
              </a:rPr>
              <a:t> e </a:t>
            </a:r>
            <a:r>
              <a:rPr lang="en-US" sz="2600" b="1" dirty="0" err="1" smtClean="0">
                <a:solidFill>
                  <a:srgbClr val="009900"/>
                </a:solidFill>
              </a:rPr>
              <a:t>theo</a:t>
            </a:r>
            <a:r>
              <a:rPr lang="en-US" sz="2600" b="1" dirty="0" smtClean="0">
                <a:solidFill>
                  <a:srgbClr val="009900"/>
                </a:solidFill>
              </a:rPr>
              <a:t> ô AO: </a:t>
            </a:r>
            <a:endParaRPr lang="en-US" sz="2600" b="1" dirty="0">
              <a:solidFill>
                <a:srgbClr val="009900"/>
              </a:solidFill>
              <a:cs typeface="Times New Roman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81000" y="4063073"/>
            <a:ext cx="8763000" cy="1462870"/>
            <a:chOff x="381000" y="4063073"/>
            <a:chExt cx="8763000" cy="1462870"/>
          </a:xfrm>
        </p:grpSpPr>
        <p:grpSp>
          <p:nvGrpSpPr>
            <p:cNvPr id="16" name="Group 15"/>
            <p:cNvGrpSpPr/>
            <p:nvPr/>
          </p:nvGrpSpPr>
          <p:grpSpPr>
            <a:xfrm>
              <a:off x="387948" y="4063073"/>
              <a:ext cx="8701189" cy="700199"/>
              <a:chOff x="2175653" y="3618999"/>
              <a:chExt cx="8701189" cy="700199"/>
            </a:xfrm>
          </p:grpSpPr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2175653" y="3618999"/>
                <a:ext cx="814645" cy="6303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10062197" y="3688837"/>
                <a:ext cx="814645" cy="63036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12"/>
              <p:cNvGrpSpPr>
                <a:grpSpLocks/>
              </p:cNvGrpSpPr>
              <p:nvPr/>
            </p:nvGrpSpPr>
            <p:grpSpPr bwMode="auto">
              <a:xfrm>
                <a:off x="3161306" y="3650298"/>
                <a:ext cx="6723650" cy="648747"/>
                <a:chOff x="2514" y="2465"/>
                <a:chExt cx="2377" cy="247"/>
              </a:xfrm>
            </p:grpSpPr>
            <p:sp>
              <p:nvSpPr>
                <p:cNvPr id="28" name="Rectangle 13"/>
                <p:cNvSpPr>
                  <a:spLocks noChangeArrowheads="1"/>
                </p:cNvSpPr>
                <p:nvPr/>
              </p:nvSpPr>
              <p:spPr bwMode="auto">
                <a:xfrm>
                  <a:off x="2514" y="2465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Rectangle 14"/>
                <p:cNvSpPr>
                  <a:spLocks noChangeArrowheads="1"/>
                </p:cNvSpPr>
                <p:nvPr/>
              </p:nvSpPr>
              <p:spPr bwMode="auto">
                <a:xfrm>
                  <a:off x="3090" y="2465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Rectangle 15"/>
                <p:cNvSpPr>
                  <a:spLocks noChangeArrowheads="1"/>
                </p:cNvSpPr>
                <p:nvPr/>
              </p:nvSpPr>
              <p:spPr bwMode="auto">
                <a:xfrm>
                  <a:off x="2802" y="2465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Rectangle 13"/>
                <p:cNvSpPr>
                  <a:spLocks noChangeArrowheads="1"/>
                </p:cNvSpPr>
                <p:nvPr/>
              </p:nvSpPr>
              <p:spPr bwMode="auto">
                <a:xfrm>
                  <a:off x="3451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Rectangle 14"/>
                <p:cNvSpPr>
                  <a:spLocks noChangeArrowheads="1"/>
                </p:cNvSpPr>
                <p:nvPr/>
              </p:nvSpPr>
              <p:spPr bwMode="auto">
                <a:xfrm>
                  <a:off x="4027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Rectangle 15"/>
                <p:cNvSpPr>
                  <a:spLocks noChangeArrowheads="1"/>
                </p:cNvSpPr>
                <p:nvPr/>
              </p:nvSpPr>
              <p:spPr bwMode="auto">
                <a:xfrm>
                  <a:off x="3739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Rectangle 14"/>
                <p:cNvSpPr>
                  <a:spLocks noChangeArrowheads="1"/>
                </p:cNvSpPr>
                <p:nvPr/>
              </p:nvSpPr>
              <p:spPr bwMode="auto">
                <a:xfrm>
                  <a:off x="4315" y="247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Rectangle 14"/>
                <p:cNvSpPr>
                  <a:spLocks noChangeArrowheads="1"/>
                </p:cNvSpPr>
                <p:nvPr/>
              </p:nvSpPr>
              <p:spPr bwMode="auto">
                <a:xfrm>
                  <a:off x="4603" y="2471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V="1">
                <a:off x="10452699" y="3792160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 flipV="1">
                <a:off x="2413989" y="369222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 flipV="1">
                <a:off x="3423131" y="3717858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 flipV="1">
                <a:off x="4358590" y="375143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 flipV="1">
                <a:off x="5197543" y="375047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auto">
              <a:xfrm>
                <a:off x="10625322" y="3784127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5"/>
              <p:cNvSpPr>
                <a:spLocks noChangeShapeType="1"/>
              </p:cNvSpPr>
              <p:nvPr/>
            </p:nvSpPr>
            <p:spPr bwMode="auto">
              <a:xfrm>
                <a:off x="2630013" y="3752783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>
                <a:off x="3711163" y="375047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"/>
              <p:cNvSpPr>
                <a:spLocks noChangeShapeType="1"/>
              </p:cNvSpPr>
              <p:nvPr/>
            </p:nvSpPr>
            <p:spPr bwMode="auto">
              <a:xfrm>
                <a:off x="4574229" y="3755264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>
                <a:off x="5366317" y="3755264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 flipV="1">
                <a:off x="6139032" y="3699472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8"/>
              <p:cNvSpPr>
                <a:spLocks noChangeShapeType="1"/>
              </p:cNvSpPr>
              <p:nvPr/>
            </p:nvSpPr>
            <p:spPr bwMode="auto">
              <a:xfrm flipV="1">
                <a:off x="7074491" y="373304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 flipV="1">
                <a:off x="7913444" y="373208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5"/>
              <p:cNvSpPr>
                <a:spLocks noChangeShapeType="1"/>
              </p:cNvSpPr>
              <p:nvPr/>
            </p:nvSpPr>
            <p:spPr bwMode="auto">
              <a:xfrm>
                <a:off x="6427064" y="3732086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 flipV="1">
                <a:off x="8662988" y="3743811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8"/>
              <p:cNvSpPr>
                <a:spLocks noChangeShapeType="1"/>
              </p:cNvSpPr>
              <p:nvPr/>
            </p:nvSpPr>
            <p:spPr bwMode="auto">
              <a:xfrm flipV="1">
                <a:off x="9441649" y="3743811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81000" y="4940342"/>
              <a:ext cx="8763000" cy="585601"/>
              <a:chOff x="381000" y="4940342"/>
              <a:chExt cx="8763000" cy="585601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067519" y="4940755"/>
                <a:ext cx="8146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3p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583613" y="4940342"/>
                <a:ext cx="8146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3d</a:t>
                </a:r>
                <a:r>
                  <a:rPr lang="en-US" sz="3200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sz="3200" b="1" baseline="30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351795" y="4941168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4s</a:t>
                </a:r>
                <a:r>
                  <a:rPr lang="en-US" sz="3200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3200" b="1" baseline="30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81000" y="4941168"/>
                <a:ext cx="7922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43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46172" cy="62047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85184"/>
            <a:ext cx="2057399" cy="15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835696" y="1268760"/>
            <a:ext cx="6264696" cy="4104456"/>
            <a:chOff x="1835696" y="1628800"/>
            <a:chExt cx="6264696" cy="4104456"/>
          </a:xfrm>
        </p:grpSpPr>
        <p:sp>
          <p:nvSpPr>
            <p:cNvPr id="6" name="Oval Callout 5"/>
            <p:cNvSpPr/>
            <p:nvPr/>
          </p:nvSpPr>
          <p:spPr>
            <a:xfrm>
              <a:off x="1835696" y="1628800"/>
              <a:ext cx="6264696" cy="4104456"/>
            </a:xfrm>
            <a:prstGeom prst="wedgeEllipseCallou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84884" y="2407528"/>
              <a:ext cx="516632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tử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electron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chuyển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động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thế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chiếm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mức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năng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lượng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Trình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sắp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xếp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mức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năng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lượng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?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phân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bố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electron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tử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tuân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theo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nguyên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lí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quy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tắc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2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DDD071D-E653-4CE5-A99F-4500777E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1470" y="1484784"/>
            <a:ext cx="82256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BÀI 4: CẤU TRÚC LỚP VỎ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ELECTRON CỦA NGUYÊN TỬ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2570" y="6061938"/>
            <a:ext cx="403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r>
              <a:rPr lang="en-US" b="1" dirty="0" smtClean="0"/>
              <a:t>: </a:t>
            </a:r>
            <a:r>
              <a:rPr lang="en-US" b="1" dirty="0" err="1" smtClean="0"/>
              <a:t>Nguyễn</a:t>
            </a:r>
            <a:r>
              <a:rPr lang="en-US" b="1" dirty="0" smtClean="0"/>
              <a:t> </a:t>
            </a:r>
            <a:r>
              <a:rPr lang="en-US" b="1" dirty="0" err="1" smtClean="0"/>
              <a:t>Thị</a:t>
            </a:r>
            <a:r>
              <a:rPr lang="en-US" b="1" dirty="0" smtClean="0"/>
              <a:t> </a:t>
            </a:r>
            <a:r>
              <a:rPr lang="en-US" b="1" dirty="0" err="1" smtClean="0"/>
              <a:t>Kiều</a:t>
            </a:r>
            <a:r>
              <a:rPr lang="en-US" b="1" dirty="0" smtClean="0"/>
              <a:t> Trinh 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81470" y="3435389"/>
            <a:ext cx="7772400" cy="3265454"/>
            <a:chOff x="681470" y="3435389"/>
            <a:chExt cx="7772400" cy="32654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35389"/>
              <a:ext cx="3743325" cy="326545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815070" y="4121189"/>
              <a:ext cx="1447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872470" y="4654589"/>
              <a:ext cx="1828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281670" y="5187989"/>
              <a:ext cx="16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291070" y="3816389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Electron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49340" y="4425989"/>
              <a:ext cx="1604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Hạt nhân</a:t>
              </a:r>
              <a:endPara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470" y="4730789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Quỹ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Electron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259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eds.png"/>
          <p:cNvPicPr>
            <a:picLocks noChangeAspect="1"/>
          </p:cNvPicPr>
          <p:nvPr/>
        </p:nvPicPr>
        <p:blipFill>
          <a:blip r:embed="rId2" cstate="print"/>
          <a:srcRect l="45606" t="-1265"/>
          <a:stretch>
            <a:fillRect/>
          </a:stretch>
        </p:blipFill>
        <p:spPr>
          <a:xfrm>
            <a:off x="0" y="681991"/>
            <a:ext cx="2457450" cy="601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8" name="Group 7"/>
          <p:cNvGrpSpPr/>
          <p:nvPr/>
        </p:nvGrpSpPr>
        <p:grpSpPr>
          <a:xfrm>
            <a:off x="1835696" y="-99392"/>
            <a:ext cx="7221845" cy="2792717"/>
            <a:chOff x="1885212" y="-538452"/>
            <a:chExt cx="7716848" cy="2792717"/>
          </a:xfrm>
        </p:grpSpPr>
        <p:sp>
          <p:nvSpPr>
            <p:cNvPr id="32" name="Rounded Rectangle 31"/>
            <p:cNvSpPr/>
            <p:nvPr/>
          </p:nvSpPr>
          <p:spPr>
            <a:xfrm>
              <a:off x="2437773" y="1257298"/>
              <a:ext cx="7164287" cy="99696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I.SỰ CHUYỂN ĐỘNG CỦA CÁC ELECTRON TRONG NGUYÊN TỬ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33600" y="1181101"/>
              <a:ext cx="905770" cy="1073164"/>
              <a:chOff x="2743200" y="300992"/>
              <a:chExt cx="905770" cy="1073164"/>
            </a:xfrm>
          </p:grpSpPr>
          <p:sp>
            <p:nvSpPr>
              <p:cNvPr id="31" name="Oval 30">
                <a:hlinkClick r:id="rId3" action="ppaction://hlinksldjump"/>
              </p:cNvPr>
              <p:cNvSpPr/>
              <p:nvPr/>
            </p:nvSpPr>
            <p:spPr>
              <a:xfrm>
                <a:off x="2743200" y="796291"/>
                <a:ext cx="228600" cy="2286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33" name="Block Arc 32"/>
              <p:cNvSpPr/>
              <p:nvPr/>
            </p:nvSpPr>
            <p:spPr>
              <a:xfrm rot="16200000" flipH="1">
                <a:off x="2773804" y="498990"/>
                <a:ext cx="1073164" cy="677168"/>
              </a:xfrm>
              <a:prstGeom prst="blockArc">
                <a:avLst>
                  <a:gd name="adj1" fmla="val 10800000"/>
                  <a:gd name="adj2" fmla="val 0"/>
                  <a:gd name="adj3" fmla="val 9328"/>
                </a:avLst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1885212" y="-538452"/>
              <a:ext cx="7540473" cy="99696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NỘI DUNG BÀI HỌC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78754" y="3310890"/>
            <a:ext cx="6253711" cy="1414253"/>
            <a:chOff x="2743200" y="2113822"/>
            <a:chExt cx="7315201" cy="762000"/>
          </a:xfrm>
        </p:grpSpPr>
        <p:grpSp>
          <p:nvGrpSpPr>
            <p:cNvPr id="36" name="Group 35"/>
            <p:cNvGrpSpPr/>
            <p:nvPr/>
          </p:nvGrpSpPr>
          <p:grpSpPr>
            <a:xfrm>
              <a:off x="2743200" y="2113822"/>
              <a:ext cx="990600" cy="762000"/>
              <a:chOff x="2743200" y="300991"/>
              <a:chExt cx="990600" cy="762000"/>
            </a:xfrm>
            <a:solidFill>
              <a:srgbClr val="A13532"/>
            </a:solidFill>
          </p:grpSpPr>
          <p:sp>
            <p:nvSpPr>
              <p:cNvPr id="37" name="Oval 36">
                <a:hlinkClick r:id="rId3" action="ppaction://hlinksldjump"/>
              </p:cNvPr>
              <p:cNvSpPr/>
              <p:nvPr/>
            </p:nvSpPr>
            <p:spPr>
              <a:xfrm>
                <a:off x="2743200" y="567691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38" name="Block Arc 37"/>
              <p:cNvSpPr/>
              <p:nvPr/>
            </p:nvSpPr>
            <p:spPr>
              <a:xfrm rot="16200000" flipH="1">
                <a:off x="2971800" y="300991"/>
                <a:ext cx="762000" cy="762000"/>
              </a:xfrm>
              <a:prstGeom prst="blockArc">
                <a:avLst>
                  <a:gd name="adj1" fmla="val 10800000"/>
                  <a:gd name="adj2" fmla="val 0"/>
                  <a:gd name="adj3" fmla="val 9328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sp>
          <p:nvSpPr>
            <p:cNvPr id="48" name="Rounded Rectangle 47"/>
            <p:cNvSpPr/>
            <p:nvPr/>
          </p:nvSpPr>
          <p:spPr>
            <a:xfrm>
              <a:off x="3048000" y="2177142"/>
              <a:ext cx="7010401" cy="609600"/>
            </a:xfrm>
            <a:prstGeom prst="roundRect">
              <a:avLst>
                <a:gd name="adj" fmla="val 50000"/>
              </a:avLst>
            </a:prstGeom>
            <a:solidFill>
              <a:srgbClr val="A13532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II.LỚP ELECTRON VÀ PHÂN LỚP ELECTRON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1442" y="4869160"/>
            <a:ext cx="6601023" cy="1152128"/>
            <a:chOff x="3048000" y="3141345"/>
            <a:chExt cx="7315201" cy="762000"/>
          </a:xfrm>
        </p:grpSpPr>
        <p:grpSp>
          <p:nvGrpSpPr>
            <p:cNvPr id="39" name="Group 38"/>
            <p:cNvGrpSpPr/>
            <p:nvPr/>
          </p:nvGrpSpPr>
          <p:grpSpPr>
            <a:xfrm>
              <a:off x="3048000" y="3141345"/>
              <a:ext cx="990600" cy="762000"/>
              <a:chOff x="2743200" y="300991"/>
              <a:chExt cx="990600" cy="762000"/>
            </a:xfrm>
            <a:solidFill>
              <a:srgbClr val="50538D"/>
            </a:solidFill>
          </p:grpSpPr>
          <p:sp>
            <p:nvSpPr>
              <p:cNvPr id="40" name="Oval 39">
                <a:hlinkClick r:id="rId3" action="ppaction://hlinksldjump"/>
              </p:cNvPr>
              <p:cNvSpPr/>
              <p:nvPr/>
            </p:nvSpPr>
            <p:spPr>
              <a:xfrm>
                <a:off x="2743200" y="567691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  <p:sp>
            <p:nvSpPr>
              <p:cNvPr id="41" name="Block Arc 40"/>
              <p:cNvSpPr/>
              <p:nvPr/>
            </p:nvSpPr>
            <p:spPr>
              <a:xfrm rot="16200000" flipH="1">
                <a:off x="2971800" y="300991"/>
                <a:ext cx="762000" cy="762000"/>
              </a:xfrm>
              <a:prstGeom prst="blockArc">
                <a:avLst>
                  <a:gd name="adj1" fmla="val 10800000"/>
                  <a:gd name="adj2" fmla="val 0"/>
                  <a:gd name="adj3" fmla="val 9328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</p:txBody>
          </p:sp>
        </p:grpSp>
        <p:sp>
          <p:nvSpPr>
            <p:cNvPr id="49" name="Rounded Rectangle 48"/>
            <p:cNvSpPr/>
            <p:nvPr/>
          </p:nvSpPr>
          <p:spPr>
            <a:xfrm>
              <a:off x="3352800" y="3210376"/>
              <a:ext cx="7010401" cy="609600"/>
            </a:xfrm>
            <a:prstGeom prst="roundRect">
              <a:avLst>
                <a:gd name="adj" fmla="val 50000"/>
              </a:avLst>
            </a:prstGeom>
            <a:solidFill>
              <a:srgbClr val="50538D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III.CẤU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ELECTRON NGUYÊN TỬ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 Antiqu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83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981200" y="457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131840" y="762000"/>
            <a:ext cx="5631160" cy="4107160"/>
          </a:xfrm>
          <a:prstGeom prst="cloudCallout">
            <a:avLst>
              <a:gd name="adj1" fmla="val -77931"/>
              <a:gd name="adj2" fmla="val 6614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CÁC ELECTRON CHUYỂN ĐỘNG NHƯ THẾ NÀO ?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611560" y="4667037"/>
            <a:ext cx="12192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04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SỰ CHUYỂN ĐỘNG CỦA CÁC ELECTRON TRONG NGUYÊN TỬ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body" idx="1"/>
          </p:nvPr>
        </p:nvSpPr>
        <p:spPr>
          <a:xfrm>
            <a:off x="395536" y="952500"/>
            <a:ext cx="8610600" cy="6172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Symbol"/>
              <a:buChar char="Þ"/>
            </a:pP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TK XX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ngtử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quỹ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38600"/>
            <a:ext cx="2057399" cy="15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xplosion 1 7"/>
          <p:cNvSpPr/>
          <p:nvPr/>
        </p:nvSpPr>
        <p:spPr>
          <a:xfrm>
            <a:off x="971600" y="958775"/>
            <a:ext cx="3962400" cy="3581400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TK XX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7199"/>
            <a:ext cx="3343632" cy="316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50650" y="4548555"/>
            <a:ext cx="403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Rutherford- Bohr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59B7C7D-63FD-41AB-B459-B8CB6CB2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3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565" y="836712"/>
            <a:ext cx="3384376" cy="331236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52861"/>
            <a:ext cx="3343632" cy="316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84059" y="4294837"/>
            <a:ext cx="403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Rutherford- Bohr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66273" y="4432462"/>
            <a:ext cx="403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 </a:t>
            </a:r>
            <a:r>
              <a:rPr lang="en-US" b="1" dirty="0" err="1" smtClean="0"/>
              <a:t>đại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41675" y="4941168"/>
            <a:ext cx="8575848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mô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khu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vực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quỹ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white">
          <a:xfrm>
            <a:off x="545936" y="0"/>
            <a:ext cx="8305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SỰ CHUYỂN ĐỘNG CỦA CÁC ELECTRON TRONG NGUYÊN TỬ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3613" y="1340768"/>
            <a:ext cx="3456384" cy="230832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Orbital </a:t>
            </a:r>
            <a:r>
              <a:rPr lang="en-US" sz="2400" b="1" kern="0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kern="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kern="0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(AO)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kern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kern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90%)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42" y="3859890"/>
            <a:ext cx="6272786" cy="29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16" y="1340768"/>
            <a:ext cx="356392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c023TGp_natural_diagram_v2">
  <a:themeElements>
    <a:clrScheme name="Office Theme 3">
      <a:dk1>
        <a:srgbClr val="000000"/>
      </a:dk1>
      <a:lt1>
        <a:srgbClr val="FFFFFF"/>
      </a:lt1>
      <a:dk2>
        <a:srgbClr val="0D466D"/>
      </a:dk2>
      <a:lt2>
        <a:srgbClr val="B2B2B2"/>
      </a:lt2>
      <a:accent1>
        <a:srgbClr val="5BAE4A"/>
      </a:accent1>
      <a:accent2>
        <a:srgbClr val="CDB331"/>
      </a:accent2>
      <a:accent3>
        <a:srgbClr val="FFFFFF"/>
      </a:accent3>
      <a:accent4>
        <a:srgbClr val="000000"/>
      </a:accent4>
      <a:accent5>
        <a:srgbClr val="B5D3B1"/>
      </a:accent5>
      <a:accent6>
        <a:srgbClr val="BAA22B"/>
      </a:accent6>
      <a:hlink>
        <a:srgbClr val="268CD2"/>
      </a:hlink>
      <a:folHlink>
        <a:srgbClr val="D38259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C42CA"/>
        </a:dk2>
        <a:lt2>
          <a:srgbClr val="B2B2B2"/>
        </a:lt2>
        <a:accent1>
          <a:srgbClr val="3C77EC"/>
        </a:accent1>
        <a:accent2>
          <a:srgbClr val="09B9E3"/>
        </a:accent2>
        <a:accent3>
          <a:srgbClr val="FFFFFF"/>
        </a:accent3>
        <a:accent4>
          <a:srgbClr val="000000"/>
        </a:accent4>
        <a:accent5>
          <a:srgbClr val="AFBDF4"/>
        </a:accent5>
        <a:accent6>
          <a:srgbClr val="07A7CE"/>
        </a:accent6>
        <a:hlink>
          <a:srgbClr val="69B58F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EF9E2"/>
        </a:lt1>
        <a:dk2>
          <a:srgbClr val="853F0F"/>
        </a:dk2>
        <a:lt2>
          <a:srgbClr val="808080"/>
        </a:lt2>
        <a:accent1>
          <a:srgbClr val="CC9636"/>
        </a:accent1>
        <a:accent2>
          <a:srgbClr val="DF713F"/>
        </a:accent2>
        <a:accent3>
          <a:srgbClr val="FEFBEE"/>
        </a:accent3>
        <a:accent4>
          <a:srgbClr val="000000"/>
        </a:accent4>
        <a:accent5>
          <a:srgbClr val="E2C9AE"/>
        </a:accent5>
        <a:accent6>
          <a:srgbClr val="CA6638"/>
        </a:accent6>
        <a:hlink>
          <a:srgbClr val="9B9D53"/>
        </a:hlink>
        <a:folHlink>
          <a:srgbClr val="6D9D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D466D"/>
        </a:dk2>
        <a:lt2>
          <a:srgbClr val="B2B2B2"/>
        </a:lt2>
        <a:accent1>
          <a:srgbClr val="5BAE4A"/>
        </a:accent1>
        <a:accent2>
          <a:srgbClr val="CDB331"/>
        </a:accent2>
        <a:accent3>
          <a:srgbClr val="FFFFFF"/>
        </a:accent3>
        <a:accent4>
          <a:srgbClr val="000000"/>
        </a:accent4>
        <a:accent5>
          <a:srgbClr val="B5D3B1"/>
        </a:accent5>
        <a:accent6>
          <a:srgbClr val="BAA22B"/>
        </a:accent6>
        <a:hlink>
          <a:srgbClr val="268CD2"/>
        </a:hlink>
        <a:folHlink>
          <a:srgbClr val="D382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.VnBodoni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c023TGp_natural_diagram_v2</Template>
  <TotalTime>2001</TotalTime>
  <Words>1227</Words>
  <PresentationFormat>On-screen Show (4:3)</PresentationFormat>
  <Paragraphs>254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c023TGp_natural_diagram_v2</vt:lpstr>
      <vt:lpstr>Level</vt:lpstr>
      <vt:lpstr>Default Design</vt:lpstr>
      <vt:lpstr>1_Office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SỰ CHUYỂN ĐỘNG CỦA CÁC ELECTRON TRONG NGUYÊN TỬ</vt:lpstr>
      <vt:lpstr>PowerPoint Presentation</vt:lpstr>
      <vt:lpstr>PowerPoint Presentation</vt:lpstr>
      <vt:lpstr>PowerPoint Presentation</vt:lpstr>
      <vt:lpstr>I. SỰ CHUYỂN ĐỘNG CỦA CÁC ELECTRON TRONG NGUYÊN TỬ</vt:lpstr>
      <vt:lpstr>PowerPoint Presentation</vt:lpstr>
      <vt:lpstr>PowerPoint Presentation</vt:lpstr>
      <vt:lpstr>PowerPoint Presentation</vt:lpstr>
      <vt:lpstr>PowerPoint Presentation</vt:lpstr>
      <vt:lpstr>Sè obitan trong mét ph©n líp electron.</vt:lpstr>
      <vt:lpstr>PowerPoint Presentation</vt:lpstr>
      <vt:lpstr>PowerPoint Presentation</vt:lpstr>
      <vt:lpstr>PowerPoint Presentation</vt:lpstr>
      <vt:lpstr>PowerPoint Presentation</vt:lpstr>
      <vt:lpstr>Nguyên lí Pauli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2019-10-11T04:04:39Z</dcterms:created>
  <dcterms:modified xsi:type="dcterms:W3CDTF">2022-07-28T17:49:09Z</dcterms:modified>
</cp:coreProperties>
</file>