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63" r:id="rId3"/>
  </p:sldMasterIdLst>
  <p:notesMasterIdLst>
    <p:notesMasterId r:id="rId34"/>
  </p:notesMasterIdLst>
  <p:handoutMasterIdLst>
    <p:handoutMasterId r:id="rId35"/>
  </p:handoutMasterIdLst>
  <p:sldIdLst>
    <p:sldId id="300" r:id="rId4"/>
    <p:sldId id="304" r:id="rId5"/>
    <p:sldId id="302" r:id="rId6"/>
    <p:sldId id="303" r:id="rId7"/>
    <p:sldId id="292" r:id="rId8"/>
    <p:sldId id="301" r:id="rId9"/>
    <p:sldId id="306" r:id="rId10"/>
    <p:sldId id="305" r:id="rId11"/>
    <p:sldId id="310" r:id="rId12"/>
    <p:sldId id="338" r:id="rId13"/>
    <p:sldId id="307" r:id="rId14"/>
    <p:sldId id="351" r:id="rId15"/>
    <p:sldId id="333" r:id="rId16"/>
    <p:sldId id="343" r:id="rId17"/>
    <p:sldId id="344" r:id="rId18"/>
    <p:sldId id="345" r:id="rId19"/>
    <p:sldId id="352" r:id="rId20"/>
    <p:sldId id="347" r:id="rId21"/>
    <p:sldId id="341" r:id="rId22"/>
    <p:sldId id="348" r:id="rId23"/>
    <p:sldId id="349" r:id="rId24"/>
    <p:sldId id="342" r:id="rId25"/>
    <p:sldId id="353" r:id="rId26"/>
    <p:sldId id="315" r:id="rId27"/>
    <p:sldId id="332" r:id="rId28"/>
    <p:sldId id="331" r:id="rId29"/>
    <p:sldId id="295" r:id="rId30"/>
    <p:sldId id="328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93979" autoAdjust="0"/>
  </p:normalViewPr>
  <p:slideViewPr>
    <p:cSldViewPr snapToGrid="0">
      <p:cViewPr varScale="1">
        <p:scale>
          <a:sx n="81" d="100"/>
          <a:sy n="81" d="100"/>
        </p:scale>
        <p:origin x="101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DE17D-59B1-482C-A077-52DF8C329B78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5477-915D-4893-961F-802DF6782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2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3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79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5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11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69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01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9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2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19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3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1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66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08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2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7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8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6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8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8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smtClean="0">
                <a:solidFill>
                  <a:schemeClr val="bg1"/>
                </a:solidFill>
              </a:rPr>
              <a:t>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2380-7D18-41DB-B764-A84517ABE31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1344D-6106-4D21-B7D5-1BF9AA2D9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4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296F6-FECB-40AC-AD26-62762C077BE5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8125-0498-4FE4-84B5-6EC5CDF24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5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</a:t>
            </a:r>
            <a:r>
              <a:rPr lang="en-US" sz="4400" b="1" smtClean="0">
                <a:solidFill>
                  <a:srgbClr val="0070C0"/>
                </a:solidFill>
              </a:rPr>
              <a:t>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Reading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 smtClean="0">
                <a:solidFill>
                  <a:srgbClr val="FF0000"/>
                </a:solidFill>
              </a:rPr>
              <a:t>23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001" y="329198"/>
            <a:ext cx="11676999" cy="24006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smtClean="0">
                <a:solidFill>
                  <a:srgbClr val="0070C0"/>
                </a:solidFill>
              </a:rPr>
              <a:t>Work </a:t>
            </a:r>
            <a:r>
              <a:rPr lang="en-US" sz="3000" i="1" dirty="0">
                <a:solidFill>
                  <a:srgbClr val="0070C0"/>
                </a:solidFill>
              </a:rPr>
              <a:t>in pairs</a:t>
            </a:r>
            <a:r>
              <a:rPr lang="en-US" sz="3000" i="1">
                <a:solidFill>
                  <a:srgbClr val="0070C0"/>
                </a:solidFill>
              </a:rPr>
              <a:t>. </a:t>
            </a:r>
            <a:endParaRPr lang="en-US" sz="3000" i="1" dirty="0">
              <a:solidFill>
                <a:srgbClr val="0070C0"/>
              </a:solidFill>
            </a:endParaRPr>
          </a:p>
          <a:p>
            <a:r>
              <a:rPr lang="en-US" sz="3000" i="1" smtClean="0">
                <a:solidFill>
                  <a:srgbClr val="0070C0"/>
                </a:solidFill>
              </a:rPr>
              <a:t>a. Match </a:t>
            </a:r>
            <a:r>
              <a:rPr lang="en-US" sz="3000" i="1" dirty="0" smtClean="0">
                <a:solidFill>
                  <a:srgbClr val="0070C0"/>
                </a:solidFill>
              </a:rPr>
              <a:t>the words with the </a:t>
            </a:r>
            <a:r>
              <a:rPr lang="en-US" sz="3000" i="1" smtClean="0">
                <a:solidFill>
                  <a:srgbClr val="0070C0"/>
                </a:solidFill>
              </a:rPr>
              <a:t>pictures.</a:t>
            </a:r>
          </a:p>
          <a:p>
            <a:pPr marL="742950" indent="-742950">
              <a:buAutoNum type="alphaLcPeriod"/>
            </a:pPr>
            <a:endParaRPr lang="en-US" sz="3000" i="1">
              <a:solidFill>
                <a:srgbClr val="0070C0"/>
              </a:solidFill>
            </a:endParaRPr>
          </a:p>
          <a:p>
            <a:pPr marL="742950" indent="-742950">
              <a:buAutoNum type="alphaLcPeriod"/>
            </a:pPr>
            <a:endParaRPr lang="en-US" sz="3000" i="1" smtClean="0">
              <a:solidFill>
                <a:srgbClr val="0070C0"/>
              </a:solidFill>
            </a:endParaRPr>
          </a:p>
          <a:p>
            <a:pPr marL="742950" indent="-742950">
              <a:buAutoNum type="alphaLcPeriod"/>
            </a:pPr>
            <a:endParaRPr lang="en-US" sz="3000" i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5001" y="1280386"/>
            <a:ext cx="10762599" cy="8819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i="1" smtClean="0">
                <a:solidFill>
                  <a:srgbClr val="FF0000"/>
                </a:solidFill>
              </a:rPr>
              <a:t>electronic			</a:t>
            </a:r>
            <a:r>
              <a:rPr lang="vi-VN" sz="3000" i="1" smtClean="0">
                <a:solidFill>
                  <a:srgbClr val="FF0000"/>
                </a:solidFill>
              </a:rPr>
              <a:t>	</a:t>
            </a:r>
            <a:r>
              <a:rPr lang="en-US" sz="3000" i="1" smtClean="0">
                <a:solidFill>
                  <a:srgbClr val="FF0000"/>
                </a:solidFill>
              </a:rPr>
              <a:t>heavy metal   		</a:t>
            </a:r>
            <a:r>
              <a:rPr lang="vi-VN" sz="3000" i="1" smtClean="0">
                <a:solidFill>
                  <a:srgbClr val="FF0000"/>
                </a:solidFill>
              </a:rPr>
              <a:t>	</a:t>
            </a:r>
            <a:r>
              <a:rPr lang="en-US" sz="3000" i="1" smtClean="0">
                <a:solidFill>
                  <a:srgbClr val="FF0000"/>
                </a:solidFill>
              </a:rPr>
              <a:t>reggae</a:t>
            </a:r>
          </a:p>
          <a:p>
            <a:r>
              <a:rPr lang="en-US" sz="3000" i="1" smtClean="0">
                <a:solidFill>
                  <a:srgbClr val="FF0000"/>
                </a:solidFill>
              </a:rPr>
              <a:t>blues				</a:t>
            </a:r>
            <a:r>
              <a:rPr lang="vi-VN" sz="3000" i="1" smtClean="0">
                <a:solidFill>
                  <a:srgbClr val="FF0000"/>
                </a:solidFill>
              </a:rPr>
              <a:t>	</a:t>
            </a:r>
            <a:r>
              <a:rPr lang="en-US" sz="3000" i="1" smtClean="0">
                <a:solidFill>
                  <a:srgbClr val="FF0000"/>
                </a:solidFill>
              </a:rPr>
              <a:t>folk </a:t>
            </a:r>
            <a:r>
              <a:rPr lang="en-US" sz="3000" i="1">
                <a:solidFill>
                  <a:srgbClr val="FF0000"/>
                </a:solidFill>
              </a:rPr>
              <a:t>(</a:t>
            </a:r>
            <a:r>
              <a:rPr lang="en-US" sz="3000" i="1" smtClean="0">
                <a:solidFill>
                  <a:srgbClr val="FF0000"/>
                </a:solidFill>
              </a:rPr>
              <a:t>music)		</a:t>
            </a:r>
            <a:r>
              <a:rPr lang="vi-VN" sz="3000" i="1" smtClean="0">
                <a:solidFill>
                  <a:srgbClr val="FF0000"/>
                </a:solidFill>
              </a:rPr>
              <a:t>		</a:t>
            </a:r>
            <a:r>
              <a:rPr lang="en-US" sz="3000" i="1" smtClean="0">
                <a:solidFill>
                  <a:srgbClr val="FF0000"/>
                </a:solidFill>
              </a:rPr>
              <a:t>RnB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64" r="2899" b="33965"/>
          <a:stretch/>
        </p:blipFill>
        <p:spPr>
          <a:xfrm>
            <a:off x="838961" y="2365277"/>
            <a:ext cx="10523480" cy="2304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527" y="4907075"/>
            <a:ext cx="1008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RnB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6627" y="4933980"/>
            <a:ext cx="2448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folk (music)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6976" y="4793981"/>
            <a:ext cx="2338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h</a:t>
            </a:r>
            <a:r>
              <a:rPr lang="en-US" sz="3000" i="1" smtClean="0">
                <a:solidFill>
                  <a:srgbClr val="FF0000"/>
                </a:solidFill>
              </a:rPr>
              <a:t>eavy metal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597" y="4960884"/>
            <a:ext cx="4288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__________ – a mix of blues </a:t>
            </a:r>
            <a:r>
              <a:rPr lang="en-US" sz="3000" smtClean="0"/>
              <a:t>and</a:t>
            </a:r>
            <a:r>
              <a:rPr lang="vi-VN" sz="3000" smtClean="0"/>
              <a:t> </a:t>
            </a:r>
            <a:r>
              <a:rPr lang="en-US" sz="3000" smtClean="0"/>
              <a:t>jazz </a:t>
            </a:r>
            <a:r>
              <a:rPr lang="en-US" sz="3000"/>
              <a:t>music. </a:t>
            </a:r>
            <a:endParaRPr lang="vi-VN" sz="3000" smtClean="0"/>
          </a:p>
          <a:p>
            <a:r>
              <a:rPr lang="en-US" sz="3000" smtClean="0"/>
              <a:t>This </a:t>
            </a:r>
            <a:r>
              <a:rPr lang="en-US" sz="3000"/>
              <a:t>music is </a:t>
            </a:r>
            <a:r>
              <a:rPr lang="en-US" sz="3000" smtClean="0"/>
              <a:t>very</a:t>
            </a:r>
            <a:r>
              <a:rPr lang="vi-VN" sz="3000" smtClean="0"/>
              <a:t> </a:t>
            </a:r>
            <a:r>
              <a:rPr lang="en-US" sz="3000" smtClean="0"/>
              <a:t>popular</a:t>
            </a:r>
            <a:r>
              <a:rPr lang="en-US" sz="3000"/>
              <a:t>. </a:t>
            </a:r>
            <a:br>
              <a:rPr lang="en-US" sz="3000"/>
            </a:br>
            <a:endParaRPr lang="en-US" sz="3000"/>
          </a:p>
        </p:txBody>
      </p:sp>
      <p:sp>
        <p:nvSpPr>
          <p:cNvPr id="11" name="TextBox 10"/>
          <p:cNvSpPr txBox="1"/>
          <p:nvPr/>
        </p:nvSpPr>
        <p:spPr>
          <a:xfrm>
            <a:off x="4251435" y="4982773"/>
            <a:ext cx="4561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__________ – traditional music </a:t>
            </a:r>
            <a:r>
              <a:rPr lang="en-US" sz="3000" smtClean="0"/>
              <a:t>of</a:t>
            </a:r>
            <a:r>
              <a:rPr lang="vi-VN" sz="3000" smtClean="0"/>
              <a:t> </a:t>
            </a:r>
            <a:r>
              <a:rPr lang="en-US" sz="3000" smtClean="0"/>
              <a:t>a </a:t>
            </a:r>
            <a:r>
              <a:rPr lang="en-US" sz="3000"/>
              <a:t>country or </a:t>
            </a:r>
            <a:endParaRPr lang="vi-VN" sz="3000" smtClean="0"/>
          </a:p>
          <a:p>
            <a:r>
              <a:rPr lang="en-US" sz="3000" smtClean="0"/>
              <a:t>group </a:t>
            </a:r>
            <a:r>
              <a:rPr lang="en-US" sz="3000"/>
              <a:t>of people.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92236" y="4793981"/>
            <a:ext cx="40149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__________ – </a:t>
            </a:r>
            <a:r>
              <a:rPr lang="en-US" sz="2800" smtClean="0"/>
              <a:t>rock</a:t>
            </a:r>
            <a:r>
              <a:rPr lang="vi-VN" sz="2800" smtClean="0"/>
              <a:t> </a:t>
            </a:r>
            <a:r>
              <a:rPr lang="en-US" sz="2800" smtClean="0"/>
              <a:t>music </a:t>
            </a:r>
            <a:r>
              <a:rPr lang="en-US" sz="2800"/>
              <a:t>with a</a:t>
            </a:r>
            <a:r>
              <a:rPr lang="vi-VN" sz="2800"/>
              <a:t> </a:t>
            </a:r>
            <a:r>
              <a:rPr lang="en-US" sz="2800"/>
              <a:t>very strong beat</a:t>
            </a:r>
            <a:r>
              <a:rPr lang="vi-VN" sz="2800"/>
              <a:t> </a:t>
            </a:r>
            <a:r>
              <a:rPr lang="en-US" sz="2800"/>
              <a:t>played very loud</a:t>
            </a:r>
            <a:r>
              <a:rPr lang="vi-VN" sz="2800"/>
              <a:t> </a:t>
            </a:r>
            <a:r>
              <a:rPr lang="en-US" sz="2800"/>
              <a:t>on electric </a:t>
            </a:r>
            <a:r>
              <a:rPr lang="en-US" sz="2800" smtClean="0"/>
              <a:t>guitars</a:t>
            </a:r>
            <a:r>
              <a:rPr lang="vi-VN" sz="2800" smtClean="0"/>
              <a:t>.</a:t>
            </a:r>
            <a:r>
              <a:rPr lang="en-US" sz="2800" smtClean="0"/>
              <a:t>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91260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8552" y="5449870"/>
            <a:ext cx="11612894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heavy </a:t>
            </a:r>
            <a:r>
              <a:rPr lang="en-US" sz="3400" i="1" dirty="0" smtClean="0">
                <a:solidFill>
                  <a:srgbClr val="0070C0"/>
                </a:solidFill>
              </a:rPr>
              <a:t>metal </a:t>
            </a:r>
            <a:r>
              <a:rPr lang="en-US" sz="3400" i="1" dirty="0" smtClean="0">
                <a:solidFill>
                  <a:srgbClr val="FF0000"/>
                </a:solidFill>
              </a:rPr>
              <a:t>/</a:t>
            </a:r>
            <a:r>
              <a:rPr lang="en-US" sz="3400" dirty="0" smtClean="0">
                <a:solidFill>
                  <a:srgbClr val="FF0000"/>
                </a:solidFill>
              </a:rPr>
              <a:t>ˌ</a:t>
            </a:r>
            <a:r>
              <a:rPr lang="en-US" sz="3400" dirty="0" err="1" smtClean="0">
                <a:solidFill>
                  <a:srgbClr val="FF0000"/>
                </a:solidFill>
              </a:rPr>
              <a:t>hevi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>
                <a:solidFill>
                  <a:srgbClr val="FF0000"/>
                </a:solidFill>
              </a:rPr>
              <a:t>ˈ</a:t>
            </a:r>
            <a:r>
              <a:rPr lang="en-US" sz="3400" dirty="0" err="1" smtClean="0">
                <a:solidFill>
                  <a:srgbClr val="FF0000"/>
                </a:solidFill>
              </a:rPr>
              <a:t>metəl</a:t>
            </a:r>
            <a:r>
              <a:rPr lang="en-US" sz="3400" dirty="0" smtClean="0">
                <a:solidFill>
                  <a:srgbClr val="FF0000"/>
                </a:solidFill>
              </a:rPr>
              <a:t>/ </a:t>
            </a:r>
            <a:r>
              <a:rPr lang="en-US" sz="3400" dirty="0" err="1" smtClean="0">
                <a:solidFill>
                  <a:srgbClr val="FF0000"/>
                </a:solidFill>
              </a:rPr>
              <a:t>nhạc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rốc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với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giai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điệu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mạnh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và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ồn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ào</a:t>
            </a:r>
            <a:r>
              <a:rPr lang="en-US" sz="3400" dirty="0">
                <a:solidFill>
                  <a:srgbClr val="FF0000"/>
                </a:solidFill>
              </a:rPr>
              <a:t> </a:t>
            </a:r>
            <a:endParaRPr lang="en-US" sz="34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193" y="3011336"/>
            <a:ext cx="11608051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>
                <a:solidFill>
                  <a:srgbClr val="0070C0"/>
                </a:solidFill>
              </a:rPr>
              <a:t>e</a:t>
            </a:r>
            <a:r>
              <a:rPr lang="en-US" sz="3400" i="1" smtClean="0">
                <a:solidFill>
                  <a:srgbClr val="0070C0"/>
                </a:solidFill>
              </a:rPr>
              <a:t>lectronic </a:t>
            </a:r>
            <a:r>
              <a:rPr lang="en-US" sz="3400" i="1" smtClean="0"/>
              <a:t>(n)</a:t>
            </a:r>
            <a:r>
              <a:rPr lang="en-US" sz="3400" i="1" smtClean="0">
                <a:solidFill>
                  <a:srgbClr val="0070C0"/>
                </a:solidFill>
              </a:rPr>
              <a:t> </a:t>
            </a:r>
            <a:r>
              <a:rPr lang="en-US" sz="3400" smtClean="0">
                <a:solidFill>
                  <a:srgbClr val="FF0000"/>
                </a:solidFill>
              </a:rPr>
              <a:t>/i</a:t>
            </a:r>
            <a:r>
              <a:rPr lang="en-US" sz="3400">
                <a:solidFill>
                  <a:srgbClr val="FF0000"/>
                </a:solidFill>
              </a:rPr>
              <a:t>ˌlekˈ</a:t>
            </a:r>
            <a:r>
              <a:rPr lang="en-US" sz="3400" smtClean="0">
                <a:solidFill>
                  <a:srgbClr val="FF0000"/>
                </a:solidFill>
              </a:rPr>
              <a:t>trɑːnɪk/ </a:t>
            </a:r>
            <a:r>
              <a:rPr lang="en-US" sz="3400" smtClean="0"/>
              <a:t>nhạc điện tử</a:t>
            </a:r>
            <a:r>
              <a:rPr lang="en-US" sz="3400" i="1">
                <a:solidFill>
                  <a:srgbClr val="0070C0"/>
                </a:solidFill>
              </a:rPr>
              <a:t>	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416" y="2197659"/>
            <a:ext cx="11608051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smtClean="0">
                <a:solidFill>
                  <a:srgbClr val="0070C0"/>
                </a:solidFill>
              </a:rPr>
              <a:t>folk (music) </a:t>
            </a:r>
            <a:r>
              <a:rPr lang="en-US" sz="3400"/>
              <a:t>(</a:t>
            </a:r>
            <a:r>
              <a:rPr lang="en-US" sz="3400" smtClean="0"/>
              <a:t>nphr)</a:t>
            </a:r>
            <a:r>
              <a:rPr lang="en-US" sz="3400" i="1" smtClean="0">
                <a:solidFill>
                  <a:srgbClr val="0070C0"/>
                </a:solidFill>
              </a:rPr>
              <a:t> </a:t>
            </a:r>
            <a:r>
              <a:rPr lang="en-US" sz="3400" smtClean="0">
                <a:solidFill>
                  <a:srgbClr val="FF0000"/>
                </a:solidFill>
              </a:rPr>
              <a:t>/</a:t>
            </a:r>
            <a:r>
              <a:rPr lang="en-US" sz="3400"/>
              <a:t> </a:t>
            </a:r>
            <a:r>
              <a:rPr lang="en-US" sz="3400" smtClean="0">
                <a:solidFill>
                  <a:srgbClr val="FF0000"/>
                </a:solidFill>
              </a:rPr>
              <a:t>fəʊkˈmjuːzɪk</a:t>
            </a:r>
            <a:r>
              <a:rPr lang="en-US" sz="3400">
                <a:solidFill>
                  <a:srgbClr val="FF0000"/>
                </a:solidFill>
              </a:rPr>
              <a:t> </a:t>
            </a:r>
            <a:r>
              <a:rPr lang="en-US" sz="3400" smtClean="0">
                <a:solidFill>
                  <a:srgbClr val="FF0000"/>
                </a:solidFill>
              </a:rPr>
              <a:t>/ </a:t>
            </a:r>
            <a:r>
              <a:rPr lang="en-US" sz="3400" smtClean="0"/>
              <a:t>dân ca </a:t>
            </a:r>
            <a:endParaRPr lang="en-US" sz="3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5" y="1333640"/>
            <a:ext cx="11599177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>
                <a:solidFill>
                  <a:srgbClr val="0070C0"/>
                </a:solidFill>
              </a:rPr>
              <a:t>b</a:t>
            </a:r>
            <a:r>
              <a:rPr lang="en-US" sz="3400" i="1" smtClean="0">
                <a:solidFill>
                  <a:srgbClr val="0070C0"/>
                </a:solidFill>
              </a:rPr>
              <a:t>lues </a:t>
            </a:r>
            <a:r>
              <a:rPr lang="en-US" sz="3400" smtClean="0"/>
              <a:t>(n) </a:t>
            </a:r>
            <a:r>
              <a:rPr lang="en-US" sz="3400" smtClean="0">
                <a:solidFill>
                  <a:srgbClr val="FF0000"/>
                </a:solidFill>
              </a:rPr>
              <a:t>/bluːz/ </a:t>
            </a:r>
            <a:r>
              <a:rPr lang="en-US" sz="3400" smtClean="0"/>
              <a:t>nhạc blues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8552" y="4627720"/>
            <a:ext cx="11560915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</a:t>
            </a:r>
            <a:r>
              <a:rPr lang="en-US" sz="3400" i="1" dirty="0" smtClean="0">
                <a:solidFill>
                  <a:srgbClr val="0070C0"/>
                </a:solidFill>
              </a:rPr>
              <a:t>eggae (n) </a:t>
            </a:r>
            <a:r>
              <a:rPr lang="en-US" sz="3400" i="1" dirty="0" smtClean="0">
                <a:solidFill>
                  <a:srgbClr val="FF0000"/>
                </a:solidFill>
              </a:rPr>
              <a:t>/</a:t>
            </a:r>
            <a:r>
              <a:rPr lang="en-US" sz="3400" dirty="0" smtClean="0">
                <a:solidFill>
                  <a:srgbClr val="FF0000"/>
                </a:solidFill>
              </a:rPr>
              <a:t>ˈ</a:t>
            </a:r>
            <a:r>
              <a:rPr lang="en-US" sz="3400" dirty="0" err="1" smtClean="0">
                <a:solidFill>
                  <a:srgbClr val="FF0000"/>
                </a:solidFill>
              </a:rPr>
              <a:t>reɡeɪ</a:t>
            </a:r>
            <a:r>
              <a:rPr lang="en-US" sz="3400" dirty="0" smtClean="0">
                <a:solidFill>
                  <a:srgbClr val="FF0000"/>
                </a:solidFill>
              </a:rPr>
              <a:t>/ </a:t>
            </a:r>
            <a:r>
              <a:rPr lang="en-US" sz="3400" dirty="0" err="1" smtClean="0">
                <a:solidFill>
                  <a:srgbClr val="FF0000"/>
                </a:solidFill>
              </a:rPr>
              <a:t>nhạc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nhịp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mạnh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endParaRPr lang="en-US" sz="34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6047" y="3833486"/>
            <a:ext cx="11608051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i="1" smtClean="0">
                <a:solidFill>
                  <a:srgbClr val="0070C0"/>
                </a:solidFill>
              </a:rPr>
              <a:t>RnB	 </a:t>
            </a:r>
            <a:r>
              <a:rPr lang="en-US" sz="3400" i="1"/>
              <a:t>(n)</a:t>
            </a:r>
            <a:r>
              <a:rPr lang="en-US" sz="3400" i="1">
                <a:solidFill>
                  <a:srgbClr val="0070C0"/>
                </a:solidFill>
              </a:rPr>
              <a:t> </a:t>
            </a:r>
            <a:r>
              <a:rPr lang="en-US" sz="3400" smtClean="0">
                <a:solidFill>
                  <a:srgbClr val="FF0000"/>
                </a:solidFill>
              </a:rPr>
              <a:t>/</a:t>
            </a:r>
            <a:r>
              <a:rPr lang="en-US" sz="3400"/>
              <a:t>ˌɑːr ənd ˈbiː</a:t>
            </a:r>
            <a:r>
              <a:rPr lang="en-US" sz="3400" smtClean="0">
                <a:solidFill>
                  <a:srgbClr val="FF0000"/>
                </a:solidFill>
              </a:rPr>
              <a:t>/ </a:t>
            </a:r>
            <a:r>
              <a:rPr lang="en-US" sz="3400" smtClean="0"/>
              <a:t>nhạc R&amp;B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1194" y="382399"/>
            <a:ext cx="1163939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200" b="1" i="1" dirty="0">
                <a:solidFill>
                  <a:srgbClr val="0070C0"/>
                </a:solidFill>
              </a:rPr>
              <a:t>. </a:t>
            </a:r>
            <a:r>
              <a:rPr lang="en-US" sz="2400" b="1" i="1" dirty="0">
                <a:solidFill>
                  <a:srgbClr val="0070C0"/>
                </a:solidFill>
              </a:rPr>
              <a:t>(Click each </a:t>
            </a:r>
            <a:r>
              <a:rPr lang="en-US" sz="2400" b="1" i="1" dirty="0" smtClean="0">
                <a:solidFill>
                  <a:srgbClr val="0070C0"/>
                </a:solidFill>
              </a:rPr>
              <a:t>word/phrase </a:t>
            </a:r>
            <a:r>
              <a:rPr lang="en-US" sz="2400" b="1" i="1" dirty="0">
                <a:solidFill>
                  <a:srgbClr val="0070C0"/>
                </a:solidFill>
              </a:rPr>
              <a:t>to hear the sound</a:t>
            </a:r>
            <a:r>
              <a:rPr lang="en-US" sz="2400" b="1" i="1" dirty="0" smtClean="0">
                <a:solidFill>
                  <a:srgbClr val="0070C0"/>
                </a:solidFill>
              </a:rPr>
              <a:t>)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pic>
        <p:nvPicPr>
          <p:cNvPr id="16" name="blu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08309" y="489104"/>
            <a:ext cx="406400" cy="406400"/>
          </a:xfrm>
          <a:prstGeom prst="rect">
            <a:avLst/>
          </a:prstGeom>
        </p:spPr>
      </p:pic>
      <p:pic>
        <p:nvPicPr>
          <p:cNvPr id="17" name="folk mus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07550" y="457574"/>
            <a:ext cx="406400" cy="406400"/>
          </a:xfrm>
          <a:prstGeom prst="rect">
            <a:avLst/>
          </a:prstGeom>
        </p:spPr>
      </p:pic>
      <p:pic>
        <p:nvPicPr>
          <p:cNvPr id="31" name="electroni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08309" y="518009"/>
            <a:ext cx="406400" cy="406400"/>
          </a:xfrm>
          <a:prstGeom prst="rect">
            <a:avLst/>
          </a:prstGeom>
        </p:spPr>
      </p:pic>
      <p:pic>
        <p:nvPicPr>
          <p:cNvPr id="32" name="Rn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59530" y="479382"/>
            <a:ext cx="406400" cy="406400"/>
          </a:xfrm>
          <a:prstGeom prst="rect">
            <a:avLst/>
          </a:prstGeom>
        </p:spPr>
      </p:pic>
      <p:pic>
        <p:nvPicPr>
          <p:cNvPr id="33" name="regga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56330" y="503557"/>
            <a:ext cx="406400" cy="406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heavy met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 flipV="1">
            <a:off x="11325577" y="571180"/>
            <a:ext cx="647224" cy="21836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5" name="Rectangle 34"/>
          <p:cNvSpPr/>
          <p:nvPr/>
        </p:nvSpPr>
        <p:spPr>
          <a:xfrm>
            <a:off x="11256330" y="365337"/>
            <a:ext cx="803137" cy="5590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eavy met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42340" y="440667"/>
            <a:ext cx="487363" cy="487363"/>
          </a:xfrm>
          <a:prstGeom prst="rect">
            <a:avLst/>
          </a:prstGeom>
        </p:spPr>
      </p:pic>
      <p:pic>
        <p:nvPicPr>
          <p:cNvPr id="3" name="heavy met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3465" y="384054"/>
            <a:ext cx="487363" cy="48736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49588" y="359285"/>
            <a:ext cx="855116" cy="675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mute="1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1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6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 Practice </a:t>
            </a:r>
          </a:p>
          <a:p>
            <a:pPr algn="ctr"/>
            <a:r>
              <a:rPr lang="en-US" dirty="0" smtClean="0"/>
              <a:t>DHA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 smtClean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241" y="1819377"/>
            <a:ext cx="10039755" cy="45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48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67388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</a:t>
            </a:r>
            <a:r>
              <a:rPr lang="en-US" sz="3600" i="1" smtClean="0">
                <a:solidFill>
                  <a:srgbClr val="0070C0"/>
                </a:solidFill>
              </a:rPr>
              <a:t>. Ask and answer about each type of music. Do you like any of them?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1" y="2632850"/>
            <a:ext cx="3521853" cy="22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68" y="3237812"/>
            <a:ext cx="6847301" cy="17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0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447" y="1018454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94" y="3504955"/>
            <a:ext cx="11151173" cy="113035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844144" y="4045559"/>
            <a:ext cx="753428" cy="71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2137775" y="4069797"/>
            <a:ext cx="1803605" cy="3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4062827" y="4075979"/>
            <a:ext cx="956939" cy="3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6373443" y="4077756"/>
            <a:ext cx="16249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8385315" y="4045559"/>
            <a:ext cx="753428" cy="3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9967512" y="4045559"/>
            <a:ext cx="5007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1923392" y="4621074"/>
            <a:ext cx="1282262" cy="59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 flipV="1">
            <a:off x="5019766" y="4614042"/>
            <a:ext cx="753428" cy="3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7775718" y="4627005"/>
            <a:ext cx="15679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1920" y="402038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</p:spTree>
    <p:extLst>
      <p:ext uri="{BB962C8B-B14F-4D97-AF65-F5344CB8AC3E}">
        <p14:creationId xmlns:p14="http://schemas.microsoft.com/office/powerpoint/2010/main" val="19830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7877" y="400369"/>
            <a:ext cx="963371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Now listen and choose the correct answer</a:t>
            </a:r>
            <a:r>
              <a:rPr lang="en-US" sz="3000" i="1">
                <a:solidFill>
                  <a:srgbClr val="0070C0"/>
                </a:solidFill>
              </a:rPr>
              <a:t>. </a:t>
            </a:r>
            <a:endParaRPr lang="en-US" sz="30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2404133" y="3448881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2404133" y="4792304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4" y="1831314"/>
            <a:ext cx="10237076" cy="1130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6893" y="4053781"/>
            <a:ext cx="1986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at school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6151" y="5064210"/>
            <a:ext cx="6563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Tom: Hey, lunch break is over. It's time to get back </a:t>
            </a:r>
            <a:r>
              <a:rPr lang="en-US" sz="3600" i="1" dirty="0" smtClean="0">
                <a:solidFill>
                  <a:srgbClr val="FF0000"/>
                </a:solidFill>
              </a:rPr>
              <a:t>to class.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CD1-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1533" y="458605"/>
            <a:ext cx="680107" cy="5965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5674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</p:spTree>
    <p:extLst>
      <p:ext uri="{BB962C8B-B14F-4D97-AF65-F5344CB8AC3E}">
        <p14:creationId xmlns:p14="http://schemas.microsoft.com/office/powerpoint/2010/main" val="250884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9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5562" y="358706"/>
            <a:ext cx="9835507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</a:p>
          <a:p>
            <a:r>
              <a:rPr lang="en-US" sz="3000" i="1" smtClean="0">
                <a:solidFill>
                  <a:srgbClr val="FF0000"/>
                </a:solidFill>
              </a:rPr>
              <a:t>Listen </a:t>
            </a:r>
            <a:r>
              <a:rPr lang="en-US" sz="3000" i="1">
                <a:solidFill>
                  <a:srgbClr val="FF0000"/>
                </a:solidFill>
              </a:rPr>
              <a:t>and answer the questions.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86" y="36572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556" y="1853735"/>
            <a:ext cx="9574563" cy="461776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4375831" y="2599172"/>
            <a:ext cx="1001712" cy="74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6519443" y="2596545"/>
            <a:ext cx="1333085" cy="2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9059159" y="2596545"/>
            <a:ext cx="1649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660964" y="3380541"/>
            <a:ext cx="3525021" cy="1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8513976" y="3380541"/>
            <a:ext cx="27887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660964" y="4137907"/>
            <a:ext cx="19279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6194983" y="4127834"/>
            <a:ext cx="3410930" cy="1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596547" y="4885199"/>
            <a:ext cx="3589438" cy="84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8418136" y="4885199"/>
            <a:ext cx="1738261" cy="8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643678" y="5657190"/>
            <a:ext cx="19279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6177697" y="5647117"/>
            <a:ext cx="3410930" cy="100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 flipV="1">
            <a:off x="3653107" y="6401911"/>
            <a:ext cx="19279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6617616" y="6388210"/>
            <a:ext cx="18005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806" y="47402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</a:t>
            </a:r>
            <a:r>
              <a:rPr lang="en-US" sz="3600" i="1">
                <a:solidFill>
                  <a:srgbClr val="0070C0"/>
                </a:solidFill>
              </a:rPr>
              <a:t>and </a:t>
            </a:r>
            <a:r>
              <a:rPr lang="en-US" sz="3600">
                <a:solidFill>
                  <a:srgbClr val="0070C0"/>
                </a:solidFill>
              </a:rPr>
              <a:t>answer the questions</a:t>
            </a:r>
            <a:r>
              <a:rPr lang="en-US" sz="3600" i="1" smtClean="0">
                <a:solidFill>
                  <a:srgbClr val="0070C0"/>
                </a:solidFill>
              </a:rPr>
              <a:t>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994" y="1516967"/>
            <a:ext cx="113827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1. What kind of music does B. J. Jones play? </a:t>
            </a:r>
            <a:br>
              <a:rPr lang="en-US" sz="3200"/>
            </a:br>
            <a:r>
              <a:rPr lang="en-US" sz="3200" smtClean="0"/>
              <a:t>__________________________________</a:t>
            </a:r>
            <a:r>
              <a:rPr lang="en-US" sz="3200"/>
              <a:t/>
            </a:r>
            <a:br>
              <a:rPr lang="en-US" sz="3200"/>
            </a:br>
            <a:r>
              <a:rPr lang="en-US" sz="3200"/>
              <a:t>2. What time is Marlon Ellis' show? ______________________________________________________</a:t>
            </a:r>
            <a:br>
              <a:rPr lang="en-US" sz="3200"/>
            </a:br>
            <a:r>
              <a:rPr lang="en-US" sz="3200"/>
              <a:t>3. What kind of music does Tom like? ______________________________________________________</a:t>
            </a:r>
            <a:br>
              <a:rPr lang="en-US" sz="3200"/>
            </a:br>
            <a:r>
              <a:rPr lang="en-US" sz="3200"/>
              <a:t>4. What time is Melody Sol's show? ______________________________________________________</a:t>
            </a:r>
            <a:br>
              <a:rPr lang="en-US" sz="3200"/>
            </a:br>
            <a:r>
              <a:rPr lang="en-US" sz="3200"/>
              <a:t>5. Which day will they meet? ______________________________________________________ </a:t>
            </a:r>
            <a:br>
              <a:rPr lang="en-US" sz="3200"/>
            </a:br>
            <a:endParaRPr lang="en-US" sz="3200"/>
          </a:p>
        </p:txBody>
      </p:sp>
      <p:pic>
        <p:nvPicPr>
          <p:cNvPr id="5" name="CD1-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9021" y="240686"/>
            <a:ext cx="1024758" cy="6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0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7234" y="1305642"/>
            <a:ext cx="1138270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1. What kind of music does B. J. Jones play? </a:t>
            </a:r>
            <a:br>
              <a:rPr lang="en-US" sz="3000" dirty="0"/>
            </a:br>
            <a:r>
              <a:rPr lang="en-US" sz="3000" dirty="0" smtClean="0"/>
              <a:t>__________________________________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2. What time is Marlon Ellis' show? ______________________________________________________</a:t>
            </a:r>
            <a:br>
              <a:rPr lang="en-US" sz="3000" dirty="0"/>
            </a:br>
            <a:r>
              <a:rPr lang="en-US" sz="3000" dirty="0"/>
              <a:t>3. What kind of music does Tom like? ______________________________________________________</a:t>
            </a:r>
            <a:br>
              <a:rPr lang="en-US" sz="3000" dirty="0"/>
            </a:br>
            <a:r>
              <a:rPr lang="en-US" sz="3000" dirty="0"/>
              <a:t>4. What time is Melody Sol's show? ______________________________________________________</a:t>
            </a:r>
            <a:br>
              <a:rPr lang="en-US" sz="3000" dirty="0"/>
            </a:br>
            <a:r>
              <a:rPr lang="en-US" sz="3000" dirty="0"/>
              <a:t>5. Which day will they meet? ______________________________________________________ 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3240753" y="1712838"/>
            <a:ext cx="1888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blues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0753" y="2576948"/>
            <a:ext cx="1888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5 p.m. </a:t>
            </a: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6833" y="3546444"/>
            <a:ext cx="1888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rock </a:t>
            </a:r>
            <a:br>
              <a:rPr lang="en-US" sz="3000">
                <a:solidFill>
                  <a:srgbClr val="FF0000"/>
                </a:solidFill>
              </a:rPr>
            </a:br>
            <a:r>
              <a:rPr lang="en-US" sz="3000">
                <a:solidFill>
                  <a:srgbClr val="FF0000"/>
                </a:solidFill>
              </a:rPr>
              <a:t/>
            </a: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6417" y="4438474"/>
            <a:ext cx="1912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3 p.m. </a:t>
            </a:r>
            <a:br>
              <a:rPr lang="en-US" sz="3000">
                <a:solidFill>
                  <a:srgbClr val="FF0000"/>
                </a:solidFill>
              </a:rPr>
            </a:br>
            <a:r>
              <a:rPr lang="en-US" sz="3000" smtClean="0">
                <a:solidFill>
                  <a:srgbClr val="FF0000"/>
                </a:solidFill>
              </a:rPr>
              <a:t> </a:t>
            </a:r>
            <a:r>
              <a:rPr lang="en-US" sz="3000">
                <a:solidFill>
                  <a:srgbClr val="FF0000"/>
                </a:solidFill>
              </a:rPr>
              <a:t/>
            </a:r>
            <a:br>
              <a:rPr lang="en-US" sz="3000">
                <a:solidFill>
                  <a:srgbClr val="FF0000"/>
                </a:solidFill>
              </a:rPr>
            </a:br>
            <a:r>
              <a:rPr lang="en-US" sz="3000">
                <a:solidFill>
                  <a:srgbClr val="FF0000"/>
                </a:solidFill>
              </a:rPr>
              <a:t/>
            </a: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3459" y="2630241"/>
            <a:ext cx="1912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</a:rPr>
              <a:t> </a:t>
            </a:r>
            <a:r>
              <a:rPr lang="en-US" sz="3000">
                <a:solidFill>
                  <a:srgbClr val="FF0000"/>
                </a:solidFill>
              </a:rPr>
              <a:t/>
            </a:r>
            <a:br>
              <a:rPr lang="en-US" sz="3000">
                <a:solidFill>
                  <a:srgbClr val="FF0000"/>
                </a:solidFill>
              </a:rPr>
            </a:br>
            <a:r>
              <a:rPr lang="en-US" sz="3000">
                <a:solidFill>
                  <a:srgbClr val="FF0000"/>
                </a:solidFill>
              </a:rPr>
              <a:t/>
            </a: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2339" y="5413707"/>
            <a:ext cx="1888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</a:rPr>
              <a:t>Sunday </a:t>
            </a:r>
            <a:br>
              <a:rPr lang="en-US" sz="3000">
                <a:solidFill>
                  <a:srgbClr val="FF0000"/>
                </a:solidFill>
              </a:rPr>
            </a:b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3160" y="403033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92EF9-D9EB-4945-AB6D-8ABB44C7359D}"/>
              </a:ext>
            </a:extLst>
          </p:cNvPr>
          <p:cNvSpPr txBox="1"/>
          <p:nvPr/>
        </p:nvSpPr>
        <p:spPr>
          <a:xfrm>
            <a:off x="6703459" y="5921538"/>
            <a:ext cx="5217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ANWERS?</a:t>
            </a:r>
            <a:endParaRPr lang="en-US" sz="2800" dirty="0"/>
          </a:p>
        </p:txBody>
      </p:sp>
      <p:pic>
        <p:nvPicPr>
          <p:cNvPr id="3" name="CD1-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11512141" y="285873"/>
            <a:ext cx="595589" cy="4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1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8" grpId="0"/>
      <p:bldP spid="9" grpId="0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870" y="3575419"/>
            <a:ext cx="4343472" cy="885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619" y="481391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567454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303" y="4414524"/>
            <a:ext cx="562796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/>
              <a:t>1. What kind of music does B. J. Jones play</a:t>
            </a:r>
            <a:r>
              <a:rPr lang="en-US" sz="3600" b="1" smtClean="0"/>
              <a:t>? </a:t>
            </a:r>
            <a:r>
              <a:rPr lang="en-US" sz="3600" b="1" smtClean="0">
                <a:solidFill>
                  <a:srgbClr val="FF0000"/>
                </a:solidFill>
              </a:rPr>
              <a:t>blues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06303" y="2220775"/>
            <a:ext cx="562796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/>
              <a:t>Jack: What about B. J. Jones?</a:t>
            </a:r>
            <a:br>
              <a:rPr lang="en-US" sz="3600" i="1" dirty="0"/>
            </a:br>
            <a:r>
              <a:rPr lang="en-US" sz="3600" i="1" dirty="0"/>
              <a:t>Mary: Hmm, blues is OK, but I prefer reggae.</a:t>
            </a:r>
            <a:r>
              <a:rPr lang="en-US" sz="3600" dirty="0"/>
              <a:t>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7532" y="5125139"/>
            <a:ext cx="593512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/>
              <a:t>2</a:t>
            </a:r>
            <a:r>
              <a:rPr lang="en-US" sz="3600" b="1"/>
              <a:t>. What time is Marlon Ellis' show? </a:t>
            </a:r>
            <a:r>
              <a:rPr lang="en-US" sz="3600" b="1" smtClean="0">
                <a:solidFill>
                  <a:srgbClr val="FF0000"/>
                </a:solidFill>
              </a:rPr>
              <a:t>5 </a:t>
            </a:r>
            <a:r>
              <a:rPr lang="en-US" sz="3600" b="1">
                <a:solidFill>
                  <a:srgbClr val="FF0000"/>
                </a:solidFill>
              </a:rPr>
              <a:t>p.m. 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6127532" y="2130270"/>
            <a:ext cx="593512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mtClean="0"/>
              <a:t>Jack</a:t>
            </a:r>
            <a:r>
              <a:rPr lang="en-US" sz="3600" i="1"/>
              <a:t>: What about Marlon Ellis? He's a reggae singer.</a:t>
            </a:r>
            <a:br>
              <a:rPr lang="en-US" sz="3600" i="1"/>
            </a:br>
            <a:r>
              <a:rPr lang="en-US" sz="3600" i="1"/>
              <a:t>Mary: Oh yeah, he's great. When's his show?</a:t>
            </a:r>
            <a:br>
              <a:rPr lang="en-US" sz="3600" i="1"/>
            </a:br>
            <a:r>
              <a:rPr lang="en-US" sz="3600" i="1"/>
              <a:t>Jack: It's at 5 p.m. on Saturday</a:t>
            </a:r>
            <a:r>
              <a:rPr lang="en-US" sz="3600"/>
              <a:t>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18" name="CD1-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6883" y="451596"/>
            <a:ext cx="878045" cy="87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1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9410" y="4336941"/>
            <a:ext cx="551320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/>
              <a:t>4. What time is Melody Sol's show? </a:t>
            </a:r>
            <a:r>
              <a:rPr lang="en-US" sz="3200" b="1">
                <a:solidFill>
                  <a:srgbClr val="FF0000"/>
                </a:solidFill>
              </a:rPr>
              <a:t>3 p.m.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611" y="5082592"/>
            <a:ext cx="573783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5. Which day will they meet? </a:t>
            </a:r>
            <a:r>
              <a:rPr lang="en-US" sz="3200" b="1" dirty="0">
                <a:solidFill>
                  <a:srgbClr val="FF0000"/>
                </a:solidFill>
              </a:rPr>
              <a:t>Sunday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759" y="2406350"/>
            <a:ext cx="5780687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3. What kind of music does Tom like</a:t>
            </a:r>
            <a:r>
              <a:rPr lang="en-US" sz="3200" b="1" dirty="0" smtClean="0"/>
              <a:t>? </a:t>
            </a:r>
            <a:r>
              <a:rPr lang="en-US" sz="3200" b="1" dirty="0">
                <a:solidFill>
                  <a:srgbClr val="FF0000"/>
                </a:solidFill>
              </a:rPr>
              <a:t>rock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013" y="8261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/>
              <a:t/>
            </a:r>
            <a:br>
              <a:rPr lang="en-US" sz="2800"/>
            </a:br>
            <a:endParaRPr lang="en-US"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62759" y="1169379"/>
            <a:ext cx="578068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</a:rPr>
              <a:t>Tom: Hmm</a:t>
            </a:r>
            <a:r>
              <a:rPr lang="en-US" sz="3200" i="1" dirty="0" smtClean="0">
                <a:solidFill>
                  <a:srgbClr val="000000"/>
                </a:solidFill>
              </a:rPr>
              <a:t>...</a:t>
            </a:r>
            <a:r>
              <a:rPr lang="en-US" sz="3200" i="1" dirty="0">
                <a:solidFill>
                  <a:srgbClr val="000000"/>
                </a:solidFill>
              </a:rPr>
              <a:t>I prefer rock to folk music.</a:t>
            </a:r>
            <a:endParaRPr lang="en-US" sz="32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28288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6449410" y="2093316"/>
            <a:ext cx="5513204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0000"/>
                </a:solidFill>
                <a:latin typeface="+mj-lt"/>
              </a:rPr>
              <a:t>Jack: OK. What about Melody Sol? She's an RnB singer.</a:t>
            </a:r>
            <a:br>
              <a:rPr lang="en-US" sz="3200" i="1">
                <a:solidFill>
                  <a:srgbClr val="000000"/>
                </a:solidFill>
                <a:latin typeface="+mj-lt"/>
              </a:rPr>
            </a:br>
            <a:r>
              <a:rPr lang="en-US" sz="3200" i="1">
                <a:solidFill>
                  <a:srgbClr val="000000"/>
                </a:solidFill>
                <a:latin typeface="+mj-lt"/>
              </a:rPr>
              <a:t>Tom: When's her show?</a:t>
            </a:r>
            <a:br>
              <a:rPr lang="en-US" sz="3200" i="1">
                <a:solidFill>
                  <a:srgbClr val="000000"/>
                </a:solidFill>
                <a:latin typeface="+mj-lt"/>
              </a:rPr>
            </a:br>
            <a:r>
              <a:rPr lang="en-US" sz="3200" i="1">
                <a:solidFill>
                  <a:srgbClr val="000000"/>
                </a:solidFill>
                <a:latin typeface="+mj-lt"/>
              </a:rPr>
              <a:t>Jack: It's at 3 p.m. on Sunday.</a:t>
            </a:r>
            <a:endParaRPr lang="en-US" sz="32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62760" y="4229219"/>
            <a:ext cx="57806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/>
              <a:t>Jack: See you guys on </a:t>
            </a:r>
            <a:r>
              <a:rPr lang="en-US" sz="3600" i="1" dirty="0" smtClean="0"/>
              <a:t>Sunday.</a:t>
            </a:r>
            <a:r>
              <a:rPr lang="en-US" sz="3600" dirty="0" smtClean="0"/>
              <a:t>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11" name="CD1-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0248" y="497727"/>
            <a:ext cx="704192" cy="6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0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4" y="239368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093510" y="2868457"/>
            <a:ext cx="10162094" cy="1731823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What kind of music concert would you like to go to?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Which band or singer would you like to see?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0397" y="239368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  <p:extLst>
      <p:ext uri="{BB962C8B-B14F-4D97-AF65-F5344CB8AC3E}">
        <p14:creationId xmlns:p14="http://schemas.microsoft.com/office/powerpoint/2010/main" val="404484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440" y="1198990"/>
            <a:ext cx="8725656" cy="5006774"/>
          </a:xfrm>
          <a:prstGeom prst="rect">
            <a:avLst/>
          </a:prstGeom>
        </p:spPr>
      </p:pic>
      <p:pic>
        <p:nvPicPr>
          <p:cNvPr id="4" name="CD1-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2676" y="477493"/>
            <a:ext cx="1366344" cy="11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28" t="347" r="3167" b="4170"/>
          <a:stretch/>
        </p:blipFill>
        <p:spPr>
          <a:xfrm>
            <a:off x="536026" y="1275850"/>
            <a:ext cx="11319641" cy="4939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333" y="312180"/>
            <a:ext cx="10142482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Fill in the blanks. </a:t>
            </a:r>
          </a:p>
          <a:p>
            <a:r>
              <a:rPr lang="en-US" sz="2800" i="1" dirty="0" smtClean="0">
                <a:solidFill>
                  <a:srgbClr val="0070C0"/>
                </a:solidFill>
              </a:rPr>
              <a:t>blues	     folk (music)     electronic     RnB   	reggae      heavy metal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1141" y="3004858"/>
            <a:ext cx="159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blues</a:t>
            </a:r>
            <a:endParaRPr lang="en-US" sz="3600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smtClean="0">
                <a:solidFill>
                  <a:schemeClr val="bg1"/>
                </a:solidFill>
              </a:rPr>
              <a:t>page 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48343" y="3025881"/>
            <a:ext cx="159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RnB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09991" y="5564197"/>
            <a:ext cx="2730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heavy metal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6192" y="5564197"/>
            <a:ext cx="251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electronic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0980" y="5542194"/>
            <a:ext cx="26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 folk (music)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127423" y="873539"/>
            <a:ext cx="466114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electronic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heavy metal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reggae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blues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folk (music)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 smtClean="0">
                <a:solidFill>
                  <a:srgbClr val="0070C0"/>
                </a:solidFill>
              </a:rPr>
              <a:t>RnB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31597" y="2177074"/>
            <a:ext cx="11425286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plans to go to a music event.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prepositions of time and </a:t>
            </a:r>
            <a:r>
              <a:rPr lang="en-US" sz="3600" i="1" dirty="0" smtClean="0">
                <a:solidFill>
                  <a:srgbClr val="0070C0"/>
                </a:solidFill>
              </a:rPr>
              <a:t>possessive adjectives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invite </a:t>
            </a:r>
            <a:r>
              <a:rPr lang="en-US" sz="3600" i="1" dirty="0">
                <a:solidFill>
                  <a:srgbClr val="0070C0"/>
                </a:solidFill>
              </a:rPr>
              <a:t>someone to speak.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for main ideas and specific information.</a:t>
            </a: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5414" y="1646758"/>
            <a:ext cx="1211658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</a:t>
            </a:r>
            <a:r>
              <a:rPr lang="en-US" sz="3600" i="1" dirty="0" smtClean="0">
                <a:solidFill>
                  <a:srgbClr val="0070C0"/>
                </a:solidFill>
              </a:rPr>
              <a:t>heart </a:t>
            </a:r>
            <a:r>
              <a:rPr lang="en-US" sz="3600" i="1" dirty="0">
                <a:solidFill>
                  <a:srgbClr val="0070C0"/>
                </a:solidFill>
              </a:rPr>
              <a:t>vocabularies and make </a:t>
            </a:r>
            <a:r>
              <a:rPr lang="en-US" sz="3600" i="1" dirty="0" smtClean="0">
                <a:solidFill>
                  <a:srgbClr val="0070C0"/>
                </a:solidFill>
              </a:rPr>
              <a:t>sentences using </a:t>
            </a:r>
            <a:r>
              <a:rPr lang="en-US" sz="3600" i="1" dirty="0">
                <a:solidFill>
                  <a:srgbClr val="0070C0"/>
                </a:solidFill>
              </a:rPr>
              <a:t>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</a:t>
            </a:r>
            <a:r>
              <a:rPr lang="en-US" sz="3600" i="1" dirty="0" smtClean="0">
                <a:solidFill>
                  <a:srgbClr val="0070C0"/>
                </a:solidFill>
              </a:rPr>
              <a:t>Listening </a:t>
            </a:r>
            <a:r>
              <a:rPr lang="en-US" sz="3600" i="1" dirty="0">
                <a:solidFill>
                  <a:srgbClr val="0070C0"/>
                </a:solidFill>
              </a:rPr>
              <a:t>exercise on page </a:t>
            </a:r>
            <a:r>
              <a:rPr lang="en-US" sz="3600" i="1" dirty="0" smtClean="0">
                <a:solidFill>
                  <a:srgbClr val="0070C0"/>
                </a:solidFill>
              </a:rPr>
              <a:t>16 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</a:rPr>
              <a:t>page 16.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24 SB)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</a:t>
            </a:r>
            <a:r>
              <a:rPr lang="en-US" sz="3600" i="1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 smtClean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.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5826" y="580298"/>
            <a:ext cx="58074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to</a:t>
            </a:r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…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smtClean="0">
                <a:solidFill>
                  <a:srgbClr val="0070C0"/>
                </a:solidFill>
              </a:rPr>
              <a:t>talk about favorite types of music.</a:t>
            </a:r>
          </a:p>
          <a:p>
            <a:pPr marL="285750" indent="-285750">
              <a:buFontTx/>
              <a:buChar char="-"/>
            </a:pPr>
            <a:r>
              <a:rPr lang="en-US" sz="3600">
                <a:solidFill>
                  <a:srgbClr val="0070C0"/>
                </a:solidFill>
              </a:rPr>
              <a:t>i</a:t>
            </a:r>
            <a:r>
              <a:rPr lang="en-US" sz="3600" smtClean="0">
                <a:solidFill>
                  <a:srgbClr val="0070C0"/>
                </a:solidFill>
              </a:rPr>
              <a:t>nvite someone </a:t>
            </a:r>
            <a:r>
              <a:rPr lang="en-US" sz="3600">
                <a:solidFill>
                  <a:srgbClr val="0070C0"/>
                </a:solidFill>
              </a:rPr>
              <a:t>to </a:t>
            </a:r>
            <a:r>
              <a:rPr lang="en-US" sz="3600" smtClean="0">
                <a:solidFill>
                  <a:srgbClr val="0070C0"/>
                </a:solidFill>
              </a:rPr>
              <a:t>speak.</a:t>
            </a:r>
          </a:p>
          <a:p>
            <a:pPr marL="285750" indent="-285750">
              <a:buFontTx/>
              <a:buChar char="-"/>
            </a:pPr>
            <a:r>
              <a:rPr lang="en-US" sz="3600">
                <a:solidFill>
                  <a:srgbClr val="0070C0"/>
                </a:solidFill>
              </a:rPr>
              <a:t>practice listening for main ideas and specific </a:t>
            </a:r>
            <a:r>
              <a:rPr lang="en-US" sz="3600" smtClean="0">
                <a:solidFill>
                  <a:srgbClr val="0070C0"/>
                </a:solidFill>
              </a:rPr>
              <a:t>information.</a:t>
            </a:r>
            <a:endParaRPr lang="en-US" sz="36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59"/>
            <a:ext cx="8958016" cy="6035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981032" y="958775"/>
            <a:ext cx="4730851" cy="46784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electronic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heavy metal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reggae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blues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folk (music)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RnB</a:t>
            </a:r>
          </a:p>
        </p:txBody>
      </p:sp>
      <p:sp>
        <p:nvSpPr>
          <p:cNvPr id="6" name="Oval 5"/>
          <p:cNvSpPr/>
          <p:nvPr/>
        </p:nvSpPr>
        <p:spPr>
          <a:xfrm>
            <a:off x="1887803" y="1034188"/>
            <a:ext cx="4730851" cy="46784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electronic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heavy metal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reggae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blues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folk (music)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bg1"/>
                </a:solidFill>
              </a:rPr>
              <a:t>RnB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4" y="239368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6714" y="2929474"/>
            <a:ext cx="110185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0070C0"/>
                </a:solidFill>
              </a:rPr>
              <a:t>1 What </a:t>
            </a:r>
            <a:r>
              <a:rPr lang="en-US" sz="3600" b="1" i="1" smtClean="0">
                <a:solidFill>
                  <a:srgbClr val="0070C0"/>
                </a:solidFill>
              </a:rPr>
              <a:t>type </a:t>
            </a:r>
            <a:r>
              <a:rPr lang="en-US" sz="3600" b="1" i="1">
                <a:solidFill>
                  <a:srgbClr val="0070C0"/>
                </a:solidFill>
              </a:rPr>
              <a:t>of </a:t>
            </a:r>
            <a:r>
              <a:rPr lang="en-US" sz="3600" b="1" i="1" smtClean="0">
                <a:solidFill>
                  <a:srgbClr val="0070C0"/>
                </a:solidFill>
              </a:rPr>
              <a:t>music do you often listen to?</a:t>
            </a:r>
            <a:endParaRPr lang="en-US" sz="3600" b="1" i="1" dirty="0">
              <a:solidFill>
                <a:srgbClr val="0070C0"/>
              </a:solidFill>
            </a:endParaRPr>
          </a:p>
          <a:p>
            <a:r>
              <a:rPr lang="en-US" sz="3600" b="1" i="1">
                <a:solidFill>
                  <a:srgbClr val="0070C0"/>
                </a:solidFill>
              </a:rPr>
              <a:t>2 </a:t>
            </a:r>
            <a:r>
              <a:rPr lang="en-US" sz="3600" b="1" i="1" smtClean="0">
                <a:solidFill>
                  <a:srgbClr val="0070C0"/>
                </a:solidFill>
              </a:rPr>
              <a:t>Who is your favourite singer?</a:t>
            </a:r>
            <a:endParaRPr lang="en-US" sz="3600" b="1" i="1" dirty="0">
              <a:solidFill>
                <a:srgbClr val="0070C0"/>
              </a:solidFill>
            </a:endParaRPr>
          </a:p>
          <a:p>
            <a:r>
              <a:rPr lang="en-US" sz="3600" b="1" i="1">
                <a:solidFill>
                  <a:srgbClr val="0070C0"/>
                </a:solidFill>
              </a:rPr>
              <a:t>3 </a:t>
            </a:r>
            <a:r>
              <a:rPr lang="en-US" sz="3600" b="1" i="1" smtClean="0">
                <a:solidFill>
                  <a:srgbClr val="0070C0"/>
                </a:solidFill>
              </a:rPr>
              <a:t>When do you often listen to music?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2807" y="381322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What </a:t>
            </a:r>
            <a:r>
              <a:rPr lang="en-US" sz="3600" i="1" dirty="0">
                <a:solidFill>
                  <a:srgbClr val="0070C0"/>
                </a:solidFill>
              </a:rPr>
              <a:t>can you see in each picture?</a:t>
            </a: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82" y="378088"/>
            <a:ext cx="1887018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03" t="6018" r="3979" b="8463"/>
          <a:stretch/>
        </p:blipFill>
        <p:spPr>
          <a:xfrm>
            <a:off x="409904" y="1671145"/>
            <a:ext cx="3342290" cy="2017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07" t="8189" r="3125" b="11374"/>
          <a:stretch/>
        </p:blipFill>
        <p:spPr>
          <a:xfrm>
            <a:off x="4327634" y="1692037"/>
            <a:ext cx="3752193" cy="2017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233" t="6115" r="3183" b="4927"/>
          <a:stretch/>
        </p:blipFill>
        <p:spPr>
          <a:xfrm>
            <a:off x="8359387" y="1671145"/>
            <a:ext cx="3405323" cy="2017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7311" t="3688" r="105" b="39193"/>
          <a:stretch/>
        </p:blipFill>
        <p:spPr>
          <a:xfrm>
            <a:off x="409904" y="4172607"/>
            <a:ext cx="3422709" cy="2129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3909"/>
          <a:stretch/>
        </p:blipFill>
        <p:spPr>
          <a:xfrm>
            <a:off x="4327634" y="3946534"/>
            <a:ext cx="3536731" cy="2355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3986"/>
          <a:stretch/>
        </p:blipFill>
        <p:spPr>
          <a:xfrm>
            <a:off x="8359387" y="3946534"/>
            <a:ext cx="3433191" cy="235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999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3200" i="1" dirty="0" smtClean="0">
                <a:solidFill>
                  <a:srgbClr val="0070C0"/>
                </a:solidFill>
              </a:rPr>
              <a:t>  Work </a:t>
            </a:r>
            <a:r>
              <a:rPr lang="en-US" sz="3200" i="1" dirty="0">
                <a:solidFill>
                  <a:srgbClr val="0070C0"/>
                </a:solidFill>
              </a:rPr>
              <a:t>in pairs. </a:t>
            </a:r>
          </a:p>
          <a:p>
            <a:r>
              <a:rPr lang="en-US" sz="3200" i="1" dirty="0" smtClean="0">
                <a:solidFill>
                  <a:srgbClr val="0070C0"/>
                </a:solidFill>
              </a:rPr>
              <a:t>  a. Match the words with the pictures.</a:t>
            </a:r>
          </a:p>
          <a:p>
            <a:pPr marL="742950" indent="-742950">
              <a:buAutoNum type="alphaLcPeriod"/>
            </a:pPr>
            <a:endParaRPr lang="en-US" sz="3200" i="1" dirty="0">
              <a:solidFill>
                <a:srgbClr val="0070C0"/>
              </a:solidFill>
            </a:endParaRPr>
          </a:p>
          <a:p>
            <a:pPr marL="742950" indent="-742950">
              <a:buAutoNum type="alphaLcPeriod"/>
            </a:pPr>
            <a:endParaRPr lang="en-US" sz="3200" i="1" dirty="0" smtClean="0">
              <a:solidFill>
                <a:srgbClr val="0070C0"/>
              </a:solidFill>
            </a:endParaRPr>
          </a:p>
          <a:p>
            <a:pPr marL="742950" indent="-742950">
              <a:buAutoNum type="alphaLcPeriod"/>
            </a:pP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876" y="1020384"/>
            <a:ext cx="9837276" cy="9765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smtClean="0">
                <a:solidFill>
                  <a:srgbClr val="0070C0"/>
                </a:solidFill>
              </a:rPr>
              <a:t>electronic			heavy metal   		reggae</a:t>
            </a:r>
          </a:p>
          <a:p>
            <a:r>
              <a:rPr lang="en-US" sz="3200" i="1" smtClean="0">
                <a:solidFill>
                  <a:srgbClr val="0070C0"/>
                </a:solidFill>
              </a:rPr>
              <a:t>blues				folk </a:t>
            </a:r>
            <a:r>
              <a:rPr lang="en-US" sz="3200" i="1">
                <a:solidFill>
                  <a:srgbClr val="0070C0"/>
                </a:solidFill>
              </a:rPr>
              <a:t>(</a:t>
            </a:r>
            <a:r>
              <a:rPr lang="en-US" sz="3200" i="1" smtClean="0">
                <a:solidFill>
                  <a:srgbClr val="0070C0"/>
                </a:solidFill>
              </a:rPr>
              <a:t>music)		RnB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027" y="171507"/>
            <a:ext cx="1476415" cy="96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" t="2972" r="2608" b="33355"/>
          <a:stretch/>
        </p:blipFill>
        <p:spPr>
          <a:xfrm>
            <a:off x="742985" y="2063923"/>
            <a:ext cx="10551148" cy="2630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66431" y="4709760"/>
            <a:ext cx="1597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reggae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23074" y="4746957"/>
            <a:ext cx="1881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electronic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651" y="4831849"/>
            <a:ext cx="4246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            </a:t>
            </a:r>
            <a:r>
              <a:rPr lang="en-US" sz="2800" smtClean="0"/>
              <a:t>– </a:t>
            </a:r>
            <a:r>
              <a:rPr lang="en-US" sz="2800"/>
              <a:t>slow and </a:t>
            </a:r>
            <a:r>
              <a:rPr lang="en-US" sz="2800" smtClean="0"/>
              <a:t>sad</a:t>
            </a:r>
            <a:r>
              <a:rPr lang="vi-VN" sz="2800" smtClean="0"/>
              <a:t> </a:t>
            </a:r>
            <a:r>
              <a:rPr lang="en-US" sz="2800" smtClean="0"/>
              <a:t>music.</a:t>
            </a:r>
            <a:r>
              <a:rPr lang="vi-VN" sz="2800" smtClean="0"/>
              <a:t> </a:t>
            </a:r>
            <a:r>
              <a:rPr lang="en-US" sz="2800" smtClean="0"/>
              <a:t>It </a:t>
            </a:r>
            <a:r>
              <a:rPr lang="en-US" sz="2800"/>
              <a:t>started as </a:t>
            </a:r>
            <a:r>
              <a:rPr lang="en-US" sz="2800" smtClean="0"/>
              <a:t>African</a:t>
            </a:r>
            <a:endParaRPr lang="vi-VN" sz="2800" smtClean="0"/>
          </a:p>
          <a:p>
            <a:r>
              <a:rPr lang="en-US" sz="2800" smtClean="0"/>
              <a:t>-</a:t>
            </a:r>
            <a:r>
              <a:rPr lang="en-US" sz="2800"/>
              <a:t>American </a:t>
            </a:r>
            <a:r>
              <a:rPr lang="en-US" sz="2800" smtClean="0"/>
              <a:t>folk</a:t>
            </a:r>
            <a:r>
              <a:rPr lang="vi-VN" sz="2800" smtClean="0"/>
              <a:t> </a:t>
            </a:r>
            <a:r>
              <a:rPr lang="en-US" sz="2800" smtClean="0"/>
              <a:t>songs</a:t>
            </a:r>
            <a:r>
              <a:rPr lang="vi-VN" sz="2800" smtClean="0"/>
              <a:t>.</a:t>
            </a:r>
            <a:r>
              <a:rPr lang="en-US" sz="2800" smtClean="0"/>
              <a:t> </a:t>
            </a:r>
            <a:endParaRPr lang="en-US" sz="2800"/>
          </a:p>
        </p:txBody>
      </p:sp>
      <p:sp>
        <p:nvSpPr>
          <p:cNvPr id="10" name="Rectangle 9"/>
          <p:cNvSpPr/>
          <p:nvPr/>
        </p:nvSpPr>
        <p:spPr>
          <a:xfrm>
            <a:off x="73571" y="494701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__________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701" y="4746957"/>
            <a:ext cx="1597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i="1" smtClean="0">
                <a:solidFill>
                  <a:srgbClr val="FF0000"/>
                </a:solidFill>
              </a:rPr>
              <a:t>blues</a:t>
            </a:r>
            <a:endParaRPr lang="en-US" sz="3000" i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1232" y="4824582"/>
            <a:ext cx="42270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                </a:t>
            </a:r>
            <a:r>
              <a:rPr lang="en-US" sz="2800" smtClean="0"/>
              <a:t>– </a:t>
            </a:r>
            <a:r>
              <a:rPr lang="en-US" sz="2800"/>
              <a:t>an often </a:t>
            </a:r>
            <a:r>
              <a:rPr lang="en-US" sz="2800" smtClean="0"/>
              <a:t>happy</a:t>
            </a:r>
            <a:r>
              <a:rPr lang="vi-VN" sz="2800" smtClean="0"/>
              <a:t> </a:t>
            </a:r>
            <a:r>
              <a:rPr lang="en-US" sz="2800" smtClean="0"/>
              <a:t>type</a:t>
            </a:r>
            <a:r>
              <a:rPr lang="vi-VN" sz="2800" smtClean="0"/>
              <a:t> </a:t>
            </a:r>
            <a:r>
              <a:rPr lang="en-US" sz="2800" smtClean="0"/>
              <a:t>of </a:t>
            </a:r>
            <a:r>
              <a:rPr lang="en-US" sz="2800"/>
              <a:t>music. It started </a:t>
            </a:r>
            <a:r>
              <a:rPr lang="en-US" sz="2800" smtClean="0"/>
              <a:t>in</a:t>
            </a:r>
            <a:r>
              <a:rPr lang="vi-VN" sz="2800" smtClean="0"/>
              <a:t> </a:t>
            </a:r>
            <a:r>
              <a:rPr lang="en-US" sz="2800" smtClean="0"/>
              <a:t>Jamaica in</a:t>
            </a:r>
            <a:r>
              <a:rPr lang="vi-VN" sz="2800" smtClean="0"/>
              <a:t> </a:t>
            </a:r>
            <a:r>
              <a:rPr lang="en-US" sz="2800" smtClean="0"/>
              <a:t>the 1960s</a:t>
            </a:r>
            <a:r>
              <a:rPr lang="vi-VN" sz="2800" smtClean="0"/>
              <a:t>.</a:t>
            </a:r>
            <a:r>
              <a:rPr lang="en-US" sz="2800" smtClean="0"/>
              <a:t> </a:t>
            </a:r>
            <a:r>
              <a:rPr lang="en-US" sz="2800"/>
              <a:t/>
            </a:r>
            <a:br>
              <a:rPr lang="en-US" sz="2800"/>
            </a:br>
            <a:endParaRPr lang="en-US" sz="2800"/>
          </a:p>
        </p:txBody>
      </p:sp>
      <p:sp>
        <p:nvSpPr>
          <p:cNvPr id="14" name="Rectangle 13"/>
          <p:cNvSpPr/>
          <p:nvPr/>
        </p:nvSpPr>
        <p:spPr>
          <a:xfrm>
            <a:off x="8487625" y="496089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__________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43329" y="4749963"/>
            <a:ext cx="4080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/>
              <a:t>                  </a:t>
            </a:r>
            <a:r>
              <a:rPr lang="en-US" sz="2800" smtClean="0"/>
              <a:t>– </a:t>
            </a:r>
            <a:r>
              <a:rPr lang="en-US" sz="2800"/>
              <a:t>music made </a:t>
            </a:r>
            <a:r>
              <a:rPr lang="en-US" sz="2800" smtClean="0"/>
              <a:t>with</a:t>
            </a:r>
            <a:r>
              <a:rPr lang="vi-VN" sz="2800" smtClean="0"/>
              <a:t> </a:t>
            </a:r>
            <a:r>
              <a:rPr lang="en-US" sz="2800" smtClean="0"/>
              <a:t>computers</a:t>
            </a:r>
            <a:r>
              <a:rPr lang="en-US" sz="2800"/>
              <a:t>. This music can be </a:t>
            </a:r>
            <a:r>
              <a:rPr lang="en-US" sz="2800" smtClean="0"/>
              <a:t>made</a:t>
            </a:r>
            <a:r>
              <a:rPr lang="vi-VN" sz="2800" smtClean="0"/>
              <a:t> </a:t>
            </a:r>
            <a:r>
              <a:rPr lang="en-US" sz="2800" smtClean="0"/>
              <a:t>in </a:t>
            </a:r>
            <a:r>
              <a:rPr lang="en-US" sz="2800"/>
              <a:t>different styles, like dance. </a:t>
            </a:r>
            <a:br>
              <a:rPr lang="en-US" sz="2800"/>
            </a:br>
            <a:endParaRPr lang="en-US" sz="2800"/>
          </a:p>
        </p:txBody>
      </p:sp>
      <p:sp>
        <p:nvSpPr>
          <p:cNvPr id="17" name="Rectangle 16"/>
          <p:cNvSpPr/>
          <p:nvPr/>
        </p:nvSpPr>
        <p:spPr>
          <a:xfrm>
            <a:off x="4517589" y="493162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__________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8840" y="452881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5975</TotalTime>
  <Words>830</Words>
  <Application>Microsoft Office PowerPoint</Application>
  <PresentationFormat>Widescreen</PresentationFormat>
  <Paragraphs>147</Paragraphs>
  <Slides>30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328</cp:revision>
  <dcterms:created xsi:type="dcterms:W3CDTF">2020-12-08T03:17:05Z</dcterms:created>
  <dcterms:modified xsi:type="dcterms:W3CDTF">2022-06-22T10:30:06Z</dcterms:modified>
</cp:coreProperties>
</file>