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58" r:id="rId3"/>
    <p:sldId id="283" r:id="rId4"/>
    <p:sldId id="261" r:id="rId5"/>
    <p:sldId id="262" r:id="rId6"/>
    <p:sldId id="286" r:id="rId7"/>
    <p:sldId id="265" r:id="rId8"/>
    <p:sldId id="287" r:id="rId9"/>
    <p:sldId id="279" r:id="rId10"/>
    <p:sldId id="291" r:id="rId11"/>
    <p:sldId id="296" r:id="rId12"/>
    <p:sldId id="298" r:id="rId13"/>
    <p:sldId id="270" r:id="rId14"/>
    <p:sldId id="305" r:id="rId15"/>
    <p:sldId id="306" r:id="rId16"/>
    <p:sldId id="309" r:id="rId17"/>
    <p:sldId id="314" r:id="rId18"/>
    <p:sldId id="319" r:id="rId19"/>
    <p:sldId id="321" r:id="rId20"/>
    <p:sldId id="327" r:id="rId21"/>
    <p:sldId id="329" r:id="rId22"/>
    <p:sldId id="337" r:id="rId23"/>
    <p:sldId id="339" r:id="rId24"/>
    <p:sldId id="338" r:id="rId25"/>
    <p:sldId id="340" r:id="rId26"/>
    <p:sldId id="260" r:id="rId27"/>
  </p:sldIdLst>
  <p:sldSz cx="18288000" cy="10287000"/>
  <p:notesSz cx="6858000" cy="9144000"/>
  <p:embeddedFontLst>
    <p:embeddedFont>
      <p:font typeface="Gill Sans MT" panose="020B0502020104020203" pitchFamily="34" charset="0"/>
      <p:regular r:id="rId28"/>
      <p:bold r:id="rId29"/>
      <p:italic r:id="rId30"/>
      <p:boldItalic r:id="rId3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DDACD"/>
    <a:srgbClr val="FFCCFF"/>
    <a:srgbClr val="FCD7A1"/>
    <a:srgbClr val="FB8B37"/>
    <a:srgbClr val="D64D47"/>
    <a:srgbClr val="4C9175"/>
    <a:srgbClr val="6699FF"/>
    <a:srgbClr val="DAE3F3"/>
    <a:srgbClr val="63B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22" autoAdjust="0"/>
  </p:normalViewPr>
  <p:slideViewPr>
    <p:cSldViewPr>
      <p:cViewPr varScale="1">
        <p:scale>
          <a:sx n="54" d="100"/>
          <a:sy n="54" d="100"/>
        </p:scale>
        <p:origin x="744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3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26669" y="1203448"/>
            <a:ext cx="12955610" cy="3812147"/>
          </a:xfrm>
        </p:spPr>
        <p:txBody>
          <a:bodyPr bIns="0" anchor="b">
            <a:normAutofit/>
          </a:bodyPr>
          <a:lstStyle>
            <a:lvl1pPr algn="l">
              <a:defRPr sz="9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26670" y="5296807"/>
            <a:ext cx="12955608" cy="1466432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700" b="0" cap="all" baseline="0">
                <a:solidFill>
                  <a:schemeClr val="tx1"/>
                </a:solidFill>
              </a:defRPr>
            </a:lvl1pPr>
            <a:lvl2pPr marL="685800" indent="0" algn="ctr">
              <a:buNone/>
              <a:defRPr sz="27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4751" y="493961"/>
            <a:ext cx="7460873" cy="46380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497" y="1198460"/>
            <a:ext cx="1216529" cy="755367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626670" y="5292813"/>
            <a:ext cx="1295560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30357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62352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58667" y="1198460"/>
            <a:ext cx="2423613" cy="698983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67008" y="1198460"/>
            <a:ext cx="11743245" cy="69898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158667" y="1198460"/>
            <a:ext cx="0" cy="698983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1370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39093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1359" y="2634195"/>
            <a:ext cx="12964731" cy="2831925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1359" y="5709293"/>
            <a:ext cx="12945669" cy="1519394"/>
          </a:xfrm>
        </p:spPr>
        <p:txBody>
          <a:bodyPr tIns="91440">
            <a:normAutofit/>
          </a:bodyPr>
          <a:lstStyle>
            <a:lvl1pPr marL="0" indent="0" algn="l">
              <a:buNone/>
              <a:defRPr sz="2700">
                <a:solidFill>
                  <a:schemeClr val="tx1"/>
                </a:solidFill>
              </a:defRPr>
            </a:lvl1pPr>
            <a:lvl2pPr marL="6858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81359" y="5707478"/>
            <a:ext cx="1294566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07160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826" y="1207334"/>
            <a:ext cx="14408453" cy="15889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0997" y="3016318"/>
            <a:ext cx="6967728" cy="5172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20657" y="3026015"/>
            <a:ext cx="6967728" cy="5162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093605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0787" y="1206245"/>
            <a:ext cx="14411492" cy="15844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787" y="3029324"/>
            <a:ext cx="6967728" cy="1202915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787" y="4236404"/>
            <a:ext cx="6967728" cy="39666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618543" y="3034505"/>
            <a:ext cx="6967728" cy="12033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3300" b="0" cap="all" baseline="0">
                <a:solidFill>
                  <a:schemeClr val="accent1"/>
                </a:solidFill>
              </a:defRPr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618543" y="4232237"/>
            <a:ext cx="6967728" cy="39560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3306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2180844" y="2770632"/>
            <a:ext cx="1441128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731097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22509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007" y="1198460"/>
            <a:ext cx="4909649" cy="3370676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5571" y="1198461"/>
            <a:ext cx="9018705" cy="6988239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7007" y="4808237"/>
            <a:ext cx="4912520" cy="3372272"/>
          </a:xfrm>
        </p:spPr>
        <p:txBody>
          <a:bodyPr/>
          <a:lstStyle>
            <a:lvl1pPr marL="0" indent="0" algn="l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172420" y="4808237"/>
            <a:ext cx="49042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32539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1216081" y="723256"/>
            <a:ext cx="6111800" cy="7723652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6809" y="1694270"/>
            <a:ext cx="8298492" cy="2745876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86584" y="1683814"/>
            <a:ext cx="4186757" cy="5799491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5494" y="4718988"/>
            <a:ext cx="8286606" cy="3005613"/>
          </a:xfrm>
        </p:spPr>
        <p:txBody>
          <a:bodyPr>
            <a:normAutofit/>
          </a:bodyPr>
          <a:lstStyle>
            <a:lvl1pPr marL="0" indent="0" algn="l">
              <a:buNone/>
              <a:defRPr sz="27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71074" y="8204785"/>
            <a:ext cx="8291027" cy="48018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1073" y="477961"/>
            <a:ext cx="8311506" cy="481397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2171074" y="4715408"/>
            <a:ext cx="829102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6619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029215"/>
            <a:ext cx="18288000" cy="615891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9189720"/>
            <a:ext cx="18288000" cy="11144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7369" y="1206779"/>
            <a:ext cx="14404913" cy="1573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7369" y="3023599"/>
            <a:ext cx="14404913" cy="517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31208" y="495555"/>
            <a:ext cx="5251073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7369" y="493961"/>
            <a:ext cx="8908254" cy="4638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091" y="1198460"/>
            <a:ext cx="1216529" cy="75536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42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9192620"/>
            <a:ext cx="18288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65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48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120000"/>
        </a:lnSpc>
        <a:spcBef>
          <a:spcPts val="1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3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7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0.png"/><Relationship Id="rId4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A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7">
            <a:extLst>
              <a:ext uri="{FF2B5EF4-FFF2-40B4-BE49-F238E27FC236}">
                <a16:creationId xmlns:a16="http://schemas.microsoft.com/office/drawing/2014/main" id="{F382605D-8CD3-44BE-AC1B-6FF362FEC183}"/>
              </a:ext>
            </a:extLst>
          </p:cNvPr>
          <p:cNvSpPr txBox="1"/>
          <p:nvPr/>
        </p:nvSpPr>
        <p:spPr>
          <a:xfrm>
            <a:off x="1309915" y="3647560"/>
            <a:ext cx="15593825" cy="34651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CHÀO MỪNG CÁC EM ĐẾN VỚI BÀI HỌC NGÀY HÔM NAY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533400" y="1724669"/>
            <a:ext cx="4572000" cy="4790431"/>
            <a:chOff x="838200" y="1953269"/>
            <a:chExt cx="4572000" cy="4790431"/>
          </a:xfrm>
        </p:grpSpPr>
        <p:grpSp>
          <p:nvGrpSpPr>
            <p:cNvPr id="4" name="Group 3"/>
            <p:cNvGrpSpPr/>
            <p:nvPr/>
          </p:nvGrpSpPr>
          <p:grpSpPr>
            <a:xfrm>
              <a:off x="838200" y="2095500"/>
              <a:ext cx="4572000" cy="4648200"/>
              <a:chOff x="838200" y="2095500"/>
              <a:chExt cx="4572000" cy="4648200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838200" y="2095500"/>
                <a:ext cx="4572000" cy="46482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234299" y="2476500"/>
                <a:ext cx="3779801" cy="38862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752599" y="2928806"/>
                <a:ext cx="2743201" cy="290049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209800" y="3467100"/>
                <a:ext cx="1828800" cy="1828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2590800" y="3771900"/>
                <a:ext cx="1143000" cy="1219200"/>
              </a:xfrm>
              <a:prstGeom prst="ellipse">
                <a:avLst/>
              </a:prstGeom>
              <a:solidFill>
                <a:srgbClr val="DAE3F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+19</a:t>
                </a:r>
              </a:p>
            </p:txBody>
          </p:sp>
        </p:grpSp>
        <p:sp>
          <p:nvSpPr>
            <p:cNvPr id="6" name="Oval 5"/>
            <p:cNvSpPr/>
            <p:nvPr/>
          </p:nvSpPr>
          <p:spPr>
            <a:xfrm>
              <a:off x="3162300" y="1953269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2133600" y="26191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211650" y="377254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810000" y="257122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1430651" y="530697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867024" y="6239065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905000" y="34573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4709300" y="346710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4876800" y="457689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4229100" y="573314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124199" y="28477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084600" y="334881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42250" y="441960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2095500" y="534507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009899" y="569072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4057650" y="522824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381500" y="41812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3019425" y="3371587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2933700" y="518164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748821" y="2928806"/>
            <a:ext cx="2916955" cy="2900494"/>
            <a:chOff x="6053621" y="3157406"/>
            <a:chExt cx="2916955" cy="2900494"/>
          </a:xfrm>
        </p:grpSpPr>
        <p:sp>
          <p:nvSpPr>
            <p:cNvPr id="46" name="Oval 45"/>
            <p:cNvSpPr/>
            <p:nvPr/>
          </p:nvSpPr>
          <p:spPr>
            <a:xfrm>
              <a:off x="6134100" y="3157406"/>
              <a:ext cx="2743201" cy="29004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591301" y="3695700"/>
              <a:ext cx="1828800" cy="1828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6972301" y="4000500"/>
              <a:ext cx="1143000" cy="1219200"/>
            </a:xfrm>
            <a:prstGeom prst="ellipse">
              <a:avLst/>
            </a:prstGeom>
            <a:solidFill>
              <a:srgbClr val="DAE3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+19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282221" y="362876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053621" y="485259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665524" y="571010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8001001" y="5793121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606651" y="518778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8741976" y="417979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8072921" y="3231159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7391400" y="3550115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7460401" y="540530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0812852" y="2278468"/>
            <a:ext cx="3893750" cy="4000953"/>
            <a:chOff x="1211650" y="2476500"/>
            <a:chExt cx="3893750" cy="4000953"/>
          </a:xfrm>
        </p:grpSpPr>
        <p:grpSp>
          <p:nvGrpSpPr>
            <p:cNvPr id="59" name="Group 58"/>
            <p:cNvGrpSpPr/>
            <p:nvPr/>
          </p:nvGrpSpPr>
          <p:grpSpPr>
            <a:xfrm>
              <a:off x="1234299" y="2476500"/>
              <a:ext cx="3779801" cy="3886200"/>
              <a:chOff x="1234299" y="2476500"/>
              <a:chExt cx="3779801" cy="3886200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1234299" y="2476500"/>
                <a:ext cx="3779801" cy="38862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752599" y="2928806"/>
                <a:ext cx="2743201" cy="290049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2209800" y="3467100"/>
                <a:ext cx="1828800" cy="1828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2590800" y="3771900"/>
                <a:ext cx="1143000" cy="1219200"/>
              </a:xfrm>
              <a:prstGeom prst="ellipse">
                <a:avLst/>
              </a:prstGeom>
              <a:solidFill>
                <a:srgbClr val="DAE3F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+19</a:t>
                </a:r>
              </a:p>
            </p:txBody>
          </p:sp>
        </p:grpSp>
        <p:sp>
          <p:nvSpPr>
            <p:cNvPr id="61" name="Oval 60"/>
            <p:cNvSpPr/>
            <p:nvPr/>
          </p:nvSpPr>
          <p:spPr>
            <a:xfrm>
              <a:off x="2133600" y="26191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211650" y="377254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810000" y="257122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430651" y="530697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2867024" y="6239065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1905000" y="34573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4709300" y="346710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4876800" y="457689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4229100" y="573314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124199" y="28477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4084600" y="334881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1642250" y="441960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095500" y="534507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009899" y="569072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057650" y="522824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381500" y="41812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019425" y="3371587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933700" y="518164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4685245" y="2934081"/>
            <a:ext cx="2916955" cy="2983654"/>
            <a:chOff x="14554200" y="2781681"/>
            <a:chExt cx="2916955" cy="2983654"/>
          </a:xfrm>
        </p:grpSpPr>
        <p:grpSp>
          <p:nvGrpSpPr>
            <p:cNvPr id="84" name="Group 83"/>
            <p:cNvGrpSpPr/>
            <p:nvPr/>
          </p:nvGrpSpPr>
          <p:grpSpPr>
            <a:xfrm>
              <a:off x="14554200" y="2864841"/>
              <a:ext cx="2916955" cy="2900494"/>
              <a:chOff x="6053621" y="3157406"/>
              <a:chExt cx="2916955" cy="2900494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6134100" y="3157406"/>
                <a:ext cx="2743201" cy="290049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6591301" y="3695700"/>
                <a:ext cx="1828800" cy="1828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6972301" y="4000500"/>
                <a:ext cx="1143000" cy="1219200"/>
              </a:xfrm>
              <a:prstGeom prst="ellipse">
                <a:avLst/>
              </a:prstGeom>
              <a:solidFill>
                <a:srgbClr val="DAE3F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+19</a:t>
                </a: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6282221" y="3628762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6053621" y="4852593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6665524" y="5710106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8001001" y="5793121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8606651" y="5187782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8741976" y="4179790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8072921" y="3231159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7391400" y="3550115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7460401" y="5405306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7" name="Oval 96"/>
            <p:cNvSpPr/>
            <p:nvPr/>
          </p:nvSpPr>
          <p:spPr>
            <a:xfrm>
              <a:off x="15626577" y="2781681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Right Arrow 97"/>
          <p:cNvSpPr/>
          <p:nvPr/>
        </p:nvSpPr>
        <p:spPr>
          <a:xfrm>
            <a:off x="9085217" y="3845977"/>
            <a:ext cx="1219200" cy="98526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Curved Connector 104"/>
          <p:cNvCxnSpPr>
            <a:stCxn id="6" idx="7"/>
            <a:endCxn id="46" idx="0"/>
          </p:cNvCxnSpPr>
          <p:nvPr/>
        </p:nvCxnSpPr>
        <p:spPr>
          <a:xfrm rot="16200000" flipH="1">
            <a:off x="4542148" y="270054"/>
            <a:ext cx="1169226" cy="4148279"/>
          </a:xfrm>
          <a:prstGeom prst="curvedConnector3">
            <a:avLst>
              <a:gd name="adj1" fmla="val -40457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56161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4300" y="3206746"/>
            <a:ext cx="11916999" cy="3492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3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3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(SGK tr.36).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2 electron ở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calcium oxide. </a:t>
            </a:r>
          </a:p>
        </p:txBody>
      </p:sp>
    </p:spTree>
    <p:extLst>
      <p:ext uri="{BB962C8B-B14F-4D97-AF65-F5344CB8AC3E}">
        <p14:creationId xmlns:p14="http://schemas.microsoft.com/office/powerpoint/2010/main" val="14699485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748821" y="2928806"/>
            <a:ext cx="2916955" cy="2900494"/>
            <a:chOff x="6053621" y="3157406"/>
            <a:chExt cx="2916955" cy="2900494"/>
          </a:xfrm>
        </p:grpSpPr>
        <p:sp>
          <p:nvSpPr>
            <p:cNvPr id="46" name="Oval 45"/>
            <p:cNvSpPr/>
            <p:nvPr/>
          </p:nvSpPr>
          <p:spPr>
            <a:xfrm>
              <a:off x="6134100" y="3157406"/>
              <a:ext cx="2743201" cy="29004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6591301" y="3695700"/>
              <a:ext cx="1828800" cy="1828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6972301" y="4000500"/>
              <a:ext cx="1143000" cy="1219200"/>
            </a:xfrm>
            <a:prstGeom prst="ellipse">
              <a:avLst/>
            </a:prstGeom>
            <a:solidFill>
              <a:srgbClr val="DAE3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9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+8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282221" y="362876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053621" y="485259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6665524" y="571010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606651" y="518778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8741976" y="417979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8072921" y="3231159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7391400" y="3550115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7460401" y="540530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0812852" y="2278468"/>
            <a:ext cx="3893750" cy="3954532"/>
            <a:chOff x="1211650" y="2476500"/>
            <a:chExt cx="3893750" cy="3954532"/>
          </a:xfrm>
        </p:grpSpPr>
        <p:grpSp>
          <p:nvGrpSpPr>
            <p:cNvPr id="59" name="Group 58"/>
            <p:cNvGrpSpPr/>
            <p:nvPr/>
          </p:nvGrpSpPr>
          <p:grpSpPr>
            <a:xfrm>
              <a:off x="1234299" y="2476500"/>
              <a:ext cx="3779801" cy="3886200"/>
              <a:chOff x="1234299" y="2476500"/>
              <a:chExt cx="3779801" cy="3886200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1234299" y="2476500"/>
                <a:ext cx="3779801" cy="38862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1752599" y="2928806"/>
                <a:ext cx="2743201" cy="290049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2209800" y="3467100"/>
                <a:ext cx="1828800" cy="1828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2590800" y="3771900"/>
                <a:ext cx="1143000" cy="1219200"/>
              </a:xfrm>
              <a:prstGeom prst="ellipse">
                <a:avLst/>
              </a:prstGeom>
              <a:solidFill>
                <a:srgbClr val="DAE3F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+20</a:t>
                </a:r>
              </a:p>
            </p:txBody>
          </p:sp>
        </p:grpSp>
        <p:sp>
          <p:nvSpPr>
            <p:cNvPr id="61" name="Oval 60"/>
            <p:cNvSpPr/>
            <p:nvPr/>
          </p:nvSpPr>
          <p:spPr>
            <a:xfrm>
              <a:off x="2133600" y="26191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211650" y="377254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810000" y="257122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1430651" y="530697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2590800" y="619264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1905000" y="34573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4709300" y="346710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4876800" y="457689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4229100" y="573314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3124199" y="28477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4084600" y="334881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1642250" y="441960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2095500" y="534507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009899" y="569072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057650" y="5228246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4381500" y="41812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3019425" y="3371587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933700" y="518164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4685245" y="2934081"/>
            <a:ext cx="2904160" cy="2983654"/>
            <a:chOff x="14554200" y="2781681"/>
            <a:chExt cx="2904160" cy="2983654"/>
          </a:xfrm>
        </p:grpSpPr>
        <p:grpSp>
          <p:nvGrpSpPr>
            <p:cNvPr id="84" name="Group 83"/>
            <p:cNvGrpSpPr/>
            <p:nvPr/>
          </p:nvGrpSpPr>
          <p:grpSpPr>
            <a:xfrm>
              <a:off x="14554200" y="2864841"/>
              <a:ext cx="2904160" cy="2900494"/>
              <a:chOff x="6053621" y="3157406"/>
              <a:chExt cx="2904160" cy="2900494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6134100" y="3157406"/>
                <a:ext cx="2743201" cy="290049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6591301" y="3695700"/>
                <a:ext cx="1828800" cy="1828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6972301" y="4000500"/>
                <a:ext cx="1143000" cy="1219200"/>
              </a:xfrm>
              <a:prstGeom prst="ellipse">
                <a:avLst/>
              </a:prstGeom>
              <a:solidFill>
                <a:srgbClr val="DAE3F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9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+8</a:t>
                </a: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6282221" y="3628762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6053621" y="4852593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6524979" y="5634309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8001001" y="5793121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8606651" y="5187782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8729181" y="4039795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8072921" y="3231159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7391400" y="3550115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7460401" y="5405306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7" name="Oval 96"/>
            <p:cNvSpPr/>
            <p:nvPr/>
          </p:nvSpPr>
          <p:spPr>
            <a:xfrm>
              <a:off x="15626577" y="2781681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Right Arrow 97"/>
          <p:cNvSpPr/>
          <p:nvPr/>
        </p:nvSpPr>
        <p:spPr>
          <a:xfrm>
            <a:off x="9085217" y="3845977"/>
            <a:ext cx="1219200" cy="98526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Curved Connector 104"/>
          <p:cNvCxnSpPr>
            <a:stCxn id="6" idx="7"/>
            <a:endCxn id="46" idx="0"/>
          </p:cNvCxnSpPr>
          <p:nvPr/>
        </p:nvCxnSpPr>
        <p:spPr>
          <a:xfrm rot="16200000" flipH="1">
            <a:off x="4542148" y="270054"/>
            <a:ext cx="1169226" cy="4148279"/>
          </a:xfrm>
          <a:prstGeom prst="curvedConnector3">
            <a:avLst>
              <a:gd name="adj1" fmla="val -40457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33400" y="1724669"/>
            <a:ext cx="4572000" cy="4950183"/>
            <a:chOff x="533400" y="1724669"/>
            <a:chExt cx="4572000" cy="4950183"/>
          </a:xfrm>
        </p:grpSpPr>
        <p:grpSp>
          <p:nvGrpSpPr>
            <p:cNvPr id="11" name="Group 10"/>
            <p:cNvGrpSpPr/>
            <p:nvPr/>
          </p:nvGrpSpPr>
          <p:grpSpPr>
            <a:xfrm>
              <a:off x="533400" y="1724669"/>
              <a:ext cx="4572000" cy="4790431"/>
              <a:chOff x="838200" y="1953269"/>
              <a:chExt cx="4572000" cy="4790431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838200" y="2095500"/>
                <a:ext cx="4572000" cy="4648200"/>
                <a:chOff x="838200" y="2095500"/>
                <a:chExt cx="4572000" cy="4648200"/>
              </a:xfrm>
            </p:grpSpPr>
            <p:sp>
              <p:nvSpPr>
                <p:cNvPr id="2" name="Oval 1"/>
                <p:cNvSpPr/>
                <p:nvPr/>
              </p:nvSpPr>
              <p:spPr>
                <a:xfrm>
                  <a:off x="838200" y="2095500"/>
                  <a:ext cx="4572000" cy="46482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1234299" y="2476500"/>
                  <a:ext cx="3779801" cy="38862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1752599" y="2928806"/>
                  <a:ext cx="2743201" cy="290049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209800" y="3467100"/>
                  <a:ext cx="1828800" cy="1828800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2590800" y="3771900"/>
                  <a:ext cx="1143000" cy="1219200"/>
                </a:xfrm>
                <a:prstGeom prst="ellipse">
                  <a:avLst/>
                </a:prstGeom>
                <a:solidFill>
                  <a:srgbClr val="DAE3F3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9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+20</a:t>
                  </a:r>
                </a:p>
              </p:txBody>
            </p:sp>
          </p:grpSp>
          <p:sp>
            <p:nvSpPr>
              <p:cNvPr id="6" name="Oval 5"/>
              <p:cNvSpPr/>
              <p:nvPr/>
            </p:nvSpPr>
            <p:spPr>
              <a:xfrm>
                <a:off x="3162300" y="1953269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133600" y="2619112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211650" y="3772544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810000" y="2571224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430651" y="5306976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2502634" y="6134100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1905000" y="3457312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709300" y="3467100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4876800" y="4576894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4198900" y="5779238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124199" y="2847712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084600" y="3348813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642250" y="4419600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2095500" y="5345076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009899" y="5690720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057650" y="5228246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4381500" y="4181212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019425" y="3371587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933700" y="5181644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2" name="Oval 101"/>
            <p:cNvSpPr/>
            <p:nvPr/>
          </p:nvSpPr>
          <p:spPr>
            <a:xfrm>
              <a:off x="2714625" y="643646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3" name="Curved Connector 102"/>
          <p:cNvCxnSpPr>
            <a:stCxn id="102" idx="4"/>
            <a:endCxn id="46" idx="4"/>
          </p:cNvCxnSpPr>
          <p:nvPr/>
        </p:nvCxnSpPr>
        <p:spPr>
          <a:xfrm rot="5400000" flipH="1" flipV="1">
            <a:off x="4592137" y="4066088"/>
            <a:ext cx="845552" cy="4371976"/>
          </a:xfrm>
          <a:prstGeom prst="curvedConnector3">
            <a:avLst>
              <a:gd name="adj1" fmla="val -67890"/>
            </a:avLst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092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91256" y="3577947"/>
            <a:ext cx="1090533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ion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bởi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ion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ion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 Cho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9C0FC8F9-E5DC-4081-8A6B-3DBDF11E25F3}"/>
              </a:ext>
            </a:extLst>
          </p:cNvPr>
          <p:cNvSpPr txBox="1"/>
          <p:nvPr/>
        </p:nvSpPr>
        <p:spPr>
          <a:xfrm>
            <a:off x="0" y="638770"/>
            <a:ext cx="18288000" cy="8472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ion</a:t>
            </a:r>
          </a:p>
        </p:txBody>
      </p:sp>
    </p:spTree>
    <p:extLst>
      <p:ext uri="{BB962C8B-B14F-4D97-AF65-F5344CB8AC3E}">
        <p14:creationId xmlns:p14="http://schemas.microsoft.com/office/powerpoint/2010/main" val="32348568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12790" y="1257300"/>
            <a:ext cx="13791788" cy="7776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Ở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điều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kiện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thường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, potassium chloride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là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chất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rắn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vì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: </a:t>
            </a:r>
            <a:endParaRPr lang="en-US" sz="3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Khi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nguyên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tử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K (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kim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loại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điển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hình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)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kết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hợp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với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nguyên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tử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Cl (phi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kim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điển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hình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):</a:t>
            </a: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Kim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loại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K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sẽ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cho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electron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tạo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thành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ion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dương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Nguyên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tử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Cl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sẽ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nhận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electron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tạo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thành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ion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âm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 </a:t>
            </a: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Þ"/>
            </a:pP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Các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ion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dương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và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ion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âm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hút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nhau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tạo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ra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hợp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chất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ion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là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potassium chloride.</a:t>
            </a:r>
            <a:endParaRPr lang="en-US" sz="35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Từ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tính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chất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chung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: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Các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hợp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chất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ion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đều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là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chất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rắn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ở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điều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kiện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thường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→ Potassium chloride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là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chất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500" dirty="0" err="1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rắn</a:t>
            </a:r>
            <a:r>
              <a:rPr lang="en-US" sz="35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sz="35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880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6">
            <a:extLst>
              <a:ext uri="{FF2B5EF4-FFF2-40B4-BE49-F238E27FC236}">
                <a16:creationId xmlns:a16="http://schemas.microsoft.com/office/drawing/2014/main" id="{D2DA5C9B-6B70-4A37-A751-7BBBABACD815}"/>
              </a:ext>
            </a:extLst>
          </p:cNvPr>
          <p:cNvSpPr txBox="1"/>
          <p:nvPr/>
        </p:nvSpPr>
        <p:spPr>
          <a:xfrm>
            <a:off x="3815903" y="5097943"/>
            <a:ext cx="11195497" cy="11541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400" b="1" dirty="0">
                <a:latin typeface="Arial" panose="020B0604020202020204" pitchFamily="34" charset="0"/>
                <a:cs typeface="Arial" panose="020B0604020202020204" pitchFamily="34" charset="0"/>
              </a:rPr>
              <a:t>III. </a:t>
            </a:r>
            <a:r>
              <a:rPr lang="en-US" sz="7400" b="1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7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b="1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7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b="1" dirty="0" err="1"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7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b="1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7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400" b="1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endParaRPr lang="en-US" sz="7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3147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A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31639" y="1932163"/>
            <a:ext cx="994409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017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CH6 (SGK tr.36):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5.9,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hydrogen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lớp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vỏ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tương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tự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hiếm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nào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3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8882" y="5448300"/>
            <a:ext cx="9249615" cy="2819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950167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624" y="480279"/>
            <a:ext cx="8915400" cy="30192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o.remove.bg/downloads/6c96eaf7-0ad4-4269-9fad-6da80a46a72c/image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2530" y="2359817"/>
            <a:ext cx="990600" cy="113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57200" y="4000500"/>
            <a:ext cx="8340097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Khi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O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kết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hợp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với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H,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nguyên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O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góp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2e,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mỗi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nguyên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H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góp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1e →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Giữa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nguyên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O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và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H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có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một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đôi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electron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dùng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chung</a:t>
            </a:r>
            <a:r>
              <a:rPr lang="en-US" sz="3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. </a:t>
            </a:r>
            <a:endParaRPr lang="en-US" sz="3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7200" y="7168448"/>
            <a:ext cx="8340097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hút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electron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39" name="Picture 38"/>
          <p:cNvPicPr/>
          <p:nvPr/>
        </p:nvPicPr>
        <p:blipFill>
          <a:blip r:embed="rId4"/>
          <a:stretch>
            <a:fillRect/>
          </a:stretch>
        </p:blipFill>
        <p:spPr>
          <a:xfrm>
            <a:off x="9296400" y="4880894"/>
            <a:ext cx="8517486" cy="35732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52962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098241" y="2655468"/>
            <a:ext cx="2765850" cy="3019688"/>
            <a:chOff x="3098241" y="2655468"/>
            <a:chExt cx="2765850" cy="3019688"/>
          </a:xfrm>
        </p:grpSpPr>
        <p:sp>
          <p:nvSpPr>
            <p:cNvPr id="34" name="Oval 33"/>
            <p:cNvSpPr/>
            <p:nvPr/>
          </p:nvSpPr>
          <p:spPr>
            <a:xfrm>
              <a:off x="4517660" y="2655468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098241" y="2774662"/>
              <a:ext cx="2765850" cy="2900494"/>
              <a:chOff x="3098241" y="2774662"/>
              <a:chExt cx="2765850" cy="2900494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3098241" y="2774662"/>
                <a:ext cx="2743201" cy="290049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936442" y="3617756"/>
                <a:ext cx="1143000" cy="1219200"/>
              </a:xfrm>
              <a:prstGeom prst="ellipse">
                <a:avLst/>
              </a:prstGeom>
              <a:solidFill>
                <a:srgbClr val="DAE3F3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5635491" y="3699410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155182" y="3421770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553344" y="5306283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5310461" y="5151536"/>
                <a:ext cx="228600" cy="23838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6910402" y="3225850"/>
            <a:ext cx="2142476" cy="2025588"/>
            <a:chOff x="6910402" y="3225850"/>
            <a:chExt cx="2142476" cy="2025588"/>
          </a:xfrm>
        </p:grpSpPr>
        <p:sp>
          <p:nvSpPr>
            <p:cNvPr id="47" name="Oval 46"/>
            <p:cNvSpPr/>
            <p:nvPr/>
          </p:nvSpPr>
          <p:spPr>
            <a:xfrm>
              <a:off x="7054263" y="3225850"/>
              <a:ext cx="1998615" cy="20255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7477952" y="3652520"/>
              <a:ext cx="1143000" cy="1219200"/>
            </a:xfrm>
            <a:prstGeom prst="ellipse">
              <a:avLst/>
            </a:prstGeom>
            <a:solidFill>
              <a:srgbClr val="DAE3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57" name="Oval 56"/>
            <p:cNvSpPr/>
            <p:nvPr/>
          </p:nvSpPr>
          <p:spPr>
            <a:xfrm>
              <a:off x="6910402" y="413761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Right Arrow 97"/>
          <p:cNvSpPr/>
          <p:nvPr/>
        </p:nvSpPr>
        <p:spPr>
          <a:xfrm>
            <a:off x="9592764" y="3682520"/>
            <a:ext cx="1219200" cy="985264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us 2"/>
          <p:cNvSpPr/>
          <p:nvPr/>
        </p:nvSpPr>
        <p:spPr>
          <a:xfrm>
            <a:off x="6020221" y="3905862"/>
            <a:ext cx="762000" cy="706193"/>
          </a:xfrm>
          <a:prstGeom prst="mathPlus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76875" y="6192165"/>
            <a:ext cx="2142476" cy="2025588"/>
            <a:chOff x="976875" y="6192165"/>
            <a:chExt cx="2142476" cy="2025588"/>
          </a:xfrm>
        </p:grpSpPr>
        <p:sp>
          <p:nvSpPr>
            <p:cNvPr id="41" name="Oval 40"/>
            <p:cNvSpPr/>
            <p:nvPr/>
          </p:nvSpPr>
          <p:spPr>
            <a:xfrm>
              <a:off x="1120736" y="6192165"/>
              <a:ext cx="1998615" cy="20255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544425" y="6517812"/>
              <a:ext cx="1143000" cy="1219200"/>
            </a:xfrm>
            <a:prstGeom prst="ellipse">
              <a:avLst/>
            </a:prstGeom>
            <a:solidFill>
              <a:srgbClr val="DAE3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976875" y="7002904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979771" y="647700"/>
            <a:ext cx="2142476" cy="2025588"/>
            <a:chOff x="979771" y="647700"/>
            <a:chExt cx="2142476" cy="2025588"/>
          </a:xfrm>
        </p:grpSpPr>
        <p:sp>
          <p:nvSpPr>
            <p:cNvPr id="44" name="Oval 43"/>
            <p:cNvSpPr/>
            <p:nvPr/>
          </p:nvSpPr>
          <p:spPr>
            <a:xfrm>
              <a:off x="1123632" y="647700"/>
              <a:ext cx="1998615" cy="20255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547321" y="1074370"/>
              <a:ext cx="1143000" cy="1219200"/>
            </a:xfrm>
            <a:prstGeom prst="ellipse">
              <a:avLst/>
            </a:prstGeom>
            <a:solidFill>
              <a:srgbClr val="DAE3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979771" y="155946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Plus 48"/>
          <p:cNvSpPr/>
          <p:nvPr/>
        </p:nvSpPr>
        <p:spPr>
          <a:xfrm>
            <a:off x="2514481" y="2637744"/>
            <a:ext cx="762000" cy="706193"/>
          </a:xfrm>
          <a:prstGeom prst="mathPlus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Plus 49"/>
          <p:cNvSpPr/>
          <p:nvPr/>
        </p:nvSpPr>
        <p:spPr>
          <a:xfrm>
            <a:off x="2545592" y="5381110"/>
            <a:ext cx="762000" cy="706193"/>
          </a:xfrm>
          <a:prstGeom prst="mathPlus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1083301" y="1793741"/>
            <a:ext cx="6140793" cy="5450102"/>
            <a:chOff x="11083301" y="1793741"/>
            <a:chExt cx="6140793" cy="5450102"/>
          </a:xfrm>
        </p:grpSpPr>
        <p:sp>
          <p:nvSpPr>
            <p:cNvPr id="104" name="Oval 103"/>
            <p:cNvSpPr/>
            <p:nvPr/>
          </p:nvSpPr>
          <p:spPr>
            <a:xfrm>
              <a:off x="12484748" y="2925753"/>
              <a:ext cx="2743201" cy="290049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13322949" y="3768847"/>
              <a:ext cx="1143000" cy="1219200"/>
            </a:xfrm>
            <a:prstGeom prst="ellipse">
              <a:avLst/>
            </a:prstGeom>
            <a:solidFill>
              <a:srgbClr val="DAE3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Oval 106"/>
            <p:cNvSpPr/>
            <p:nvPr/>
          </p:nvSpPr>
          <p:spPr>
            <a:xfrm>
              <a:off x="13913179" y="2819581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Oval 107"/>
            <p:cNvSpPr/>
            <p:nvPr/>
          </p:nvSpPr>
          <p:spPr>
            <a:xfrm>
              <a:off x="14564083" y="5380119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15225479" y="3537752"/>
              <a:ext cx="1998615" cy="20255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15649168" y="3964422"/>
              <a:ext cx="1143000" cy="1219200"/>
            </a:xfrm>
            <a:prstGeom prst="ellipse">
              <a:avLst/>
            </a:prstGeom>
            <a:solidFill>
              <a:srgbClr val="DAE3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116" name="Oval 115"/>
            <p:cNvSpPr/>
            <p:nvPr/>
          </p:nvSpPr>
          <p:spPr>
            <a:xfrm>
              <a:off x="15143331" y="457402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15143331" y="423394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1083301" y="1793741"/>
              <a:ext cx="1998615" cy="20255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11506990" y="2220411"/>
              <a:ext cx="1143000" cy="1219200"/>
            </a:xfrm>
            <a:prstGeom prst="ellipse">
              <a:avLst/>
            </a:prstGeom>
            <a:solidFill>
              <a:srgbClr val="DAE3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53" name="Oval 52"/>
            <p:cNvSpPr/>
            <p:nvPr/>
          </p:nvSpPr>
          <p:spPr>
            <a:xfrm>
              <a:off x="12804224" y="3222682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1296470" y="5218255"/>
              <a:ext cx="1998615" cy="20255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1720159" y="5644925"/>
              <a:ext cx="1143000" cy="1219200"/>
            </a:xfrm>
            <a:prstGeom prst="ellipse">
              <a:avLst/>
            </a:prstGeom>
            <a:solidFill>
              <a:srgbClr val="DAE3F3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13020631" y="5462867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>
              <a:off x="12575624" y="3485963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12702424" y="5201390"/>
              <a:ext cx="228600" cy="2383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8697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3" grpId="0" animBg="1"/>
      <p:bldP spid="49" grpId="0" animBg="1"/>
      <p:bldP spid="5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401" y="464581"/>
            <a:ext cx="8631845" cy="30506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r="33963" b="722"/>
          <a:stretch>
            <a:fillRect/>
          </a:stretch>
        </p:blipFill>
        <p:spPr>
          <a:xfrm>
            <a:off x="16869999" y="0"/>
            <a:ext cx="1418001" cy="1790700"/>
          </a:xfrm>
          <a:prstGeom prst="rect">
            <a:avLst/>
          </a:prstGeom>
        </p:spPr>
      </p:pic>
      <p:pic>
        <p:nvPicPr>
          <p:cNvPr id="2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7295"/>
          <a:stretch>
            <a:fillRect/>
          </a:stretch>
        </p:blipFill>
        <p:spPr>
          <a:xfrm>
            <a:off x="-41643" y="0"/>
            <a:ext cx="1386292" cy="1857112"/>
          </a:xfrm>
          <a:prstGeom prst="rect">
            <a:avLst/>
          </a:prstGeom>
        </p:spPr>
      </p:pic>
      <p:pic>
        <p:nvPicPr>
          <p:cNvPr id="2050" name="Picture 2" descr="https://o.remove.bg/downloads/6c96eaf7-0ad4-4269-9fad-6da80a46a72c/image-removebg-preview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00" y="2296885"/>
            <a:ext cx="990600" cy="1132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457201" y="4000500"/>
            <a:ext cx="75438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4e ở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thêm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4e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bền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vững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hiếm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Ne. </a:t>
            </a:r>
            <a:endParaRPr lang="en-US" sz="3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57201" y="7168448"/>
            <a:ext cx="75438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</a:pP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carbon dioxide,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4e,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góp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2e →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electron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0" name="Picture 9"/>
          <p:cNvPicPr/>
          <p:nvPr/>
        </p:nvPicPr>
        <p:blipFill>
          <a:blip r:embed="rId6"/>
          <a:stretch>
            <a:fillRect/>
          </a:stretch>
        </p:blipFill>
        <p:spPr>
          <a:xfrm>
            <a:off x="8229600" y="5600700"/>
            <a:ext cx="9753599" cy="2667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08745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A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7">
            <a:extLst>
              <a:ext uri="{FF2B5EF4-FFF2-40B4-BE49-F238E27FC236}">
                <a16:creationId xmlns:a16="http://schemas.microsoft.com/office/drawing/2014/main" id="{2D3C42C6-CE9E-4CFF-A86D-40FA12638402}"/>
              </a:ext>
            </a:extLst>
          </p:cNvPr>
          <p:cNvSpPr txBox="1"/>
          <p:nvPr/>
        </p:nvSpPr>
        <p:spPr>
          <a:xfrm>
            <a:off x="2074553" y="3381978"/>
            <a:ext cx="13461812" cy="34651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BÀI 5: GIỚI THIỆU VỀ </a:t>
            </a:r>
          </a:p>
          <a:p>
            <a:pPr algn="ctr">
              <a:lnSpc>
                <a:spcPct val="150000"/>
              </a:lnSpc>
            </a:pP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LIÊN KẾT HOÁ HỌC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45850" y="3238500"/>
            <a:ext cx="1099614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nhờ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phi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electron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bền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vững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hiếm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9C0FC8F9-E5DC-4081-8A6B-3DBDF11E25F3}"/>
              </a:ext>
            </a:extLst>
          </p:cNvPr>
          <p:cNvSpPr txBox="1"/>
          <p:nvPr/>
        </p:nvSpPr>
        <p:spPr>
          <a:xfrm>
            <a:off x="0" y="638770"/>
            <a:ext cx="18288000" cy="8472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endParaRPr lang="en-US" sz="5300" b="1" dirty="0">
              <a:solidFill>
                <a:schemeClr val="bg1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0583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600200" y="952500"/>
            <a:ext cx="1369294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9" name="Rectangle: Rounded Corners 14">
            <a:extLst>
              <a:ext uri="{FF2B5EF4-FFF2-40B4-BE49-F238E27FC236}">
                <a16:creationId xmlns:a16="http://schemas.microsoft.com/office/drawing/2014/main" id="{D602A31B-3A0D-4451-866D-4415309AE298}"/>
              </a:ext>
            </a:extLst>
          </p:cNvPr>
          <p:cNvSpPr/>
          <p:nvPr/>
        </p:nvSpPr>
        <p:spPr>
          <a:xfrm>
            <a:off x="3125868" y="2324100"/>
            <a:ext cx="12718123" cy="2190732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rắn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,…),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lỏng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(ethanol,…),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(oxygen,…).</a:t>
            </a:r>
          </a:p>
        </p:txBody>
      </p:sp>
      <p:sp>
        <p:nvSpPr>
          <p:cNvPr id="23" name="Rectangle: Rounded Corners 14">
            <a:extLst>
              <a:ext uri="{FF2B5EF4-FFF2-40B4-BE49-F238E27FC236}">
                <a16:creationId xmlns:a16="http://schemas.microsoft.com/office/drawing/2014/main" id="{D602A31B-3A0D-4451-866D-4415309AE298}"/>
              </a:ext>
            </a:extLst>
          </p:cNvPr>
          <p:cNvSpPr/>
          <p:nvPr/>
        </p:nvSpPr>
        <p:spPr>
          <a:xfrm>
            <a:off x="3125868" y="4913647"/>
            <a:ext cx="12718123" cy="2190732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sôi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nóng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chảy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thấp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5" name="Rectangle: Rounded Corners 14">
            <a:extLst>
              <a:ext uri="{FF2B5EF4-FFF2-40B4-BE49-F238E27FC236}">
                <a16:creationId xmlns:a16="http://schemas.microsoft.com/office/drawing/2014/main" id="{D602A31B-3A0D-4451-866D-4415309AE298}"/>
              </a:ext>
            </a:extLst>
          </p:cNvPr>
          <p:cNvSpPr/>
          <p:nvPr/>
        </p:nvSpPr>
        <p:spPr>
          <a:xfrm>
            <a:off x="3125868" y="7503194"/>
            <a:ext cx="12718123" cy="2190732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ăn</a:t>
            </a:r>
            <a:r>
              <a:rPr lang="en-US" sz="3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ethanol,…). </a:t>
            </a:r>
          </a:p>
        </p:txBody>
      </p:sp>
    </p:spTree>
    <p:extLst>
      <p:ext uri="{BB962C8B-B14F-4D97-AF65-F5344CB8AC3E}">
        <p14:creationId xmlns:p14="http://schemas.microsoft.com/office/powerpoint/2010/main" val="15569541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23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171699" y="2476500"/>
            <a:ext cx="139446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en-US" sz="3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3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C, N, O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Cl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tương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ứng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 hay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cộng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hoá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trị</a:t>
            </a:r>
            <a:endParaRPr lang="en-US" sz="3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Xác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giữa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C, N, O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Cl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chất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Giải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thích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sao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lại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sự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khác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nhau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giữa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</a:t>
            </a:r>
            <a:r>
              <a:rPr lang="en-US" sz="38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3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endParaRPr lang="en-US" sz="3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4235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905000" y="1863974"/>
            <a:ext cx="14097000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Lời</a:t>
            </a:r>
            <a:r>
              <a:rPr lang="en-US" sz="3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giải</a:t>
            </a:r>
            <a:r>
              <a:rPr lang="en-US" sz="3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cộng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hoá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trị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354049"/>
              </p:ext>
            </p:extLst>
          </p:nvPr>
        </p:nvGraphicFramePr>
        <p:xfrm>
          <a:off x="2743200" y="4201862"/>
          <a:ext cx="13030201" cy="152273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10376">
                  <a:extLst>
                    <a:ext uri="{9D8B030D-6E8A-4147-A177-3AD203B41FA5}">
                      <a16:colId xmlns:a16="http://schemas.microsoft.com/office/drawing/2014/main" val="1633796244"/>
                    </a:ext>
                  </a:extLst>
                </a:gridCol>
                <a:gridCol w="2404625">
                  <a:extLst>
                    <a:ext uri="{9D8B030D-6E8A-4147-A177-3AD203B41FA5}">
                      <a16:colId xmlns:a16="http://schemas.microsoft.com/office/drawing/2014/main" val="258648228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58748649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91610858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6967308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Cặp</a:t>
                      </a:r>
                      <a:r>
                        <a:rPr lang="en-US" sz="3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nguyên</a:t>
                      </a:r>
                      <a:r>
                        <a:rPr lang="en-US" sz="3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</a:t>
                      </a:r>
                      <a:endParaRPr lang="en-US" sz="3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 </a:t>
                      </a:r>
                      <a:r>
                        <a:rPr lang="en-US" sz="3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3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endParaRPr lang="en-US" sz="3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 và N</a:t>
                      </a:r>
                      <a:endParaRPr lang="en-US" sz="3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 </a:t>
                      </a:r>
                      <a:r>
                        <a:rPr lang="en-US" sz="3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3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</a:t>
                      </a:r>
                      <a:endParaRPr lang="en-US" sz="3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 và Cl</a:t>
                      </a:r>
                      <a:endParaRPr lang="en-US" sz="3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6261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Tỉ lệ</a:t>
                      </a:r>
                      <a:endParaRPr lang="en-US" sz="3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: 1</a:t>
                      </a:r>
                      <a:endParaRPr lang="en-US" sz="3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: 1</a:t>
                      </a:r>
                      <a:endParaRPr lang="en-US" sz="3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: 1</a:t>
                      </a:r>
                      <a:endParaRPr lang="en-US" sz="3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3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: 1</a:t>
                      </a:r>
                      <a:endParaRPr lang="en-US" sz="3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978847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1905000" y="6192441"/>
            <a:ext cx="14097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c. Do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electron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góp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chung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tố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khác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nhau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tỉ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lệ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khác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nhau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3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638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114548" y="2933700"/>
            <a:ext cx="1405890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en-US" sz="3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3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quá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nhường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electron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cation X</a:t>
            </a:r>
            <a:r>
              <a:rPr lang="en-US" sz="3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electron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anion Y</a:t>
            </a:r>
            <a:r>
              <a:rPr lang="en-US" sz="3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rằng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cation X</a:t>
            </a:r>
            <a:r>
              <a:rPr lang="en-US" sz="3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anion Y</a:t>
            </a:r>
            <a:r>
              <a:rPr lang="en-US" sz="3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10 electron. </a:t>
            </a:r>
          </a:p>
          <a:p>
            <a:pPr algn="just">
              <a:lnSpc>
                <a:spcPct val="150000"/>
              </a:lnSpc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electron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X.</a:t>
            </a:r>
          </a:p>
          <a:p>
            <a:pPr algn="just">
              <a:lnSpc>
                <a:spcPct val="150000"/>
              </a:lnSpc>
            </a:pP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proton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Y. </a:t>
            </a: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id="{6F9F2180-6C1E-45B3-BA96-2084D9F2576E}"/>
              </a:ext>
            </a:extLst>
          </p:cNvPr>
          <p:cNvSpPr txBox="1"/>
          <p:nvPr/>
        </p:nvSpPr>
        <p:spPr>
          <a:xfrm>
            <a:off x="2751463" y="588628"/>
            <a:ext cx="12785073" cy="9734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8320"/>
              </a:lnSpc>
            </a:pPr>
            <a:r>
              <a:rPr lang="en-US" sz="6200" b="1" dirty="0"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194812297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00200" y="2300555"/>
            <a:ext cx="15007041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Lời</a:t>
            </a:r>
            <a:r>
              <a:rPr lang="en-US" sz="3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giải</a:t>
            </a:r>
            <a:r>
              <a:rPr lang="en-US" sz="3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electron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chuyển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</a:t>
            </a:r>
            <a:r>
              <a:rPr lang="en-US" sz="3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electron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chuyển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</a:t>
            </a:r>
            <a:r>
              <a:rPr lang="en-US" sz="3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Vì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</a:t>
            </a:r>
            <a:r>
              <a:rPr lang="en-US" sz="3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</a:t>
            </a:r>
            <a:r>
              <a:rPr lang="en-US" sz="3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đều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 electron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10 electron + 1 electron = 11 electron.</a:t>
            </a:r>
          </a:p>
          <a:p>
            <a:pPr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10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electrong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1 electron = 9 electron, do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proton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hạt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nhân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9.  </a:t>
            </a:r>
            <a:endParaRPr lang="en-US" sz="3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170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A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7">
            <a:extLst>
              <a:ext uri="{FF2B5EF4-FFF2-40B4-BE49-F238E27FC236}">
                <a16:creationId xmlns:a16="http://schemas.microsoft.com/office/drawing/2014/main" id="{8BEB3B90-880F-4C11-9164-4AE3894E8A03}"/>
              </a:ext>
            </a:extLst>
          </p:cNvPr>
          <p:cNvSpPr txBox="1"/>
          <p:nvPr/>
        </p:nvSpPr>
        <p:spPr>
          <a:xfrm>
            <a:off x="918743" y="3410910"/>
            <a:ext cx="16450515" cy="34651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8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CẢM ƠN CÁC EM ĐÃ </a:t>
            </a:r>
          </a:p>
          <a:p>
            <a:pPr algn="ctr">
              <a:lnSpc>
                <a:spcPct val="150000"/>
              </a:lnSpc>
            </a:pPr>
            <a:r>
              <a:rPr lang="en-US" sz="8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LẮNG NGHE BÀI GIẢNG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-132660">
            <a:off x="5693681" y="8062368"/>
            <a:ext cx="7205700" cy="340633"/>
          </a:xfrm>
          <a:prstGeom prst="rect">
            <a:avLst/>
          </a:prstGeom>
        </p:spPr>
      </p:pic>
      <p:sp>
        <p:nvSpPr>
          <p:cNvPr id="12" name="TextBox 16">
            <a:extLst>
              <a:ext uri="{FF2B5EF4-FFF2-40B4-BE49-F238E27FC236}">
                <a16:creationId xmlns:a16="http://schemas.microsoft.com/office/drawing/2014/main" id="{D2DA5C9B-6B70-4A37-A751-7BBBABACD815}"/>
              </a:ext>
            </a:extLst>
          </p:cNvPr>
          <p:cNvSpPr txBox="1"/>
          <p:nvPr/>
        </p:nvSpPr>
        <p:spPr>
          <a:xfrm>
            <a:off x="3745607" y="4328762"/>
            <a:ext cx="11406385" cy="30008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I. </a:t>
            </a:r>
            <a:r>
              <a:rPr lang="en-US" sz="7500" b="1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0" b="1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0" b="1" dirty="0" err="1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0" b="1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0" b="1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0" b="1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0" b="1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0" b="1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7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0" b="1" dirty="0" err="1">
                <a:latin typeface="Arial" panose="020B0604020202020204" pitchFamily="34" charset="0"/>
                <a:cs typeface="Arial" panose="020B0604020202020204" pitchFamily="34" charset="0"/>
              </a:rPr>
              <a:t>hiếm</a:t>
            </a:r>
            <a:endParaRPr lang="en-US" sz="7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7657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E805B829-88E6-1CDD-B488-609F514A9936}"/>
              </a:ext>
            </a:extLst>
          </p:cNvPr>
          <p:cNvSpPr txBox="1"/>
          <p:nvPr/>
        </p:nvSpPr>
        <p:spPr>
          <a:xfrm>
            <a:off x="2115720" y="1525877"/>
            <a:ext cx="13944600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5.1,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electron ở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cs typeface="Arial" panose="020B0604020202020204" pitchFamily="34" charset="0"/>
              </a:rPr>
              <a:t>hiếm</a:t>
            </a:r>
            <a:endParaRPr lang="en-US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34000" y="4000500"/>
            <a:ext cx="9819537" cy="4414871"/>
            <a:chOff x="2082607" y="4016206"/>
            <a:chExt cx="9819537" cy="4414871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82607" y="4039066"/>
              <a:ext cx="9819537" cy="439201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4" name="Rectangle 3"/>
            <p:cNvSpPr/>
            <p:nvPr/>
          </p:nvSpPr>
          <p:spPr>
            <a:xfrm>
              <a:off x="2082607" y="4016206"/>
              <a:ext cx="3937193" cy="1971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39866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82402" y="1884045"/>
            <a:ext cx="125876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hiếm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8 electron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He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 electron)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bền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vững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71500" indent="-571500" algn="just">
              <a:lnSpc>
                <a:spcPct val="150000"/>
              </a:lnSpc>
              <a:buFont typeface="Symbol" panose="05050102010706020507" pitchFamily="18" charset="2"/>
              <a:buChar char="Þ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hiếm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tồn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độc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ngoài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kém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bền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hiếm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416993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6">
            <a:extLst>
              <a:ext uri="{FF2B5EF4-FFF2-40B4-BE49-F238E27FC236}">
                <a16:creationId xmlns:a16="http://schemas.microsoft.com/office/drawing/2014/main" id="{D2DA5C9B-6B70-4A37-A751-7BBBABACD815}"/>
              </a:ext>
            </a:extLst>
          </p:cNvPr>
          <p:cNvSpPr txBox="1"/>
          <p:nvPr/>
        </p:nvSpPr>
        <p:spPr>
          <a:xfrm>
            <a:off x="3815903" y="5097943"/>
            <a:ext cx="11265793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b="1" dirty="0" err="1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 ion</a:t>
            </a:r>
          </a:p>
        </p:txBody>
      </p:sp>
    </p:spTree>
    <p:extLst>
      <p:ext uri="{BB962C8B-B14F-4D97-AF65-F5344CB8AC3E}">
        <p14:creationId xmlns:p14="http://schemas.microsoft.com/office/powerpoint/2010/main" val="37620362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8">
            <a:extLst>
              <a:ext uri="{FF2B5EF4-FFF2-40B4-BE49-F238E27FC236}">
                <a16:creationId xmlns:a16="http://schemas.microsoft.com/office/drawing/2014/main" id="{9C0FC8F9-E5DC-4081-8A6B-3DBDF11E25F3}"/>
              </a:ext>
            </a:extLst>
          </p:cNvPr>
          <p:cNvSpPr txBox="1"/>
          <p:nvPr/>
        </p:nvSpPr>
        <p:spPr>
          <a:xfrm>
            <a:off x="0" y="638770"/>
            <a:ext cx="18288000" cy="8530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sodium chloride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374" y="2000630"/>
            <a:ext cx="9719322" cy="78672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231737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8">
            <a:extLst>
              <a:ext uri="{FF2B5EF4-FFF2-40B4-BE49-F238E27FC236}">
                <a16:creationId xmlns:a16="http://schemas.microsoft.com/office/drawing/2014/main" id="{9C0FC8F9-E5DC-4081-8A6B-3DBDF11E25F3}"/>
              </a:ext>
            </a:extLst>
          </p:cNvPr>
          <p:cNvSpPr txBox="1"/>
          <p:nvPr/>
        </p:nvSpPr>
        <p:spPr>
          <a:xfrm>
            <a:off x="0" y="638770"/>
            <a:ext cx="18288000" cy="8530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00" b="1" dirty="0" err="1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r>
              <a:rPr lang="en-US" sz="5300" b="1" dirty="0">
                <a:solidFill>
                  <a:schemeClr val="bg1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sodium chloride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337227"/>
            <a:ext cx="8641890" cy="41016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9898" y="4775627"/>
            <a:ext cx="8748494" cy="41016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402903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9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34300" y="2293231"/>
            <a:ext cx="119169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017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Luyện</a:t>
            </a:r>
            <a:r>
              <a:rPr lang="en-US" sz="3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sz="3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(SGK tr.35).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electron ở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lớp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ngoài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cùng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lần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7.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Hãy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hợp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potassium fluoride,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nguyên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hay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bao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nhiêu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electron.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Vẽ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sơ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tạo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liên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tử</a:t>
            </a:r>
            <a:r>
              <a:rPr lang="en-US" sz="3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potassium fluoride. </a:t>
            </a:r>
            <a:endParaRPr lang="en-US" sz="3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8376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1608</TotalTime>
  <Words>1037</Words>
  <PresentationFormat>Custom</PresentationFormat>
  <Paragraphs>79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Gill Sans MT</vt:lpstr>
      <vt:lpstr>Symbol</vt:lpstr>
      <vt:lpstr>Arial</vt:lpstr>
      <vt:lpstr>Wingdings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2022-11-08T09:44:30Z</dcterms:modified>
  <dc:identifier>DAEsrfOQuV8</dc:identifier>
</cp:coreProperties>
</file>