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71" r:id="rId5"/>
    <p:sldId id="270" r:id="rId6"/>
    <p:sldId id="273" r:id="rId7"/>
    <p:sldId id="259" r:id="rId8"/>
    <p:sldId id="258" r:id="rId9"/>
    <p:sldId id="263" r:id="rId10"/>
    <p:sldId id="269" r:id="rId11"/>
    <p:sldId id="261" r:id="rId12"/>
    <p:sldId id="274" r:id="rId13"/>
    <p:sldId id="262" r:id="rId14"/>
    <p:sldId id="275" r:id="rId15"/>
    <p:sldId id="266" r:id="rId16"/>
    <p:sldId id="276" r:id="rId17"/>
    <p:sldId id="277" r:id="rId18"/>
    <p:sldId id="278" r:id="rId19"/>
    <p:sldId id="279" r:id="rId20"/>
    <p:sldId id="264" r:id="rId21"/>
    <p:sldId id="280" r:id="rId22"/>
    <p:sldId id="281" r:id="rId23"/>
    <p:sldId id="282" r:id="rId24"/>
    <p:sldId id="283" r:id="rId25"/>
    <p:sldId id="260" r:id="rId26"/>
    <p:sldId id="284"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50" d="100"/>
          <a:sy n="50"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7" Type="http://schemas.openxmlformats.org/officeDocument/2006/relationships/image" Target="../media/image24.png"/><Relationship Id="rId46"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5"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52.svg"/><Relationship Id="rId1" Type="http://schemas.openxmlformats.org/officeDocument/2006/relationships/slideLayout" Target="../slideLayouts/slideLayout7.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47" Type="http://schemas.openxmlformats.org/officeDocument/2006/relationships/image" Target="../media/image16.svg"/><Relationship Id="rId50"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37" Type="http://schemas.openxmlformats.org/officeDocument/2006/relationships/image" Target="../media/image58.svg"/><Relationship Id="rId49" Type="http://schemas.openxmlformats.org/officeDocument/2006/relationships/image" Target="../media/image60.svg"/><Relationship Id="rId48"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7.xml"/><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51" Type="http://schemas.openxmlformats.org/officeDocument/2006/relationships/image" Target="../media/image36.svg"/><Relationship Id="rId3" Type="http://schemas.openxmlformats.org/officeDocument/2006/relationships/image" Target="../media/image2.svg"/><Relationship Id="rId50"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9" Type="http://schemas.openxmlformats.org/officeDocument/2006/relationships/image" Target="../media/image60.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371600" y="1772029"/>
            <a:ext cx="1582285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CHÀO MỪNG CẢ LỚP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ĐẾN VỚI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Rectangle 19"/>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703" y="9258300"/>
            <a:ext cx="2896048" cy="1028700"/>
          </a:xfrm>
          <a:prstGeom prst="rect">
            <a:avLst/>
          </a:prstGeom>
        </p:spPr>
      </p:pic>
      <p:sp>
        <p:nvSpPr>
          <p:cNvPr id="23" name="Oval Callout 22"/>
          <p:cNvSpPr/>
          <p:nvPr/>
        </p:nvSpPr>
        <p:spPr>
          <a:xfrm>
            <a:off x="1114364" y="533400"/>
            <a:ext cx="1968579" cy="1447800"/>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24" name="Rectangle 23"/>
          <p:cNvSpPr/>
          <p:nvPr/>
        </p:nvSpPr>
        <p:spPr>
          <a:xfrm>
            <a:off x="3810224" y="490675"/>
            <a:ext cx="12649200" cy="5324535"/>
          </a:xfrm>
          <a:prstGeom prst="rect">
            <a:avLst/>
          </a:prstGeom>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Lan mua 5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mua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mua 6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T(x) = 5x + 3x + 6x = (5 + 3 + 6).x = 14x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5400" y="5815210"/>
            <a:ext cx="16154399"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30 000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T(x) = </a:t>
            </a:r>
            <a:r>
              <a:rPr lang="en-US" sz="4000" dirty="0" smtClean="0">
                <a:latin typeface="Arial" panose="020B0604020202020204" pitchFamily="34" charset="0"/>
                <a:cs typeface="Arial" panose="020B0604020202020204" pitchFamily="34" charset="0"/>
              </a:rPr>
              <a:t>14x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30 000.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T(30 000) = 14 . 30 000 = 420 000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2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flipV="1">
            <a:off x="915338" y="8222088"/>
            <a:ext cx="2366632" cy="2667311"/>
          </a:xfrm>
          <a:prstGeom prst="rect">
            <a:avLst/>
          </a:prstGeom>
        </p:spPr>
      </p:pic>
      <p:pic>
        <p:nvPicPr>
          <p:cNvPr id="27" name="Picture 2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861405" y="7367974"/>
            <a:ext cx="879339" cy="1984967"/>
          </a:xfrm>
          <a:prstGeom prst="rect">
            <a:avLst/>
          </a:prstGeom>
        </p:spPr>
      </p:pic>
      <p:pic>
        <p:nvPicPr>
          <p:cNvPr id="28" name="Picture 2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5724920" y="1257300"/>
            <a:ext cx="1469007" cy="2743200"/>
          </a:xfrm>
          <a:prstGeom prst="rect">
            <a:avLst/>
          </a:prstGeom>
        </p:spPr>
      </p:pic>
    </p:spTree>
    <p:extLst>
      <p:ext uri="{BB962C8B-B14F-4D97-AF65-F5344CB8AC3E}">
        <p14:creationId xmlns:p14="http://schemas.microsoft.com/office/powerpoint/2010/main" val="36501402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 calcmode="lin" valueType="num">
                                      <p:cBhvr additive="base">
                                        <p:cTn id="1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 calcmode="lin" valueType="num">
                                      <p:cBhvr additive="base">
                                        <p:cTn id="2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xEl>
                                              <p:pRg st="3" end="3"/>
                                            </p:txEl>
                                          </p:spTgt>
                                        </p:tgtEl>
                                        <p:attrNameLst>
                                          <p:attrName>style.visibility</p:attrName>
                                        </p:attrNameLst>
                                      </p:cBhvr>
                                      <p:to>
                                        <p:strVal val="visible"/>
                                      </p:to>
                                    </p:set>
                                    <p:anim calcmode="lin" valueType="num">
                                      <p:cBhvr additive="base">
                                        <p:cTn id="2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 calcmode="lin" valueType="num">
                                      <p:cBhvr additive="base">
                                        <p:cTn id="28" dur="500"/>
                                        <p:tgtEl>
                                          <p:spTgt spid="24">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7" name="Rectangle 6"/>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81000" y="6066938"/>
            <a:ext cx="6209631" cy="6085440"/>
          </a:xfrm>
          <a:prstGeom prst="rect">
            <a:avLst/>
          </a:prstGeom>
        </p:spPr>
      </p:pic>
      <p:pic>
        <p:nvPicPr>
          <p:cNvPr id="5" name="Picture 5"/>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59862" y="5198499"/>
            <a:ext cx="2133600" cy="1357745"/>
          </a:xfrm>
          <a:prstGeom prst="rect">
            <a:avLst/>
          </a:prstGeom>
        </p:spPr>
      </p:pic>
      <p:sp>
        <p:nvSpPr>
          <p:cNvPr id="9" name="Rounded Rectangle 8"/>
          <p:cNvSpPr/>
          <p:nvPr/>
        </p:nvSpPr>
        <p:spPr>
          <a:xfrm>
            <a:off x="1143000" y="495300"/>
            <a:ext cx="2788847" cy="1223598"/>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286535" y="455030"/>
            <a:ext cx="13308738" cy="4755148"/>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hai đa thức F = x</a:t>
            </a:r>
            <a:r>
              <a:rPr lang="nl-NL" sz="4200" baseline="30000" dirty="0">
                <a:latin typeface="Arial" panose="020B0604020202020204" pitchFamily="34" charset="0"/>
                <a:ea typeface="Calibri" panose="020F0502020204030204" pitchFamily="34" charset="0"/>
                <a:cs typeface="Arial" panose="020B0604020202020204" pitchFamily="34" charset="0"/>
              </a:rPr>
              <a:t>3</a:t>
            </a:r>
            <a:r>
              <a:rPr lang="nl-NL" sz="4200" dirty="0">
                <a:latin typeface="Arial" panose="020B0604020202020204" pitchFamily="34" charset="0"/>
                <a:ea typeface="Calibri" panose="020F0502020204030204" pitchFamily="34" charset="0"/>
                <a:cs typeface="Arial" panose="020B0604020202020204" pitchFamily="34" charset="0"/>
              </a:rPr>
              <a:t> –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-5 và G  =  3x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Gọi H(x) là tổng của hai đa thức F và G. Tìm H(x</a:t>
            </a:r>
            <a:r>
              <a:rPr lang="nl-NL"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b) Tìm hệ số cao nhất và hệ số tự do của H(x).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 Trong tập hợp (-3; -2; -1; 0; 1; 2; 3}, những số nào là nghiệm của H(x)?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62415" y="6066938"/>
            <a:ext cx="11353800" cy="3914918"/>
          </a:xfrm>
          <a:prstGeom prst="rect">
            <a:avLst/>
          </a:prstGeom>
        </p:spPr>
        <p:txBody>
          <a:bodyPr wrap="square">
            <a:spAutoFit/>
          </a:bodyPr>
          <a:lstStyle/>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H(x) = (x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- 5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+3x) + (-3x – 2x) + (-5-1)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a:t>
            </a:r>
            <a:r>
              <a:rPr lang="en-US" sz="4200" dirty="0" smtClean="0">
                <a:latin typeface="Arial" panose="020B0604020202020204" pitchFamily="34" charset="0"/>
                <a:ea typeface="Calibri" panose="020F0502020204030204" pitchFamily="34" charset="0"/>
                <a:cs typeface="Arial" panose="020B0604020202020204" pitchFamily="34" charset="0"/>
              </a:rPr>
              <a:t>- 6</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10940904" y="4665594"/>
            <a:ext cx="1968579" cy="1267271"/>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1500"/>
            <a:ext cx="13536078"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a:t>
            </a:r>
          </a:p>
        </p:txBody>
      </p:sp>
      <p:sp>
        <p:nvSpPr>
          <p:cNvPr id="4" name="Rectangle 3"/>
          <p:cNvSpPr/>
          <p:nvPr/>
        </p:nvSpPr>
        <p:spPr>
          <a:xfrm>
            <a:off x="1066800" y="1498899"/>
            <a:ext cx="15759442"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x 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22871516"/>
              </p:ext>
            </p:extLst>
          </p:nvPr>
        </p:nvGraphicFramePr>
        <p:xfrm>
          <a:off x="1066800" y="2540968"/>
          <a:ext cx="15849604" cy="4114800"/>
        </p:xfrm>
        <a:graphic>
          <a:graphicData uri="http://schemas.openxmlformats.org/drawingml/2006/table">
            <a:tbl>
              <a:tblPr firstRow="1" firstCol="1" bandRow="1"/>
              <a:tblGrid>
                <a:gridCol w="4875236"/>
                <a:gridCol w="1566314"/>
                <a:gridCol w="1568009"/>
                <a:gridCol w="1568009"/>
                <a:gridCol w="1568009"/>
                <a:gridCol w="1568009"/>
                <a:gridCol w="1568009"/>
                <a:gridCol w="1568009"/>
              </a:tblGrid>
              <a:tr h="367627">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x</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-8</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-5x</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0</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5254">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H(x) = 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  + 2x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 - 5x - 6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24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14400" y="6655768"/>
            <a:ext cx="16992600" cy="2092881"/>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H(-3) = 0 ; H(-2) = 4 ; H(-1)= 0 ; H(0) = -6 ; H(1) =  -8 ; H(2) = 0 ; H(3) = 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914400" y="8616609"/>
            <a:ext cx="16992600" cy="901593"/>
          </a:xfrm>
          <a:prstGeom prst="rect">
            <a:avLst/>
          </a:prstGeom>
        </p:spPr>
        <p:txBody>
          <a:bodyPr wrap="squar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Vậy</a:t>
            </a:r>
            <a:r>
              <a:rPr lang="en-US" sz="4000" dirty="0" smtClean="0">
                <a:latin typeface="Arial" panose="020B0604020202020204" pitchFamily="34" charset="0"/>
                <a:ea typeface="Calibri" panose="020F0502020204030204" pitchFamily="34" charset="0"/>
                <a:cs typeface="Arial" panose="020B0604020202020204" pitchFamily="34" charset="0"/>
              </a:rPr>
              <a:t> x = -3; x = -1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x = 2 </a:t>
            </a:r>
            <a:r>
              <a:rPr lang="en-US" sz="4000" dirty="0" err="1"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ba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của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đa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H(x).</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387" y="207213"/>
            <a:ext cx="1711709" cy="14364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0" y="8943781"/>
            <a:ext cx="1817790" cy="1104357"/>
          </a:xfrm>
          <a:prstGeom prst="rect">
            <a:avLst/>
          </a:prstGeom>
        </p:spPr>
      </p:pic>
    </p:spTree>
    <p:extLst>
      <p:ext uri="{BB962C8B-B14F-4D97-AF65-F5344CB8AC3E}">
        <p14:creationId xmlns:p14="http://schemas.microsoft.com/office/powerpoint/2010/main" val="810343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35000" y="8801100"/>
            <a:ext cx="7508612" cy="5119508"/>
          </a:xfrm>
          <a:prstGeom prst="rect">
            <a:avLst/>
          </a:prstGeom>
        </p:spPr>
      </p:pic>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8600" y="7739287"/>
            <a:ext cx="2438400" cy="2123625"/>
          </a:xfrm>
          <a:prstGeom prst="rect">
            <a:avLst/>
          </a:prstGeom>
        </p:spPr>
      </p:pic>
      <p:pic>
        <p:nvPicPr>
          <p:cNvPr id="14"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9292" y="8842143"/>
            <a:ext cx="795615" cy="1069898"/>
          </a:xfrm>
          <a:prstGeom prst="rect">
            <a:avLst/>
          </a:prstGeom>
        </p:spPr>
      </p:pic>
      <p:sp>
        <p:nvSpPr>
          <p:cNvPr id="15" name="Rounded Rectangle 14"/>
          <p:cNvSpPr/>
          <p:nvPr/>
        </p:nvSpPr>
        <p:spPr>
          <a:xfrm>
            <a:off x="1447800" y="2243795"/>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7.18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1555938" y="3238278"/>
                <a:ext cx="13825815" cy="66246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8 ; -3x. </a:t>
                </a:r>
                <a:r>
                  <a:rPr lang="en-US" sz="4200" dirty="0" err="1">
                    <a:effectLst/>
                    <a:latin typeface="Arial" panose="020B0604020202020204" pitchFamily="34" charset="0"/>
                    <a:ea typeface="Calibri" panose="020F0502020204030204" pitchFamily="34" charset="0"/>
                    <a:cs typeface="Arial" panose="020B0604020202020204" pitchFamily="34" charset="0"/>
                  </a:rPr>
                  <a:t>Gọi</a:t>
                </a:r>
                <a:r>
                  <a:rPr lang="en-US" sz="4200" dirty="0">
                    <a:effectLst/>
                    <a:latin typeface="Arial" panose="020B0604020202020204" pitchFamily="34" charset="0"/>
                    <a:ea typeface="Calibri" panose="020F0502020204030204" pitchFamily="34" charset="0"/>
                    <a:cs typeface="Arial" panose="020B0604020202020204" pitchFamily="34" charset="0"/>
                  </a:rPr>
                  <a:t> A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a) </a:t>
                </a:r>
                <a:r>
                  <a:rPr lang="en-US" sz="4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gọn</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200" dirty="0">
                    <a:effectLst/>
                    <a:latin typeface="Arial" panose="020B0604020202020204" pitchFamily="34" charset="0"/>
                    <a:ea typeface="Times New Roman" panose="02020603050405020304" pitchFamily="18" charset="0"/>
                    <a:cs typeface="Arial" panose="020B0604020202020204" pitchFamily="34" charset="0"/>
                  </a:rPr>
                  <a:t> A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sắp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xếp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hạng</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tử</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b) </a:t>
                </a:r>
                <a:r>
                  <a:rPr lang="en-US" sz="4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cao</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tự</a:t>
                </a:r>
                <a:r>
                  <a:rPr lang="en-US" sz="4200" dirty="0">
                    <a:effectLst/>
                    <a:latin typeface="Arial" panose="020B0604020202020204" pitchFamily="34" charset="0"/>
                    <a:ea typeface="Times New Roman" panose="02020603050405020304" pitchFamily="18" charset="0"/>
                    <a:cs typeface="Arial" panose="020B0604020202020204" pitchFamily="34" charset="0"/>
                  </a:rPr>
                  <a:t> do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55938" y="3238278"/>
                <a:ext cx="13825815" cy="6624634"/>
              </a:xfrm>
              <a:prstGeom prst="rect">
                <a:avLst/>
              </a:prstGeom>
              <a:blipFill rotWithShape="0">
                <a:blip r:embed="rId14"/>
                <a:stretch>
                  <a:fillRect l="-1675" r="-1720" b="-1472"/>
                </a:stretch>
              </a:blipFill>
            </p:spPr>
            <p:txBody>
              <a:bodyPr/>
              <a:lstStyle/>
              <a:p>
                <a:r>
                  <a:rPr lang="en-US">
                    <a:noFill/>
                  </a:rPr>
                  <a:t> </a:t>
                </a:r>
              </a:p>
            </p:txBody>
          </p:sp>
        </mc:Fallback>
      </mc:AlternateContent>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219208" y="530690"/>
            <a:ext cx="1860590" cy="1217258"/>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6455" y="1902849"/>
                <a:ext cx="13487400" cy="3860544"/>
              </a:xfrm>
              <a:prstGeom prst="rect">
                <a:avLst/>
              </a:prstGeom>
            </p:spPr>
            <p:txBody>
              <a:bodyPr wrap="square">
                <a:spAutoFit/>
              </a:bodyPr>
              <a:lstStyle/>
              <a:p>
                <a:pPr algn="just">
                  <a:lnSpc>
                    <a:spcPct val="12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 A</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+8 − 3x</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− 4x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10</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66455" y="1902849"/>
                <a:ext cx="13487400" cy="3860544"/>
              </a:xfrm>
              <a:prstGeom prst="rect">
                <a:avLst/>
              </a:prstGeom>
              <a:blipFill rotWithShape="0">
                <a:blip r:embed="rId2"/>
                <a:stretch>
                  <a:fillRect l="-1627" b="-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66455" y="5174673"/>
                <a:ext cx="14935200" cy="4633576"/>
              </a:xfrm>
              <a:prstGeom prst="rect">
                <a:avLst/>
              </a:prstGeom>
            </p:spPr>
            <p:txBody>
              <a:bodyPr wrap="square">
                <a:spAutoFit/>
              </a:bodyPr>
              <a:lstStyle/>
              <a:p>
                <a:pPr algn="just">
                  <a:lnSpc>
                    <a:spcPct val="15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2x</a:t>
                </a:r>
                <a:r>
                  <a:rPr lang="en-US"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8</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oMath>
                </a14:m>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6455" y="5174673"/>
                <a:ext cx="14935200" cy="4633576"/>
              </a:xfrm>
              <a:prstGeom prst="rect">
                <a:avLst/>
              </a:prstGeom>
              <a:blipFill rotWithShape="0">
                <a:blip r:embed="rId3"/>
                <a:stretch>
                  <a:fillRect l="-146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6611" y="635578"/>
            <a:ext cx="3571389" cy="3571389"/>
          </a:xfrm>
          <a:prstGeom prst="rect">
            <a:avLst/>
          </a:prstGeom>
        </p:spPr>
      </p:pic>
      <p:pic>
        <p:nvPicPr>
          <p:cNvPr id="13" name="Picture 12"/>
          <p:cNvPicPr>
            <a:picLocks noChangeAspect="1"/>
          </p:cNvPicPr>
          <p:nvPr/>
        </p:nvPicPr>
        <p:blipFill>
          <a:blip r:embed="rId5"/>
          <a:stretch>
            <a:fillRect/>
          </a:stretch>
        </p:blipFill>
        <p:spPr>
          <a:xfrm>
            <a:off x="10117898" y="7333646"/>
            <a:ext cx="4724400" cy="2799644"/>
          </a:xfrm>
          <a:prstGeom prst="rect">
            <a:avLst/>
          </a:prstGeom>
        </p:spPr>
      </p:pic>
    </p:spTree>
    <p:extLst>
      <p:ext uri="{BB962C8B-B14F-4D97-AF65-F5344CB8AC3E}">
        <p14:creationId xmlns:p14="http://schemas.microsoft.com/office/powerpoint/2010/main" val="2628211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6" name="Rectangle 5"/>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571500"/>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7.21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219200" y="1837991"/>
            <a:ext cx="16459200" cy="6678751"/>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a:latin typeface="Arial" panose="020B0604020202020204" pitchFamily="34" charset="0"/>
                <a:ea typeface="Times New Roman" panose="02020603050405020304" pitchFamily="18" charset="0"/>
                <a:cs typeface="Arial" panose="020B0604020202020204" pitchFamily="34" charset="0"/>
              </a:rPr>
              <a:t>P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 </a:t>
            </a:r>
            <a:r>
              <a:rPr lang="fr-FR" sz="4200" dirty="0">
                <a:latin typeface="Arial" panose="020B0604020202020204" pitchFamily="34" charset="0"/>
                <a:ea typeface="Times New Roman" panose="02020603050405020304" pitchFamily="18" charset="0"/>
                <a:cs typeface="Arial" panose="020B0604020202020204" pitchFamily="34" charset="0"/>
              </a:rPr>
              <a:t>+ 3x</a:t>
            </a:r>
            <a:r>
              <a:rPr lang="fr-FR" sz="4200" baseline="30000" dirty="0">
                <a:latin typeface="Arial" panose="020B0604020202020204" pitchFamily="34" charset="0"/>
                <a:ea typeface="Times New Roman" panose="02020603050405020304" pitchFamily="18" charset="0"/>
                <a:cs typeface="Arial" panose="020B0604020202020204" pitchFamily="34" charset="0"/>
              </a:rPr>
              <a:t>3</a:t>
            </a:r>
            <a:r>
              <a:rPr lang="fr-FR" sz="4200" dirty="0">
                <a:latin typeface="Arial" panose="020B0604020202020204" pitchFamily="34" charset="0"/>
                <a:ea typeface="Times New Roman" panose="02020603050405020304" pitchFamily="18" charset="0"/>
                <a:cs typeface="Arial" panose="020B0604020202020204" pitchFamily="34" charset="0"/>
              </a:rPr>
              <a:t> + 7x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  Q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a:t>
            </a:r>
            <a:r>
              <a:rPr lang="fr-FR" sz="4200" dirty="0">
                <a:latin typeface="Arial" panose="020B0604020202020204" pitchFamily="34" charset="0"/>
                <a:ea typeface="Times New Roman" panose="02020603050405020304" pitchFamily="18" charset="0"/>
                <a:cs typeface="Arial" panose="020B0604020202020204" pitchFamily="34" charset="0"/>
              </a:rPr>
              <a:t> – 4x</a:t>
            </a:r>
            <a:r>
              <a:rPr lang="fr-FR" sz="4200" baseline="30000" dirty="0">
                <a:latin typeface="Arial" panose="020B0604020202020204" pitchFamily="34" charset="0"/>
                <a:ea typeface="Times New Roman" panose="02020603050405020304" pitchFamily="18" charset="0"/>
                <a:cs typeface="Arial" panose="020B0604020202020204" pitchFamily="34" charset="0"/>
              </a:rPr>
              <a:t>3 </a:t>
            </a:r>
            <a:r>
              <a:rPr lang="fr-FR" sz="4200" dirty="0">
                <a:latin typeface="Arial" panose="020B0604020202020204" pitchFamily="34" charset="0"/>
                <a:ea typeface="Times New Roman" panose="02020603050405020304" pitchFamily="18" charset="0"/>
                <a:cs typeface="Arial" panose="020B0604020202020204" pitchFamily="34" charset="0"/>
              </a:rPr>
              <a:t>– 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+ 3x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a) </a:t>
            </a:r>
            <a:r>
              <a:rPr lang="fr-FR" sz="4200" dirty="0" err="1">
                <a:latin typeface="Arial" panose="020B0604020202020204" pitchFamily="34" charset="0"/>
                <a:ea typeface="Times New Roman" panose="02020603050405020304" pitchFamily="18" charset="0"/>
                <a:cs typeface="Arial" panose="020B0604020202020204" pitchFamily="34" charset="0"/>
              </a:rPr>
              <a:t>Xác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định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bậc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b) </a:t>
            </a:r>
            <a:r>
              <a:rPr lang="fr-FR" sz="4200" dirty="0" err="1">
                <a:latin typeface="Arial" panose="020B0604020202020204" pitchFamily="34" charset="0"/>
                <a:ea typeface="Times New Roman" panose="02020603050405020304" pitchFamily="18" charset="0"/>
                <a:cs typeface="Arial" panose="020B0604020202020204" pitchFamily="34" charset="0"/>
              </a:rPr>
              <a:t>Tính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giá</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tại</a:t>
            </a:r>
            <a:r>
              <a:rPr lang="fr-FR" sz="4200" dirty="0">
                <a:latin typeface="Arial" panose="020B0604020202020204" pitchFamily="34" charset="0"/>
                <a:ea typeface="Times New Roman" panose="02020603050405020304" pitchFamily="18" charset="0"/>
                <a:cs typeface="Arial" panose="020B0604020202020204" pitchFamily="34" charset="0"/>
              </a:rPr>
              <a:t> x = 1; 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c)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có</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nghiệm</a:t>
            </a:r>
            <a:r>
              <a:rPr lang="fr-FR" sz="4200" dirty="0">
                <a:latin typeface="Arial" panose="020B0604020202020204" pitchFamily="34" charset="0"/>
                <a:ea typeface="Times New Roman" panose="02020603050405020304" pitchFamily="18" charset="0"/>
                <a:cs typeface="Arial" panose="020B0604020202020204" pitchFamily="34" charset="0"/>
              </a:rPr>
              <a:t> là x = 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28692" y="8877300"/>
            <a:ext cx="4630615" cy="5218931"/>
          </a:xfrm>
          <a:prstGeom prst="rect">
            <a:avLst/>
          </a:prstGeom>
        </p:spPr>
      </p:pic>
      <p:pic>
        <p:nvPicPr>
          <p:cNvPr id="10"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16000" y="-3123431"/>
            <a:ext cx="645250" cy="5218931"/>
          </a:xfrm>
          <a:prstGeom prst="rect">
            <a:avLst/>
          </a:prstGeom>
        </p:spPr>
      </p:pic>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30233" y="-2609466"/>
            <a:ext cx="645250" cy="5218931"/>
          </a:xfrm>
          <a:prstGeom prst="rect">
            <a:avLst/>
          </a:prstGeom>
        </p:spPr>
      </p:pic>
      <p:pic>
        <p:nvPicPr>
          <p:cNvPr id="12"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4588767" y="390039"/>
            <a:ext cx="5218931" cy="284669"/>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121610" y="650029"/>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3" name="Rectangle 2"/>
          <p:cNvSpPr/>
          <p:nvPr/>
        </p:nvSpPr>
        <p:spPr>
          <a:xfrm>
            <a:off x="1676400" y="1562100"/>
            <a:ext cx="14325600"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a) P +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+ 6x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+ 4x </a:t>
            </a:r>
            <a:endParaRPr lang="pt-BR" sz="4000" dirty="0">
              <a:latin typeface="Arial" panose="020B0604020202020204" pitchFamily="34" charset="0"/>
              <a:cs typeface="Arial" panose="020B0604020202020204" pitchFamily="34" charset="0"/>
            </a:endParaRPr>
          </a:p>
        </p:txBody>
      </p:sp>
      <p:sp>
        <p:nvSpPr>
          <p:cNvPr id="14" name="Rectangle 13"/>
          <p:cNvSpPr/>
          <p:nvPr/>
        </p:nvSpPr>
        <p:spPr>
          <a:xfrm>
            <a:off x="1676400" y="5572237"/>
            <a:ext cx="13144501"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P </a:t>
            </a: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-10x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+ 8x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- 2x - 6</a:t>
            </a:r>
            <a:endParaRPr lang="pt-BR" sz="4000" dirty="0">
              <a:latin typeface="Arial" panose="020B0604020202020204" pitchFamily="34" charset="0"/>
              <a:cs typeface="Arial" panose="020B0604020202020204" pitchFamily="34"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687078" y="4533900"/>
            <a:ext cx="3931699" cy="5573286"/>
          </a:xfrm>
          <a:prstGeom prst="rect">
            <a:avLst/>
          </a:prstGeom>
        </p:spPr>
      </p:pic>
    </p:spTree>
    <p:extLst>
      <p:ext uri="{BB962C8B-B14F-4D97-AF65-F5344CB8AC3E}">
        <p14:creationId xmlns:p14="http://schemas.microsoft.com/office/powerpoint/2010/main" val="37030487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734600"/>
            <a:ext cx="13030200"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b)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9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a:t>
            </a:r>
            <a:r>
              <a:rPr lang="vi-VN" sz="4200" dirty="0">
                <a:latin typeface="Arial" panose="020B0604020202020204" pitchFamily="34" charset="0"/>
                <a:cs typeface="Arial" panose="020B0604020202020204" pitchFamily="34" charset="0"/>
              </a:rPr>
              <a:t>.(-1</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3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-10.1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3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10.(-</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 </a:t>
            </a:r>
            <a:r>
              <a:rPr lang="vi-VN" sz="4200" dirty="0">
                <a:latin typeface="Arial" panose="020B0604020202020204" pitchFamily="34" charset="0"/>
                <a:cs typeface="Arial" panose="020B0604020202020204" pitchFamily="34" charset="0"/>
              </a:rPr>
              <a:t>2.(-1</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13 </a:t>
            </a:r>
          </a:p>
        </p:txBody>
      </p:sp>
      <p:pic>
        <p:nvPicPr>
          <p:cNvPr id="8"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rot="20727836">
            <a:off x="14576784" y="1317930"/>
            <a:ext cx="2222387" cy="2521885"/>
          </a:xfrm>
          <a:prstGeom prst="rect">
            <a:avLst/>
          </a:prstGeom>
        </p:spPr>
      </p:pic>
      <p:pic>
        <p:nvPicPr>
          <p:cNvPr id="9" name="Picture 2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529142">
            <a:off x="14801452" y="4750680"/>
            <a:ext cx="1955182" cy="2088059"/>
          </a:xfrm>
          <a:prstGeom prst="rect">
            <a:avLst/>
          </a:prstGeom>
        </p:spPr>
      </p:pic>
      <p:pic>
        <p:nvPicPr>
          <p:cNvPr id="11" name="Picture 19"/>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flipH="1">
            <a:off x="15181928" y="7511069"/>
            <a:ext cx="1979579" cy="2561809"/>
          </a:xfrm>
          <a:prstGeom prst="rect">
            <a:avLst/>
          </a:prstGeom>
        </p:spPr>
      </p:pic>
    </p:spTree>
    <p:extLst>
      <p:ext uri="{BB962C8B-B14F-4D97-AF65-F5344CB8AC3E}">
        <p14:creationId xmlns:p14="http://schemas.microsoft.com/office/powerpoint/2010/main" val="30471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1028700"/>
            <a:ext cx="12649200" cy="5909310"/>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 Ta thấy:</a:t>
            </a: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0</a:t>
            </a: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6</a:t>
            </a:r>
          </a:p>
          <a:p>
            <a:pPr algn="just">
              <a:lnSpc>
                <a:spcPct val="150000"/>
              </a:lnSpc>
            </a:pPr>
            <a:r>
              <a:rPr lang="vi-VN" sz="4200" dirty="0">
                <a:latin typeface="Arial" panose="020B0604020202020204" pitchFamily="34" charset="0"/>
                <a:cs typeface="Arial" panose="020B0604020202020204" pitchFamily="34" charset="0"/>
              </a:rPr>
              <a:t>Vậy: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nghiệm là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r>
              <a:rPr lang="vi-VN" sz="42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0972800" y="6134100"/>
            <a:ext cx="6312975" cy="3971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1062">
            <a:off x="15009424" y="-213079"/>
            <a:ext cx="2926748" cy="2565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95350"/>
            <a:ext cx="2030144" cy="1420491"/>
          </a:xfrm>
          <a:prstGeom prst="rect">
            <a:avLst/>
          </a:prstGeom>
        </p:spPr>
      </p:pic>
    </p:spTree>
    <p:extLst>
      <p:ext uri="{BB962C8B-B14F-4D97-AF65-F5344CB8AC3E}">
        <p14:creationId xmlns:p14="http://schemas.microsoft.com/office/powerpoint/2010/main" val="406867055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VẬN DỤNG</a:t>
            </a:r>
            <a:endParaRPr lang="en-US" sz="6600" b="1" dirty="0">
              <a:solidFill>
                <a:schemeClr val="bg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78745" y="8648700"/>
            <a:ext cx="1066800" cy="1434572"/>
          </a:xfrm>
          <a:prstGeom prst="rect">
            <a:avLst/>
          </a:prstGeom>
        </p:spPr>
      </p:pic>
      <p:sp>
        <p:nvSpPr>
          <p:cNvPr id="15" name="Rounded Rectangle 14"/>
          <p:cNvSpPr/>
          <p:nvPr/>
        </p:nvSpPr>
        <p:spPr>
          <a:xfrm>
            <a:off x="1524000" y="2247850"/>
            <a:ext cx="5715000" cy="1223305"/>
          </a:xfrm>
          <a:prstGeom prst="roundRect">
            <a:avLst/>
          </a:prstGeom>
          <a:solidFill>
            <a:schemeClr val="accent5">
              <a:lumMod val="20000"/>
              <a:lumOff val="80000"/>
            </a:schemeClr>
          </a:solidFill>
          <a:ln w="3810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rgbClr val="002060"/>
                </a:solidFill>
                <a:latin typeface="Arial" panose="020B0604020202020204" pitchFamily="34" charset="0"/>
                <a:cs typeface="Arial" panose="020B0604020202020204" pitchFamily="34" charset="0"/>
              </a:rPr>
              <a:t>Bài</a:t>
            </a:r>
            <a:r>
              <a:rPr lang="en-US" sz="4200" b="1" dirty="0" smtClean="0">
                <a:ln w="57150">
                  <a:noFill/>
                </a:ln>
                <a:solidFill>
                  <a:srgbClr val="002060"/>
                </a:solidFill>
                <a:latin typeface="Arial" panose="020B0604020202020204" pitchFamily="34" charset="0"/>
                <a:cs typeface="Arial" panose="020B0604020202020204" pitchFamily="34" charset="0"/>
              </a:rPr>
              <a:t> 7.19 (SGK - tr35) </a:t>
            </a:r>
            <a:endParaRPr lang="en-US" sz="4200" b="1" dirty="0">
              <a:ln w="57150">
                <a:noFill/>
              </a:ln>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24000" y="3471155"/>
            <a:ext cx="15468600" cy="6370975"/>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chứa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tỉ</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lệ</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rộng</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dài</a:t>
            </a:r>
            <a:r>
              <a:rPr lang="en-US" sz="4200" dirty="0">
                <a:latin typeface="Arial" panose="020B0604020202020204" pitchFamily="34" charset="0"/>
                <a:ea typeface="Times New Roman" panose="02020603050405020304" pitchFamily="18" charset="0"/>
                <a:cs typeface="Arial" panose="020B0604020202020204" pitchFamily="34" charset="0"/>
              </a:rPr>
              <a:t> = 1 : 2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Trong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bể</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0,7 m</a:t>
            </a:r>
            <a:r>
              <a:rPr lang="en-US" sz="4200" baseline="30000" dirty="0">
                <a:latin typeface="Arial" panose="020B0604020202020204" pitchFamily="34" charset="0"/>
                <a:ea typeface="Times New Roman" panose="02020603050405020304" pitchFamily="18" charset="0"/>
                <a:cs typeface="Arial" panose="020B0604020202020204" pitchFamily="34" charset="0"/>
              </a:rPr>
              <a:t>3</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Gọi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chiều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cao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là x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err="1">
                <a:latin typeface="Arial" panose="020B0604020202020204" pitchFamily="34" charset="0"/>
                <a:ea typeface="Times New Roman" panose="02020603050405020304" pitchFamily="18" charset="0"/>
                <a:cs typeface="Arial" panose="020B0604020202020204" pitchFamily="34" charset="0"/>
              </a:rPr>
              <a:t>Hãy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viết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biểu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khối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cần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phải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bơm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thêm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đầy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định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4"/>
          <a:stretch>
            <a:fillRect/>
          </a:stretch>
        </p:blipFill>
        <p:spPr>
          <a:xfrm>
            <a:off x="14791441" y="1442506"/>
            <a:ext cx="2081657" cy="2011331"/>
          </a:xfrm>
          <a:prstGeom prst="rect">
            <a:avLst/>
          </a:prstGeom>
        </p:spPr>
      </p:pic>
    </p:spTree>
    <p:extLst>
      <p:ext uri="{BB962C8B-B14F-4D97-AF65-F5344CB8AC3E}">
        <p14:creationId xmlns:p14="http://schemas.microsoft.com/office/powerpoint/2010/main" val="34736842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vi-VN" sz="4400" b="1" noProof="1" smtClean="0">
                <a:solidFill>
                  <a:srgbClr val="002060"/>
                </a:solidFill>
                <a:latin typeface="Arial" panose="020B0604020202020204" pitchFamily="34" charset="0"/>
                <a:cs typeface="Arial" panose="020B0604020202020204" pitchFamily="34" charset="0"/>
              </a:rPr>
              <a:t>1</a:t>
            </a:r>
            <a:r>
              <a:rPr lang="en-US" sz="4400" b="1" noProof="1" smtClean="0">
                <a:solidFill>
                  <a:srgbClr val="002060"/>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Cho </a:t>
            </a:r>
            <a:r>
              <a:rPr lang="nl-NL" sz="4400" dirty="0">
                <a:solidFill>
                  <a:schemeClr val="tx1"/>
                </a:solidFill>
                <a:latin typeface="Arial" panose="020B0604020202020204" pitchFamily="34" charset="0"/>
                <a:cs typeface="Arial" panose="020B0604020202020204" pitchFamily="34" charset="0"/>
              </a:rPr>
              <a:t>hai đa thức P(x) và Q(x) dưới đây, hai đa thức nào thỏa mãn P(x) + Q(x) = x</a:t>
            </a:r>
            <a:r>
              <a:rPr lang="nl-NL" sz="4400" baseline="30000" dirty="0">
                <a:solidFill>
                  <a:schemeClr val="tx1"/>
                </a:solidFill>
                <a:latin typeface="Arial" panose="020B0604020202020204" pitchFamily="34" charset="0"/>
                <a:cs typeface="Arial" panose="020B0604020202020204" pitchFamily="34" charset="0"/>
              </a:rPr>
              <a:t>2</a:t>
            </a:r>
            <a:r>
              <a:rPr lang="nl-NL" sz="4400" dirty="0">
                <a:solidFill>
                  <a:schemeClr val="tx1"/>
                </a:solidFill>
                <a:latin typeface="Arial" panose="020B0604020202020204" pitchFamily="34" charset="0"/>
                <a:cs typeface="Arial" panose="020B0604020202020204" pitchFamily="34" charset="0"/>
              </a:rPr>
              <a:t> + </a:t>
            </a:r>
            <a:r>
              <a:rPr lang="nl-NL"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75996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smtClean="0">
                <a:solidFill>
                  <a:schemeClr val="tx1"/>
                </a:solidFill>
                <a:latin typeface="Arial" panose="020B0604020202020204" pitchFamily="34" charset="0"/>
                <a:cs typeface="Arial" panose="020B0604020202020204" pitchFamily="34" charset="0"/>
              </a:rPr>
              <a:t>A.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dirty="0">
                <a:solidFill>
                  <a:schemeClr val="tx1"/>
                </a:solidFill>
                <a:latin typeface="Arial" panose="020B0604020202020204" pitchFamily="34" charset="0"/>
                <a:cs typeface="Arial" panose="020B0604020202020204" pitchFamily="34" charset="0"/>
              </a:rPr>
              <a:t>P (x)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821325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6629" y="5605429"/>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2019300"/>
            <a:ext cx="18288000" cy="8267700"/>
          </a:xfrm>
          <a:custGeom>
            <a:avLst/>
            <a:gdLst/>
            <a:ahLst/>
            <a:cxnLst/>
            <a:rect l="l" t="t" r="r" b="b"/>
            <a:pathLst>
              <a:path w="2408296" h="2709333">
                <a:moveTo>
                  <a:pt x="0" y="0"/>
                </a:moveTo>
                <a:lnTo>
                  <a:pt x="2408296" y="0"/>
                </a:lnTo>
                <a:lnTo>
                  <a:pt x="2408296" y="2709333"/>
                </a:lnTo>
                <a:lnTo>
                  <a:pt x="0" y="2709333"/>
                </a:lnTo>
                <a:close/>
              </a:path>
            </a:pathLst>
          </a:custGeom>
          <a:solidFill>
            <a:srgbClr val="F1DBDB"/>
          </a:solidFill>
          <a:ln>
            <a:solidFill>
              <a:srgbClr val="F1DBDB"/>
            </a:solidFill>
          </a:ln>
        </p:spPr>
      </p:sp>
      <p:sp>
        <p:nvSpPr>
          <p:cNvPr id="5" name="TextBox 5"/>
          <p:cNvSpPr txBox="1"/>
          <p:nvPr/>
        </p:nvSpPr>
        <p:spPr>
          <a:xfrm>
            <a:off x="9067800" y="-216991"/>
            <a:ext cx="3111818" cy="3303092"/>
          </a:xfrm>
          <a:prstGeom prst="rect">
            <a:avLst/>
          </a:prstGeom>
        </p:spPr>
        <p:txBody>
          <a:bodyPr lIns="50800" tIns="50800" rIns="50800" bIns="50800" rtlCol="0" anchor="ctr"/>
          <a:lstStyle/>
          <a:p>
            <a:pPr algn="ctr">
              <a:lnSpc>
                <a:spcPts val="2659"/>
              </a:lnSpc>
            </a:pPr>
            <a:endParaRPr/>
          </a:p>
        </p:txBody>
      </p:sp>
      <p:sp>
        <p:nvSpPr>
          <p:cNvPr id="12" name="Oval Callout 11"/>
          <p:cNvSpPr/>
          <p:nvPr/>
        </p:nvSpPr>
        <p:spPr>
          <a:xfrm>
            <a:off x="8153400" y="495300"/>
            <a:ext cx="1968579" cy="1267271"/>
          </a:xfrm>
          <a:prstGeom prst="wedgeEllipseCallout">
            <a:avLst>
              <a:gd name="adj1" fmla="val 25795"/>
              <a:gd name="adj2" fmla="val 577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8989"/>
          <a:stretch/>
        </p:blipFill>
        <p:spPr>
          <a:xfrm>
            <a:off x="308264" y="2424157"/>
            <a:ext cx="7086600" cy="3295516"/>
          </a:xfrm>
          <a:prstGeom prst="rect">
            <a:avLst/>
          </a:prstGeom>
        </p:spPr>
      </p:pic>
      <p:sp>
        <p:nvSpPr>
          <p:cNvPr id="15" name="Rectangle 14"/>
          <p:cNvSpPr/>
          <p:nvPr/>
        </p:nvSpPr>
        <p:spPr>
          <a:xfrm>
            <a:off x="7852064" y="2149793"/>
            <a:ext cx="9902536"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đề bài, ta có: Chiều cao của bể là: x (mét)</a:t>
            </a:r>
          </a:p>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Kích </a:t>
            </a:r>
            <a:r>
              <a:rPr lang="vi-VN" sz="4000" dirty="0">
                <a:latin typeface="Arial" panose="020B0604020202020204" pitchFamily="34" charset="0"/>
                <a:cs typeface="Arial" panose="020B0604020202020204" pitchFamily="34" charset="0"/>
              </a:rPr>
              <a:t>thước của bể theo tỉ lệ: chiều cao : chiều rộng : chiều dài = 1 : 2 : 3.</a:t>
            </a:r>
          </a:p>
        </p:txBody>
      </p:sp>
      <p:sp>
        <p:nvSpPr>
          <p:cNvPr id="16" name="Rectangle 15"/>
          <p:cNvSpPr/>
          <p:nvPr/>
        </p:nvSpPr>
        <p:spPr>
          <a:xfrm>
            <a:off x="1524000" y="5935445"/>
            <a:ext cx="16230600" cy="3979359"/>
          </a:xfrm>
          <a:prstGeom prst="rect">
            <a:avLst/>
          </a:prstGeom>
        </p:spPr>
        <p:txBody>
          <a:bodyPr wrap="square">
            <a:spAutoFit/>
          </a:bodyPr>
          <a:lstStyle/>
          <a:p>
            <a:pPr algn="just">
              <a:lnSpc>
                <a:spcPct val="150000"/>
              </a:lnSpc>
              <a:spcBef>
                <a:spcPts val="600"/>
              </a:spcBef>
              <a:spcAft>
                <a:spcPts val="600"/>
              </a:spcAft>
            </a:pPr>
            <a:r>
              <a:rPr lang="fr-FR" sz="4000" dirty="0" err="1" smtClean="0">
                <a:latin typeface="Arial" panose="020B0604020202020204" pitchFamily="34" charset="0"/>
                <a:ea typeface="Calibri" panose="020F0502020204030204" pitchFamily="34" charset="0"/>
                <a:cs typeface="Arial" panose="020B0604020202020204" pitchFamily="34" charset="0"/>
              </a:rPr>
              <a:t>Chiều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rộng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2x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Chiều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3x(</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).V = x . 2x . 3x =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Vậy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thị</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khối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bơm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thêm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đầy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A </a:t>
            </a:r>
            <a:r>
              <a:rPr lang="fr-FR" sz="4000" dirty="0">
                <a:latin typeface="Arial" panose="020B0604020202020204" pitchFamily="34" charset="0"/>
                <a:ea typeface="Calibri" panose="020F0502020204030204" pitchFamily="34" charset="0"/>
                <a:cs typeface="Arial" panose="020B0604020202020204" pitchFamily="34" charset="0"/>
              </a:rPr>
              <a:t>=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 0,7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ight Arrow 16"/>
          <p:cNvSpPr/>
          <p:nvPr/>
        </p:nvSpPr>
        <p:spPr>
          <a:xfrm>
            <a:off x="533400" y="6362700"/>
            <a:ext cx="914400" cy="4589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554708"/>
            <a:ext cx="3276600" cy="157084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7.20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8" name="Rectangle 27"/>
          <p:cNvSpPr/>
          <p:nvPr/>
        </p:nvSpPr>
        <p:spPr>
          <a:xfrm>
            <a:off x="990600" y="1753105"/>
            <a:ext cx="15821891" cy="8186857"/>
          </a:xfrm>
          <a:prstGeom prst="rect">
            <a:avLst/>
          </a:prstGeom>
        </p:spPr>
        <p:txBody>
          <a:bodyPr wrap="square">
            <a:spAutoFit/>
          </a:bodyPr>
          <a:lstStyle/>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Ngoài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Celsius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còn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Fahrenheit,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dự</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bảo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thời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xem</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ta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thức</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T(x) = 1,8x + 32</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Chẳng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fr-FR"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T(0</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 32</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Hỏi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en-US"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hè</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Nội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35</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t>
            </a:r>
            <a:endParaRPr lang="en-US" sz="36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đông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New York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Mĩ</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41</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endParaRPr lang="en-US" sz="36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7400" y="4381500"/>
            <a:ext cx="3048000" cy="2036815"/>
          </a:xfrm>
          <a:prstGeom prst="rect">
            <a:avLst/>
          </a:prstGeom>
        </p:spPr>
      </p:pic>
    </p:spTree>
    <p:extLst>
      <p:ext uri="{BB962C8B-B14F-4D97-AF65-F5344CB8AC3E}">
        <p14:creationId xmlns:p14="http://schemas.microsoft.com/office/powerpoint/2010/main" val="351912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166674"/>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4" name="Rectangle 3"/>
          <p:cNvSpPr/>
          <p:nvPr/>
        </p:nvSpPr>
        <p:spPr>
          <a:xfrm>
            <a:off x="1447800" y="1544958"/>
            <a:ext cx="160020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Để biết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 =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17,78</a:t>
            </a: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17,78 </a:t>
            </a:r>
            <a:r>
              <a:rPr lang="vi-VN" sz="4000" dirty="0">
                <a:latin typeface="Arial" panose="020B0604020202020204" pitchFamily="34" charset="0"/>
                <a:cs typeface="Arial" panose="020B0604020202020204" pitchFamily="34" charset="0"/>
              </a:rPr>
              <a:t>độ C.</a:t>
            </a:r>
          </a:p>
          <a:p>
            <a:pPr algn="just">
              <a:lnSpc>
                <a:spcPct val="150000"/>
              </a:lnSpc>
            </a:pPr>
            <a:r>
              <a:rPr lang="vi-VN" sz="4000" dirty="0">
                <a:latin typeface="Arial" panose="020B0604020202020204" pitchFamily="34" charset="0"/>
                <a:cs typeface="Arial" panose="020B0604020202020204" pitchFamily="34" charset="0"/>
              </a:rPr>
              <a:t>b) Muốn tính </a:t>
            </a:r>
            <a:r>
              <a:rPr lang="vi-VN" sz="4000" dirty="0" smtClean="0">
                <a:latin typeface="Arial" panose="020B0604020202020204" pitchFamily="34" charset="0"/>
                <a:cs typeface="Arial" panose="020B0604020202020204" pitchFamily="34" charset="0"/>
              </a:rPr>
              <a:t>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a:t>
            </a:r>
            <a:r>
              <a:rPr lang="vi-VN" sz="4000" dirty="0">
                <a:latin typeface="Arial" panose="020B0604020202020204" pitchFamily="34" charset="0"/>
                <a:cs typeface="Arial" panose="020B0604020202020204" pitchFamily="34" charset="0"/>
              </a:rPr>
              <a:t>tương ứng với bao nhiêu độ F, ta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 </a:t>
            </a:r>
            <a:r>
              <a:rPr lang="vi-VN" sz="4000" dirty="0">
                <a:latin typeface="Arial" panose="020B0604020202020204" pitchFamily="34" charset="0"/>
                <a:cs typeface="Arial" panose="020B0604020202020204" pitchFamily="34" charset="0"/>
              </a:rPr>
              <a:t>vào biểu thức 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95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95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9" name="Rectangle 8"/>
          <p:cNvSpPr/>
          <p:nvPr/>
        </p:nvSpPr>
        <p:spPr>
          <a:xfrm>
            <a:off x="1447800" y="7028156"/>
            <a:ext cx="12877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 Để biết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x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8356"/>
          <a:stretch/>
        </p:blipFill>
        <p:spPr>
          <a:xfrm>
            <a:off x="13487401" y="800309"/>
            <a:ext cx="3962399" cy="3631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057900"/>
            <a:ext cx="3352800" cy="3352800"/>
          </a:xfrm>
          <a:prstGeom prst="rect">
            <a:avLst/>
          </a:prstGeom>
        </p:spPr>
      </p:pic>
    </p:spTree>
    <p:extLst>
      <p:ext uri="{BB962C8B-B14F-4D97-AF65-F5344CB8AC3E}">
        <p14:creationId xmlns:p14="http://schemas.microsoft.com/office/powerpoint/2010/main" val="2684849341"/>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7.22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997527" y="1753105"/>
            <a:ext cx="13861474" cy="3600986"/>
          </a:xfrm>
          <a:prstGeom prst="rect">
            <a:avLst/>
          </a:prstGeom>
        </p:spPr>
        <p:txBody>
          <a:bodyPr wrap="square">
            <a:spAutoFit/>
          </a:bodyPr>
          <a:lstStyle/>
          <a:p>
            <a:pPr algn="just">
              <a:lnSpc>
                <a:spcPct val="150000"/>
              </a:lnSpc>
            </a:pPr>
            <a:r>
              <a:rPr lang="vi-VN" sz="3800" dirty="0">
                <a:latin typeface="Arial" panose="020B0604020202020204" pitchFamily="34" charset="0"/>
                <a:cs typeface="Arial" panose="020B0604020202020204" pitchFamily="34" charset="0"/>
              </a:rPr>
              <a:t>Một xe khách đi từ Hà Nội lên Yên Bái (trên đường cao tốc Hà Nội - Lào Cai) với vận tốc 60 km/h. Sau đó 25 phút, một xe du lịch cũng đi từ Hà Nội lên Yên Bái (đi cùng đường với xe khách) với vận tốc 85 km/h. Cả hai xe đều không nghỉ dọc đường</a:t>
            </a:r>
            <a:r>
              <a:rPr lang="vi-VN" sz="3800" dirty="0" smtClean="0">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5" name="Rectangle 4"/>
          <p:cNvSpPr/>
          <p:nvPr/>
        </p:nvSpPr>
        <p:spPr>
          <a:xfrm>
            <a:off x="997526" y="5322734"/>
            <a:ext cx="16743218" cy="4478149"/>
          </a:xfrm>
          <a:prstGeom prst="rect">
            <a:avLst/>
          </a:prstGeom>
        </p:spPr>
        <p:txBody>
          <a:bodyPr wrap="square">
            <a:spAutoFit/>
          </a:bodyPr>
          <a:lstStyle/>
          <a:p>
            <a:pPr lvl="0" algn="just">
              <a:lnSpc>
                <a:spcPct val="150000"/>
              </a:lnSpc>
            </a:pPr>
            <a:r>
              <a:rPr lang="vi-VN" sz="3800" dirty="0">
                <a:solidFill>
                  <a:prstClr val="black"/>
                </a:solidFill>
                <a:cs typeface="Arial" panose="020B0604020202020204" pitchFamily="34" charset="0"/>
              </a:rPr>
              <a:t>a) Gọi D(x) là đa thức biểu thị quãng đường xe du lịch đi được và K(x) là đa thức biểu thị quãng đường xe khách đi được kể từ khi xuất phát cho đến khi xe du lịch đi được x giờ. Tìm D(x) và K(x).</a:t>
            </a:r>
          </a:p>
          <a:p>
            <a:pPr lvl="0" algn="just">
              <a:lnSpc>
                <a:spcPct val="150000"/>
              </a:lnSpc>
            </a:pPr>
            <a:r>
              <a:rPr lang="vi-VN" sz="3800" dirty="0">
                <a:solidFill>
                  <a:prstClr val="black"/>
                </a:solidFill>
                <a:cs typeface="Arial" panose="020B0604020202020204" pitchFamily="34" charset="0"/>
              </a:rPr>
              <a:t>b) Chứng tỏ rằng đa thức f(x) = K(x) − D(x) có nghiệm là x = 1. Hãy giải thích ý nghĩa nghiệm x = 1 của đa thức f(x).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41" b="12255"/>
          <a:stretch/>
        </p:blipFill>
        <p:spPr>
          <a:xfrm>
            <a:off x="15033177" y="1714498"/>
            <a:ext cx="2960344" cy="3604772"/>
          </a:xfrm>
          <a:prstGeom prst="rect">
            <a:avLst/>
          </a:prstGeom>
          <a:ln>
            <a:noFill/>
          </a:ln>
          <a:effectLst>
            <a:softEdge rad="112500"/>
          </a:effectLst>
        </p:spPr>
      </p:pic>
      <p:grpSp>
        <p:nvGrpSpPr>
          <p:cNvPr id="11" name="Google Shape;1034;p39"/>
          <p:cNvGrpSpPr/>
          <p:nvPr/>
        </p:nvGrpSpPr>
        <p:grpSpPr>
          <a:xfrm>
            <a:off x="11350984" y="420377"/>
            <a:ext cx="762000" cy="1332728"/>
            <a:chOff x="4288050" y="738650"/>
            <a:chExt cx="567900" cy="993250"/>
          </a:xfrm>
        </p:grpSpPr>
        <p:sp>
          <p:nvSpPr>
            <p:cNvPr id="12" name="Google Shape;1035;p39"/>
            <p:cNvSpPr/>
            <p:nvPr/>
          </p:nvSpPr>
          <p:spPr>
            <a:xfrm rot="10800000" flipH="1">
              <a:off x="4288050" y="1164000"/>
              <a:ext cx="567900" cy="567900"/>
            </a:xfrm>
            <a:prstGeom prst="ellipse">
              <a:avLst/>
            </a:prstGeom>
            <a:solidFill>
              <a:srgbClr val="EFE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sp>
          <p:nvSpPr>
            <p:cNvPr id="13" name="Google Shape;1036;p39"/>
            <p:cNvSpPr/>
            <p:nvPr/>
          </p:nvSpPr>
          <p:spPr>
            <a:xfrm>
              <a:off x="4307825" y="738650"/>
              <a:ext cx="528353" cy="773907"/>
            </a:xfrm>
            <a:custGeom>
              <a:avLst/>
              <a:gdLst/>
              <a:ahLst/>
              <a:cxnLst/>
              <a:rect l="l" t="t" r="r" b="b"/>
              <a:pathLst>
                <a:path w="3295" h="4816" extrusionOk="0">
                  <a:moveTo>
                    <a:pt x="1647" y="0"/>
                  </a:moveTo>
                  <a:cubicBezTo>
                    <a:pt x="737" y="0"/>
                    <a:pt x="0" y="738"/>
                    <a:pt x="0" y="1648"/>
                  </a:cubicBezTo>
                  <a:cubicBezTo>
                    <a:pt x="0" y="2558"/>
                    <a:pt x="1647" y="4816"/>
                    <a:pt x="1647" y="4816"/>
                  </a:cubicBezTo>
                  <a:cubicBezTo>
                    <a:pt x="1647" y="4816"/>
                    <a:pt x="3295" y="2558"/>
                    <a:pt x="3295" y="1648"/>
                  </a:cubicBezTo>
                  <a:cubicBezTo>
                    <a:pt x="3295" y="738"/>
                    <a:pt x="2558" y="0"/>
                    <a:pt x="1647" y="0"/>
                  </a:cubicBezTo>
                  <a:close/>
                  <a:moveTo>
                    <a:pt x="763" y="1624"/>
                  </a:moveTo>
                  <a:cubicBezTo>
                    <a:pt x="763" y="1136"/>
                    <a:pt x="1159" y="740"/>
                    <a:pt x="1647" y="740"/>
                  </a:cubicBezTo>
                  <a:cubicBezTo>
                    <a:pt x="2136" y="740"/>
                    <a:pt x="2532" y="1136"/>
                    <a:pt x="2532" y="1624"/>
                  </a:cubicBezTo>
                  <a:cubicBezTo>
                    <a:pt x="2532" y="1629"/>
                    <a:pt x="2532" y="1629"/>
                    <a:pt x="2532" y="1629"/>
                  </a:cubicBezTo>
                  <a:cubicBezTo>
                    <a:pt x="2529" y="2115"/>
                    <a:pt x="2134" y="2509"/>
                    <a:pt x="1647" y="2509"/>
                  </a:cubicBezTo>
                  <a:cubicBezTo>
                    <a:pt x="1161" y="2509"/>
                    <a:pt x="766" y="2115"/>
                    <a:pt x="763" y="1629"/>
                  </a:cubicBezTo>
                  <a:lnTo>
                    <a:pt x="763" y="1624"/>
                  </a:lnTo>
                  <a:close/>
                </a:path>
              </a:pathLst>
            </a:custGeom>
            <a:solidFill>
              <a:srgbClr val="6A69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grpSp>
    </p:spTree>
    <p:extLst>
      <p:ext uri="{BB962C8B-B14F-4D97-AF65-F5344CB8AC3E}">
        <p14:creationId xmlns:p14="http://schemas.microsoft.com/office/powerpoint/2010/main" val="123537139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459195"/>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219200" y="1842761"/>
                <a:ext cx="7532536" cy="4440575"/>
              </a:xfrm>
              <a:prstGeom prst="rect">
                <a:avLst/>
              </a:prstGeom>
            </p:spPr>
            <p:txBody>
              <a:bodyPr wrap="square">
                <a:spAutoFit/>
              </a:bodyPr>
              <a:lstStyle/>
              <a:p>
                <a:pPr algn="just">
                  <a:lnSpc>
                    <a:spcPct val="130000"/>
                  </a:lnSpc>
                  <a:spcBef>
                    <a:spcPts val="600"/>
                  </a:spcBef>
                  <a:spcAft>
                    <a:spcPts val="6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Đổi</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a:effectLst/>
                    <a:latin typeface="Arial" panose="020B0604020202020204" pitchFamily="34" charset="0"/>
                    <a:ea typeface="Calibri" panose="020F0502020204030204" pitchFamily="34" charset="0"/>
                    <a:cs typeface="Arial" panose="020B0604020202020204" pitchFamily="34" charset="0"/>
                  </a:rPr>
                  <a:t>25 </a:t>
                </a:r>
                <a:r>
                  <a:rPr lang="fr-FR" sz="4000" dirty="0" err="1">
                    <a:effectLst/>
                    <a:latin typeface="Arial" panose="020B0604020202020204" pitchFamily="34" charset="0"/>
                    <a:ea typeface="Calibri" panose="020F0502020204030204" pitchFamily="34" charset="0"/>
                    <a:cs typeface="Arial" panose="020B0604020202020204" pitchFamily="34" charset="0"/>
                  </a:rPr>
                  <a:t>phút</a:t>
                </a:r>
                <a:r>
                  <a:rPr lang="fr-FR"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5</m:t>
                        </m:r>
                      </m:num>
                      <m:den>
                        <m:r>
                          <a:rPr lang="fr-FR"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giờ</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fr-FR" sz="4000" dirty="0" smtClean="0">
                    <a:effectLst/>
                    <a:latin typeface="Arial" panose="020B0604020202020204" pitchFamily="34" charset="0"/>
                    <a:ea typeface="Calibri" panose="020F0502020204030204" pitchFamily="34" charset="0"/>
                    <a:cs typeface="Arial" panose="020B0604020202020204" pitchFamily="34" charset="0"/>
                  </a:rPr>
                  <a:t>Theo </a:t>
                </a:r>
                <a:r>
                  <a:rPr lang="fr-FR" sz="4000" dirty="0" err="1">
                    <a:effectLst/>
                    <a:latin typeface="Arial" panose="020B0604020202020204" pitchFamily="34" charset="0"/>
                    <a:ea typeface="Calibri" panose="020F0502020204030204" pitchFamily="34" charset="0"/>
                    <a:cs typeface="Arial" panose="020B0604020202020204" pitchFamily="34" charset="0"/>
                  </a:rPr>
                  <a:t>đề</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bài</a:t>
                </a:r>
                <a:r>
                  <a:rPr lang="fr-FR" sz="4000" dirty="0">
                    <a:effectLst/>
                    <a:latin typeface="Arial" panose="020B0604020202020204" pitchFamily="34" charset="0"/>
                    <a:ea typeface="Calibri" panose="020F0502020204030204" pitchFamily="34" charset="0"/>
                    <a:cs typeface="Arial" panose="020B0604020202020204" pitchFamily="34" charset="0"/>
                  </a:rPr>
                  <a:t>, ta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D(x) = 85x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K(x) = 60</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+ 60x = 60x + 25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19200" y="1842761"/>
                <a:ext cx="7532536" cy="4440575"/>
              </a:xfrm>
              <a:prstGeom prst="rect">
                <a:avLst/>
              </a:prstGeom>
              <a:blipFill rotWithShape="0">
                <a:blip r:embed="rId2"/>
                <a:stretch>
                  <a:fillRect l="-2832" b="-274"/>
                </a:stretch>
              </a:blipFill>
            </p:spPr>
            <p:txBody>
              <a:bodyPr/>
              <a:lstStyle/>
              <a:p>
                <a:r>
                  <a:rPr lang="en-US">
                    <a:noFill/>
                  </a:rPr>
                  <a:t> </a:t>
                </a:r>
              </a:p>
            </p:txBody>
          </p:sp>
        </mc:Fallback>
      </mc:AlternateContent>
      <p:sp>
        <p:nvSpPr>
          <p:cNvPr id="5" name="Rectangle 4"/>
          <p:cNvSpPr/>
          <p:nvPr/>
        </p:nvSpPr>
        <p:spPr>
          <a:xfrm>
            <a:off x="8901545" y="2024241"/>
            <a:ext cx="8727716" cy="7263527"/>
          </a:xfrm>
          <a:prstGeom prst="rect">
            <a:avLst/>
          </a:prstGeom>
        </p:spPr>
        <p:txBody>
          <a:bodyPr wrap="square">
            <a:spAutoFit/>
          </a:bodyPr>
          <a:lstStyle/>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f(x) = K(x) </a:t>
            </a:r>
            <a:r>
              <a:rPr lang="en-US" sz="4000" smtClean="0">
                <a:latin typeface="Arial" panose="020B0604020202020204" pitchFamily="34" charset="0"/>
                <a:ea typeface="Calibri" panose="020F0502020204030204" pitchFamily="34" charset="0"/>
                <a:cs typeface="Arial" panose="020B0604020202020204" pitchFamily="34" charset="0"/>
              </a:rPr>
              <a:t>- D(x)</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60x + 25 - 85x</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-25x </a:t>
            </a:r>
            <a:r>
              <a:rPr lang="en-US" sz="4000" dirty="0" smtClean="0">
                <a:latin typeface="Arial" panose="020B0604020202020204" pitchFamily="34" charset="0"/>
                <a:ea typeface="Calibri" panose="020F0502020204030204" pitchFamily="34" charset="0"/>
                <a:cs typeface="Arial" panose="020B0604020202020204" pitchFamily="34" charset="0"/>
              </a:rPr>
              <a:t>+ 25</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30000"/>
              </a:lnSpc>
              <a:spcBef>
                <a:spcPts val="600"/>
              </a:spcBef>
              <a:spcAft>
                <a:spcPts val="600"/>
              </a:spcAft>
            </a:pPr>
            <a:r>
              <a:rPr lang="fr-FR" sz="4000" dirty="0" err="1" smtClean="0">
                <a:effectLst/>
                <a:latin typeface="Arial" panose="020B0604020202020204" pitchFamily="34" charset="0"/>
                <a:ea typeface="Calibri" panose="020F0502020204030204" pitchFamily="34" charset="0"/>
                <a:cs typeface="Arial" panose="020B0604020202020204" pitchFamily="34" charset="0"/>
              </a:rPr>
              <a:t>Thay</a:t>
            </a:r>
            <a:r>
              <a:rPr lang="fr-FR" sz="4000" dirty="0" smtClean="0">
                <a:effectLst/>
                <a:latin typeface="Arial" panose="020B0604020202020204" pitchFamily="34" charset="0"/>
                <a:ea typeface="Calibri" panose="020F0502020204030204" pitchFamily="34" charset="0"/>
                <a:cs typeface="Arial" panose="020B0604020202020204" pitchFamily="34" charset="0"/>
              </a:rPr>
              <a:t> x = 1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vào</a:t>
            </a:r>
            <a:r>
              <a:rPr lang="fr-FR" sz="4000" dirty="0" smtClean="0">
                <a:effectLst/>
                <a:latin typeface="Arial" panose="020B0604020202020204" pitchFamily="34" charset="0"/>
                <a:ea typeface="Calibri" panose="020F0502020204030204" pitchFamily="34" charset="0"/>
                <a:cs typeface="Arial" panose="020B0604020202020204" pitchFamily="34" charset="0"/>
              </a:rPr>
              <a:t> f(x), </a:t>
            </a:r>
            <a:r>
              <a:rPr lang="fr-FR" sz="4000" dirty="0">
                <a:effectLst/>
                <a:latin typeface="Arial" panose="020B0604020202020204" pitchFamily="34" charset="0"/>
                <a:ea typeface="Calibri" panose="020F0502020204030204" pitchFamily="34" charset="0"/>
                <a:cs typeface="Arial" panose="020B0604020202020204" pitchFamily="34" charset="0"/>
              </a:rPr>
              <a:t>ta </a:t>
            </a:r>
            <a:r>
              <a:rPr lang="fr-FR" sz="4000" dirty="0" err="1">
                <a:effectLst/>
                <a:latin typeface="Arial" panose="020B0604020202020204" pitchFamily="34" charset="0"/>
                <a:ea typeface="Calibri" panose="020F0502020204030204" pitchFamily="34" charset="0"/>
                <a:cs typeface="Arial" panose="020B0604020202020204" pitchFamily="34" charset="0"/>
              </a:rPr>
              <a:t>được</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f(1) = -25. 1 + 25 = 0</a:t>
            </a:r>
          </a:p>
          <a:p>
            <a:pPr algn="just">
              <a:lnSpc>
                <a:spcPct val="130000"/>
              </a:lnSpc>
              <a:spcBef>
                <a:spcPts val="600"/>
              </a:spcBef>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f(x) = K(x) - D(x)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có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x = 1,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khi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xe</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giờ</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2326028" y="6162316"/>
            <a:ext cx="4554289" cy="3733992"/>
          </a:xfrm>
          <a:prstGeom prst="rect">
            <a:avLst/>
          </a:prstGeom>
        </p:spPr>
      </p:pic>
    </p:spTree>
    <p:extLst>
      <p:ext uri="{BB962C8B-B14F-4D97-AF65-F5344CB8AC3E}">
        <p14:creationId xmlns:p14="http://schemas.microsoft.com/office/powerpoint/2010/main" val="3481060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65125" y="1717762"/>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4" name="TextBox 4"/>
          <p:cNvSpPr txBox="1"/>
          <p:nvPr/>
        </p:nvSpPr>
        <p:spPr>
          <a:xfrm>
            <a:off x="9778981" y="1266401"/>
            <a:ext cx="3138714" cy="5092775"/>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9765125" y="4271573"/>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7" name="TextBox 7"/>
          <p:cNvSpPr txBox="1"/>
          <p:nvPr/>
        </p:nvSpPr>
        <p:spPr>
          <a:xfrm>
            <a:off x="9778980" y="3822238"/>
            <a:ext cx="3138714" cy="5092775"/>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9765125" y="6830429"/>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10" name="TextBox 10"/>
          <p:cNvSpPr txBox="1"/>
          <p:nvPr/>
        </p:nvSpPr>
        <p:spPr>
          <a:xfrm>
            <a:off x="9778980" y="6378076"/>
            <a:ext cx="3138714" cy="5092775"/>
          </a:xfrm>
          <a:prstGeom prst="rect">
            <a:avLst/>
          </a:prstGeom>
        </p:spPr>
        <p:txBody>
          <a:bodyPr lIns="50800" tIns="50800" rIns="50800" bIns="50800" rtlCol="0" anchor="ctr"/>
          <a:lstStyle/>
          <a:p>
            <a:pPr algn="ctr">
              <a:lnSpc>
                <a:spcPts val="2659"/>
              </a:lnSpc>
            </a:pPr>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9410" y="5778198"/>
            <a:ext cx="4630615" cy="5218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352724" y="5778198"/>
            <a:ext cx="645250" cy="521893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20672" y="5778198"/>
            <a:ext cx="645250" cy="521893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6221490" y="8245329"/>
            <a:ext cx="5218931" cy="284669"/>
          </a:xfrm>
          <a:prstGeom prst="rect">
            <a:avLst/>
          </a:prstGeom>
        </p:spPr>
      </p:pic>
      <p:sp>
        <p:nvSpPr>
          <p:cNvPr id="21" name="TextBox 21"/>
          <p:cNvSpPr txBox="1"/>
          <p:nvPr/>
        </p:nvSpPr>
        <p:spPr>
          <a:xfrm>
            <a:off x="1620982" y="1266401"/>
            <a:ext cx="6176593" cy="3046988"/>
          </a:xfrm>
          <a:prstGeom prst="rect">
            <a:avLst/>
          </a:prstGeom>
        </p:spPr>
        <p:txBody>
          <a:bodyPr wrap="square" lIns="0" tIns="0" rIns="0" bIns="0" rtlCol="0" anchor="t">
            <a:spAutoFit/>
          </a:bodyPr>
          <a:lstStyle/>
          <a:p>
            <a:pPr algn="ctr">
              <a:lnSpc>
                <a:spcPct val="150000"/>
              </a:lnSpc>
              <a:spcBef>
                <a:spcPct val="0"/>
              </a:spcBef>
            </a:pPr>
            <a:r>
              <a:rPr lang="en-US" sz="6600" b="1" dirty="0" smtClean="0">
                <a:solidFill>
                  <a:srgbClr val="8C3839"/>
                </a:solidFill>
                <a:latin typeface="Arial" panose="020B0604020202020204" pitchFamily="34" charset="0"/>
                <a:cs typeface="Arial" panose="020B0604020202020204" pitchFamily="34" charset="0"/>
              </a:rPr>
              <a:t>HƯỚNG DẪN VỀ NHÀ</a:t>
            </a:r>
            <a:endParaRPr lang="en-US" sz="6600" b="1" dirty="0">
              <a:solidFill>
                <a:srgbClr val="8C3839"/>
              </a:solidFill>
              <a:latin typeface="Arial" panose="020B0604020202020204" pitchFamily="34" charset="0"/>
              <a:cs typeface="Arial" panose="020B0604020202020204" pitchFamily="34" charset="0"/>
            </a:endParaRPr>
          </a:p>
        </p:txBody>
      </p:sp>
      <p:sp>
        <p:nvSpPr>
          <p:cNvPr id="27" name="TextBox 26"/>
          <p:cNvSpPr txBox="1"/>
          <p:nvPr/>
        </p:nvSpPr>
        <p:spPr>
          <a:xfrm>
            <a:off x="10363200" y="2095500"/>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Ôn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kiến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thức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đã</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học</a:t>
            </a:r>
            <a:endParaRPr lang="en-US" sz="4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0235581" y="4666578"/>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Làm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SBT</a:t>
            </a:r>
            <a:endParaRPr lang="en-US" sz="4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0137559" y="7192432"/>
            <a:ext cx="6818735" cy="1107996"/>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Chuẩn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bị</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sau</a:t>
            </a:r>
            <a:r>
              <a:rPr lang="en-US" sz="4400" dirty="0" smtClean="0">
                <a:solidFill>
                  <a:schemeClr val="bg1"/>
                </a:solidFill>
                <a:latin typeface="Arial" panose="020B0604020202020204" pitchFamily="34" charset="0"/>
                <a:cs typeface="Arial" panose="020B0604020202020204" pitchFamily="34" charset="0"/>
              </a:rPr>
              <a:t> - </a:t>
            </a:r>
            <a:r>
              <a:rPr lang="en-US" sz="4400" b="1" dirty="0" err="1" smtClean="0">
                <a:solidFill>
                  <a:schemeClr val="bg1"/>
                </a:solidFill>
                <a:latin typeface="Arial" panose="020B0604020202020204" pitchFamily="34" charset="0"/>
                <a:cs typeface="Arial" panose="020B0604020202020204" pitchFamily="34" charset="0"/>
              </a:rPr>
              <a:t>Bài</a:t>
            </a:r>
            <a:r>
              <a:rPr lang="en-US" sz="4400" b="1" dirty="0" smtClean="0">
                <a:solidFill>
                  <a:schemeClr val="bg1"/>
                </a:solidFill>
                <a:latin typeface="Arial" panose="020B0604020202020204" pitchFamily="34" charset="0"/>
                <a:cs typeface="Arial" panose="020B0604020202020204" pitchFamily="34" charset="0"/>
              </a:rPr>
              <a:t> 27</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295400" y="1796158"/>
            <a:ext cx="1582285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THAM GIA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073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2: </a:t>
            </a:r>
            <a:r>
              <a:rPr lang="fr-FR" sz="4400" dirty="0">
                <a:solidFill>
                  <a:schemeClr val="tx1"/>
                </a:solidFill>
                <a:latin typeface="Arial" panose="020B0604020202020204" pitchFamily="34" charset="0"/>
                <a:cs typeface="Arial" panose="020B0604020202020204" pitchFamily="34" charset="0"/>
              </a:rPr>
              <a:t>Cho  f(x)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g(x) = 2x</a:t>
            </a:r>
            <a:r>
              <a:rPr lang="fr-FR" sz="4400" baseline="30000" dirty="0">
                <a:solidFill>
                  <a:schemeClr val="tx1"/>
                </a:solidFill>
                <a:latin typeface="Arial" panose="020B0604020202020204" pitchFamily="34" charset="0"/>
                <a:cs typeface="Arial" panose="020B0604020202020204" pitchFamily="34" charset="0"/>
              </a:rPr>
              <a:t>5</a:t>
            </a:r>
            <a:r>
              <a:rPr lang="fr-FR" sz="4400" dirty="0">
                <a:solidFill>
                  <a:schemeClr val="tx1"/>
                </a:solidFill>
                <a:latin typeface="Arial" panose="020B0604020202020204" pitchFamily="34" charset="0"/>
                <a:cs typeface="Arial" panose="020B0604020202020204" pitchFamily="34" charset="0"/>
              </a:rPr>
              <a:t>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- 2x+ 6.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hiệu</a:t>
            </a:r>
            <a:r>
              <a:rPr lang="fr-FR" sz="4400" dirty="0">
                <a:solidFill>
                  <a:schemeClr val="tx1"/>
                </a:solidFill>
                <a:latin typeface="Arial" panose="020B0604020202020204" pitchFamily="34" charset="0"/>
                <a:cs typeface="Arial" panose="020B0604020202020204" pitchFamily="34" charset="0"/>
              </a:rPr>
              <a:t> f(x) - g(x)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sắp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xếp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kết</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quả</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theo</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lũy</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thừa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tăng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dần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biến</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được</a:t>
            </a:r>
            <a:r>
              <a:rPr lang="fr-FR" sz="4400" dirty="0" smtClean="0">
                <a:solidFill>
                  <a:schemeClr val="tx1"/>
                </a:solidFill>
                <a:latin typeface="Arial" panose="020B0604020202020204" pitchFamily="34" charset="0"/>
                <a:cs typeface="Arial" panose="020B0604020202020204" pitchFamily="34" charset="0"/>
              </a:rPr>
              <a:t>:</a:t>
            </a:r>
            <a:r>
              <a:rPr lang="en-US" sz="4400" b="1" noProof="1"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1440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a:solidFill>
                  <a:schemeClr val="tx1"/>
                </a:solidFill>
                <a:latin typeface="Arial" panose="020B0604020202020204" pitchFamily="34" charset="0"/>
                <a:cs typeface="Arial" panose="020B0604020202020204" pitchFamily="34" charset="0"/>
              </a:rPr>
              <a:t> </a:t>
            </a:r>
            <a:r>
              <a:rPr lang="fr-FR" sz="4200" noProof="1" smtClean="0">
                <a:solidFill>
                  <a:schemeClr val="tx1"/>
                </a:solidFill>
                <a:latin typeface="Arial" panose="020B0604020202020204" pitchFamily="34" charset="0"/>
                <a:cs typeface="Arial" panose="020B0604020202020204" pitchFamily="34" charset="0"/>
              </a:rPr>
              <a:t>B.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3670" y="517095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33673" y="821248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88084" y="5744233"/>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15690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3</a:t>
            </a:r>
            <a:r>
              <a:rPr lang="en-US" sz="4400" b="1" noProof="1" smtClean="0">
                <a:solidFill>
                  <a:srgbClr val="002060"/>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Cho P(x)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Q(x) = -x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+ 2x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+ 4x - 5.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P(x) + Q</a:t>
            </a:r>
            <a:r>
              <a:rPr lang="fr-FR" sz="4400" dirty="0" smtClean="0">
                <a:solidFill>
                  <a:schemeClr val="tx1"/>
                </a:solidFill>
                <a:latin typeface="Arial" panose="020B0604020202020204" pitchFamily="34" charset="0"/>
                <a:cs typeface="Arial" panose="020B0604020202020204" pitchFamily="34" charset="0"/>
              </a:rPr>
              <a:t>(x</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tìm</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bậc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đa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thức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thu</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gọn</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P(x) +Q(x)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+ 6x- 6 </a:t>
            </a:r>
            <a:r>
              <a:rPr lang="fr-FR" sz="4200" noProof="1">
                <a:solidFill>
                  <a:schemeClr val="tx1"/>
                </a:solidFill>
                <a:latin typeface="Arial" panose="020B0604020202020204" pitchFamily="34" charset="0"/>
                <a:cs typeface="Arial" panose="020B0604020202020204" pitchFamily="34" charset="0"/>
              </a:rPr>
              <a:t>có bậc là 6</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4494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4</a:t>
            </a:r>
            <a:r>
              <a:rPr lang="en-US" sz="4400" b="1" noProof="1" smtClean="0">
                <a:solidFill>
                  <a:srgbClr val="002060"/>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thức</a:t>
            </a:r>
            <a:r>
              <a:rPr lang="en-US" sz="4400" dirty="0">
                <a:solidFill>
                  <a:schemeClr val="tx1"/>
                </a:solidFill>
                <a:latin typeface="Arial" panose="020B0604020202020204" pitchFamily="34" charset="0"/>
                <a:cs typeface="Arial" panose="020B0604020202020204" pitchFamily="34" charset="0"/>
              </a:rPr>
              <a:t> k(x) </a:t>
            </a:r>
            <a:r>
              <a:rPr lang="en-US" sz="4400" dirty="0" err="1">
                <a:solidFill>
                  <a:schemeClr val="tx1"/>
                </a:solidFill>
                <a:latin typeface="Arial" panose="020B0604020202020204" pitchFamily="34" charset="0"/>
                <a:cs typeface="Arial" panose="020B0604020202020204" pitchFamily="34" charset="0"/>
              </a:rPr>
              <a:t>biết</a:t>
            </a:r>
            <a:r>
              <a:rPr lang="en-US" sz="4400" dirty="0">
                <a:solidFill>
                  <a:schemeClr val="tx1"/>
                </a:solidFill>
                <a:latin typeface="Arial" panose="020B0604020202020204" pitchFamily="34" charset="0"/>
                <a:cs typeface="Arial" panose="020B0604020202020204" pitchFamily="34" charset="0"/>
              </a:rPr>
              <a:t> f(x) + k(x) = g(x)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f(x)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+ 6x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+ 2x - 1; g(x) = x + </a:t>
            </a:r>
            <a:r>
              <a:rPr lang="en-US" sz="4400" dirty="0" smtClean="0">
                <a:solidFill>
                  <a:schemeClr val="tx1"/>
                </a:solidFill>
                <a:latin typeface="Arial" panose="020B0604020202020204" pitchFamily="34" charset="0"/>
                <a:cs typeface="Arial" panose="020B0604020202020204" pitchFamily="34" charset="0"/>
              </a:rPr>
              <a:t>3</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A</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35968" y="7560486"/>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en-US" sz="4200" noProof="1" smtClean="0">
                <a:solidFill>
                  <a:schemeClr val="tx1"/>
                </a:solidFill>
                <a:latin typeface="Arial" panose="020B0604020202020204" pitchFamily="34" charset="0"/>
                <a:cs typeface="Arial" panose="020B0604020202020204" pitchFamily="34" charset="0"/>
              </a:rPr>
              <a:t>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noProof="1">
                <a:solidFill>
                  <a:schemeClr val="tx1"/>
                </a:solidFill>
                <a:latin typeface="Arial" panose="020B0604020202020204" pitchFamily="34" charset="0"/>
                <a:cs typeface="Arial" panose="020B0604020202020204" pitchFamily="34" charset="0"/>
              </a:rPr>
              <a:t>6</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577303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51040" y="8014010"/>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2372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5: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do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hiệu</a:t>
            </a:r>
            <a:r>
              <a:rPr lang="en-US" sz="4400" dirty="0">
                <a:solidFill>
                  <a:schemeClr val="tx1"/>
                </a:solidFill>
                <a:latin typeface="Arial" panose="020B0604020202020204" pitchFamily="34" charset="0"/>
                <a:cs typeface="Arial" panose="020B0604020202020204" pitchFamily="34" charset="0"/>
              </a:rPr>
              <a:t> f(x) - 2.g(x) </a:t>
            </a:r>
            <a:r>
              <a:rPr lang="en-US" sz="4400" dirty="0" err="1">
                <a:solidFill>
                  <a:schemeClr val="tx1"/>
                </a:solidFill>
                <a:latin typeface="Arial" panose="020B0604020202020204" pitchFamily="34" charset="0"/>
                <a:cs typeface="Arial" panose="020B0604020202020204" pitchFamily="34" charset="0"/>
              </a:rPr>
              <a:t>với</a:t>
            </a:r>
            <a:r>
              <a:rPr lang="en-US" sz="4400" dirty="0">
                <a:solidFill>
                  <a:schemeClr val="tx1"/>
                </a:solidFill>
                <a:latin typeface="Arial" panose="020B0604020202020204" pitchFamily="34" charset="0"/>
                <a:cs typeface="Arial" panose="020B0604020202020204" pitchFamily="34" charset="0"/>
              </a:rPr>
              <a:t> f(x) = 5x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+ 2x - 1; g(x)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+ 2x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a:t>
            </a:r>
            <a:r>
              <a:rPr lang="en-US" sz="4400" dirty="0" smtClean="0">
                <a:solidFill>
                  <a:schemeClr val="tx1"/>
                </a:solidFill>
                <a:latin typeface="Arial" panose="020B0604020202020204" pitchFamily="34" charset="0"/>
                <a:cs typeface="Arial" panose="020B0604020202020204" pitchFamily="34" charset="0"/>
              </a:rPr>
              <a:t>4x + 5</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-11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7</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11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-7</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948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8" name="Rectangle 7"/>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843563" y="5087664"/>
            <a:ext cx="7413967" cy="9181993"/>
            <a:chOff x="9282303" y="1028700"/>
            <a:chExt cx="11597832" cy="1436359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82303" y="7484680"/>
              <a:ext cx="11597832" cy="790761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251455" y="1028700"/>
              <a:ext cx="6359236" cy="82296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82303" y="3568931"/>
              <a:ext cx="5247903" cy="5681785"/>
            </a:xfrm>
            <a:prstGeom prst="rect">
              <a:avLst/>
            </a:prstGeom>
          </p:spPr>
        </p:pic>
      </p:grpSp>
      <p:sp>
        <p:nvSpPr>
          <p:cNvPr id="10" name="TextBox 2"/>
          <p:cNvSpPr txBox="1"/>
          <p:nvPr/>
        </p:nvSpPr>
        <p:spPr>
          <a:xfrm>
            <a:off x="3509003" y="1994758"/>
            <a:ext cx="11243717" cy="3465179"/>
          </a:xfrm>
          <a:prstGeom prst="rect">
            <a:avLst/>
          </a:prstGeom>
        </p:spPr>
        <p:txBody>
          <a:bodyPr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LUYỆN TẬP CHUNG TRANG 34 (2 </a:t>
            </a:r>
            <a:r>
              <a:rPr lang="en-US" sz="8000" b="1" dirty="0" err="1" smtClean="0">
                <a:solidFill>
                  <a:srgbClr val="8C3839"/>
                </a:solidFill>
                <a:latin typeface="Arial" panose="020B0604020202020204" pitchFamily="34" charset="0"/>
                <a:cs typeface="Arial" panose="020B0604020202020204" pitchFamily="34" charset="0"/>
              </a:rPr>
              <a:t>Tiết</a:t>
            </a:r>
            <a:r>
              <a:rPr lang="en-US" sz="8000" b="1" dirty="0" smtClean="0">
                <a:solidFill>
                  <a:srgbClr val="8C3839"/>
                </a:solidFill>
                <a:latin typeface="Arial" panose="020B0604020202020204" pitchFamily="34" charset="0"/>
                <a:cs typeface="Arial" panose="020B0604020202020204" pitchFamily="34" charset="0"/>
              </a:rPr>
              <a:t>)</a:t>
            </a:r>
            <a:endParaRPr lang="en-US" sz="8000" b="1" dirty="0">
              <a:solidFill>
                <a:srgbClr val="8C3839"/>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1032100">
            <a:off x="725392" y="6840009"/>
            <a:ext cx="2182919" cy="2331274"/>
          </a:xfrm>
          <a:prstGeom prst="rect">
            <a:avLst/>
          </a:prstGeom>
        </p:spPr>
      </p:pic>
      <p:pic>
        <p:nvPicPr>
          <p:cNvPr id="12" name="Picture 2"/>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3204210" y="7171443"/>
            <a:ext cx="2330681" cy="251348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8484" y="9105900"/>
            <a:ext cx="2764986" cy="273482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26424" y="9105900"/>
            <a:ext cx="865199" cy="273482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93678" y="9105900"/>
            <a:ext cx="2764986" cy="273482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631617" y="9105900"/>
            <a:ext cx="865199" cy="27348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401800" y="9105900"/>
            <a:ext cx="2764986" cy="2734823"/>
          </a:xfrm>
          <a:prstGeom prst="rect">
            <a:avLst/>
          </a:prstGeom>
        </p:spPr>
      </p:pic>
      <p:sp>
        <p:nvSpPr>
          <p:cNvPr id="14" name="Rectangle 13"/>
          <p:cNvSpPr/>
          <p:nvPr/>
        </p:nvSpPr>
        <p:spPr>
          <a:xfrm>
            <a:off x="1207166" y="479916"/>
            <a:ext cx="12407564" cy="738664"/>
          </a:xfrm>
          <a:prstGeom prst="rect">
            <a:avLst/>
          </a:prstGeom>
        </p:spPr>
        <p:txBody>
          <a:bodyPr wrap="none">
            <a:spAutoFit/>
          </a:bodyPr>
          <a:lstStyle/>
          <a:p>
            <a:r>
              <a:rPr lang="vi-VN" sz="4200" i="1" dirty="0">
                <a:solidFill>
                  <a:srgbClr val="002060"/>
                </a:solidFill>
                <a:latin typeface="Arial" panose="020B0604020202020204" pitchFamily="34" charset="0"/>
                <a:cs typeface="Arial" panose="020B0604020202020204" pitchFamily="34" charset="0"/>
              </a:rPr>
              <a:t>HS đọc, nêu phương pháp giải, hoàn thành </a:t>
            </a:r>
            <a:r>
              <a:rPr lang="vi-VN" sz="4200" b="1" i="1" dirty="0">
                <a:solidFill>
                  <a:srgbClr val="002060"/>
                </a:solidFill>
                <a:latin typeface="Arial" panose="020B0604020202020204" pitchFamily="34" charset="0"/>
                <a:cs typeface="Arial" panose="020B0604020202020204" pitchFamily="34" charset="0"/>
              </a:rPr>
              <a:t>Ví dụ 1</a:t>
            </a:r>
            <a:endParaRPr lang="en-US" sz="4200" b="1" i="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7166" y="1405302"/>
            <a:ext cx="2788847" cy="113465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154592" y="2508779"/>
            <a:ext cx="16410709" cy="644157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 bạn Lan, Bình và Dung rủ nhau đến cửa hàng sách để mua sách cũ được bán đồng giá (nghĩa là các cuốn sách cũ trong cửa hàng đó đều được bán với cùng một giá). Lan mua 5 cuốn, Bình mua 3 cuốn, Dung mua 6 cuốn. Gọi x (đồng) là giá bán một cuốn sách cũ.</a:t>
            </a:r>
          </a:p>
          <a:p>
            <a:pPr algn="just">
              <a:lnSpc>
                <a:spcPct val="150000"/>
              </a:lnSpc>
            </a:pPr>
            <a:r>
              <a:rPr lang="vi-VN" sz="4000" dirty="0">
                <a:latin typeface="Arial" panose="020B0604020202020204" pitchFamily="34" charset="0"/>
                <a:cs typeface="Arial" panose="020B0604020202020204" pitchFamily="34" charset="0"/>
              </a:rPr>
              <a:t>a) Tìm đa thức biểu thị tổng số tiền cả ba bạn phải trả.</a:t>
            </a:r>
          </a:p>
          <a:p>
            <a:pPr algn="just">
              <a:lnSpc>
                <a:spcPct val="150000"/>
              </a:lnSpc>
            </a:pPr>
            <a:r>
              <a:rPr lang="vi-VN" sz="4000" dirty="0">
                <a:latin typeface="Arial" panose="020B0604020202020204" pitchFamily="34" charset="0"/>
                <a:cs typeface="Arial" panose="020B0604020202020204" pitchFamily="34" charset="0"/>
              </a:rPr>
              <a:t>b) Nếu mỗi cuốn sách cũ đều có giá là 30 000 đồng thì tổng số tiền cả ba bạn phải trả là bao nhiêu?</a:t>
            </a:r>
          </a:p>
        </p:txBody>
      </p:sp>
      <p:pic>
        <p:nvPicPr>
          <p:cNvPr id="1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6518" y="479916"/>
            <a:ext cx="1918783" cy="12768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3238500"/>
            <a:ext cx="4572000" cy="6483403"/>
          </a:xfrm>
          <a:prstGeom prst="rect">
            <a:avLst/>
          </a:prstGeom>
        </p:spPr>
      </p:pic>
      <p:sp>
        <p:nvSpPr>
          <p:cNvPr id="4" name="Freeform 4"/>
          <p:cNvSpPr/>
          <p:nvPr/>
        </p:nvSpPr>
        <p:spPr>
          <a:xfrm>
            <a:off x="0" y="9563100"/>
            <a:ext cx="18287996" cy="7578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9" name="Oval Callout 8"/>
          <p:cNvSpPr/>
          <p:nvPr/>
        </p:nvSpPr>
        <p:spPr>
          <a:xfrm>
            <a:off x="1371600" y="800100"/>
            <a:ext cx="2362200" cy="1588026"/>
          </a:xfrm>
          <a:prstGeom prst="wedgeEllipseCallout">
            <a:avLst>
              <a:gd name="adj1" fmla="val -5877"/>
              <a:gd name="adj2" fmla="val 708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ý</a:t>
            </a:r>
            <a:endParaRPr lang="en-US" sz="4200" b="1" dirty="0">
              <a:latin typeface="Arial" panose="020B0604020202020204" pitchFamily="34" charset="0"/>
              <a:cs typeface="Arial" panose="020B0604020202020204" pitchFamily="34" charset="0"/>
            </a:endParaRPr>
          </a:p>
        </p:txBody>
      </p:sp>
      <p:sp>
        <p:nvSpPr>
          <p:cNvPr id="10" name="Rectangle 9"/>
          <p:cNvSpPr/>
          <p:nvPr/>
        </p:nvSpPr>
        <p:spPr>
          <a:xfrm>
            <a:off x="4724400" y="571500"/>
            <a:ext cx="12954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Dung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tiền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4655127" y="4572982"/>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357152"/>
            <a:ext cx="12252072"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thức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biểu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số</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tiền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bạn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phải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gì</a:t>
            </a:r>
            <a:r>
              <a:rPr lang="en-US" sz="4000" i="1"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4724400" y="5207526"/>
            <a:ext cx="12954000"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Nếu mỗi cuốn sách cũ đều có giá là 30 000 đồng thì ta suy ra được điều gì?</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5910">
            <a:off x="11055187" y="6391466"/>
            <a:ext cx="562589" cy="1317642"/>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38800" y="7502150"/>
                <a:ext cx="11506200" cy="1938992"/>
              </a:xfrm>
              <a:prstGeom prst="rect">
                <a:avLst/>
              </a:prstGeom>
            </p:spPr>
            <p:txBody>
              <a:bodyPr wrap="square">
                <a:spAutoFit/>
              </a:bodyPr>
              <a:lstStyle/>
              <a:p>
                <a:pPr algn="just">
                  <a:lnSpc>
                    <a:spcPct val="150000"/>
                  </a:lnSpc>
                </a:pPr>
                <a:r>
                  <a:rPr lang="fr-FR"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Suy </a:t>
                </a:r>
                <a:r>
                  <a:rPr lang="fr-FR" sz="4000" dirty="0">
                    <a:solidFill>
                      <a:srgbClr val="002060"/>
                    </a:solidFill>
                    <a:latin typeface="Arial" panose="020B0604020202020204" pitchFamily="34" charset="0"/>
                    <a:ea typeface="Calibri" panose="020F0502020204030204" pitchFamily="34" charset="0"/>
                    <a:cs typeface="Arial" panose="020B0604020202020204" pitchFamily="34" charset="0"/>
                  </a:rPr>
                  <a:t>ra x = 30 000 </a:t>
                </a:r>
                <a14:m>
                  <m:oMath xmlns:m="http://schemas.openxmlformats.org/officeDocument/2006/math">
                    <m:r>
                      <a:rPr lang="fr-FR" sz="4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 = 30 000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8800" y="7502150"/>
                <a:ext cx="11506200" cy="1938992"/>
              </a:xfrm>
              <a:prstGeom prst="rect">
                <a:avLst/>
              </a:prstGeom>
              <a:blipFill rotWithShape="0">
                <a:blip r:embed="rId4"/>
                <a:stretch>
                  <a:fillRect l="-1854" r="-1801" b="-6918"/>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2019</Words>
  <PresentationFormat>Custom</PresentationFormat>
  <Paragraphs>203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2022-12-26T09:40:49Z</dcterms:modified>
  <dc:identifier>DAFVRjI8d4g</dc:identifier>
</cp:coreProperties>
</file>