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1" r:id="rId2"/>
  </p:sldMasterIdLst>
  <p:notesMasterIdLst>
    <p:notesMasterId r:id="rId30"/>
  </p:notesMasterIdLst>
  <p:sldIdLst>
    <p:sldId id="310" r:id="rId3"/>
    <p:sldId id="309" r:id="rId4"/>
    <p:sldId id="311" r:id="rId5"/>
    <p:sldId id="323" r:id="rId6"/>
    <p:sldId id="318" r:id="rId7"/>
    <p:sldId id="280" r:id="rId8"/>
    <p:sldId id="264" r:id="rId9"/>
    <p:sldId id="290" r:id="rId10"/>
    <p:sldId id="258" r:id="rId11"/>
    <p:sldId id="298" r:id="rId12"/>
    <p:sldId id="339" r:id="rId13"/>
    <p:sldId id="313" r:id="rId14"/>
    <p:sldId id="333" r:id="rId15"/>
    <p:sldId id="340" r:id="rId16"/>
    <p:sldId id="341" r:id="rId17"/>
    <p:sldId id="342" r:id="rId18"/>
    <p:sldId id="343" r:id="rId19"/>
    <p:sldId id="317" r:id="rId20"/>
    <p:sldId id="284" r:id="rId21"/>
    <p:sldId id="286" r:id="rId22"/>
    <p:sldId id="308" r:id="rId23"/>
    <p:sldId id="337" r:id="rId24"/>
    <p:sldId id="266" r:id="rId25"/>
    <p:sldId id="321" r:id="rId26"/>
    <p:sldId id="269" r:id="rId27"/>
    <p:sldId id="322" r:id="rId28"/>
    <p:sldId id="261" r:id="rId29"/>
  </p:sldIdLst>
  <p:sldSz cx="9144000" cy="5143500" type="screen16x9"/>
  <p:notesSz cx="6858000" cy="9144000"/>
  <p:embeddedFontLst>
    <p:embeddedFont>
      <p:font typeface="Lato" charset="0"/>
      <p:regular r:id="rId31"/>
      <p:bold r:id="rId32"/>
      <p:italic r:id="rId33"/>
      <p:boldItalic r:id="rId34"/>
    </p:embeddedFont>
    <p:embeddedFont>
      <p:font typeface="Cambria" pitchFamily="18" charset="0"/>
      <p:regular r:id="rId35"/>
      <p:bold r:id="rId36"/>
      <p:italic r:id="rId37"/>
      <p:boldItalic r:id="rId38"/>
    </p:embeddedFont>
    <p:embeddedFont>
      <p:font typeface="Quicksand Medium" charset="0"/>
      <p:regular r:id="rId39"/>
    </p:embeddedFont>
    <p:embeddedFont>
      <p:font typeface="Calibri Light" charset="0"/>
      <p:regular r:id="rId40"/>
      <p:italic r:id="rId41"/>
    </p:embeddedFont>
    <p:embeddedFont>
      <p:font typeface="Calibri" pitchFamily="34" charset="0"/>
      <p:regular r:id="rId42"/>
      <p:bold r:id="rId43"/>
      <p:italic r:id="rId44"/>
      <p:boldItalic r:id="rId45"/>
    </p:embeddedFont>
    <p:embeddedFont>
      <p:font typeface="Arial-Rounded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8AC"/>
    <a:srgbClr val="FFFF99"/>
    <a:srgbClr val="FEE7EF"/>
    <a:srgbClr val="FEFDF9"/>
    <a:srgbClr val="FEFBF6"/>
    <a:srgbClr val="FEFBF5"/>
    <a:srgbClr val="74B43C"/>
    <a:srgbClr val="72CEEE"/>
    <a:srgbClr val="0099DA"/>
    <a:srgbClr val="E52D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70" autoAdjust="0"/>
    <p:restoredTop sz="95501" autoAdjust="0"/>
  </p:normalViewPr>
  <p:slideViewPr>
    <p:cSldViewPr snapToGrid="0">
      <p:cViewPr>
        <p:scale>
          <a:sx n="90" d="100"/>
          <a:sy n="90" d="100"/>
        </p:scale>
        <p:origin x="-67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3085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3196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57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65af97229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65af97229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73536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0197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3442CBB-A7AB-40B6-AD55-4FFC03C07082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16838F-C1EC-49C7-808B-1059FBC32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59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54AE3A7-20DA-48F3-81C3-2C954A8690AA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1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9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081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100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2045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541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50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12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448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1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145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90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73" r:id="rId10"/>
    <p:sldLayoutId id="214748367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54AE3A7-20DA-48F3-81C3-2C954A8690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11/6/2020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ABDE023C-A976-4855-B18A-9D29296741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0" y="670560"/>
            <a:ext cx="6360160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 NỐI TRI THỨC VỚI CUỘC SỐNG</a:t>
            </a:r>
            <a:endParaRPr lang="en-US" sz="28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2524" y="1434812"/>
            <a:ext cx="2258952" cy="584775"/>
          </a:xfrm>
          <a:prstGeom prst="rect">
            <a:avLst/>
          </a:prstGeom>
          <a:solidFill>
            <a:srgbClr val="FEE7EF"/>
          </a:solidFill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Tiếng Việt 1</a:t>
            </a:r>
            <a:endParaRPr lang="en-US" sz="32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199" y="2368550"/>
            <a:ext cx="5341527" cy="707886"/>
          </a:xfrm>
          <a:prstGeom prst="rect">
            <a:avLst/>
          </a:prstGeom>
          <a:solidFill>
            <a:srgbClr val="FFFF99"/>
          </a:solidFill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Đồng Thị Ái Quỳnh</a:t>
            </a:r>
            <a:endParaRPr lang="en-US" sz="4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13194" y="1716029"/>
            <a:ext cx="10374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iu</a:t>
            </a:r>
            <a:endParaRPr lang="en-US" sz="88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6321" y="1727997"/>
            <a:ext cx="14574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88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8939" y="1697517"/>
            <a:ext cx="10374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</a:t>
            </a:r>
            <a:r>
              <a:rPr lang="en-US" sz="880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2066" y="1719645"/>
            <a:ext cx="145745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8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</a:t>
            </a:r>
            <a:r>
              <a:rPr lang="en-US" sz="880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u</a:t>
            </a:r>
            <a:endParaRPr lang="en-US" sz="880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7884" y="240603"/>
            <a:ext cx="64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103225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071244" y="2090316"/>
            <a:ext cx="2344035" cy="68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</a:t>
            </a:r>
            <a:r>
              <a:rPr lang="en-US" sz="54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54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715893" y="1216556"/>
            <a:ext cx="1493521" cy="68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</a:t>
            </a:r>
            <a:endParaRPr lang="en-US" sz="54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526651" y="1216556"/>
            <a:ext cx="1381759" cy="6833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54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5357" y="3037706"/>
            <a:ext cx="1334563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dịu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2309" y="3026876"/>
            <a:ext cx="139191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hưu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20169" y="3037706"/>
            <a:ext cx="1506994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9680" y="3037572"/>
            <a:ext cx="102904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lựu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4312" y="3026742"/>
            <a:ext cx="1097281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ịu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20722" y="3026876"/>
            <a:ext cx="1305930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xíu</a:t>
            </a:r>
            <a:endParaRPr lang="en-US" sz="40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561" y="220975"/>
            <a:ext cx="87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93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 animBg="1"/>
      <p:bldP spid="40" grpId="0" animBg="1"/>
      <p:bldP spid="41" grpId="0" animBg="1"/>
      <p:bldP spid="20" grpId="0" animBg="1"/>
      <p:bldP spid="23" grpId="0" animBg="1"/>
      <p:bldP spid="24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42116" y="2110085"/>
            <a:ext cx="52597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Thư giãn nhé</a:t>
            </a:r>
            <a:endParaRPr lang="en-US" sz="5400" b="1" cap="all" spc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648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3004" y="3854116"/>
            <a:ext cx="221488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cái rìu</a:t>
            </a:r>
            <a:endParaRPr lang="en-US" sz="44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20" y="1080453"/>
            <a:ext cx="3230245" cy="2643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8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3004" y="3854116"/>
            <a:ext cx="221488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cái địu</a:t>
            </a:r>
            <a:endParaRPr lang="en-US" sz="44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850583"/>
            <a:ext cx="3062634" cy="280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27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3004" y="3854116"/>
            <a:ext cx="221488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quả lựu</a:t>
            </a:r>
            <a:endParaRPr lang="en-US" sz="44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628" y="1028333"/>
            <a:ext cx="3214052" cy="2734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3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83004" y="3854116"/>
            <a:ext cx="221488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con cừu</a:t>
            </a:r>
            <a:endParaRPr lang="en-US" sz="44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779" y="1116630"/>
            <a:ext cx="3524769" cy="273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682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24" y="1456580"/>
            <a:ext cx="8236376" cy="2541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5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7884" y="240603"/>
            <a:ext cx="6495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667890"/>
              </p:ext>
            </p:extLst>
          </p:nvPr>
        </p:nvGraphicFramePr>
        <p:xfrm>
          <a:off x="2609671" y="1122993"/>
          <a:ext cx="3602092" cy="1746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801046"/>
                <a:gridCol w="1801046"/>
              </a:tblGrid>
              <a:tr h="87312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3125">
                <a:tc gridSpan="2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2715893" y="1216556"/>
            <a:ext cx="3192517" cy="1557124"/>
            <a:chOff x="2715893" y="1216556"/>
            <a:chExt cx="3192517" cy="1557124"/>
          </a:xfrm>
        </p:grpSpPr>
        <p:sp>
          <p:nvSpPr>
            <p:cNvPr id="6" name="Rectangle 5"/>
            <p:cNvSpPr/>
            <p:nvPr/>
          </p:nvSpPr>
          <p:spPr>
            <a:xfrm>
              <a:off x="3071244" y="2090316"/>
              <a:ext cx="2344035" cy="683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r>
                <a:rPr lang="en-US" sz="540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ưu</a:t>
              </a:r>
              <a:endParaRPr lang="en-US" sz="540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15893" y="1216556"/>
              <a:ext cx="1493521" cy="683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chemeClr val="tx1"/>
                  </a:solidFill>
                  <a:latin typeface="Calibri" pitchFamily="34" charset="0"/>
                  <a:cs typeface="Calibri" pitchFamily="34" charset="0"/>
                </a:rPr>
                <a:t>h</a:t>
              </a:r>
              <a:endParaRPr lang="en-US" sz="5400">
                <a:solidFill>
                  <a:schemeClr val="tx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26651" y="1216556"/>
              <a:ext cx="1381759" cy="683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ưu</a:t>
              </a:r>
              <a:endParaRPr lang="en-US" sz="5400">
                <a:solidFill>
                  <a:srgbClr val="FF000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565357" y="3037706"/>
            <a:ext cx="1334563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dịu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02309" y="3026876"/>
            <a:ext cx="139191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hưu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20169" y="3037706"/>
            <a:ext cx="1506994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99680" y="3037572"/>
            <a:ext cx="1029047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lựu</a:t>
            </a:r>
            <a:endParaRPr lang="en-US" sz="40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04312" y="3026742"/>
            <a:ext cx="1097281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</a:t>
            </a:r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ịu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20722" y="3026876"/>
            <a:ext cx="1305930" cy="494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xíu</a:t>
            </a:r>
            <a:endParaRPr lang="en-US" sz="400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95561" y="220975"/>
            <a:ext cx="878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48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48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1013" y="3854116"/>
            <a:ext cx="1503299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cái rìu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95936" y="3867894"/>
            <a:ext cx="199829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quả lựu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190496" y="3867894"/>
            <a:ext cx="1998290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con cừu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02448" y="3867894"/>
            <a:ext cx="1771239" cy="609600"/>
          </a:xfrm>
          <a:prstGeom prst="rect">
            <a:avLst/>
          </a:prstGeom>
          <a:solidFill>
            <a:srgbClr val="FFFF99"/>
          </a:solidFill>
          <a:ln>
            <a:solidFill>
              <a:srgbClr val="0418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418AC"/>
                </a:solidFill>
                <a:latin typeface="Calibri" pitchFamily="34" charset="0"/>
                <a:cs typeface="Calibri" pitchFamily="34" charset="0"/>
              </a:rPr>
              <a:t>cái địu</a:t>
            </a:r>
            <a:endParaRPr lang="en-US" sz="4000">
              <a:solidFill>
                <a:srgbClr val="0418AC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1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1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15" grpId="0"/>
      <p:bldP spid="17" grpId="0" animBg="1"/>
      <p:bldP spid="18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1648206"/>
            <a:ext cx="587411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8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490527"/>
            <a:ext cx="48702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sz="2400" smtClean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</a:rPr>
              <a:t>tháng 11 năm 2020</a:t>
            </a:r>
            <a:endParaRPr lang="en-US" sz="2400">
              <a:solidFill>
                <a:srgbClr val="0418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0040" y="2110085"/>
            <a:ext cx="66239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ÔN VÀ KHỞI ĐỘNG</a:t>
            </a:r>
            <a:endParaRPr lang="en-US" sz="5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791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5" y="644429"/>
            <a:ext cx="1361544" cy="397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1654174"/>
            <a:ext cx="6475067" cy="244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419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6982" y="443845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TẬP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" y="2326640"/>
            <a:ext cx="465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libri" pitchFamily="34" charset="0"/>
                <a:cs typeface="Calibri" pitchFamily="34" charset="0"/>
              </a:rPr>
              <a:t>Tìm tiếng chứa vần</a:t>
            </a:r>
            <a:endParaRPr lang="en-US" sz="4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09" y="2326640"/>
            <a:ext cx="762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88000" y="1357069"/>
            <a:ext cx="2103120" cy="25037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cái rìu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cam chịu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dịu nhẹ</a:t>
            </a:r>
          </a:p>
          <a:p>
            <a:pPr algn="ctr"/>
            <a:r>
              <a:rPr lang="en-US" sz="320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ịu bé</a:t>
            </a:r>
            <a:endParaRPr lang="en-US" sz="320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05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66982" y="443845"/>
            <a:ext cx="3223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30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BÀI TẬP</a:t>
            </a:r>
            <a:endParaRPr lang="en-US" sz="5400" b="1" cap="none" spc="30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" y="2326640"/>
            <a:ext cx="4653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latin typeface="Calibri" pitchFamily="34" charset="0"/>
                <a:cs typeface="Calibri" pitchFamily="34" charset="0"/>
              </a:rPr>
              <a:t>Tìm tiếng chứa vần</a:t>
            </a:r>
            <a:endParaRPr lang="en-US" sz="40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17609" y="2326640"/>
            <a:ext cx="7622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40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588000" y="1357069"/>
            <a:ext cx="2164080" cy="2148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ngải cứu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cứu hộ</a:t>
            </a:r>
          </a:p>
          <a:p>
            <a:pPr algn="ctr"/>
            <a:r>
              <a:rPr lang="en-US" sz="320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lựu đạn</a:t>
            </a:r>
          </a:p>
        </p:txBody>
      </p:sp>
    </p:spTree>
    <p:extLst>
      <p:ext uri="{BB962C8B-B14F-4D97-AF65-F5344CB8AC3E}">
        <p14:creationId xmlns:p14="http://schemas.microsoft.com/office/powerpoint/2010/main" val="209564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650" y="1510416"/>
            <a:ext cx="3478345" cy="181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9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370" y="119380"/>
            <a:ext cx="6549390" cy="331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65" y="3337784"/>
            <a:ext cx="8217077" cy="1556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2743200" y="3774558"/>
            <a:ext cx="4890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74559" y="4816549"/>
            <a:ext cx="48909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3588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832" y="1671491"/>
            <a:ext cx="3639168" cy="189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413" y="332710"/>
            <a:ext cx="6876875" cy="453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02664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329610" y="977266"/>
            <a:ext cx="5401338" cy="3188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algn="ctr">
              <a:lnSpc>
                <a:spcPct val="150000"/>
              </a:lnSpc>
              <a:buClr>
                <a:schemeClr val="dk1"/>
              </a:buClr>
              <a:buSzPts val="5200"/>
            </a:pP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6000" b="1" spc="10" dirty="0" err="1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6000" b="1" spc="10" dirty="0">
                <a:solidFill>
                  <a:schemeClr val="dk1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0" y="2976914"/>
            <a:ext cx="2952520" cy="216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85520" y="985520"/>
            <a:ext cx="3230880" cy="833120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Cambria" pitchFamily="18" charset="0"/>
              </a:rPr>
              <a:t>chim sẻ nâu</a:t>
            </a:r>
            <a:endParaRPr lang="en-US" sz="440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704080" y="985520"/>
            <a:ext cx="2946400" cy="833120"/>
          </a:xfrm>
          <a:prstGeom prst="roundRect">
            <a:avLst/>
          </a:prstGeom>
          <a:solidFill>
            <a:srgbClr val="FEE7E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Cambria" pitchFamily="18" charset="0"/>
              </a:rPr>
              <a:t>cây cau</a:t>
            </a:r>
            <a:endParaRPr lang="en-US" sz="4400">
              <a:solidFill>
                <a:srgbClr val="0070C0"/>
              </a:solidFill>
              <a:latin typeface="Cambria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4840" y="2661920"/>
            <a:ext cx="7787640" cy="12395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Nhà dì Tư ở quê có cây cau, giàn trầu.</a:t>
            </a:r>
            <a:endParaRPr lang="en-US" sz="360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3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359" y="1613916"/>
            <a:ext cx="5866280" cy="17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69920" y="4127500"/>
            <a:ext cx="3657600" cy="4572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8" y="525462"/>
            <a:ext cx="8893184" cy="4168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3992880" y="4584700"/>
            <a:ext cx="487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583680" y="4584700"/>
            <a:ext cx="4876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110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26" y="1747468"/>
            <a:ext cx="1401031" cy="3383280"/>
          </a:xfrm>
          <a:prstGeom prst="rect">
            <a:avLst/>
          </a:prstGeom>
        </p:spPr>
      </p:pic>
      <p:sp>
        <p:nvSpPr>
          <p:cNvPr id="4" name="Google Shape;54;p13">
            <a:extLst>
              <a:ext uri="{FF2B5EF4-FFF2-40B4-BE49-F238E27FC236}">
                <a16:creationId xmlns="" xmlns:a16="http://schemas.microsoft.com/office/drawing/2014/main" id="{E2C67BEE-231F-445C-A57E-9693BDA052BF}"/>
              </a:ext>
            </a:extLst>
          </p:cNvPr>
          <p:cNvSpPr txBox="1">
            <a:spLocks/>
          </p:cNvSpPr>
          <p:nvPr/>
        </p:nvSpPr>
        <p:spPr>
          <a:xfrm>
            <a:off x="2471630" y="866783"/>
            <a:ext cx="6672370" cy="1486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6000" b="1"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BÀI </a:t>
            </a:r>
            <a:r>
              <a:rPr lang="en-GB" sz="6000" b="1" smtClean="0"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44:</a:t>
            </a:r>
            <a:r>
              <a:rPr lang="vi-VN" sz="6000" b="1" smtClean="0"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 </a:t>
            </a:r>
            <a:endParaRPr lang="en-US" sz="6000" b="1" dirty="0" smtClean="0">
              <a:latin typeface="Calibri" pitchFamily="34" charset="0"/>
              <a:ea typeface="Arial-Rounded" panose="020B0500000000000000" pitchFamily="34" charset="0"/>
              <a:cs typeface="Calibri" pitchFamily="34" charset="0"/>
            </a:endParaRPr>
          </a:p>
          <a:p>
            <a:r>
              <a:rPr lang="en-US" sz="8800" b="1" smtClean="0">
                <a:solidFill>
                  <a:srgbClr val="FF0000"/>
                </a:solidFill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iu</a:t>
            </a:r>
            <a:r>
              <a:rPr lang="en-US" sz="8800" b="1" smtClean="0">
                <a:solidFill>
                  <a:srgbClr val="FF0000"/>
                </a:solidFill>
                <a:latin typeface="Calibri" pitchFamily="34" charset="0"/>
                <a:ea typeface="Arial-Rounded" panose="020B0500000000000000" pitchFamily="34" charset="0"/>
                <a:cs typeface="Calibri" pitchFamily="34" charset="0"/>
              </a:rPr>
              <a:t>   ưu</a:t>
            </a:r>
            <a:endParaRPr lang="en-GB" sz="8800" b="1" dirty="0">
              <a:solidFill>
                <a:srgbClr val="FF0000"/>
              </a:solidFill>
              <a:latin typeface="Calibri" pitchFamily="34" charset="0"/>
              <a:ea typeface="Arial-Rounded" panose="020B0500000000000000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132" y="1250157"/>
            <a:ext cx="4861180" cy="253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89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29262" y="1229019"/>
            <a:ext cx="3634034" cy="244233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smtClean="0">
                <a:solidFill>
                  <a:srgbClr val="E52D56"/>
                </a:solidFill>
                <a:latin typeface="Calibri" pitchFamily="34" charset="0"/>
                <a:cs typeface="Calibri" pitchFamily="34" charset="0"/>
              </a:rPr>
              <a:t>iu</a:t>
            </a:r>
            <a:endParaRPr lang="en-US" sz="150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679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01" y="544354"/>
            <a:ext cx="898112" cy="46767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="" xmlns:a16="http://schemas.microsoft.com/office/drawing/2014/main" id="{CF9B5F26-C68A-40CB-8CE6-163B3A810E66}"/>
              </a:ext>
            </a:extLst>
          </p:cNvPr>
          <p:cNvSpPr/>
          <p:nvPr/>
        </p:nvSpPr>
        <p:spPr>
          <a:xfrm>
            <a:off x="2629262" y="1229019"/>
            <a:ext cx="3634034" cy="2442332"/>
          </a:xfrm>
          <a:prstGeom prst="roundRect">
            <a:avLst/>
          </a:prstGeom>
          <a:solidFill>
            <a:srgbClr val="FEE7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0" smtClean="0">
                <a:solidFill>
                  <a:srgbClr val="E52D56"/>
                </a:solidFill>
                <a:latin typeface="Calibri" pitchFamily="34" charset="0"/>
                <a:cs typeface="Calibri" pitchFamily="34" charset="0"/>
              </a:rPr>
              <a:t>ưu</a:t>
            </a:r>
            <a:endParaRPr lang="en-US" sz="15000" dirty="0">
              <a:latin typeface="Calibri" pitchFamily="34" charset="0"/>
              <a:cs typeface="Calibri" pitchFamily="34" charset="0"/>
            </a:endParaRPr>
          </a:p>
          <a:p>
            <a:pPr algn="ctr"/>
            <a:endParaRPr lang="en-GB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</TotalTime>
  <Words>129</Words>
  <PresentationFormat>On-screen Show (16:9)</PresentationFormat>
  <Paragraphs>62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Lato</vt:lpstr>
      <vt:lpstr>Times New Roman</vt:lpstr>
      <vt:lpstr>Cambria</vt:lpstr>
      <vt:lpstr>Quicksand Medium</vt:lpstr>
      <vt:lpstr>Calibri Light</vt:lpstr>
      <vt:lpstr>Calibri</vt:lpstr>
      <vt:lpstr>Arial-Rounded</vt:lpstr>
      <vt:lpstr>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modified xsi:type="dcterms:W3CDTF">2020-11-06T14:44:39Z</dcterms:modified>
</cp:coreProperties>
</file>