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66" r:id="rId9"/>
    <p:sldId id="267" r:id="rId10"/>
    <p:sldId id="268" r:id="rId11"/>
    <p:sldId id="262" r:id="rId12"/>
    <p:sldId id="263" r:id="rId13"/>
    <p:sldId id="264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微软雅黑" panose="020B0503020204020204" pitchFamily="34" charset="-122"/>
      <p:regular r:id="rId23"/>
      <p:bold r:id="rId24"/>
    </p:embeddedFont>
    <p:embeddedFont>
      <p:font typeface="汉仪菱心体简" panose="02010600030101010101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49C"/>
    <a:srgbClr val="008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78"/>
      </p:cViewPr>
      <p:guideLst>
        <p:guide pos="438"/>
        <p:guide pos="724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ags" Target="tags/tag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7209D-D282-4476-9B1D-1FBE28F99203}" type="datetimeFigureOut">
              <a:rPr lang="zh-CN" altLang="en-US" smtClean="0"/>
              <a:t>2018\1\10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96F50-2F04-4DE1-B877-8AFCF3C886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23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897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64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847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304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769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478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290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933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474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677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316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465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663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024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87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533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738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976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416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6F50-2F04-4DE1-B877-8AFCF3C8863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5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72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"/>
            <a:ext cx="12192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2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28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51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39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92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22" y="0"/>
            <a:ext cx="12193147" cy="6858000"/>
          </a:xfrm>
          <a:prstGeom prst="rect">
            <a:avLst/>
          </a:prstGeom>
        </p:spPr>
      </p:pic>
      <p:pic>
        <p:nvPicPr>
          <p:cNvPr id="5" name="图片 4" descr="d6cc56ac75d1c6f5a3534dbe8d578eb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49" y="4119434"/>
            <a:ext cx="4572000" cy="29260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35" y="4770755"/>
            <a:ext cx="1912620" cy="19729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7" y="1671906"/>
            <a:ext cx="752006" cy="93555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96725" y="1430034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B49C"/>
                    </a:gs>
                    <a:gs pos="100000">
                      <a:srgbClr val="008A7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森林防火 人人有责</a:t>
            </a:r>
            <a:endParaRPr lang="zh-CN" altLang="en-US" sz="1200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00B49C"/>
                  </a:gs>
                  <a:gs pos="100000">
                    <a:srgbClr val="008A7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70" y="3520104"/>
            <a:ext cx="1876937" cy="84599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518" y="2803224"/>
            <a:ext cx="1251980" cy="1618822"/>
          </a:xfrm>
          <a:prstGeom prst="rect">
            <a:avLst/>
          </a:prstGeom>
        </p:spPr>
      </p:pic>
      <p:sp>
        <p:nvSpPr>
          <p:cNvPr id="11" name="矩形: 圆角 6"/>
          <p:cNvSpPr/>
          <p:nvPr/>
        </p:nvSpPr>
        <p:spPr>
          <a:xfrm>
            <a:off x="3330961" y="2882832"/>
            <a:ext cx="5557943" cy="449758"/>
          </a:xfrm>
          <a:prstGeom prst="roundRect">
            <a:avLst>
              <a:gd name="adj" fmla="val 50000"/>
            </a:avLst>
          </a:prstGeom>
          <a:solidFill>
            <a:srgbClr val="00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卡通</a:t>
            </a:r>
            <a:r>
              <a:rPr sz="2000" dirty="0" err="1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消防宣传课件消防安全ppt模板</a:t>
            </a:r>
            <a:endParaRPr sz="20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8647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22" y="0"/>
            <a:ext cx="12193147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70639" y="2967335"/>
            <a:ext cx="5377698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5400" b="1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B49C"/>
                    </a:gs>
                    <a:gs pos="100000">
                      <a:srgbClr val="008A7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森林防火的案例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247644" y="1003380"/>
            <a:ext cx="1623687" cy="1689100"/>
            <a:chOff x="3883882" y="1256417"/>
            <a:chExt cx="2321781" cy="2415317"/>
          </a:xfrm>
        </p:grpSpPr>
        <p:sp>
          <p:nvSpPr>
            <p:cNvPr id="5" name="圆角矩形 4"/>
            <p:cNvSpPr/>
            <p:nvPr/>
          </p:nvSpPr>
          <p:spPr>
            <a:xfrm>
              <a:off x="3883882" y="1256417"/>
              <a:ext cx="2321781" cy="2415317"/>
            </a:xfrm>
            <a:prstGeom prst="roundRect">
              <a:avLst>
                <a:gd name="adj" fmla="val 6411"/>
              </a:avLst>
            </a:prstGeom>
            <a:solidFill>
              <a:srgbClr val="00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 flipH="1">
              <a:off x="4131470" y="1517854"/>
              <a:ext cx="1826603" cy="18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03</a:t>
              </a:r>
              <a:endPara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pic>
        <p:nvPicPr>
          <p:cNvPr id="7" name="图片 6" descr="d6cc56ac75d1c6f5a3534dbe8d578eb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49" y="4221142"/>
            <a:ext cx="4572000" cy="29260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35" y="4820026"/>
            <a:ext cx="1912620" cy="197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1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876">
            <a:off x="590550" y="1562094"/>
            <a:ext cx="2867025" cy="1911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3250265" y="1826437"/>
            <a:ext cx="3325001" cy="2416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563" y="1694726"/>
            <a:ext cx="3390900" cy="2415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420">
            <a:off x="8701554" y="1541162"/>
            <a:ext cx="2929406" cy="1952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文本框 2"/>
          <p:cNvSpPr txBox="1"/>
          <p:nvPr/>
        </p:nvSpPr>
        <p:spPr>
          <a:xfrm>
            <a:off x="2171183" y="4916884"/>
            <a:ext cx="7849635" cy="12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dirty="0">
                <a:ln>
                  <a:solidFill>
                    <a:schemeClr val="bg1"/>
                  </a:solidFill>
                </a:ln>
                <a:solidFill>
                  <a:srgbClr val="00B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rPr>
              <a:t>2007</a:t>
            </a:r>
            <a:r>
              <a:rPr lang="zh-CN" altLang="en-US" sz="3200" b="1" dirty="0">
                <a:ln>
                  <a:solidFill>
                    <a:schemeClr val="bg1"/>
                  </a:solidFill>
                </a:ln>
                <a:solidFill>
                  <a:srgbClr val="00B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年</a:t>
            </a:r>
            <a:r>
              <a:rPr lang="en-US" altLang="zh-CN" sz="3200" b="1" dirty="0">
                <a:ln>
                  <a:solidFill>
                    <a:schemeClr val="bg1"/>
                  </a:solidFill>
                </a:ln>
                <a:solidFill>
                  <a:srgbClr val="00B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rPr>
              <a:t>03</a:t>
            </a:r>
            <a:r>
              <a:rPr lang="zh-CN" altLang="en-US" sz="3200" b="1" dirty="0">
                <a:ln>
                  <a:solidFill>
                    <a:schemeClr val="bg1"/>
                  </a:solidFill>
                </a:ln>
                <a:solidFill>
                  <a:srgbClr val="00B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月</a:t>
            </a:r>
            <a:r>
              <a:rPr lang="en-US" altLang="zh-CN" sz="3200" b="1" dirty="0">
                <a:ln>
                  <a:solidFill>
                    <a:schemeClr val="bg1"/>
                  </a:solidFill>
                </a:ln>
                <a:solidFill>
                  <a:srgbClr val="00B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rPr>
              <a:t>08</a:t>
            </a:r>
            <a:r>
              <a:rPr lang="zh-CN" altLang="en-US" sz="3200" b="1" dirty="0">
                <a:ln>
                  <a:solidFill>
                    <a:schemeClr val="bg1"/>
                  </a:solidFill>
                </a:ln>
                <a:solidFill>
                  <a:srgbClr val="00B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日云南大理突发森林火灾，</a:t>
            </a:r>
            <a:endParaRPr lang="en-US" altLang="zh-CN" sz="3200" b="1" dirty="0">
              <a:ln>
                <a:solidFill>
                  <a:schemeClr val="bg1"/>
                </a:solidFill>
              </a:ln>
              <a:solidFill>
                <a:srgbClr val="00B4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3200" b="1" dirty="0">
                <a:ln>
                  <a:solidFill>
                    <a:schemeClr val="bg1"/>
                  </a:solidFill>
                </a:ln>
                <a:solidFill>
                  <a:srgbClr val="00B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过火面积</a:t>
            </a:r>
            <a:r>
              <a:rPr lang="en-US" altLang="zh-CN" sz="3200" b="1" dirty="0">
                <a:ln>
                  <a:solidFill>
                    <a:schemeClr val="bg1"/>
                  </a:solidFill>
                </a:ln>
                <a:solidFill>
                  <a:srgbClr val="00B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rPr>
              <a:t>2000</a:t>
            </a:r>
            <a:r>
              <a:rPr lang="zh-CN" altLang="en-US" sz="3200" b="1" dirty="0">
                <a:ln>
                  <a:solidFill>
                    <a:schemeClr val="bg1"/>
                  </a:solidFill>
                </a:ln>
                <a:solidFill>
                  <a:srgbClr val="00B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多亩。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337" y="290156"/>
            <a:ext cx="12916349" cy="196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8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9664" y="3819858"/>
            <a:ext cx="4660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dirty="0">
                <a:latin typeface="+mj-ea"/>
                <a:ea typeface="+mj-ea"/>
              </a:rPr>
              <a:t>8</a:t>
            </a:r>
            <a:r>
              <a:rPr lang="zh-CN" altLang="en-US" sz="2000" dirty="0">
                <a:latin typeface="+mj-ea"/>
                <a:ea typeface="+mj-ea"/>
              </a:rPr>
              <a:t>月</a:t>
            </a:r>
            <a:r>
              <a:rPr lang="en-US" altLang="zh-CN" sz="2000" dirty="0">
                <a:latin typeface="+mj-ea"/>
                <a:ea typeface="+mj-ea"/>
              </a:rPr>
              <a:t>31</a:t>
            </a:r>
            <a:r>
              <a:rPr lang="zh-CN" altLang="en-US" sz="2000" dirty="0">
                <a:latin typeface="+mj-ea"/>
                <a:ea typeface="+mj-ea"/>
              </a:rPr>
              <a:t>日，撑起森林火灾现场火光冲天。</a:t>
            </a:r>
            <a:endParaRPr lang="en-US" altLang="zh-CN" sz="2000" dirty="0"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9664" y="4411901"/>
            <a:ext cx="11017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dirty="0">
                <a:latin typeface="+mj-ea"/>
                <a:ea typeface="+mj-ea"/>
              </a:rPr>
              <a:t>8</a:t>
            </a:r>
            <a:r>
              <a:rPr lang="zh-CN" altLang="en-US" sz="2000" dirty="0">
                <a:latin typeface="+mj-ea"/>
                <a:ea typeface="+mj-ea"/>
              </a:rPr>
              <a:t>月</a:t>
            </a:r>
            <a:r>
              <a:rPr lang="en-US" altLang="zh-CN" sz="2000" dirty="0">
                <a:latin typeface="+mj-ea"/>
                <a:ea typeface="+mj-ea"/>
              </a:rPr>
              <a:t>90</a:t>
            </a:r>
            <a:r>
              <a:rPr lang="zh-CN" altLang="en-US" sz="2000" dirty="0">
                <a:latin typeface="+mj-ea"/>
                <a:ea typeface="+mj-ea"/>
              </a:rPr>
              <a:t>日，重庆市主城区北端的渝北区发生森林火灾，截止记者</a:t>
            </a:r>
            <a:r>
              <a:rPr lang="en-US" altLang="zh-CN" sz="2000" dirty="0">
                <a:latin typeface="+mj-ea"/>
                <a:ea typeface="+mj-ea"/>
              </a:rPr>
              <a:t>31</a:t>
            </a:r>
            <a:r>
              <a:rPr lang="zh-CN" altLang="en-US" sz="2000" dirty="0">
                <a:latin typeface="+mj-ea"/>
                <a:ea typeface="+mj-ea"/>
              </a:rPr>
              <a:t>日发稿时，大火扔然没有被扑灭，过火面积已近</a:t>
            </a:r>
            <a:r>
              <a:rPr lang="en-US" altLang="zh-CN" sz="2000" dirty="0">
                <a:latin typeface="+mj-ea"/>
                <a:ea typeface="+mj-ea"/>
              </a:rPr>
              <a:t>1000</a:t>
            </a:r>
            <a:r>
              <a:rPr lang="zh-CN" altLang="en-US" sz="2000" dirty="0">
                <a:latin typeface="+mj-ea"/>
                <a:ea typeface="+mj-ea"/>
              </a:rPr>
              <a:t>亩。据重庆市森林防火办介绍，有</a:t>
            </a:r>
            <a:r>
              <a:rPr lang="en-US" altLang="zh-CN" sz="2000" dirty="0">
                <a:latin typeface="+mj-ea"/>
                <a:ea typeface="+mj-ea"/>
              </a:rPr>
              <a:t>1500</a:t>
            </a:r>
            <a:r>
              <a:rPr lang="zh-CN" altLang="en-US" sz="2000" dirty="0">
                <a:latin typeface="+mj-ea"/>
                <a:ea typeface="+mj-ea"/>
              </a:rPr>
              <a:t>多人投入扑火。火灾没有造成人员伤亡，目前起火原因不明。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95325" y="856738"/>
            <a:ext cx="10801350" cy="2322399"/>
            <a:chOff x="869496" y="1161539"/>
            <a:chExt cx="8445369" cy="181583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496" y="1161539"/>
              <a:ext cx="2716494" cy="1815838"/>
            </a:xfrm>
            <a:prstGeom prst="round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657" y="1161539"/>
              <a:ext cx="2615784" cy="1815838"/>
            </a:xfrm>
            <a:prstGeom prst="round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1108" y="1161540"/>
              <a:ext cx="2723757" cy="1815838"/>
            </a:xfrm>
            <a:prstGeom prst="round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728390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22" y="0"/>
            <a:ext cx="12193147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70639" y="2967335"/>
            <a:ext cx="5377698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5400" b="1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B49C"/>
                    </a:gs>
                    <a:gs pos="100000">
                      <a:srgbClr val="008A7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森林防火的危害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247644" y="1003380"/>
            <a:ext cx="1623687" cy="1689100"/>
            <a:chOff x="3883882" y="1256417"/>
            <a:chExt cx="2321781" cy="2415317"/>
          </a:xfrm>
        </p:grpSpPr>
        <p:sp>
          <p:nvSpPr>
            <p:cNvPr id="5" name="圆角矩形 4"/>
            <p:cNvSpPr/>
            <p:nvPr/>
          </p:nvSpPr>
          <p:spPr>
            <a:xfrm>
              <a:off x="3883882" y="1256417"/>
              <a:ext cx="2321781" cy="2415317"/>
            </a:xfrm>
            <a:prstGeom prst="roundRect">
              <a:avLst>
                <a:gd name="adj" fmla="val 6411"/>
              </a:avLst>
            </a:prstGeom>
            <a:solidFill>
              <a:srgbClr val="00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 flipH="1">
              <a:off x="4131470" y="1517854"/>
              <a:ext cx="1826603" cy="18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04</a:t>
              </a:r>
              <a:endPara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pic>
        <p:nvPicPr>
          <p:cNvPr id="7" name="图片 6" descr="d6cc56ac75d1c6f5a3534dbe8d578eb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49" y="4221142"/>
            <a:ext cx="4572000" cy="29260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35" y="4820026"/>
            <a:ext cx="1912620" cy="197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06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91457" y="590037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n>
                  <a:solidFill>
                    <a:schemeClr val="bg1"/>
                  </a:solidFill>
                </a:ln>
                <a:solidFill>
                  <a:srgbClr val="00B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森林火灾预防小知识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95325" y="4457711"/>
            <a:ext cx="3381375" cy="1130300"/>
            <a:chOff x="695325" y="4457711"/>
            <a:chExt cx="3381375" cy="1130300"/>
          </a:xfrm>
        </p:grpSpPr>
        <p:sp>
          <p:nvSpPr>
            <p:cNvPr id="17" name="圆角矩形 16"/>
            <p:cNvSpPr/>
            <p:nvPr/>
          </p:nvSpPr>
          <p:spPr>
            <a:xfrm>
              <a:off x="695325" y="4457711"/>
              <a:ext cx="3381375" cy="1130300"/>
            </a:xfrm>
            <a:prstGeom prst="roundRect">
              <a:avLst/>
            </a:prstGeom>
            <a:solidFill>
              <a:srgbClr val="00B49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50385" y="4533498"/>
              <a:ext cx="2389047" cy="9787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</a:rPr>
                <a:t>不要在林内吸烟、扔烟蒂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669568" y="1879600"/>
            <a:ext cx="3381375" cy="1130300"/>
            <a:chOff x="4669568" y="1879600"/>
            <a:chExt cx="3381375" cy="1130300"/>
          </a:xfrm>
        </p:grpSpPr>
        <p:sp>
          <p:nvSpPr>
            <p:cNvPr id="14" name="圆角矩形 13"/>
            <p:cNvSpPr/>
            <p:nvPr/>
          </p:nvSpPr>
          <p:spPr>
            <a:xfrm>
              <a:off x="4669568" y="1879600"/>
              <a:ext cx="3381375" cy="1130300"/>
            </a:xfrm>
            <a:prstGeom prst="roundRect">
              <a:avLst/>
            </a:prstGeom>
            <a:solidFill>
              <a:srgbClr val="00B49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249361" y="1976771"/>
              <a:ext cx="2221788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</a:rPr>
                <a:t>不要在林内林边燃烧杂草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669568" y="3168656"/>
            <a:ext cx="3381375" cy="1130300"/>
            <a:chOff x="4669568" y="3168656"/>
            <a:chExt cx="3381375" cy="1130300"/>
          </a:xfrm>
        </p:grpSpPr>
        <p:sp>
          <p:nvSpPr>
            <p:cNvPr id="16" name="圆角矩形 15"/>
            <p:cNvSpPr/>
            <p:nvPr/>
          </p:nvSpPr>
          <p:spPr>
            <a:xfrm>
              <a:off x="4669568" y="3168656"/>
              <a:ext cx="3381375" cy="1130300"/>
            </a:xfrm>
            <a:prstGeom prst="roundRect">
              <a:avLst/>
            </a:prstGeom>
            <a:solidFill>
              <a:srgbClr val="00B49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249361" y="3265217"/>
              <a:ext cx="2221788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</a:rPr>
                <a:t>不要在林内狩猎爆破施工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69568" y="4457711"/>
            <a:ext cx="3381375" cy="1130300"/>
            <a:chOff x="4669568" y="4457711"/>
            <a:chExt cx="3381375" cy="1130300"/>
          </a:xfrm>
        </p:grpSpPr>
        <p:sp>
          <p:nvSpPr>
            <p:cNvPr id="18" name="圆角矩形 17"/>
            <p:cNvSpPr/>
            <p:nvPr/>
          </p:nvSpPr>
          <p:spPr>
            <a:xfrm>
              <a:off x="4669568" y="4457711"/>
              <a:ext cx="3381375" cy="1130300"/>
            </a:xfrm>
            <a:prstGeom prst="roundRect">
              <a:avLst/>
            </a:prstGeom>
            <a:solidFill>
              <a:srgbClr val="00B49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345841" y="4554272"/>
              <a:ext cx="2028828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</a:rPr>
                <a:t>不要在林内烧制竹木品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95325" y="1879600"/>
            <a:ext cx="3381375" cy="1130300"/>
            <a:chOff x="695325" y="1879600"/>
            <a:chExt cx="3381375" cy="1130300"/>
          </a:xfrm>
        </p:grpSpPr>
        <p:sp>
          <p:nvSpPr>
            <p:cNvPr id="13" name="圆角矩形 12"/>
            <p:cNvSpPr/>
            <p:nvPr/>
          </p:nvSpPr>
          <p:spPr>
            <a:xfrm>
              <a:off x="695325" y="1879600"/>
              <a:ext cx="3381375" cy="1130300"/>
            </a:xfrm>
            <a:prstGeom prst="roundRect">
              <a:avLst/>
            </a:prstGeom>
            <a:solidFill>
              <a:srgbClr val="00B49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50386" y="1976771"/>
              <a:ext cx="2389047" cy="93718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</a:rPr>
                <a:t>不要在林内野炊、点簧火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95325" y="3168656"/>
            <a:ext cx="3381375" cy="1130300"/>
            <a:chOff x="695325" y="3168656"/>
            <a:chExt cx="3381375" cy="1130300"/>
          </a:xfrm>
        </p:grpSpPr>
        <p:sp>
          <p:nvSpPr>
            <p:cNvPr id="15" name="圆角矩形 14"/>
            <p:cNvSpPr/>
            <p:nvPr/>
          </p:nvSpPr>
          <p:spPr>
            <a:xfrm>
              <a:off x="695325" y="3168656"/>
              <a:ext cx="3381375" cy="1130300"/>
            </a:xfrm>
            <a:prstGeom prst="roundRect">
              <a:avLst/>
            </a:prstGeom>
            <a:solidFill>
              <a:srgbClr val="00B49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400139" y="3265217"/>
              <a:ext cx="1971746" cy="93718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</a:rPr>
                <a:t>不要在林内燃放鞭炮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图片 9" descr="E:\素材\卡通\c3d785ac65bd32ba0889ed4f902f664d.pngc3d785ac65bd32ba0889ed4f902f664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784850" y="-128899"/>
            <a:ext cx="2898140" cy="38627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997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95325" y="1524000"/>
            <a:ext cx="6735989" cy="4484914"/>
            <a:chOff x="695325" y="1524000"/>
            <a:chExt cx="6735989" cy="4484914"/>
          </a:xfrm>
        </p:grpSpPr>
        <p:sp>
          <p:nvSpPr>
            <p:cNvPr id="5" name="圆角矩形 4"/>
            <p:cNvSpPr/>
            <p:nvPr/>
          </p:nvSpPr>
          <p:spPr>
            <a:xfrm>
              <a:off x="695325" y="1524000"/>
              <a:ext cx="6735989" cy="4484914"/>
            </a:xfrm>
            <a:prstGeom prst="roundRect">
              <a:avLst>
                <a:gd name="adj" fmla="val 2751"/>
              </a:avLst>
            </a:prstGeom>
            <a:solidFill>
              <a:srgbClr val="00B49C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813262" y="1633679"/>
              <a:ext cx="6324138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一、不准在林缘林内烧田埂、田坎杂草，稻草和枯萎作物。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二、不准在林缘林内点火把照明。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三、不准在林缘林内吸烟丢烟头。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四、不准在林缘林内烧炭、烧火土。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五、不准在林缘林内上坟烧香纸、燃放鞭炮。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六、不准在林缘林内生火做饭、生火取暖。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七、不准在林缘林内玩火。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八、不准在林缘林内烧草山、毁林烧荒开垦。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九、不准在林缘林内使用土制火枪狩猎和烧火、驱蜂、驱兽。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</a:rPr>
                <a:t>十、不准携带火机、火柴、易燃易爆品进入山林。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651575" y="450067"/>
            <a:ext cx="83663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ln>
                  <a:solidFill>
                    <a:schemeClr val="bg1"/>
                  </a:solidFill>
                </a:ln>
                <a:solidFill>
                  <a:srgbClr val="00B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同学们：森林防火，人人有责。</a:t>
            </a:r>
          </a:p>
        </p:txBody>
      </p:sp>
      <p:pic>
        <p:nvPicPr>
          <p:cNvPr id="4" name="图片 3" descr="fe21b85a3d5618d4b14ea947350a623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398" y="915016"/>
            <a:ext cx="6073140" cy="607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69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5062"/>
          <p:cNvSpPr txBox="1">
            <a:spLocks noChangeArrowheads="1"/>
          </p:cNvSpPr>
          <p:nvPr/>
        </p:nvSpPr>
        <p:spPr bwMode="auto">
          <a:xfrm>
            <a:off x="5953529" y="3238500"/>
            <a:ext cx="535264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zh-CN" altLang="en-US" sz="2000" dirty="0">
                <a:latin typeface="+mj-ea"/>
                <a:ea typeface="+mj-ea"/>
              </a:rPr>
              <a:t>如果违反了森林防火条例，在野外用火将会受到</a:t>
            </a:r>
            <a:r>
              <a:rPr lang="en-US" altLang="zh-CN" sz="2000" b="1" dirty="0">
                <a:solidFill>
                  <a:srgbClr val="00B49C"/>
                </a:solidFill>
                <a:latin typeface="+mj-ea"/>
                <a:ea typeface="+mj-ea"/>
              </a:rPr>
              <a:t>200</a:t>
            </a:r>
            <a:r>
              <a:rPr lang="zh-CN" altLang="en-US" sz="2000" b="1" dirty="0">
                <a:solidFill>
                  <a:srgbClr val="00B49C"/>
                </a:solidFill>
                <a:latin typeface="+mj-ea"/>
                <a:ea typeface="+mj-ea"/>
              </a:rPr>
              <a:t>至</a:t>
            </a:r>
            <a:r>
              <a:rPr lang="en-US" altLang="zh-CN" sz="2000" b="1" dirty="0">
                <a:solidFill>
                  <a:srgbClr val="00B49C"/>
                </a:solidFill>
                <a:latin typeface="+mj-ea"/>
                <a:ea typeface="+mj-ea"/>
              </a:rPr>
              <a:t>3000</a:t>
            </a:r>
            <a:r>
              <a:rPr lang="zh-CN" altLang="en-US" sz="2000" b="1" dirty="0">
                <a:solidFill>
                  <a:srgbClr val="00B49C"/>
                </a:solidFill>
                <a:latin typeface="+mj-ea"/>
                <a:ea typeface="+mj-ea"/>
              </a:rPr>
              <a:t>元</a:t>
            </a:r>
            <a:r>
              <a:rPr lang="zh-CN" altLang="en-US" sz="2000" dirty="0">
                <a:latin typeface="+mj-ea"/>
                <a:ea typeface="+mj-ea"/>
              </a:rPr>
              <a:t>的罚款，对于引发森林火灾情节严重的将会受到</a:t>
            </a:r>
            <a:r>
              <a:rPr lang="zh-CN" altLang="en-US" sz="2000" b="1" dirty="0">
                <a:solidFill>
                  <a:srgbClr val="00B49C"/>
                </a:solidFill>
                <a:latin typeface="+mj-ea"/>
                <a:ea typeface="+mj-ea"/>
              </a:rPr>
              <a:t>刑事处罚。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8034" y="163500"/>
            <a:ext cx="6880734" cy="682821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953529" y="2434483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4000" dirty="0">
                <a:ln>
                  <a:solidFill>
                    <a:schemeClr val="bg1"/>
                  </a:solidFill>
                </a:ln>
                <a:solidFill>
                  <a:srgbClr val="00B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同学你们知道吗？</a:t>
            </a:r>
          </a:p>
        </p:txBody>
      </p:sp>
    </p:spTree>
    <p:extLst>
      <p:ext uri="{BB962C8B-B14F-4D97-AF65-F5344CB8AC3E}">
        <p14:creationId xmlns:p14="http://schemas.microsoft.com/office/powerpoint/2010/main" val="371384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52800" y="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036697" y="994755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n>
                  <a:solidFill>
                    <a:schemeClr val="bg1"/>
                  </a:solidFill>
                </a:ln>
                <a:solidFill>
                  <a:srgbClr val="00B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森林防火拍手歌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036697" y="2109028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你拍一，我拍一，森林防火要牢记。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036697" y="2569386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你拍二，我拍二，一旦火星酿大火。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036697" y="3029744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你拍三，我拍三，火种不能带进山。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036697" y="3490102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你拍四，我拍四，玩火容易出大事。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036697" y="3950460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你拍五，我拍五，林内不能防爆竹。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036697" y="4410818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你拍六，我拍六，严禁吸烟丢烟头。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036697" y="4871176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你拍七，我拍七，大人上山扑火急。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036697" y="5331531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你拍八，我拍八，小孩上山块回家。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" t="11125" r="14402" b="7220"/>
          <a:stretch/>
        </p:blipFill>
        <p:spPr>
          <a:xfrm>
            <a:off x="0" y="994755"/>
            <a:ext cx="6033626" cy="470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3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73125" y="1413509"/>
            <a:ext cx="634047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B49C"/>
                </a:solidFill>
              </a:rPr>
              <a:t>同学们：</a:t>
            </a:r>
            <a:r>
              <a:rPr lang="zh-CN" altLang="en-US" sz="2400" dirty="0"/>
              <a:t>遇到森林火灾，千万不要慌张，先保护好自己的安全，注意逆风而跑，然后想办法通知大人们来打火。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447" y="731937"/>
            <a:ext cx="5298153" cy="51697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3641661"/>
            <a:ext cx="4672474" cy="216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8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362210" y="1543778"/>
            <a:ext cx="4134465" cy="1649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dirty="0">
                <a:ln>
                  <a:solidFill>
                    <a:schemeClr val="bg1"/>
                  </a:solidFill>
                </a:ln>
                <a:solidFill>
                  <a:srgbClr val="00B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珍爱森林，</a:t>
            </a:r>
            <a:endParaRPr lang="en-US" altLang="zh-CN" sz="4400" dirty="0">
              <a:ln>
                <a:solidFill>
                  <a:schemeClr val="bg1"/>
                </a:solidFill>
              </a:ln>
              <a:solidFill>
                <a:srgbClr val="00B4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400" dirty="0">
                <a:ln>
                  <a:solidFill>
                    <a:schemeClr val="bg1"/>
                  </a:solidFill>
                </a:ln>
                <a:solidFill>
                  <a:srgbClr val="00B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rPr>
              <a:t>防患于未“燃”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362210" y="3695797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一颗大树可造千万跟火柴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362210" y="4369058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一根火柴可毁千万颗大树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0" r="521"/>
          <a:stretch/>
        </p:blipFill>
        <p:spPr>
          <a:xfrm flipH="1">
            <a:off x="-1" y="0"/>
            <a:ext cx="7340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" y="0"/>
            <a:ext cx="12193147" cy="68580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683207" y="928619"/>
            <a:ext cx="4205071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rgbClr val="00B49C"/>
                    </a:gs>
                    <a:gs pos="100000">
                      <a:srgbClr val="008A76"/>
                    </a:gs>
                  </a:gsLst>
                  <a:lin ang="5400000" scaled="1"/>
                </a:gradFill>
              </a:rPr>
              <a:t>什么叫森林防火</a:t>
            </a:r>
          </a:p>
        </p:txBody>
      </p:sp>
      <p:sp>
        <p:nvSpPr>
          <p:cNvPr id="18" name="矩形 17"/>
          <p:cNvSpPr/>
          <p:nvPr/>
        </p:nvSpPr>
        <p:spPr>
          <a:xfrm>
            <a:off x="6683208" y="1894761"/>
            <a:ext cx="4205071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rgbClr val="00B49C"/>
                    </a:gs>
                    <a:gs pos="100000">
                      <a:srgbClr val="008A76"/>
                    </a:gs>
                  </a:gsLst>
                  <a:lin ang="5400000" scaled="1"/>
                </a:gradFill>
              </a:rPr>
              <a:t>森林防火的危害</a:t>
            </a:r>
          </a:p>
        </p:txBody>
      </p:sp>
      <p:sp>
        <p:nvSpPr>
          <p:cNvPr id="19" name="矩形 18"/>
          <p:cNvSpPr/>
          <p:nvPr/>
        </p:nvSpPr>
        <p:spPr>
          <a:xfrm>
            <a:off x="6683208" y="2860903"/>
            <a:ext cx="4205071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rgbClr val="00B49C"/>
                    </a:gs>
                    <a:gs pos="100000">
                      <a:srgbClr val="008A76"/>
                    </a:gs>
                  </a:gsLst>
                  <a:lin ang="5400000" scaled="1"/>
                </a:gradFill>
              </a:rPr>
              <a:t>森林防火的案例</a:t>
            </a:r>
          </a:p>
        </p:txBody>
      </p:sp>
      <p:sp>
        <p:nvSpPr>
          <p:cNvPr id="20" name="矩形 19"/>
          <p:cNvSpPr/>
          <p:nvPr/>
        </p:nvSpPr>
        <p:spPr>
          <a:xfrm>
            <a:off x="6683208" y="3827046"/>
            <a:ext cx="430057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rgbClr val="00B49C"/>
                    </a:gs>
                    <a:gs pos="100000">
                      <a:srgbClr val="008A76"/>
                    </a:gs>
                  </a:gsLst>
                  <a:lin ang="5400000" scaled="1"/>
                </a:gradFill>
              </a:rPr>
              <a:t>有效防止森林火灾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288114" y="1875902"/>
            <a:ext cx="1953283" cy="1549297"/>
            <a:chOff x="2288114" y="1875902"/>
            <a:chExt cx="1953283" cy="1549297"/>
          </a:xfrm>
        </p:grpSpPr>
        <p:sp>
          <p:nvSpPr>
            <p:cNvPr id="15" name="矩形 14"/>
            <p:cNvSpPr/>
            <p:nvPr/>
          </p:nvSpPr>
          <p:spPr>
            <a:xfrm>
              <a:off x="2288114" y="1875902"/>
              <a:ext cx="1877437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600" b="1" dirty="0">
                  <a:ln>
                    <a:solidFill>
                      <a:schemeClr val="bg1"/>
                    </a:solidFill>
                  </a:ln>
                  <a:gradFill>
                    <a:gsLst>
                      <a:gs pos="0">
                        <a:srgbClr val="00B49C"/>
                      </a:gs>
                      <a:gs pos="100000">
                        <a:srgbClr val="008A76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目录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2333502" y="2978923"/>
              <a:ext cx="1907895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200" cap="all" dirty="0">
                  <a:ln>
                    <a:solidFill>
                      <a:schemeClr val="bg1"/>
                    </a:solidFill>
                  </a:ln>
                  <a:gradFill>
                    <a:gsLst>
                      <a:gs pos="0">
                        <a:srgbClr val="00B49C"/>
                      </a:gs>
                      <a:gs pos="100000">
                        <a:srgbClr val="008A76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Catalog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821898" y="909760"/>
            <a:ext cx="622494" cy="622494"/>
            <a:chOff x="5821898" y="909760"/>
            <a:chExt cx="622494" cy="622494"/>
          </a:xfrm>
        </p:grpSpPr>
        <p:sp>
          <p:nvSpPr>
            <p:cNvPr id="25" name="圆角矩形 24"/>
            <p:cNvSpPr/>
            <p:nvPr/>
          </p:nvSpPr>
          <p:spPr>
            <a:xfrm>
              <a:off x="5821898" y="909760"/>
              <a:ext cx="622494" cy="622494"/>
            </a:xfrm>
            <a:prstGeom prst="roundRect">
              <a:avLst/>
            </a:prstGeom>
            <a:solidFill>
              <a:srgbClr val="00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 flipH="1">
              <a:off x="5849681" y="959379"/>
              <a:ext cx="56692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806420" y="1875902"/>
            <a:ext cx="622494" cy="622494"/>
            <a:chOff x="5806420" y="1875902"/>
            <a:chExt cx="622494" cy="622494"/>
          </a:xfrm>
        </p:grpSpPr>
        <p:sp>
          <p:nvSpPr>
            <p:cNvPr id="27" name="圆角矩形 26"/>
            <p:cNvSpPr/>
            <p:nvPr/>
          </p:nvSpPr>
          <p:spPr>
            <a:xfrm>
              <a:off x="5806420" y="1875902"/>
              <a:ext cx="622494" cy="622494"/>
            </a:xfrm>
            <a:prstGeom prst="roundRect">
              <a:avLst/>
            </a:prstGeom>
            <a:solidFill>
              <a:srgbClr val="00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 flipH="1">
              <a:off x="5849681" y="1930151"/>
              <a:ext cx="56692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801658" y="2842044"/>
            <a:ext cx="622494" cy="622494"/>
            <a:chOff x="5801658" y="2842044"/>
            <a:chExt cx="622494" cy="622494"/>
          </a:xfrm>
        </p:grpSpPr>
        <p:sp>
          <p:nvSpPr>
            <p:cNvPr id="29" name="圆角矩形 28"/>
            <p:cNvSpPr/>
            <p:nvPr/>
          </p:nvSpPr>
          <p:spPr>
            <a:xfrm>
              <a:off x="5801658" y="2842044"/>
              <a:ext cx="622494" cy="622494"/>
            </a:xfrm>
            <a:prstGeom prst="roundRect">
              <a:avLst/>
            </a:prstGeom>
            <a:solidFill>
              <a:srgbClr val="00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 flipH="1">
              <a:off x="5829441" y="2891681"/>
              <a:ext cx="56692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801658" y="3808186"/>
            <a:ext cx="622494" cy="622494"/>
            <a:chOff x="5801658" y="3808186"/>
            <a:chExt cx="622494" cy="622494"/>
          </a:xfrm>
        </p:grpSpPr>
        <p:sp>
          <p:nvSpPr>
            <p:cNvPr id="30" name="圆角矩形 29"/>
            <p:cNvSpPr/>
            <p:nvPr/>
          </p:nvSpPr>
          <p:spPr>
            <a:xfrm>
              <a:off x="5801658" y="3808186"/>
              <a:ext cx="622494" cy="622494"/>
            </a:xfrm>
            <a:prstGeom prst="roundRect">
              <a:avLst/>
            </a:prstGeom>
            <a:solidFill>
              <a:srgbClr val="00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 flipH="1">
              <a:off x="5829441" y="3857823"/>
              <a:ext cx="56692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12" y="753213"/>
            <a:ext cx="752006" cy="93555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329" y="4734441"/>
            <a:ext cx="399035" cy="496430"/>
          </a:xfrm>
          <a:prstGeom prst="rect">
            <a:avLst/>
          </a:prstGeom>
        </p:spPr>
      </p:pic>
      <p:pic>
        <p:nvPicPr>
          <p:cNvPr id="42" name="图片 41" descr="d6cc56ac75d1c6f5a3534dbe8d578eb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49" y="4221142"/>
            <a:ext cx="4572000" cy="292608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35" y="4820026"/>
            <a:ext cx="1912620" cy="197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4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22" y="0"/>
            <a:ext cx="12193147" cy="6858000"/>
          </a:xfrm>
          <a:prstGeom prst="rect">
            <a:avLst/>
          </a:prstGeom>
        </p:spPr>
      </p:pic>
      <p:pic>
        <p:nvPicPr>
          <p:cNvPr id="3" name="图片 2" descr="d6cc56ac75d1c6f5a3534dbe8d578eb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49" y="4119434"/>
            <a:ext cx="4572000" cy="29260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35" y="4770755"/>
            <a:ext cx="1912620" cy="19729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7" y="1671906"/>
            <a:ext cx="752006" cy="93555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796725" y="1071857"/>
            <a:ext cx="8610600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9600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B49C"/>
                    </a:gs>
                    <a:gs pos="100000">
                      <a:srgbClr val="008A7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谢谢观看</a:t>
            </a:r>
            <a:endParaRPr lang="zh-CN" altLang="en-US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00B49C"/>
                  </a:gs>
                  <a:gs pos="100000">
                    <a:srgbClr val="008A7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70" y="3520104"/>
            <a:ext cx="1876937" cy="8459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518" y="2803224"/>
            <a:ext cx="1251980" cy="1618822"/>
          </a:xfrm>
          <a:prstGeom prst="rect">
            <a:avLst/>
          </a:prstGeom>
        </p:spPr>
      </p:pic>
      <p:sp>
        <p:nvSpPr>
          <p:cNvPr id="9" name="矩形: 圆角 6"/>
          <p:cNvSpPr/>
          <p:nvPr/>
        </p:nvSpPr>
        <p:spPr>
          <a:xfrm>
            <a:off x="3330961" y="2882832"/>
            <a:ext cx="5557943" cy="449758"/>
          </a:xfrm>
          <a:prstGeom prst="roundRect">
            <a:avLst>
              <a:gd name="adj" fmla="val 50000"/>
            </a:avLst>
          </a:prstGeom>
          <a:solidFill>
            <a:srgbClr val="00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卡通</a:t>
            </a:r>
            <a:r>
              <a:rPr sz="2000" dirty="0" err="1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消防宣传课件消防安全ppt模板</a:t>
            </a:r>
            <a:endParaRPr sz="20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2465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22" y="0"/>
            <a:ext cx="12193147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70639" y="2967335"/>
            <a:ext cx="5377698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5400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B49C"/>
                    </a:gs>
                    <a:gs pos="100000">
                      <a:srgbClr val="008A7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rPr>
              <a:t>什么叫森林防火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247644" y="1003380"/>
            <a:ext cx="1623687" cy="1689100"/>
            <a:chOff x="3883882" y="1256417"/>
            <a:chExt cx="2321781" cy="2415317"/>
          </a:xfrm>
        </p:grpSpPr>
        <p:sp>
          <p:nvSpPr>
            <p:cNvPr id="5" name="圆角矩形 4"/>
            <p:cNvSpPr/>
            <p:nvPr/>
          </p:nvSpPr>
          <p:spPr>
            <a:xfrm>
              <a:off x="3883882" y="1256417"/>
              <a:ext cx="2321781" cy="2415317"/>
            </a:xfrm>
            <a:prstGeom prst="roundRect">
              <a:avLst>
                <a:gd name="adj" fmla="val 6411"/>
              </a:avLst>
            </a:prstGeom>
            <a:solidFill>
              <a:srgbClr val="00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 flipH="1">
              <a:off x="4251106" y="1517854"/>
              <a:ext cx="1587332" cy="18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01</a:t>
              </a:r>
              <a:endPara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pic>
        <p:nvPicPr>
          <p:cNvPr id="10" name="图片 9" descr="d6cc56ac75d1c6f5a3534dbe8d578eb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49" y="4221142"/>
            <a:ext cx="4572000" cy="29260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35" y="4820026"/>
            <a:ext cx="1912620" cy="197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13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505357" y="3086111"/>
            <a:ext cx="499131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/>
              <a:t>是指失去人为控制，在林地内自由蔓延和扩展，对森林、森林生态系统和人类带来一定危害和损失的林火行为。森林火灾是一种突发性强、破坏性大、处置救助较为困难的灾害。</a:t>
            </a:r>
          </a:p>
        </p:txBody>
      </p:sp>
      <p:sp>
        <p:nvSpPr>
          <p:cNvPr id="6" name="矩形 5"/>
          <p:cNvSpPr/>
          <p:nvPr/>
        </p:nvSpPr>
        <p:spPr>
          <a:xfrm>
            <a:off x="6505357" y="1926700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B49C"/>
                    </a:gs>
                    <a:gs pos="100000">
                      <a:srgbClr val="008A7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森林火灾：</a:t>
            </a:r>
            <a:endParaRPr lang="en-US" altLang="zh-CN" sz="3600" b="1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00B49C"/>
                  </a:gs>
                  <a:gs pos="100000">
                    <a:srgbClr val="008A7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76" y="580572"/>
            <a:ext cx="5397613" cy="526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4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22" y="0"/>
            <a:ext cx="12193147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70639" y="2967335"/>
            <a:ext cx="5377698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5400" b="1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B49C"/>
                    </a:gs>
                    <a:gs pos="100000">
                      <a:srgbClr val="008A7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森林防火的危害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247644" y="1003380"/>
            <a:ext cx="1623687" cy="1689100"/>
            <a:chOff x="3883882" y="1256417"/>
            <a:chExt cx="2321781" cy="2415317"/>
          </a:xfrm>
        </p:grpSpPr>
        <p:sp>
          <p:nvSpPr>
            <p:cNvPr id="5" name="圆角矩形 4"/>
            <p:cNvSpPr/>
            <p:nvPr/>
          </p:nvSpPr>
          <p:spPr>
            <a:xfrm>
              <a:off x="3883882" y="1256417"/>
              <a:ext cx="2321781" cy="2415317"/>
            </a:xfrm>
            <a:prstGeom prst="roundRect">
              <a:avLst>
                <a:gd name="adj" fmla="val 6411"/>
              </a:avLst>
            </a:prstGeom>
            <a:solidFill>
              <a:srgbClr val="00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 flipH="1">
              <a:off x="4131470" y="1517854"/>
              <a:ext cx="1826603" cy="18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02</a:t>
              </a:r>
              <a:endPara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pic>
        <p:nvPicPr>
          <p:cNvPr id="7" name="图片 6" descr="d6cc56ac75d1c6f5a3534dbe8d578eb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49" y="4221142"/>
            <a:ext cx="4572000" cy="29260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35" y="4820026"/>
            <a:ext cx="1912620" cy="197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9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5500" y="789311"/>
            <a:ext cx="10541001" cy="5279378"/>
            <a:chOff x="825500" y="789311"/>
            <a:chExt cx="10541001" cy="5279378"/>
          </a:xfrm>
        </p:grpSpPr>
        <p:grpSp>
          <p:nvGrpSpPr>
            <p:cNvPr id="9" name="组合 8"/>
            <p:cNvGrpSpPr/>
            <p:nvPr/>
          </p:nvGrpSpPr>
          <p:grpSpPr>
            <a:xfrm>
              <a:off x="825500" y="789311"/>
              <a:ext cx="10541001" cy="5279378"/>
              <a:chOff x="774699" y="765823"/>
              <a:chExt cx="9486423" cy="3048000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699" y="765823"/>
                <a:ext cx="4572000" cy="3048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00B49C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7" name="图片 29701" descr="952892e2f2c2676613ee543a29b9858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00" y="765823"/>
                <a:ext cx="4546122" cy="3048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00B49C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</p:grpSp>
        <p:sp>
          <p:nvSpPr>
            <p:cNvPr id="12" name="矩形 11"/>
            <p:cNvSpPr/>
            <p:nvPr/>
          </p:nvSpPr>
          <p:spPr>
            <a:xfrm>
              <a:off x="825500" y="5207000"/>
              <a:ext cx="5080256" cy="861689"/>
            </a:xfrm>
            <a:prstGeom prst="rect">
              <a:avLst/>
            </a:prstGeom>
            <a:solidFill>
              <a:srgbClr val="00B49C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286245" y="5207000"/>
              <a:ext cx="5080256" cy="861689"/>
            </a:xfrm>
            <a:prstGeom prst="rect">
              <a:avLst/>
            </a:prstGeom>
            <a:solidFill>
              <a:srgbClr val="00B49C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479067" y="5367917"/>
              <a:ext cx="1569660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烧毁林木 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576701" y="5367917"/>
              <a:ext cx="2754351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</a:rPr>
                <a:t>烧毁林下植物资源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173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5323" y="994299"/>
            <a:ext cx="10801353" cy="4587320"/>
            <a:chOff x="695323" y="1011376"/>
            <a:chExt cx="10801353" cy="4552488"/>
          </a:xfrm>
        </p:grpSpPr>
        <p:grpSp>
          <p:nvGrpSpPr>
            <p:cNvPr id="5" name="组合 4"/>
            <p:cNvGrpSpPr/>
            <p:nvPr/>
          </p:nvGrpSpPr>
          <p:grpSpPr>
            <a:xfrm>
              <a:off x="695323" y="1011376"/>
              <a:ext cx="10801353" cy="3574255"/>
              <a:chOff x="695324" y="1287602"/>
              <a:chExt cx="10328392" cy="3417748"/>
            </a:xfrm>
          </p:grpSpPr>
          <p:pic>
            <p:nvPicPr>
              <p:cNvPr id="3" name="图片 3072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0800000" flipV="1">
                <a:off x="695324" y="1287602"/>
                <a:ext cx="5082225" cy="341774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  <p:pic>
            <p:nvPicPr>
              <p:cNvPr id="4" name="图片 31748" descr="f5899e1bc575aafefaf26caacc13a19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1493" y="1287602"/>
                <a:ext cx="5082223" cy="341774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</p:grpSp>
        <p:sp>
          <p:nvSpPr>
            <p:cNvPr id="6" name="矩形 5"/>
            <p:cNvSpPr/>
            <p:nvPr/>
          </p:nvSpPr>
          <p:spPr>
            <a:xfrm>
              <a:off x="695326" y="4702175"/>
              <a:ext cx="10801350" cy="861689"/>
            </a:xfrm>
            <a:prstGeom prst="rect">
              <a:avLst/>
            </a:prstGeom>
            <a:solidFill>
              <a:srgbClr val="00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681413" y="4902185"/>
              <a:ext cx="4829174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危害野生动物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3170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5325" y="1031875"/>
            <a:ext cx="10801351" cy="5169132"/>
            <a:chOff x="695325" y="1031875"/>
            <a:chExt cx="10801351" cy="5169132"/>
          </a:xfrm>
        </p:grpSpPr>
        <p:grpSp>
          <p:nvGrpSpPr>
            <p:cNvPr id="8" name="组合 7"/>
            <p:cNvGrpSpPr/>
            <p:nvPr/>
          </p:nvGrpSpPr>
          <p:grpSpPr>
            <a:xfrm>
              <a:off x="695325" y="1031875"/>
              <a:ext cx="10801349" cy="5169132"/>
              <a:chOff x="695325" y="1155701"/>
              <a:chExt cx="8914962" cy="2955925"/>
            </a:xfrm>
          </p:grpSpPr>
          <p:pic>
            <p:nvPicPr>
              <p:cNvPr id="3" name="图片 32771" descr="c52ca7d3a14e62a952acf214d309785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325" y="1155701"/>
                <a:ext cx="4355282" cy="295592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00B49C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  <p:pic>
            <p:nvPicPr>
              <p:cNvPr id="5" name="图片 33795" descr="566c58578ae0108c2a6e55d2d41e935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1421" y="1155701"/>
                <a:ext cx="4378866" cy="295592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00B49C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</p:grpSp>
        <p:sp>
          <p:nvSpPr>
            <p:cNvPr id="9" name="矩形 8"/>
            <p:cNvSpPr/>
            <p:nvPr/>
          </p:nvSpPr>
          <p:spPr>
            <a:xfrm>
              <a:off x="695326" y="5339318"/>
              <a:ext cx="10801350" cy="861689"/>
            </a:xfrm>
            <a:prstGeom prst="rect">
              <a:avLst/>
            </a:prstGeom>
            <a:solidFill>
              <a:srgbClr val="00B49C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124238" y="5539330"/>
              <a:ext cx="2031325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引起空气污染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7366633" y="5539329"/>
              <a:ext cx="2954655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使下游河流水质下降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5117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5325" y="933450"/>
            <a:ext cx="10801351" cy="4652639"/>
            <a:chOff x="695325" y="933450"/>
            <a:chExt cx="10801351" cy="4652639"/>
          </a:xfrm>
        </p:grpSpPr>
        <p:pic>
          <p:nvPicPr>
            <p:cNvPr id="3" name="图片 34819" descr="fceef8e75a303c0ce4d9b0cb6aee243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25" b="10204"/>
            <a:stretch/>
          </p:blipFill>
          <p:spPr bwMode="auto">
            <a:xfrm>
              <a:off x="695325" y="933450"/>
              <a:ext cx="10801349" cy="371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695326" y="4724400"/>
              <a:ext cx="10801350" cy="861689"/>
            </a:xfrm>
            <a:prstGeom prst="rect">
              <a:avLst/>
            </a:prstGeom>
            <a:solidFill>
              <a:srgbClr val="00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681413" y="4924410"/>
              <a:ext cx="4829174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威胁人民生命财产安全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7745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森林防火消防宣传教育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 "/>
        <a:ea typeface="微软雅黑"/>
        <a:cs typeface=""/>
      </a:majorFont>
      <a:minorFont>
        <a:latin typeface="Arial 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650</Words>
  <PresentationFormat>宽屏</PresentationFormat>
  <Paragraphs>89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微软雅黑</vt:lpstr>
      <vt:lpstr>宋体</vt:lpstr>
      <vt:lpstr>Arial </vt:lpstr>
      <vt:lpstr>汉仪菱心体简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2018-01-06T12:59:48Z</dcterms:created>
  <dcterms:modified xsi:type="dcterms:W3CDTF">2018-01-10T11:05:24Z</dcterms:modified>
</cp:coreProperties>
</file>