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sldIdLst>
    <p:sldId id="2007577308" r:id="rId3"/>
    <p:sldId id="286" r:id="rId4"/>
    <p:sldId id="2007577320" r:id="rId5"/>
    <p:sldId id="2007577309" r:id="rId6"/>
    <p:sldId id="2007577321" r:id="rId7"/>
    <p:sldId id="2007577318" r:id="rId8"/>
    <p:sldId id="2007577319" r:id="rId9"/>
    <p:sldId id="2007577323" r:id="rId10"/>
    <p:sldId id="289" r:id="rId11"/>
    <p:sldId id="281" r:id="rId12"/>
    <p:sldId id="290" r:id="rId13"/>
    <p:sldId id="2007577312" r:id="rId14"/>
    <p:sldId id="269" r:id="rId15"/>
    <p:sldId id="2007577313" r:id="rId16"/>
    <p:sldId id="2007577314" r:id="rId17"/>
    <p:sldId id="2007577325" r:id="rId18"/>
    <p:sldId id="2007577324" r:id="rId19"/>
    <p:sldId id="2007577315" r:id="rId20"/>
    <p:sldId id="295" r:id="rId21"/>
    <p:sldId id="285" r:id="rId22"/>
    <p:sldId id="297" r:id="rId23"/>
    <p:sldId id="2007577326" r:id="rId24"/>
    <p:sldId id="299" r:id="rId25"/>
    <p:sldId id="2007577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50F25-F12C-41A5-8FA0-8D814C92CFA9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3ABC-38BB-49E0-BF5A-7F325877D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3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13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8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1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1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8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2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8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4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0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4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1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2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3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0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9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920138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1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1" y="2285998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5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9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5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1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9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2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>
                <a:latin typeface="#9Slide03 AllRoundGothic" panose="020B07030202020201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6045" indent="0">
              <a:buFont typeface="Arial" panose="020B0604020202020204" pitchFamily="34" charset="0"/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292623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9523" indent="0">
              <a:buFont typeface="Arial" panose="020B0604020202020204" pitchFamily="34" charset="0"/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603534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8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3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3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1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3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2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60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5" y="2085960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5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4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6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6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4" y="987426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2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4" y="957264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6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8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8" y="4756250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20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3" y="3246438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46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45" indent="0" algn="l" defTabSz="914446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34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523" indent="0" algn="l" defTabSz="914446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46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308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10" Type="http://schemas.openxmlformats.org/officeDocument/2006/relationships/image" Target="../media/image16.emf"/><Relationship Id="rId4" Type="http://schemas.openxmlformats.org/officeDocument/2006/relationships/image" Target="../media/image1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9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image" Target="../media/image16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11" Type="http://schemas.openxmlformats.org/officeDocument/2006/relationships/image" Target="../media/image7.emf"/><Relationship Id="rId5" Type="http://schemas.openxmlformats.org/officeDocument/2006/relationships/image" Target="../media/image12.emf"/><Relationship Id="rId10" Type="http://schemas.openxmlformats.org/officeDocument/2006/relationships/image" Target="../media/image13.emf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0" y="256816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095" y="745002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65" y="2979407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846" y="359798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49" y="4276512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394" y="3940386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4044" y="2272137"/>
            <a:ext cx="2604071" cy="12957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712" y="343244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858120" y="3459085"/>
            <a:ext cx="9337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44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NGHE VÀ TÓM TẮT NỘI DUNG THUYẾT TRÌNH VỀ </a:t>
            </a:r>
          </a:p>
          <a:p>
            <a:pPr algn="ctr" defTabSz="914446"/>
            <a:r>
              <a:rPr lang="en-US" sz="44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MỘT VẤN ĐỀ CỦA ĐỜI SỐNG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5013068" y="2726690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 defTabSz="914446"/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Tiết</a:t>
            </a:r>
            <a:r>
              <a:rPr lang="en-US" altLang="zh-CN" sz="8800" dirty="0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 ……..: </a:t>
            </a:r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Nói</a:t>
            </a:r>
            <a:r>
              <a:rPr lang="en-US" altLang="zh-CN" sz="8800" dirty="0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 - </a:t>
            </a:r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nghe</a:t>
            </a:r>
            <a:endParaRPr lang="zh-CN" altLang="en-US" sz="8800" dirty="0">
              <a:solidFill>
                <a:prstClr val="black"/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HYXiaRiTiW" panose="00020600040101010101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B2E5B-2E90-8647-1DF5-7CD9C8C7D5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>
            <a:off x="3302469" y="109306"/>
            <a:ext cx="5285476" cy="30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1E535-CCD7-E9B1-D2EA-625EE8DDA730}"/>
              </a:ext>
            </a:extLst>
          </p:cNvPr>
          <p:cNvSpPr txBox="1"/>
          <p:nvPr/>
        </p:nvSpPr>
        <p:spPr>
          <a:xfrm>
            <a:off x="3991044" y="698178"/>
            <a:ext cx="379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#9Slide03 Ample" panose="02000000000000000000" pitchFamily="2" charset="0"/>
              </a:rPr>
              <a:t>BÀI 5: </a:t>
            </a:r>
          </a:p>
          <a:p>
            <a:pPr algn="ctr"/>
            <a:r>
              <a:rPr lang="en-US" sz="3200" b="1" dirty="0">
                <a:latin typeface="#9Slide03 Ample" panose="02000000000000000000" pitchFamily="2" charset="0"/>
              </a:rPr>
              <a:t>NGHỊ LUẬN XÃ HỘI</a:t>
            </a:r>
          </a:p>
        </p:txBody>
      </p:sp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03" y="2017891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198540" y="1443487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50" y="2995260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80971" y="2358830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59935" y="3808468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899320" y="204172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625515" y="3665211"/>
            <a:ext cx="716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476106" y="2102630"/>
            <a:ext cx="7407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Chuẩn bị nội dung cho buổi thảo 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/>
              <a:t>.</a:t>
            </a:r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04383" y="925198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482463" y="835384"/>
            <a:ext cx="608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vi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Thành lập nhóm và phân công công việc chuẩn bị cho buổi thảo luận.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259367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06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611471" y="5217250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987D0BD8-445A-709B-5D52-8A09601E99B0}"/>
              </a:ext>
            </a:extLst>
          </p:cNvPr>
          <p:cNvSpPr txBox="1"/>
          <p:nvPr/>
        </p:nvSpPr>
        <p:spPr>
          <a:xfrm>
            <a:off x="1244945" y="4060338"/>
            <a:ext cx="2554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Chuẩn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bị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4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50" grpId="0"/>
      <p:bldP spid="46" grpId="0"/>
      <p:bldP spid="5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2943736" y="2247756"/>
            <a:ext cx="775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 ý,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</p:spTree>
    <p:extLst>
      <p:ext uri="{BB962C8B-B14F-4D97-AF65-F5344CB8AC3E}">
        <p14:creationId xmlns:p14="http://schemas.microsoft.com/office/powerpoint/2010/main" val="10454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81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Đọc lại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văn đã 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5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Xác định các 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Liệt kê các ý bằng cách gạch đầu dòng, ghi các cụm từ chính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614584" y="4110130"/>
            <a:ext cx="4392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 ý,</a:t>
            </a:r>
          </a:p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</p:spTree>
    <p:extLst>
      <p:ext uri="{BB962C8B-B14F-4D97-AF65-F5344CB8AC3E}">
        <p14:creationId xmlns:p14="http://schemas.microsoft.com/office/powerpoint/2010/main" val="14496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b. T</a:t>
            </a:r>
            <a:r>
              <a:rPr lang="vi-VN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Thời gian:</a:t>
            </a:r>
            <a:r>
              <a:rPr lang="en-US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5</a:t>
            </a:r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phút - phiếu 1</a:t>
            </a:r>
            <a:r>
              <a:rPr lang="en-US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, 10</a:t>
            </a:r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18332"/>
              </p:ext>
            </p:extLst>
          </p:nvPr>
        </p:nvGraphicFramePr>
        <p:xfrm>
          <a:off x="150496" y="1667430"/>
          <a:ext cx="5084113" cy="483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833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667997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92145"/>
              </p:ext>
            </p:extLst>
          </p:nvPr>
        </p:nvGraphicFramePr>
        <p:xfrm>
          <a:off x="5420140" y="1667432"/>
          <a:ext cx="6665844" cy="48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14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5330750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654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16282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255740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80748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3855182" y="2170857"/>
            <a:ext cx="362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5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50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279056" y="2096212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279056" y="2096212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7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BA39D-EE8A-7757-1E5B-26A6FBC9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Bước</a:t>
            </a:r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1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10862" y="1355504"/>
            <a:ext cx="609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4 HS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608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Bước</a:t>
            </a:r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2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368013" y="1988261"/>
            <a:ext cx="6815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đại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endParaRPr lang="en-VN" sz="7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8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A</a:t>
            </a:r>
            <a:endParaRPr lang="en-VN" sz="8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2703097" y="2676899"/>
            <a:ext cx="6017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80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MỞ ĐẦU</a:t>
            </a:r>
            <a:endParaRPr lang="zh-CN" altLang="en-US" sz="80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4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E3ABCA-B194-414D-BEE8-A9D51DE5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A0FD2E6D-8DD5-4912-AC99-44D81C43B7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4170" y="1210116"/>
          <a:ext cx="9566332" cy="527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664">
                  <a:extLst>
                    <a:ext uri="{9D8B030D-6E8A-4147-A177-3AD203B41FA5}">
                      <a16:colId xmlns:a16="http://schemas.microsoft.com/office/drawing/2014/main" val="2037080825"/>
                    </a:ext>
                  </a:extLst>
                </a:gridCol>
                <a:gridCol w="6448425">
                  <a:extLst>
                    <a:ext uri="{9D8B030D-6E8A-4147-A177-3AD203B41FA5}">
                      <a16:colId xmlns:a16="http://schemas.microsoft.com/office/drawing/2014/main" val="3280139216"/>
                    </a:ext>
                  </a:extLst>
                </a:gridCol>
                <a:gridCol w="1007486">
                  <a:extLst>
                    <a:ext uri="{9D8B030D-6E8A-4147-A177-3AD203B41FA5}">
                      <a16:colId xmlns:a16="http://schemas.microsoft.com/office/drawing/2014/main" val="990800553"/>
                    </a:ext>
                  </a:extLst>
                </a:gridCol>
                <a:gridCol w="923757">
                  <a:extLst>
                    <a:ext uri="{9D8B030D-6E8A-4147-A177-3AD203B41FA5}">
                      <a16:colId xmlns:a16="http://schemas.microsoft.com/office/drawing/2014/main" val="731226754"/>
                    </a:ext>
                  </a:extLst>
                </a:gridCol>
              </a:tblGrid>
              <a:tr h="3161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cầu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chí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7 SVNAppleberry" panose="02040603050506020204" pitchFamily="18" charset="0"/>
                        </a:rPr>
                        <a:t>Đánh giá</a:t>
                      </a:r>
                      <a:endParaRPr lang="en-US" sz="200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88414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2" marR="8722" marT="8722" marB="8722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</a:t>
                      </a: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10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40572"/>
                  </a:ext>
                </a:extLst>
              </a:tr>
              <a:tr h="66668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dung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21325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456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ró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89284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cụ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thẻ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47679"/>
                  </a:ext>
                </a:extLst>
              </a:tr>
              <a:tr h="43513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thức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xưng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hô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nghe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4360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Giọng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54425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góp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63437"/>
                  </a:ext>
                </a:extLst>
              </a:tr>
              <a:tr h="316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86728"/>
                  </a:ext>
                </a:extLst>
              </a:tr>
            </a:tbl>
          </a:graphicData>
        </a:graphic>
      </p:graphicFrame>
      <p:pic>
        <p:nvPicPr>
          <p:cNvPr id="5" name="图片 8">
            <a:extLst>
              <a:ext uri="{FF2B5EF4-FFF2-40B4-BE49-F238E27FC236}">
                <a16:creationId xmlns:a16="http://schemas.microsoft.com/office/drawing/2014/main" id="{E7C852CF-BAD7-42C1-A9FE-6C2508E81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243DE82D-B376-4686-BD88-7DB50600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AFD2B2D-DD8C-4EA4-BEEE-117F61058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E5F074E8-CE5E-46AE-A16C-55E77AD7E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09" y="2493897"/>
            <a:ext cx="1422712" cy="1181391"/>
          </a:xfrm>
          <a:prstGeom prst="rect">
            <a:avLst/>
          </a:prstGeom>
        </p:spPr>
      </p:pic>
      <p:grpSp>
        <p:nvGrpSpPr>
          <p:cNvPr id="9" name="组合 22">
            <a:extLst>
              <a:ext uri="{FF2B5EF4-FFF2-40B4-BE49-F238E27FC236}">
                <a16:creationId xmlns:a16="http://schemas.microsoft.com/office/drawing/2014/main" id="{B498B960-7183-4764-83AE-A5009DBC8AC1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7B16D7BB-90A3-44E9-B2C8-854C1E557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id="{06301FB6-9BF8-4182-B796-E22DB4E5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78217A-D164-4DBE-95C6-6B20930CDD77}"/>
              </a:ext>
            </a:extLst>
          </p:cNvPr>
          <p:cNvSpPr txBox="1"/>
          <p:nvPr/>
        </p:nvSpPr>
        <p:spPr>
          <a:xfrm>
            <a:off x="2305052" y="545273"/>
            <a:ext cx="825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8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BẢNG  KIỂM KĨ NĂNG CHIA SẺ CẢM XÚC VỀ MỘT BÀI THƠ LỤC BÁT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B4D3B6C-9BF8-45FF-AD13-7D4282228621}"/>
              </a:ext>
            </a:extLst>
          </p:cNvPr>
          <p:cNvSpPr txBox="1"/>
          <p:nvPr/>
        </p:nvSpPr>
        <p:spPr>
          <a:xfrm>
            <a:off x="10325542" y="1548038"/>
            <a:ext cx="102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Chưa</a:t>
            </a:r>
            <a:r>
              <a:rPr lang="en-US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đạt</a:t>
            </a:r>
            <a:endParaRPr lang="en-US" dirty="0">
              <a:solidFill>
                <a:prstClr val="black"/>
              </a:solidFill>
              <a:latin typeface="#9Slide07 SVNAppleberry" panose="02040603050506020204" pitchFamily="18" charset="0"/>
            </a:endParaRPr>
          </a:p>
          <a:p>
            <a:pPr algn="ctr" defTabSz="914446"/>
            <a:r>
              <a:rPr lang="en-US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10825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09" y="2493897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255157" y="1642450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084" y="3737429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451617" y="2607502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4.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3868484" y="2677886"/>
            <a:ext cx="676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Kiểm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tra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sửa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990B4-5C8C-A06C-C8BF-05DE9752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7D8D4-E705-4701-A936-4E7E6F76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79" y="465221"/>
            <a:ext cx="10515600" cy="1325563"/>
          </a:xfrm>
        </p:spPr>
        <p:txBody>
          <a:bodyPr/>
          <a:lstStyle/>
          <a:p>
            <a:r>
              <a:rPr lang="en-US" dirty="0">
                <a:latin typeface="#9Slide07 SVNAppleberry" panose="02040603050506020204" pitchFamily="18" charset="0"/>
              </a:rPr>
              <a:t>PHẢN HỒI SAU KHI NÓI -NGHE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AD68E5-EA56-4F0D-AE7D-B90683B1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95" y="2189445"/>
            <a:ext cx="7351644" cy="2094320"/>
          </a:xfrm>
        </p:spPr>
        <p:txBody>
          <a:bodyPr/>
          <a:lstStyle/>
          <a:p>
            <a:r>
              <a:rPr lang="en-US" dirty="0">
                <a:latin typeface="#9Slide07 SVNAppleberry" panose="02040603050506020204" pitchFamily="18" charset="0"/>
              </a:rPr>
              <a:t>3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đã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làm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được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trước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buổi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nói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nghe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3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học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được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từ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bạn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1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còn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băn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khoăn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1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cần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khắc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phục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</a:p>
          <a:p>
            <a:endParaRPr lang="en-US" dirty="0">
              <a:latin typeface="#9Slide07 SVNAppleberry" panose="02040603050506020204" pitchFamily="18" charset="0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9E8A1BF9-9D2F-4A5D-9697-59940A29B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C8F64A10-A237-42B5-A280-0259F148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67457C9C-3DB1-4E73-B1E6-F4AF90A15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10A39508-7FDA-4367-9153-0CD685DF7DA3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C42F4967-8B90-4F53-A8AA-DD93EDCB5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344D1FB6-BF44-49E5-A929-EBFF7D09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0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0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4" y="4506444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13" y="1700520"/>
            <a:ext cx="3126422" cy="39978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337AED-04E6-4393-B368-6C1E5344595B}"/>
              </a:ext>
            </a:extLst>
          </p:cNvPr>
          <p:cNvSpPr txBox="1"/>
          <p:nvPr/>
        </p:nvSpPr>
        <p:spPr>
          <a:xfrm>
            <a:off x="3747535" y="2828835"/>
            <a:ext cx="854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Chúc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học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tốt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!!!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28CF1860-56A9-4DC9-B4F9-5E1B07549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7A34E5-589C-4403-9F18-28AEEAE19B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3DF13A-4ED6-438E-9025-043AAB915D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13" name="组合 22">
            <a:extLst>
              <a:ext uri="{FF2B5EF4-FFF2-40B4-BE49-F238E27FC236}">
                <a16:creationId xmlns:a16="http://schemas.microsoft.com/office/drawing/2014/main" id="{3089FF69-BB0A-45FD-B299-543CDCDF5B6D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E0ECB70-5E6B-4B1C-A6F7-21896D483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E30962D1-F774-4C77-91EF-FFA71FBF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3773509" y="2975184"/>
            <a:ext cx="555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Hoạt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động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mở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đầu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1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6" name="Picture 35" descr="22858PICdbgea5Gz679dY_PIC2018.png">
            <a:extLst>
              <a:ext uri="{FF2B5EF4-FFF2-40B4-BE49-F238E27FC236}">
                <a16:creationId xmlns:a16="http://schemas.microsoft.com/office/drawing/2014/main" id="{953E809F-DF9B-BC47-A2B5-86F2090C51A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009" y="2018872"/>
            <a:ext cx="4572551" cy="45725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01A92C-E2FC-2843-8676-E9F1EC40B0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>
            <a:off x="380048" y="259324"/>
            <a:ext cx="8783414" cy="6989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9F9652-B959-4DB6-9C52-0A9402495EB5}"/>
              </a:ext>
            </a:extLst>
          </p:cNvPr>
          <p:cNvSpPr txBox="1"/>
          <p:nvPr/>
        </p:nvSpPr>
        <p:spPr>
          <a:xfrm>
            <a:off x="2390852" y="1945623"/>
            <a:ext cx="4572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Tại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chúng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ta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cần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nghe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tóm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tắt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nội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thuyết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đời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2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7074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83675" y="487514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04203" y="27074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06" y="204568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040780" y="1219173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566" y="3098956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406255" y="4603811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62053" y="1880141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12941" y="2798303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3821019" y="3630530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950772" y="215147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4502049" y="3580610"/>
            <a:ext cx="633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520774" y="2750290"/>
            <a:ext cx="67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với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583888" y="1815222"/>
            <a:ext cx="73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note.</a:t>
            </a: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91089" y="4603811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538328" y="4468776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2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3773509" y="2882838"/>
            <a:ext cx="742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Xác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định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nhiệm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vụ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7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72390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63425" y="4788925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51466" y="159290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70" y="2007704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145669" y="1311375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229" y="3073718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476263" y="4638521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799062" y="2258634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40749" y="3278136"/>
            <a:ext cx="616169" cy="1384995"/>
            <a:chOff x="5995724" y="2660978"/>
            <a:chExt cx="616169" cy="1384995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4" y="2660978"/>
              <a:ext cx="6153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303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3857547" y="4099857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A11616-92AC-4B9B-BDC6-A006B7CBC56E}"/>
              </a:ext>
            </a:extLst>
          </p:cNvPr>
          <p:cNvGrpSpPr/>
          <p:nvPr/>
        </p:nvGrpSpPr>
        <p:grpSpPr>
          <a:xfrm>
            <a:off x="3857226" y="5133002"/>
            <a:ext cx="676275" cy="572576"/>
            <a:chOff x="5995723" y="2676898"/>
            <a:chExt cx="676275" cy="572576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CE45A22-5B64-4C58-8E46-87623FE9F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01C4DBE-1E05-4C5C-ABAB-E6F9D3488BE8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030566" y="224000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2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4489207" y="3978617"/>
            <a:ext cx="718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533501" y="3296266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 nghe: cô giáo và các bạn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497294" y="2087063"/>
            <a:ext cx="7356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Mục đích nói: 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BA752-374D-1744-8731-CF6CE72AC978}"/>
              </a:ext>
            </a:extLst>
          </p:cNvPr>
          <p:cNvSpPr txBox="1"/>
          <p:nvPr/>
        </p:nvSpPr>
        <p:spPr>
          <a:xfrm>
            <a:off x="4589294" y="5139957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Không gian lớp học</a:t>
            </a:r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12941" y="558321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497295" y="355366"/>
            <a:ext cx="624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Nghe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” 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977828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06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520773" y="5867615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1" grpId="0"/>
      <p:bldP spid="46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58245" y="3698947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84370" y="4492146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611471" y="4471087"/>
            <a:ext cx="656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611471" y="3751987"/>
            <a:ext cx="740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</a:t>
            </a:r>
            <a:endParaRPr lang="en-US" dirty="0"/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58245" y="2911444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676079" y="2802525"/>
            <a:ext cx="60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bị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259367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611471" y="5217250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sửa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91E9BC32-5709-40EE-3CB0-C9C1B26AB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889" y="1450924"/>
            <a:ext cx="1422712" cy="1181391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A0AFF1DE-20EA-63C8-BC67-2787EC1AC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13510">
            <a:off x="1272009" y="713458"/>
            <a:ext cx="2604071" cy="1295719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C740F033-0F5F-925C-E049-F5BC00C9C5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6611" y="2693333"/>
            <a:ext cx="2756504" cy="111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08139-C792-A9CB-9865-C6F39DE72474}"/>
              </a:ext>
            </a:extLst>
          </p:cNvPr>
          <p:cNvSpPr txBox="1"/>
          <p:nvPr/>
        </p:nvSpPr>
        <p:spPr>
          <a:xfrm>
            <a:off x="1774758" y="161665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B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DE3CE383-4916-0DA6-6DAB-65E4766E219B}"/>
              </a:ext>
            </a:extLst>
          </p:cNvPr>
          <p:cNvSpPr txBox="1"/>
          <p:nvPr/>
        </p:nvSpPr>
        <p:spPr>
          <a:xfrm>
            <a:off x="3042320" y="1689803"/>
            <a:ext cx="7606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60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THỰC HÀNH NÓI - NGHE</a:t>
            </a:r>
            <a:endParaRPr lang="zh-CN" altLang="en-US" sz="60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3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46" grpId="0"/>
      <p:bldP spid="54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4250181" y="3011558"/>
            <a:ext cx="598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Chuẩn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bị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0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943</Words>
  <PresentationFormat>Widescreen</PresentationFormat>
  <Paragraphs>166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#9Slide03 AllRoundGothic</vt:lpstr>
      <vt:lpstr>#9Slide03 Ample</vt:lpstr>
      <vt:lpstr>#9Slide05 SVNMadre Script</vt:lpstr>
      <vt:lpstr>#9Slide07 SVNAppleberry</vt:lpstr>
      <vt:lpstr>Arial</vt:lpstr>
      <vt:lpstr>Calibri</vt:lpstr>
      <vt:lpstr>Comic Sans MS</vt:lpstr>
      <vt:lpstr>Segoe UI</vt:lpstr>
      <vt:lpstr>Trade Gothic Next Cond</vt:lpstr>
      <vt:lpstr>Trade Gothic Next Light</vt:lpstr>
      <vt:lpstr>AfterglowVTI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PHẢN HỒI SAU KHI NÓI -NGHE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2023-07-17T15:24:48Z</dcterms:created>
  <dcterms:modified xsi:type="dcterms:W3CDTF">2023-08-06T01:13:19Z</dcterms:modified>
</cp:coreProperties>
</file>