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mv" ContentType="video/x-ms-wmv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8" r:id="rId3"/>
    <p:sldId id="260" r:id="rId4"/>
    <p:sldId id="263" r:id="rId6"/>
    <p:sldId id="291" r:id="rId7"/>
    <p:sldId id="259" r:id="rId8"/>
    <p:sldId id="262" r:id="rId9"/>
    <p:sldId id="275" r:id="rId10"/>
    <p:sldId id="276" r:id="rId11"/>
    <p:sldId id="265" r:id="rId12"/>
    <p:sldId id="292" r:id="rId13"/>
    <p:sldId id="264" r:id="rId14"/>
    <p:sldId id="266" r:id="rId15"/>
    <p:sldId id="267" r:id="rId16"/>
    <p:sldId id="269" r:id="rId17"/>
    <p:sldId id="268" r:id="rId18"/>
    <p:sldId id="270" r:id="rId19"/>
    <p:sldId id="294" r:id="rId20"/>
    <p:sldId id="295" r:id="rId21"/>
    <p:sldId id="271" r:id="rId22"/>
    <p:sldId id="272" r:id="rId23"/>
    <p:sldId id="274" r:id="rId24"/>
    <p:sldId id="277" r:id="rId25"/>
    <p:sldId id="278" r:id="rId26"/>
    <p:sldId id="279" r:id="rId27"/>
    <p:sldId id="280" r:id="rId28"/>
    <p:sldId id="296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ang Huong" initials="GH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474" y="-90"/>
      </p:cViewPr>
      <p:guideLst>
        <p:guide orient="horz" pos="2182"/>
        <p:guide pos="27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16T22:18:37.523" idx="2">
    <p:pos x="10" y="10"/>
    <p:text>Luật chơi chưa rõ nhiệm vụ của các nhóm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16T22:17:48.446" idx="1">
    <p:pos x="10" y="10"/>
    <p:text>Nên để slide 4 trước slide 3 để HS hiểu hơn nhiệm vụ của nhóm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16T22:22:22.406" idx="3">
    <p:pos x="10" y="10"/>
    <p:text>Trong video nên để mỗi slide là một vật thể. Có nên chăng để thời gian mỗi slide dài hơn để HS có thời gian để thảo luận.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16T22:17:48.446" idx="1">
    <p:pos x="10" y="10"/>
    <p:text>Nên để slide 4 trước slide 3 để HS hiểu hơn nhiệm vụ của nhóm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5DDE6-5AA1-48E0-A1F7-2D98F6A5BAEE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210C8-0344-4C56-88B5-C59740AADB0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7210C8-0344-4C56-88B5-C59740AADB0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7210C8-0344-4C56-88B5-C59740AADB0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7210C8-0344-4C56-88B5-C59740AADB0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83FE6-28B0-4038-85C1-3E535868ACA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0C4C0-AAA8-4480-B9B7-DD413929BC5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comments" Target="../comments/comment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5.jpeg"/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comments" Target="../comments/comment2.xml"/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comments" Target="../comments/comment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microsoft.com/office/2007/relationships/media" Target="../media/media1.wmv"/><Relationship Id="rId2" Type="http://schemas.openxmlformats.org/officeDocument/2006/relationships/video" Target="../media/media1.wmv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comments" Target="../comments/comment4.xml"/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76200"/>
            <a:ext cx="8229600" cy="114300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AI NHANH HƠN?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5" name="Picture 2" descr="F:\linh\chay nhanh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57150"/>
            <a:ext cx="161131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372101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orizontal Scroll 9"/>
          <p:cNvSpPr/>
          <p:nvPr/>
        </p:nvSpPr>
        <p:spPr>
          <a:xfrm>
            <a:off x="120650" y="914400"/>
            <a:ext cx="8794750" cy="5257801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 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người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dirty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8491" y="983673"/>
            <a:ext cx="9097170" cy="639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982" y="1524000"/>
            <a:ext cx="8915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(1), (2),(3);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100ml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(1):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(2):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(3):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" y="4191000"/>
            <a:ext cx="891540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(1) (2) (3)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C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52400" y="228600"/>
            <a:ext cx="84042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DUNG DỊCH - HUYỀN PHÙ VÀ NHŨ TƯƠNG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:\hoi gian chuyen de\nuoc muoi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55" y="122704"/>
            <a:ext cx="2590800" cy="27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hoi gian chuyen de\nuoc dau 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955" y="263413"/>
            <a:ext cx="2471414" cy="263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55" y="2836669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43200" y="2838902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1295400" y="3462020"/>
            <a:ext cx="381000" cy="7810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715" y="4081760"/>
            <a:ext cx="29718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5943600" y="3463925"/>
            <a:ext cx="381000" cy="7810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419600" y="4114780"/>
            <a:ext cx="38862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38214" y="2819400"/>
            <a:ext cx="3334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723533" y="433586"/>
            <a:ext cx="473708" cy="819829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267200" y="-76200"/>
            <a:ext cx="3163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516480" y="76200"/>
            <a:ext cx="2481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5" name="Picture 13" descr="D:\hoi gian chuyen de\nuoc bot să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235" y="738390"/>
            <a:ext cx="1941720" cy="1915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36" name="Straight Arrow Connector 35"/>
          <p:cNvCxnSpPr>
            <a:stCxn id="30" idx="2"/>
          </p:cNvCxnSpPr>
          <p:nvPr/>
        </p:nvCxnSpPr>
        <p:spPr>
          <a:xfrm flipH="1">
            <a:off x="7453744" y="599420"/>
            <a:ext cx="303529" cy="1096641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429000" y="3276600"/>
            <a:ext cx="247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477000" y="3276600"/>
            <a:ext cx="247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276600" y="1742420"/>
            <a:ext cx="609600" cy="23878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761614" y="1219200"/>
            <a:ext cx="1124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784860" y="4577080"/>
            <a:ext cx="861568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600" b="1">
                <a:solidFill>
                  <a:schemeClr val="accent1"/>
                </a:solidFill>
              </a:rPr>
              <a:t>- Dung dịch:</a:t>
            </a:r>
            <a:r>
              <a:rPr lang="en-US" sz="2600" b="1">
                <a:solidFill>
                  <a:srgbClr val="FF0000"/>
                </a:solidFill>
              </a:rPr>
              <a:t> là hỗn hợp đồng nhất của dung môi và chất tan.</a:t>
            </a:r>
            <a:endParaRPr lang="en-US" sz="2600" b="1">
              <a:solidFill>
                <a:srgbClr val="FF0000"/>
              </a:solidFill>
            </a:endParaRPr>
          </a:p>
        </p:txBody>
      </p:sp>
      <p:sp>
        <p:nvSpPr>
          <p:cNvPr id="3" name="Down Arrow 2"/>
          <p:cNvSpPr/>
          <p:nvPr/>
        </p:nvSpPr>
        <p:spPr>
          <a:xfrm rot="16200000">
            <a:off x="283210" y="4611370"/>
            <a:ext cx="381000" cy="5556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783590" y="4953000"/>
            <a:ext cx="823087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600" b="1">
                <a:solidFill>
                  <a:schemeClr val="accent1"/>
                </a:solidFill>
              </a:rPr>
              <a:t>- Nhũ tương:</a:t>
            </a:r>
            <a:r>
              <a:rPr lang="en-US" sz="2600" b="1">
                <a:solidFill>
                  <a:srgbClr val="FF0000"/>
                </a:solidFill>
              </a:rPr>
              <a:t> gồm các giọt chất lỏng lơ lửng trong 1 chất lỏng khác hay là hỗn hợp lỏng - lỏng không đồng nhất.</a:t>
            </a:r>
            <a:endParaRPr lang="en-US" sz="2600" b="1">
              <a:solidFill>
                <a:srgbClr val="FF0000"/>
              </a:solidFill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26770" y="5718810"/>
            <a:ext cx="8145145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600" b="1">
                <a:solidFill>
                  <a:schemeClr val="accent1"/>
                </a:solidFill>
              </a:rPr>
              <a:t>-</a:t>
            </a:r>
            <a:r>
              <a:rPr lang="en-US" sz="2600" b="1">
                <a:solidFill>
                  <a:srgbClr val="FF0000"/>
                </a:solidFill>
              </a:rPr>
              <a:t> </a:t>
            </a:r>
            <a:r>
              <a:rPr lang="en-US" sz="2600" b="1">
                <a:solidFill>
                  <a:schemeClr val="accent1"/>
                </a:solidFill>
              </a:rPr>
              <a:t>Huyền phù: </a:t>
            </a:r>
            <a:r>
              <a:rPr lang="en-US" sz="2600" b="1">
                <a:solidFill>
                  <a:srgbClr val="FF0000"/>
                </a:solidFill>
              </a:rPr>
              <a:t>gồm các hạt chất rắn lơ lửng trong chất lỏng khác hay còn gọi là hỗn hợp rắn - lỏng không đồng nhất.</a:t>
            </a:r>
            <a:endParaRPr lang="en-US" sz="2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5" grpId="0" bldLvl="0" animBg="1"/>
      <p:bldP spid="12" grpId="0"/>
      <p:bldP spid="13" grpId="0" bldLvl="0" animBg="1"/>
      <p:bldP spid="14" grpId="0"/>
      <p:bldP spid="18" grpId="0"/>
      <p:bldP spid="19" grpId="0"/>
      <p:bldP spid="30" grpId="0"/>
      <p:bldP spid="23" grpId="0"/>
      <p:bldP spid="39" grpId="0"/>
      <p:bldP spid="44" grpId="0"/>
      <p:bldP spid="3" grpId="0" bldLvl="0" animBg="1"/>
      <p:bldP spid="2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2743200" cy="2362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3" y="2514600"/>
            <a:ext cx="2743200" cy="20296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" name="Picture 1" descr="D:\hoi gian chuyen de\thuo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648200"/>
            <a:ext cx="2971799" cy="19909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124199" y="242054"/>
            <a:ext cx="762000" cy="45800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400800" y="203955"/>
            <a:ext cx="762000" cy="45800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24199" y="838200"/>
            <a:ext cx="762000" cy="45800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225636" y="242054"/>
            <a:ext cx="1638300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280564" y="190101"/>
            <a:ext cx="1638300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225636" y="838200"/>
            <a:ext cx="4689764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90999" y="1524000"/>
            <a:ext cx="4724401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24199" y="1537892"/>
            <a:ext cx="762000" cy="4163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124200" y="2642352"/>
            <a:ext cx="762000" cy="45800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400801" y="2604253"/>
            <a:ext cx="762000" cy="45800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124200" y="3276600"/>
            <a:ext cx="762000" cy="45800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225637" y="2642352"/>
            <a:ext cx="1638300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280565" y="2590399"/>
            <a:ext cx="1638300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25636" y="3276600"/>
            <a:ext cx="4689763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191001" y="3893127"/>
            <a:ext cx="4724398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124200" y="3886200"/>
            <a:ext cx="762000" cy="45800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200400" y="4676852"/>
            <a:ext cx="762000" cy="50380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400800" y="4677798"/>
            <a:ext cx="762000" cy="50380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200400" y="5410200"/>
            <a:ext cx="762000" cy="50380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378036" y="4676852"/>
            <a:ext cx="1638300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280564" y="4663944"/>
            <a:ext cx="1638300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378036" y="5410200"/>
            <a:ext cx="4537364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343400" y="6110797"/>
            <a:ext cx="4572000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200400" y="6019800"/>
            <a:ext cx="762000" cy="50380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144982" y="1460613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124200" y="1524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442365" y="2540866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200399" y="3766354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477000" y="46482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00400" y="60198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38645" y="6115887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21721" y="3337790"/>
            <a:ext cx="2033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ớt</a:t>
            </a:r>
            <a:endParaRPr lang="en-US" sz="28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50271" y="1229780"/>
            <a:ext cx="1866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9" grpId="0"/>
      <p:bldP spid="40" grpId="0"/>
      <p:bldP spid="41" grpId="0"/>
      <p:bldP spid="42" grpId="0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D:\hoi gian chuyen de\nhu tuong 3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24384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:\hoi gian chuyen de\nhu tuong 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90600"/>
            <a:ext cx="26670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2819400" y="865909"/>
            <a:ext cx="1219200" cy="78970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800600" y="872835"/>
            <a:ext cx="1219200" cy="63730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352800" y="38100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86400" y="31242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Nhũ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" y="312420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nhũ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352800" y="2362200"/>
            <a:ext cx="23622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200400" y="1852835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:\hoi gian chuyen de\nuoc muoi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960" y="20782"/>
            <a:ext cx="2849880" cy="305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15000" y="2988347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7147560" y="3470794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91200" y="4403973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7086600" y="4916592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24600" y="5948294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 descr="D:\hoi gian chuyen de\nuoc muoi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320" y="-66271"/>
            <a:ext cx="2849880" cy="305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2400" y="2909914"/>
            <a:ext cx="2619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56585" y="2988038"/>
            <a:ext cx="2619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4366260" y="3489573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657600" y="44196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1271587" y="3371579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71487" y="4311226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2" grpId="0"/>
      <p:bldP spid="13" grpId="0"/>
      <p:bldP spid="14" grpId="0" animBg="1"/>
      <p:bldP spid="16" grpId="0"/>
      <p:bldP spid="17" grpId="0" animBg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8491" y="983673"/>
            <a:ext cx="9097170" cy="639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0550" y="1524000"/>
            <a:ext cx="84639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1. 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52400" y="228600"/>
            <a:ext cx="84042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SỰ HÒA TAN CÁC CHẤT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own Arrow 2"/>
          <p:cNvSpPr/>
          <p:nvPr/>
        </p:nvSpPr>
        <p:spPr>
          <a:xfrm rot="16200000">
            <a:off x="163195" y="4865370"/>
            <a:ext cx="381000" cy="5556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" name="Text Box 3"/>
          <p:cNvSpPr txBox="1"/>
          <p:nvPr/>
        </p:nvSpPr>
        <p:spPr>
          <a:xfrm>
            <a:off x="480060" y="2667000"/>
            <a:ext cx="86664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Muối ăn tan khá nhiều, bột sắn tan ít trong nước và dầu ăn không tan trong nước.</a:t>
            </a:r>
            <a:endParaRPr lang="en-US" sz="28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609600" y="4800600"/>
            <a:ext cx="8556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FF0000"/>
                </a:solidFill>
              </a:rPr>
              <a:t>Các chất có khả năng tan trong nước là khác nhau</a:t>
            </a:r>
            <a:endParaRPr lang="en-US" sz="32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  <p:bldP spid="3" grpId="0" bldLvl="0" animBg="1"/>
      <p:bldP spid="4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ext Box 3"/>
          <p:cNvSpPr txBox="1"/>
          <p:nvPr/>
        </p:nvSpPr>
        <p:spPr>
          <a:xfrm>
            <a:off x="152400" y="1524000"/>
            <a:ext cx="883348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Lấy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lỏng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nước?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228600" y="750570"/>
            <a:ext cx="8837930" cy="737870"/>
          </a:xfrm>
        </p:spPr>
        <p:txBody>
          <a:bodyPr>
            <a:normAutofit/>
          </a:bodyPr>
          <a:p>
            <a:pPr marL="0" indent="0">
              <a:buNone/>
            </a:pPr>
            <a:r>
              <a:rPr 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52400" y="228600"/>
            <a:ext cx="84042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SỰ HÒA TAN CÁC CHẤT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0" name="Content Placeholder 99"/>
          <p:cNvPicPr/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-25400" y="2718435"/>
            <a:ext cx="2381250" cy="21310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Picture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2232025" y="2642235"/>
            <a:ext cx="2259965" cy="2146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8"/>
          <p:cNvSpPr txBox="1"/>
          <p:nvPr/>
        </p:nvSpPr>
        <p:spPr>
          <a:xfrm>
            <a:off x="533400" y="4876800"/>
            <a:ext cx="14757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>
                <a:solidFill>
                  <a:srgbClr val="FF0000"/>
                </a:solidFill>
              </a:rPr>
              <a:t>xê xủi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2771140" y="4821555"/>
            <a:ext cx="14757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>
                <a:solidFill>
                  <a:srgbClr val="FF0000"/>
                </a:solidFill>
              </a:rPr>
              <a:t>đường phèn</a:t>
            </a:r>
            <a:endParaRPr lang="en-US" sz="2000">
              <a:solidFill>
                <a:srgbClr val="FF0000"/>
              </a:solidFill>
            </a:endParaRPr>
          </a:p>
        </p:txBody>
      </p:sp>
      <p:pic>
        <p:nvPicPr>
          <p:cNvPr id="102" name="Picture 101"/>
          <p:cNvPicPr/>
          <p:nvPr/>
        </p:nvPicPr>
        <p:blipFill>
          <a:blip r:embed="rId3"/>
          <a:stretch>
            <a:fillRect/>
          </a:stretch>
        </p:blipFill>
        <p:spPr>
          <a:xfrm>
            <a:off x="4444365" y="2566035"/>
            <a:ext cx="2326640" cy="23387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 Box 10"/>
          <p:cNvSpPr txBox="1"/>
          <p:nvPr/>
        </p:nvSpPr>
        <p:spPr>
          <a:xfrm>
            <a:off x="4878070" y="4873625"/>
            <a:ext cx="14757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>
                <a:solidFill>
                  <a:srgbClr val="FF0000"/>
                </a:solidFill>
              </a:rPr>
              <a:t>khí trong nước ngọt</a:t>
            </a:r>
            <a:endParaRPr lang="en-US" sz="2000">
              <a:solidFill>
                <a:srgbClr val="FF0000"/>
              </a:solidFill>
            </a:endParaRPr>
          </a:p>
        </p:txBody>
      </p:sp>
      <p:pic>
        <p:nvPicPr>
          <p:cNvPr id="103" name="Picture 102"/>
          <p:cNvPicPr/>
          <p:nvPr/>
        </p:nvPicPr>
        <p:blipFill>
          <a:blip r:embed="rId4"/>
          <a:stretch>
            <a:fillRect/>
          </a:stretch>
        </p:blipFill>
        <p:spPr>
          <a:xfrm>
            <a:off x="6752590" y="2642235"/>
            <a:ext cx="2322830" cy="21793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11"/>
          <p:cNvSpPr txBox="1"/>
          <p:nvPr/>
        </p:nvSpPr>
        <p:spPr>
          <a:xfrm>
            <a:off x="6985000" y="4928235"/>
            <a:ext cx="19164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>
                <a:solidFill>
                  <a:srgbClr val="FF0000"/>
                </a:solidFill>
              </a:rPr>
              <a:t>Rượu đổ vào nước</a:t>
            </a:r>
            <a:endParaRPr lang="en-US" sz="20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ext Box 4"/>
          <p:cNvSpPr txBox="1"/>
          <p:nvPr/>
        </p:nvSpPr>
        <p:spPr>
          <a:xfrm>
            <a:off x="250825" y="4495800"/>
            <a:ext cx="883539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 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hòa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228600" y="750570"/>
            <a:ext cx="8837930" cy="737870"/>
          </a:xfrm>
        </p:spPr>
        <p:txBody>
          <a:bodyPr>
            <a:normAutofit/>
          </a:bodyPr>
          <a:p>
            <a:pPr marL="0" indent="0">
              <a:buNone/>
            </a:pPr>
            <a:r>
              <a:rPr 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52400" y="228600"/>
            <a:ext cx="84042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SỰ HÒA TAN CÁC CHẤT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" name="Picture 103"/>
          <p:cNvPicPr/>
          <p:nvPr/>
        </p:nvPicPr>
        <p:blipFill>
          <a:blip r:embed="rId1"/>
          <a:stretch>
            <a:fillRect/>
          </a:stretch>
        </p:blipFill>
        <p:spPr>
          <a:xfrm>
            <a:off x="152400" y="1447800"/>
            <a:ext cx="8933815" cy="29286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Down Arrow 9"/>
          <p:cNvSpPr/>
          <p:nvPr/>
        </p:nvSpPr>
        <p:spPr>
          <a:xfrm rot="16200000">
            <a:off x="140970" y="5398770"/>
            <a:ext cx="381000" cy="5556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1" name="Text Box 10"/>
          <p:cNvSpPr txBox="1"/>
          <p:nvPr/>
        </p:nvSpPr>
        <p:spPr>
          <a:xfrm>
            <a:off x="587375" y="5334000"/>
            <a:ext cx="85566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solidFill>
                  <a:srgbClr val="FF0000"/>
                </a:solidFill>
              </a:rPr>
              <a:t>Khi tăng nhiệt độ, chất rắn tan nhiều và nhanh hơn trong nước. Ngược lại chất khí tan ít hơn trong nước.</a:t>
            </a:r>
            <a:endParaRPr lang="en-US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bldLvl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4691" y="1674681"/>
            <a:ext cx="1447800" cy="1955107"/>
          </a:xfrm>
          <a:prstGeom prst="roundRect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 HỢP CÁC CHẤT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057400" y="132983"/>
            <a:ext cx="2057400" cy="1068589"/>
          </a:xfrm>
          <a:prstGeom prst="roundRect">
            <a:avLst/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042064" y="2435995"/>
            <a:ext cx="1981200" cy="137400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267200" y="5646259"/>
            <a:ext cx="1905000" cy="113554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991591" y="4114800"/>
            <a:ext cx="2057400" cy="1068589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Arrow Connector 23"/>
          <p:cNvCxnSpPr>
            <a:endCxn id="7" idx="1"/>
          </p:cNvCxnSpPr>
          <p:nvPr/>
        </p:nvCxnSpPr>
        <p:spPr>
          <a:xfrm>
            <a:off x="848591" y="667277"/>
            <a:ext cx="1208809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7010400" y="1545904"/>
            <a:ext cx="2057400" cy="58769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7010400" y="4049551"/>
            <a:ext cx="2057400" cy="58769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Nhũ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8" name="Straight Connector 47"/>
          <p:cNvCxnSpPr>
            <a:endCxn id="4" idx="0"/>
          </p:cNvCxnSpPr>
          <p:nvPr/>
        </p:nvCxnSpPr>
        <p:spPr>
          <a:xfrm>
            <a:off x="848591" y="667278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838200" y="3629845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838200" y="4637247"/>
            <a:ext cx="1208809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804064" y="1828799"/>
            <a:ext cx="0" cy="60719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020291" y="5183389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3020291" y="3084397"/>
            <a:ext cx="1028700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3020291" y="6190791"/>
            <a:ext cx="1208809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020291" y="3107397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4800600" y="4417195"/>
            <a:ext cx="2209800" cy="10952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4800600" y="3785623"/>
            <a:ext cx="0" cy="60719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4800600" y="1828799"/>
            <a:ext cx="2209800" cy="41565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4821382" y="1331893"/>
            <a:ext cx="220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856018" y="3940141"/>
            <a:ext cx="22513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6172200" y="6190790"/>
            <a:ext cx="1028700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/>
          <p:cNvSpPr/>
          <p:nvPr/>
        </p:nvSpPr>
        <p:spPr>
          <a:xfrm>
            <a:off x="7239000" y="5896942"/>
            <a:ext cx="1828800" cy="58769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21" grpId="0" animBg="1"/>
      <p:bldP spid="22" grpId="0" animBg="1"/>
      <p:bldP spid="40" grpId="0" animBg="1"/>
      <p:bldP spid="46" grpId="0" animBg="1"/>
      <p:bldP spid="68" grpId="0"/>
      <p:bldP spid="69" grpId="0"/>
      <p:bldP spid="7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50238" y="1524000"/>
          <a:ext cx="7555562" cy="450179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777781"/>
                <a:gridCol w="3777781"/>
              </a:tblGrid>
              <a:tr h="106080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Chỉ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chứa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một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chất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Chứa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hai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hay</a:t>
                      </a:r>
                      <a:endParaRPr lang="en-US" sz="3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nhiều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chất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47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pic>
        <p:nvPicPr>
          <p:cNvPr id="6" name="Picture 2" descr="F:\linh\chay nhanh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61131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AI NHANH HƠN?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hoi gian chuyen de\sua ca cao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5867400" cy="341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2508" y="4428225"/>
            <a:ext cx="8305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cacao,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socola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9850" y="3773745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6777" y="33528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Dung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9850" y="4266188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6200" y="32766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2400" y="26670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825" y="5095009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02623" y="1676400"/>
            <a:ext cx="85508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2ml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10ml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Flowchart: Punched Tape 1"/>
          <p:cNvSpPr/>
          <p:nvPr/>
        </p:nvSpPr>
        <p:spPr>
          <a:xfrm>
            <a:off x="1066800" y="123825"/>
            <a:ext cx="7026275" cy="1400175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5400" b="1"/>
              <a:t>HƯỚNG DẪN VỀ NHÀ</a:t>
            </a:r>
            <a:endParaRPr lang="en-US" sz="5400" b="1"/>
          </a:p>
        </p:txBody>
      </p:sp>
      <p:sp>
        <p:nvSpPr>
          <p:cNvPr id="3" name="Vertical Scroll 2"/>
          <p:cNvSpPr/>
          <p:nvPr/>
        </p:nvSpPr>
        <p:spPr>
          <a:xfrm>
            <a:off x="74930" y="1676400"/>
            <a:ext cx="8994140" cy="5011420"/>
          </a:xfrm>
          <a:prstGeom prst="vertic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sz="2600" b="1">
                <a:solidFill>
                  <a:schemeClr val="tx1"/>
                </a:solidFill>
              </a:rPr>
              <a:t>- Xem video và làm bài tập trong OLM, làm bài tập trong vở bài tập</a:t>
            </a:r>
            <a:endParaRPr lang="en-US" sz="2600" b="1">
              <a:solidFill>
                <a:schemeClr val="tx1"/>
              </a:solidFill>
            </a:endParaRPr>
          </a:p>
          <a:p>
            <a:pPr algn="l"/>
            <a:r>
              <a:rPr lang="en-US" sz="2600" b="1">
                <a:solidFill>
                  <a:schemeClr val="tx1"/>
                </a:solidFill>
              </a:rPr>
              <a:t>- Đọc phần : Em có biết. </a:t>
            </a:r>
            <a:endParaRPr lang="en-US" sz="2600" b="1">
              <a:solidFill>
                <a:schemeClr val="tx1"/>
              </a:solidFill>
            </a:endParaRPr>
          </a:p>
          <a:p>
            <a:pPr algn="l"/>
            <a:r>
              <a:rPr lang="en-US" sz="2600" b="1">
                <a:solidFill>
                  <a:schemeClr val="tx1"/>
                </a:solidFill>
              </a:rPr>
              <a:t>- Tìm hiểu bài 17: TÁCH CHẤT RA KHỎI HỖN HỢP</a:t>
            </a:r>
            <a:endParaRPr lang="en-US" sz="2600" b="1">
              <a:solidFill>
                <a:schemeClr val="tx1"/>
              </a:solidFill>
            </a:endParaRPr>
          </a:p>
          <a:p>
            <a:pPr algn="l"/>
            <a:r>
              <a:rPr lang="en-US" sz="2600" b="1">
                <a:solidFill>
                  <a:schemeClr val="tx1"/>
                </a:solidFill>
              </a:rPr>
              <a:t> + Tiến hành thí nghiệm tách đất ra khỏi hỗn hợp nước lẫn đất. Trình bày cách tiến hành và kết quả.</a:t>
            </a:r>
            <a:endParaRPr lang="en-US" sz="2600" b="1">
              <a:solidFill>
                <a:schemeClr val="tx1"/>
              </a:solidFill>
            </a:endParaRPr>
          </a:p>
          <a:p>
            <a:pPr algn="l"/>
            <a:r>
              <a:rPr lang="en-US" sz="2600" b="1">
                <a:solidFill>
                  <a:schemeClr val="tx1"/>
                </a:solidFill>
              </a:rPr>
              <a:t> + Tìm hiểu những cách có thể tách chất ra khỏi 1 hỗn hợp.</a:t>
            </a:r>
            <a:endParaRPr lang="en-US" sz="2600" b="1">
              <a:solidFill>
                <a:schemeClr val="tx1"/>
              </a:solidFill>
            </a:endParaRPr>
          </a:p>
          <a:p>
            <a:pPr algn="l"/>
            <a:r>
              <a:rPr lang="en-US" sz="2600" b="1">
                <a:solidFill>
                  <a:schemeClr val="tx1"/>
                </a:solidFill>
              </a:rPr>
              <a:t> + Tìm một số dụng cụ dung để thực hiện tách chất ra khỏi hỗn hợp</a:t>
            </a:r>
            <a:endParaRPr lang="en-US" sz="26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linh\chay nhanh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45905"/>
            <a:ext cx="1611313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3"/>
          <p:cNvSpPr txBox="1"/>
          <p:nvPr/>
        </p:nvSpPr>
        <p:spPr>
          <a:xfrm>
            <a:off x="1295400" y="-28710"/>
            <a:ext cx="6477000" cy="9233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AI NHANH HƠN?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7" name="ai nhanh h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1" y="1295573"/>
            <a:ext cx="8077200" cy="4478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50238" y="1524000"/>
          <a:ext cx="7555562" cy="450179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777781"/>
                <a:gridCol w="3777781"/>
              </a:tblGrid>
              <a:tr h="106080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</a:rPr>
                        <a:t>Chỉ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bg1"/>
                          </a:solidFill>
                        </a:rPr>
                        <a:t>chứa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bg1"/>
                          </a:solidFill>
                        </a:rPr>
                        <a:t>một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bg1"/>
                          </a:solidFill>
                        </a:rPr>
                        <a:t>chất</a:t>
                      </a:r>
                      <a:endParaRPr lang="en-US" sz="3200" baseline="0" dirty="0" err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</a:rPr>
                        <a:t>Chứa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bg1"/>
                          </a:solidFill>
                        </a:rPr>
                        <a:t>hai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</a:rPr>
                        <a:t> hay</a:t>
                      </a:r>
                      <a:endParaRPr lang="en-US" sz="3200" baseline="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32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bg1"/>
                          </a:solidFill>
                        </a:rPr>
                        <a:t>nhiều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bg1"/>
                          </a:solidFill>
                        </a:rPr>
                        <a:t>chất</a:t>
                      </a:r>
                      <a:endParaRPr lang="en-US" sz="3200" baseline="0" dirty="0" err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4992">
                <a:tc>
                  <a:txBody>
                    <a:bodyPr/>
                    <a:lstStyle/>
                    <a:p>
                      <a:r>
                        <a:rPr lang="en-US" sz="2800" dirty="0"/>
                        <a:t>- Thìa bạc</a:t>
                      </a:r>
                      <a:endParaRPr lang="en-US" sz="2800" dirty="0"/>
                    </a:p>
                    <a:p>
                      <a:r>
                        <a:rPr lang="en-US" sz="2800" dirty="0"/>
                        <a:t>- Thìa gỗ</a:t>
                      </a:r>
                      <a:endParaRPr lang="en-US" sz="2800" dirty="0"/>
                    </a:p>
                    <a:p>
                      <a:r>
                        <a:rPr lang="en-US" sz="2800" dirty="0"/>
                        <a:t>- Bình khí oxygen</a:t>
                      </a:r>
                      <a:endParaRPr lang="en-US" sz="2800" dirty="0"/>
                    </a:p>
                    <a:p>
                      <a:r>
                        <a:rPr lang="en-US" sz="2800" dirty="0"/>
                        <a:t>- Khí Hidro</a:t>
                      </a:r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- Nước đường</a:t>
                      </a:r>
                      <a:endParaRPr lang="en-US" sz="2800" dirty="0"/>
                    </a:p>
                    <a:p>
                      <a:r>
                        <a:rPr lang="en-US" sz="2800" dirty="0"/>
                        <a:t>- Nước chấm</a:t>
                      </a:r>
                      <a:endParaRPr lang="en-US" sz="2800" dirty="0"/>
                    </a:p>
                    <a:p>
                      <a:r>
                        <a:rPr lang="en-US" sz="2800" dirty="0"/>
                        <a:t>- Hồ đền lừ</a:t>
                      </a:r>
                      <a:endParaRPr lang="en-US" sz="2800" dirty="0"/>
                    </a:p>
                    <a:p>
                      <a:r>
                        <a:rPr lang="en-US" sz="2800" dirty="0"/>
                        <a:t>- Nước bột sắn</a:t>
                      </a:r>
                      <a:endParaRPr lang="en-US" sz="2800" dirty="0"/>
                    </a:p>
                    <a:p>
                      <a:r>
                        <a:rPr lang="en-US" sz="2800" dirty="0"/>
                        <a:t>- Nước cam</a:t>
                      </a:r>
                      <a:endParaRPr lang="en-US" sz="2800" dirty="0"/>
                    </a:p>
                    <a:p>
                      <a:r>
                        <a:rPr lang="en-US" sz="2800" dirty="0"/>
                        <a:t>- Tương ớt</a:t>
                      </a:r>
                      <a:endParaRPr lang="en-US" sz="2800" dirty="0"/>
                    </a:p>
                    <a:p>
                      <a:r>
                        <a:rPr lang="en-US" sz="2800" dirty="0"/>
                        <a:t>- Nước ngọt</a:t>
                      </a:r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pic>
        <p:nvPicPr>
          <p:cNvPr id="6" name="Picture 2" descr="F:\linh\chay nhanh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61131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AI NHANH HƠN?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2578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91401" y="221766"/>
            <a:ext cx="1018536" cy="835140"/>
            <a:chOff x="0" y="0"/>
            <a:chExt cx="488950" cy="349250"/>
          </a:xfrm>
        </p:grpSpPr>
        <p:sp>
          <p:nvSpPr>
            <p:cNvPr id="6" name="5-Point Star 5"/>
            <p:cNvSpPr/>
            <p:nvPr/>
          </p:nvSpPr>
          <p:spPr>
            <a:xfrm>
              <a:off x="165100" y="0"/>
              <a:ext cx="171450" cy="228600"/>
            </a:xfrm>
            <a:prstGeom prst="star5">
              <a:avLst/>
            </a:prstGeom>
            <a:solidFill>
              <a:srgbClr val="FF0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en-US"/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317500" y="120650"/>
              <a:ext cx="171450" cy="228600"/>
            </a:xfrm>
            <a:prstGeom prst="star5">
              <a:avLst/>
            </a:prstGeom>
            <a:solidFill>
              <a:srgbClr val="FF0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en-US"/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0" y="120650"/>
              <a:ext cx="171450" cy="228600"/>
            </a:xfrm>
            <a:prstGeom prst="star5">
              <a:avLst/>
            </a:prstGeom>
            <a:solidFill>
              <a:srgbClr val="FF0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711200" y="1905000"/>
            <a:ext cx="7496175" cy="2584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IV: HỖN HỢP –   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TÁCH CHẤT RA KHỎI HỖN HỢP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cap="all" dirty="0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37+38+39 - BÀI 16: </a:t>
            </a:r>
            <a:endParaRPr lang="en-US" sz="3600" b="1" cap="all" dirty="0">
              <a:ln w="900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cap="all" dirty="0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HỖN HỢP CÁC CHẤT</a:t>
            </a:r>
            <a:endParaRPr lang="en-US" sz="3600" b="1" cap="all" spc="0" dirty="0">
              <a:ln w="900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381000"/>
            <a:ext cx="73113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CHẤT TINH KHIẾT VÀ HỖN HỢP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Giảm 47 %】 Bạc Thìa Bạc Nguyên Chất 999 Dụng Cụ Ăn Bằng Bạc Bé Muỗng Thủ  Công Bông Tuyết Dụng Cụ Ăn Bằng Bạc Đồ Gia Dụng Cán Dài Muôi Múc Canh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5" y="1447800"/>
            <a:ext cx="2497282" cy="1981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3063" y="3523565"/>
            <a:ext cx="2098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44491" y="3506421"/>
            <a:ext cx="2663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oxygen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Khí hydro tinh kh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431528"/>
            <a:ext cx="2746664" cy="192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95600" y="3551268"/>
            <a:ext cx="274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hiđro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5257165"/>
            <a:ext cx="8620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491" y="1402953"/>
            <a:ext cx="2663536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2"/>
          <p:cNvSpPr txBox="1"/>
          <p:nvPr/>
        </p:nvSpPr>
        <p:spPr>
          <a:xfrm>
            <a:off x="304800" y="5257800"/>
            <a:ext cx="8620991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khiết là những vật thể chỉ chứa một chất duy nhất.</a:t>
            </a:r>
            <a:endParaRPr lang="en-US" sz="3200" b="1" dirty="0" err="1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7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7" grpId="0"/>
      <p:bldP spid="8" grpId="0"/>
      <p:bldP spid="12" grpId="0"/>
      <p:bldP spid="13" grpId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Nước cất tiêm, dung môi pha tiêm - Hộp 50 ống x5ml | thietbiytecuongviet.com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227"/>
            <a:ext cx="83820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76400" y="368587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 TINH KHIẾT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newsflash/>
      </p:transition>
    </mc:Choice>
    <mc:Fallback>
      <p:transition spd="slow"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hanh Nhôm Cứng 2x50cm | Shopee Việ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72390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76400" y="368587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 TINH KHIẾT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97613" y="5620810"/>
            <a:ext cx="2920174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6400" y="7620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0835" y="5181600"/>
            <a:ext cx="8620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Những lợi ích không ngờ của nước đường - Tạp chí Thời Đại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71210"/>
            <a:ext cx="2884272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/>
          <p:cNvSpPr txBox="1"/>
          <p:nvPr/>
        </p:nvSpPr>
        <p:spPr>
          <a:xfrm>
            <a:off x="330587" y="3604975"/>
            <a:ext cx="2920174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22" y="914400"/>
            <a:ext cx="2667000" cy="25476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124200" y="3667780"/>
            <a:ext cx="288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100" y="912182"/>
            <a:ext cx="2756700" cy="2671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644075" y="3657600"/>
            <a:ext cx="2281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2"/>
          <p:cNvSpPr txBox="1"/>
          <p:nvPr/>
        </p:nvSpPr>
        <p:spPr>
          <a:xfrm>
            <a:off x="261620" y="4572000"/>
            <a:ext cx="8620991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 hợp là những vật thể chứa từ nhiều chất trở lên.</a:t>
            </a:r>
            <a:endParaRPr lang="en-US" sz="3200" b="1" dirty="0" err="1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6" grpId="0"/>
      <p:bldP spid="18" grpId="0"/>
      <p:bldP spid="2" grpId="0"/>
      <p:bldP spid="13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4350</Words>
  <PresentationFormat>On-screen Show (4:3)</PresentationFormat>
  <Paragraphs>285</Paragraphs>
  <Slides>26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4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Office Theme</vt:lpstr>
      <vt:lpstr>AI NHANH HƠN?</vt:lpstr>
      <vt:lpstr>AI NHANH HƠN?</vt:lpstr>
      <vt:lpstr>PowerPoint 演示文稿</vt:lpstr>
      <vt:lpstr>AI NHANH HƠN?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2021-04-19T01:36:00Z</dcterms:created>
  <dcterms:modified xsi:type="dcterms:W3CDTF">2021-12-03T04:05:31Z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4F3A6E7F04F9444D97B7B99A015E12F9</vt:lpwstr>
  </property>
  <property fmtid="{D5CDD505-2E9C-101B-9397-08002B2CF9AE}" pid="3" name="KSOProductBuildVer">
    <vt:lpwstr>1033-11.2.0.10382</vt:lpwstr>
  </property>
</Properties>
</file>