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2"/>
  </p:notesMasterIdLst>
  <p:sldIdLst>
    <p:sldId id="402" r:id="rId3"/>
    <p:sldId id="266" r:id="rId4"/>
    <p:sldId id="256" r:id="rId5"/>
    <p:sldId id="258" r:id="rId6"/>
    <p:sldId id="260" r:id="rId7"/>
    <p:sldId id="261" r:id="rId8"/>
    <p:sldId id="259" r:id="rId9"/>
    <p:sldId id="262" r:id="rId10"/>
    <p:sldId id="311" r:id="rId11"/>
    <p:sldId id="404" r:id="rId12"/>
    <p:sldId id="331" r:id="rId13"/>
    <p:sldId id="422" r:id="rId14"/>
    <p:sldId id="423" r:id="rId15"/>
    <p:sldId id="424" r:id="rId16"/>
    <p:sldId id="425" r:id="rId17"/>
    <p:sldId id="426" r:id="rId18"/>
    <p:sldId id="427" r:id="rId19"/>
    <p:sldId id="339" r:id="rId20"/>
    <p:sldId id="32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960" autoAdjust="0"/>
  </p:normalViewPr>
  <p:slideViewPr>
    <p:cSldViewPr snapToGrid="0">
      <p:cViewPr>
        <p:scale>
          <a:sx n="25" d="100"/>
          <a:sy n="25" d="100"/>
        </p:scale>
        <p:origin x="2442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1A2BA-2AD3-41C3-92E1-C44533DD6ED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90CA2-FF3B-4BFB-82DA-C525AB47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2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66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822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943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9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CÂU HỎI, TRẢ LỜI XONG QUAY LẠI RỒI BẤM VÀO HŨ MẬT ĐỂ MẬT ONG ĐẦY LÊN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7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0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76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002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91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74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6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41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7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00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0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7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34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5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9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1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60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00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642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97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6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97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379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123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819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5F5AFC8-0E56-C926-D148-7228D5B8052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1899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70" r:id="rId6"/>
    <p:sldLayoutId id="2147483671" r:id="rId7"/>
    <p:sldLayoutId id="2147483672" r:id="rId8"/>
    <p:sldLayoutId id="2147483673" r:id="rId9"/>
    <p:sldLayoutId id="214748368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0D90821-6D83-7E54-D28D-90FD68F0A95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9944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22.png"/><Relationship Id="rId26" Type="http://schemas.openxmlformats.org/officeDocument/2006/relationships/image" Target="../media/image17.png"/><Relationship Id="rId3" Type="http://schemas.openxmlformats.org/officeDocument/2006/relationships/audio" Target="../media/audio1.wav"/><Relationship Id="rId21" Type="http://schemas.openxmlformats.org/officeDocument/2006/relationships/slide" Target="slide5.xml"/><Relationship Id="rId7" Type="http://schemas.openxmlformats.org/officeDocument/2006/relationships/image" Target="../media/image20.gif"/><Relationship Id="rId12" Type="http://schemas.openxmlformats.org/officeDocument/2006/relationships/image" Target="../media/image11.png"/><Relationship Id="rId17" Type="http://schemas.openxmlformats.org/officeDocument/2006/relationships/image" Target="../media/image21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slide" Target="slide4.xml"/><Relationship Id="rId29" Type="http://schemas.openxmlformats.org/officeDocument/2006/relationships/image" Target="../media/image25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eg"/><Relationship Id="rId11" Type="http://schemas.openxmlformats.org/officeDocument/2006/relationships/image" Target="../media/image10.png"/><Relationship Id="rId24" Type="http://schemas.openxmlformats.org/officeDocument/2006/relationships/slide" Target="slide8.xml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23" Type="http://schemas.openxmlformats.org/officeDocument/2006/relationships/slide" Target="slide7.xml"/><Relationship Id="rId28" Type="http://schemas.openxmlformats.org/officeDocument/2006/relationships/image" Target="../media/image24.gif"/><Relationship Id="rId10" Type="http://schemas.microsoft.com/office/2007/relationships/hdphoto" Target="../media/hdphoto2.wdp"/><Relationship Id="rId19" Type="http://schemas.openxmlformats.org/officeDocument/2006/relationships/image" Target="../media/image23.png"/><Relationship Id="rId31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slide" Target="slide6.xml"/><Relationship Id="rId27" Type="http://schemas.openxmlformats.org/officeDocument/2006/relationships/image" Target="../media/image18.gif"/><Relationship Id="rId30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7.jpeg"/><Relationship Id="rId7" Type="http://schemas.openxmlformats.org/officeDocument/2006/relationships/image" Target="../media/image2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0.png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7.jpeg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7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78C07-4B87-D4BD-E822-CE4335C67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781" y="2017660"/>
            <a:ext cx="7486537" cy="26702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53" y="397899"/>
            <a:ext cx="2059309" cy="2943633"/>
          </a:xfrm>
          <a:prstGeom prst="rect">
            <a:avLst/>
          </a:prstGeom>
        </p:spPr>
      </p:pic>
      <p:grpSp>
        <p:nvGrpSpPr>
          <p:cNvPr id="2955" name="Google Shape;2955;p49"/>
          <p:cNvGrpSpPr/>
          <p:nvPr/>
        </p:nvGrpSpPr>
        <p:grpSpPr>
          <a:xfrm>
            <a:off x="626486" y="4921969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6" y="1224502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921;p49"/>
          <p:cNvGrpSpPr/>
          <p:nvPr/>
        </p:nvGrpSpPr>
        <p:grpSpPr>
          <a:xfrm>
            <a:off x="6318121" y="4933827"/>
            <a:ext cx="1085867" cy="1457333"/>
            <a:chOff x="7559750" y="1690838"/>
            <a:chExt cx="814400" cy="1093000"/>
          </a:xfrm>
        </p:grpSpPr>
        <p:sp>
          <p:nvSpPr>
            <p:cNvPr id="246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Hexagon 1"/>
          <p:cNvSpPr/>
          <p:nvPr/>
        </p:nvSpPr>
        <p:spPr>
          <a:xfrm>
            <a:off x="4027587" y="1296939"/>
            <a:ext cx="4550296" cy="3900380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867" kern="0">
              <a:solidFill>
                <a:srgbClr val="72B5CA"/>
              </a:solidFill>
              <a:latin typeface="Arial"/>
              <a:sym typeface="Arial"/>
            </a:endParaRPr>
          </a:p>
        </p:txBody>
      </p:sp>
      <p:pic>
        <p:nvPicPr>
          <p:cNvPr id="56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5" y="4144443"/>
            <a:ext cx="4912975" cy="27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0" y="3170625"/>
            <a:ext cx="6041624" cy="6441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8A09C4-E9E9-2792-7ACA-AC54CFA06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384" y="1959591"/>
            <a:ext cx="482845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14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lang="zh-CN" altLang="en-US" sz="28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A82C6-91FF-EDE7-84BB-937183EF3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938337"/>
            <a:ext cx="10136255" cy="21669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740312-1637-42E3-40FD-65880AD512BD}"/>
              </a:ext>
            </a:extLst>
          </p:cNvPr>
          <p:cNvSpPr/>
          <p:nvPr/>
        </p:nvSpPr>
        <p:spPr>
          <a:xfrm>
            <a:off x="2695575" y="31432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6F7654-1879-8B7C-1AFB-65434E20264A}"/>
              </a:ext>
            </a:extLst>
          </p:cNvPr>
          <p:cNvSpPr/>
          <p:nvPr/>
        </p:nvSpPr>
        <p:spPr>
          <a:xfrm>
            <a:off x="3857625" y="23431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4DEAA0-2A2E-08BE-EA31-30369154EFB2}"/>
              </a:ext>
            </a:extLst>
          </p:cNvPr>
          <p:cNvSpPr/>
          <p:nvPr/>
        </p:nvSpPr>
        <p:spPr>
          <a:xfrm>
            <a:off x="7915275" y="313372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1791CA-6E93-0F81-8F0E-CDBCC7366B0D}"/>
              </a:ext>
            </a:extLst>
          </p:cNvPr>
          <p:cNvSpPr/>
          <p:nvPr/>
        </p:nvSpPr>
        <p:spPr>
          <a:xfrm>
            <a:off x="9134475" y="235267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A7D019-AC24-FD8C-F175-3121BC5ACB5B}"/>
              </a:ext>
            </a:extLst>
          </p:cNvPr>
          <p:cNvSpPr/>
          <p:nvPr/>
        </p:nvSpPr>
        <p:spPr>
          <a:xfrm>
            <a:off x="10296525" y="3095625"/>
            <a:ext cx="8001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 animBg="1"/>
      <p:bldP spid="7" grpId="0" animBg="1"/>
      <p:bldP spid="9" grpId="0" animBg="1"/>
      <p:bldP spid="10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Rút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gọn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blipFill>
                <a:blip r:embed="rId3"/>
                <a:stretch>
                  <a:fillRect l="-181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/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blipFill>
                <a:blip r:embed="rId4"/>
                <a:stretch>
                  <a:fillRect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/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/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384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/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Đã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tô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màu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ngôi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sao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blipFill>
                <a:blip r:embed="rId4"/>
                <a:stretch>
                  <a:fillRect l="-1756" r="-76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048A949-111A-DF55-3314-D7CC44348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037" y="2662237"/>
            <a:ext cx="8205788" cy="33439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909A31E-7848-A18F-C7CB-5306ECBC5721}"/>
              </a:ext>
            </a:extLst>
          </p:cNvPr>
          <p:cNvSpPr/>
          <p:nvPr/>
        </p:nvSpPr>
        <p:spPr>
          <a:xfrm>
            <a:off x="6524625" y="2238374"/>
            <a:ext cx="3848100" cy="21240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95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bằng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892552"/>
              </a:xfrm>
              <a:prstGeom prst="rect">
                <a:avLst/>
              </a:prstGeom>
              <a:blipFill>
                <a:blip r:embed="rId4"/>
                <a:stretch>
                  <a:fillRect l="-181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/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blipFill>
                <a:blip r:embed="rId5"/>
                <a:stretch>
                  <a:fillRect l="-1532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/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blipFill>
                <a:blip r:embed="rId6"/>
                <a:stretch>
                  <a:fillRect l="-15709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/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blipFill>
                <a:blip r:embed="rId7"/>
                <a:stretch>
                  <a:fillRect l="-15326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/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blipFill>
                <a:blip r:embed="rId8"/>
                <a:stretch>
                  <a:fillRect l="-15326" b="-10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/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ó:</m:t>
                    </m:r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blipFill>
                <a:blip r:embed="rId9"/>
                <a:stretch>
                  <a:fillRect l="-4201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F2194B48-CC1A-506C-B919-DBFE48A9870F}"/>
              </a:ext>
            </a:extLst>
          </p:cNvPr>
          <p:cNvSpPr/>
          <p:nvPr/>
        </p:nvSpPr>
        <p:spPr>
          <a:xfrm>
            <a:off x="5962650" y="2114549"/>
            <a:ext cx="657225" cy="5715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13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4" grpId="0"/>
      <p:bldP spid="6" grpId="0"/>
      <p:bldP spid="7" grpId="0"/>
      <p:bldP spid="8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12781" y="706990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/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7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blipFill>
                <a:blip r:embed="rId3"/>
                <a:stretch>
                  <a:fillRect l="-5698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/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8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9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16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blipFill>
                <a:blip r:embed="rId4"/>
                <a:stretch>
                  <a:fillRect l="-5698"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/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/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blipFill>
                <a:blip r:embed="rId6"/>
                <a:stretch>
                  <a:fillRect r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/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blipFill>
                <a:blip r:embed="rId7"/>
                <a:stretch>
                  <a:fillRect r="-6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/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2438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2675832" y="788326"/>
            <a:ext cx="224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B8543-FA6F-DA4C-DB2B-782335B8C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661987"/>
            <a:ext cx="1838325" cy="790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B351A7-687A-EB89-665F-48C053F8077B}"/>
              </a:ext>
            </a:extLst>
          </p:cNvPr>
          <p:cNvSpPr txBox="1"/>
          <p:nvPr/>
        </p:nvSpPr>
        <p:spPr>
          <a:xfrm>
            <a:off x="789881" y="1731301"/>
            <a:ext cx="107829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 theo nhóm.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 chơi bắt đầu từ ô XUẤT PHÁT. Khi đến lượt, người chơi gieo xúc xắc. Đếm số chấm ở mặt trên xúc xắc rồi di chuyển số ô bằng số chấm đó. Nêu phân số chỉ phần đã tô màu của hình tại ô đi đến rồi hái một bông hoa ghi phân số bằng phân số đó.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 chơi kết thúc khi hái được tất cả 5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D90C5-B172-A2AE-E9FC-35C61EC04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642937"/>
            <a:ext cx="15906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72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181C34-08E8-64FE-8BB0-34740CA91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485775"/>
            <a:ext cx="59055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4548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3535519" y="829904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Dặn</a:t>
            </a:r>
            <a:r>
              <a:rPr lang="en-US" b="1" kern="0" dirty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dò</a:t>
            </a:r>
            <a:endParaRPr lang="en-US" b="1" kern="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12" name="Google Shape;1114;p39"/>
          <p:cNvSpPr txBox="1">
            <a:spLocks/>
          </p:cNvSpPr>
          <p:nvPr/>
        </p:nvSpPr>
        <p:spPr>
          <a:xfrm>
            <a:off x="2027704" y="3278998"/>
            <a:ext cx="9864845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Hoàn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thành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các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tập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Chuẩn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bị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tiếp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theo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100000" l="1183" r="97929">
                        <a14:foregroundMark x1="38166" y1="42012" x2="45562" y2="38757"/>
                        <a14:foregroundMark x1="54438" y1="38757" x2="60947" y2="39941"/>
                        <a14:foregroundMark x1="42604" y1="47337" x2="52959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11" y="3506533"/>
            <a:ext cx="4166083" cy="41660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2680083" y="2726710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Chúc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các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em</a:t>
            </a:r>
            <a:endParaRPr lang="en-US" sz="11733" b="1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học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tốt</a:t>
            </a:r>
            <a:endParaRPr lang="en-US" sz="11733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</p:txBody>
      </p:sp>
      <p:pic>
        <p:nvPicPr>
          <p:cNvPr id="111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2" y="2555595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22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83" y="250292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1429296" y="1219366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1429296" y="143911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1429296" y="16319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1429296" y="182480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1429296" y="2017652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8183" y="640953"/>
            <a:ext cx="843364" cy="11568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971" y="640196"/>
            <a:ext cx="841321" cy="115834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716" y="640196"/>
            <a:ext cx="841321" cy="11583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461" y="640196"/>
            <a:ext cx="841321" cy="115834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205" y="640196"/>
            <a:ext cx="841321" cy="1158340"/>
          </a:xfrm>
          <a:prstGeom prst="rect">
            <a:avLst/>
          </a:prstGeom>
        </p:spPr>
      </p:pic>
      <p:pic>
        <p:nvPicPr>
          <p:cNvPr id="1028" name="Picture 4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973" y="-347871"/>
            <a:ext cx="3564206" cy="38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57234-1542-4E9A-99E1-F6F9B7CFA6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8183" y="1417143"/>
            <a:ext cx="605385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6524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20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1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2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3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4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7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8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31" action="ppaction://hlinksldjump"/>
            <a:extLst>
              <a:ext uri="{FF2B5EF4-FFF2-40B4-BE49-F238E27FC236}">
                <a16:creationId xmlns:a16="http://schemas.microsoft.com/office/drawing/2014/main" id="{AA47707E-3392-32CA-7E18-5AC3ECD21E34}"/>
              </a:ext>
            </a:extLst>
          </p:cNvPr>
          <p:cNvSpPr/>
          <p:nvPr/>
        </p:nvSpPr>
        <p:spPr>
          <a:xfrm>
            <a:off x="255181" y="138223"/>
            <a:ext cx="1148317" cy="446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854552" y="235975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so sánh hai phân số cùng tử số ta làm như thế nào?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390650" y="4108095"/>
            <a:ext cx="9964753" cy="135925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so sánh hai phân số cùng tử số, phân số nào có mẫu số bé hơn thì phân số đó lớn hơn.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942B7-F955-2256-3EA7-78F2423EC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DB3293A-22D4-2F7B-32C4-0CEA71E38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6EB46A-F78A-DBFA-4D46-2928AD0BB8D9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7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blipFill>
                <a:blip r:embed="rId6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F2439B5-794B-02A1-2B7C-D439C1C2E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47A9B-66E4-87A5-E264-AFBDEF0C5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BBC6ED3C-1936-CFBF-2451-E0F7C7053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E8B895-4937-1F5C-EDD1-75A1E85F80F7}"/>
              </a:ext>
            </a:extLst>
          </p:cNvPr>
          <p:cNvSpPr/>
          <p:nvPr/>
        </p:nvSpPr>
        <p:spPr>
          <a:xfrm>
            <a:off x="854552" y="235975"/>
            <a:ext cx="10500851" cy="23357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F8CCC-5297-69B0-1C88-6888F52CEC85}"/>
              </a:ext>
            </a:extLst>
          </p:cNvPr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Muốn so sánh hai phân số khác mẫu số ta làm như thế nào?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16BE42-4C56-2697-B093-D0064609DFA9}"/>
              </a:ext>
            </a:extLst>
          </p:cNvPr>
          <p:cNvSpPr/>
          <p:nvPr/>
        </p:nvSpPr>
        <p:spPr>
          <a:xfrm>
            <a:off x="1390650" y="4108095"/>
            <a:ext cx="9964753" cy="161643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960170B-6883-F25E-05FC-DED82F8F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8ECB9-8972-8AD9-64A7-D93855B1A3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E66F5AA0-1C23-DBE6-4F84-E30F49568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D0E8FC-4E5A-2A99-A8B3-75BD081203BE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3F15A52-7661-4E8F-1D69-D4321B259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B2C329-0EFC-57AA-E733-BB4E0D2FCF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B5F01ED4-05E3-BBEA-7369-7E529CB5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52E8F3-06B5-B1BD-4E7B-A4401B1501C2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blipFill>
                <a:blip r:embed="rId7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Káº¿t quáº£ hÃ¬nh áº£nh cho right wrong tick icon">
            <a:extLst>
              <a:ext uri="{FF2B5EF4-FFF2-40B4-BE49-F238E27FC236}">
                <a16:creationId xmlns:a16="http://schemas.microsoft.com/office/drawing/2014/main" id="{73DBEB92-F639-16AB-D1FA-69F4735CD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108370" y="-1067170"/>
            <a:ext cx="6116756" cy="4270500"/>
          </a:xfrm>
          <a:prstGeom prst="rect">
            <a:avLst/>
          </a:prstGeom>
        </p:spPr>
      </p:pic>
      <p:grpSp>
        <p:nvGrpSpPr>
          <p:cNvPr id="1116" name="Google Shape;1116;p39"/>
          <p:cNvGrpSpPr/>
          <p:nvPr/>
        </p:nvGrpSpPr>
        <p:grpSpPr>
          <a:xfrm>
            <a:off x="4402303" y="5529060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53867" y="2703135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06651" y="5343494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32453" y="1830195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42691" y="5372063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41293" y="-82841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16760" y="3878476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63352" y="5196158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pic>
        <p:nvPicPr>
          <p:cNvPr id="383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9165436" y="2536860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243765" y="-343545"/>
            <a:ext cx="2696527" cy="3393383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sp>
        <p:nvSpPr>
          <p:cNvPr id="390" name="Rectangle 389"/>
          <p:cNvSpPr/>
          <p:nvPr/>
        </p:nvSpPr>
        <p:spPr>
          <a:xfrm rot="20460306">
            <a:off x="1127221" y="1071635"/>
            <a:ext cx="25923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" sz="80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Toán</a:t>
            </a:r>
            <a:endParaRPr lang="en-US" sz="8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45" y="4474323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8C9EE1-B4B2-6D1C-3EBF-B5AE16B4B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0538" y="2245886"/>
            <a:ext cx="7733846" cy="25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9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</TotalTime>
  <Words>392</Words>
  <PresentationFormat>Widescreen</PresentationFormat>
  <Paragraphs>68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微软雅黑</vt:lpstr>
      <vt:lpstr>#9Slide04 SFU Fenice</vt:lpstr>
      <vt:lpstr>.VnBlack</vt:lpstr>
      <vt:lpstr>Arial</vt:lpstr>
      <vt:lpstr>Bahiana</vt:lpstr>
      <vt:lpstr>Calibri</vt:lpstr>
      <vt:lpstr>Cambria</vt:lpstr>
      <vt:lpstr>Cambria Math</vt:lpstr>
      <vt:lpstr>Didact Gothic</vt:lpstr>
      <vt:lpstr>iCiel Cadena</vt:lpstr>
      <vt:lpstr>Times New Roman</vt:lpstr>
      <vt:lpstr>UTM Cookies</vt:lpstr>
      <vt:lpstr>UTM Staccato </vt:lpstr>
      <vt:lpstr>Math Mystery Escape Room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2023-12-21T02:04:43Z</dcterms:created>
  <dcterms:modified xsi:type="dcterms:W3CDTF">2024-02-20T13:07:52Z</dcterms:modified>
</cp:coreProperties>
</file>