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10" r:id="rId2"/>
    <p:sldId id="311" r:id="rId3"/>
    <p:sldId id="284" r:id="rId4"/>
    <p:sldId id="305" r:id="rId5"/>
    <p:sldId id="270" r:id="rId6"/>
    <p:sldId id="306" r:id="rId7"/>
    <p:sldId id="303" r:id="rId8"/>
    <p:sldId id="273" r:id="rId9"/>
    <p:sldId id="271" r:id="rId10"/>
    <p:sldId id="272" r:id="rId11"/>
    <p:sldId id="275" r:id="rId12"/>
    <p:sldId id="289" r:id="rId13"/>
    <p:sldId id="297" r:id="rId14"/>
    <p:sldId id="313" r:id="rId15"/>
    <p:sldId id="277" r:id="rId16"/>
    <p:sldId id="290" r:id="rId17"/>
    <p:sldId id="314" r:id="rId18"/>
    <p:sldId id="299" r:id="rId19"/>
    <p:sldId id="291" r:id="rId20"/>
    <p:sldId id="292" r:id="rId21"/>
    <p:sldId id="316" r:id="rId22"/>
    <p:sldId id="315" r:id="rId23"/>
    <p:sldId id="298" r:id="rId24"/>
    <p:sldId id="308" r:id="rId25"/>
    <p:sldId id="282" r:id="rId26"/>
    <p:sldId id="294" r:id="rId27"/>
    <p:sldId id="309" r:id="rId28"/>
    <p:sldId id="269" r:id="rId29"/>
    <p:sldId id="295" r:id="rId3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1"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1038" autoAdjust="0"/>
  </p:normalViewPr>
  <p:slideViewPr>
    <p:cSldViewPr snapToGrid="0" snapToObjects="1">
      <p:cViewPr varScale="1">
        <p:scale>
          <a:sx n="68" d="100"/>
          <a:sy n="68" d="100"/>
        </p:scale>
        <p:origin x="58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24C8C-DDD8-4255-9C31-1136218F8F69}"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47397-6384-44EE-A694-5C2CB09E458C}" type="slidenum">
              <a:rPr lang="en-US" smtClean="0"/>
              <a:t>‹#›</a:t>
            </a:fld>
            <a:endParaRPr lang="en-US"/>
          </a:p>
        </p:txBody>
      </p:sp>
    </p:spTree>
    <p:extLst>
      <p:ext uri="{BB962C8B-B14F-4D97-AF65-F5344CB8AC3E}">
        <p14:creationId xmlns:p14="http://schemas.microsoft.com/office/powerpoint/2010/main" val="74855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54147397-6384-44EE-A694-5C2CB09E458C}" type="slidenum">
              <a:rPr lang="en-US" smtClean="0"/>
              <a:t>7</a:t>
            </a:fld>
            <a:endParaRPr lang="en-US"/>
          </a:p>
        </p:txBody>
      </p:sp>
    </p:spTree>
    <p:extLst>
      <p:ext uri="{BB962C8B-B14F-4D97-AF65-F5344CB8AC3E}">
        <p14:creationId xmlns:p14="http://schemas.microsoft.com/office/powerpoint/2010/main" val="68278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Please,</a:t>
            </a:r>
            <a:r>
              <a:rPr lang="en-US" b="1" baseline="0" dirty="0">
                <a:solidFill>
                  <a:srgbClr val="FF0000"/>
                </a:solidFill>
              </a:rPr>
              <a:t> c</a:t>
            </a:r>
            <a:r>
              <a:rPr lang="en-US" b="1" dirty="0">
                <a:solidFill>
                  <a:srgbClr val="FF0000"/>
                </a:solidFill>
              </a:rPr>
              <a:t>lick</a:t>
            </a:r>
            <a:r>
              <a:rPr lang="en-US" b="1" baseline="0" dirty="0">
                <a:solidFill>
                  <a:srgbClr val="FF0000"/>
                </a:solidFill>
              </a:rPr>
              <a:t> on each phrase to hear the sound</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54147397-6384-44EE-A694-5C2CB09E458C}" type="slidenum">
              <a:rPr lang="en-US" smtClean="0"/>
              <a:t>8</a:t>
            </a:fld>
            <a:endParaRPr lang="en-US"/>
          </a:p>
        </p:txBody>
      </p:sp>
    </p:spTree>
    <p:extLst>
      <p:ext uri="{BB962C8B-B14F-4D97-AF65-F5344CB8AC3E}">
        <p14:creationId xmlns:p14="http://schemas.microsoft.com/office/powerpoint/2010/main" val="314945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Taken</a:t>
            </a:r>
            <a:r>
              <a:rPr lang="en-US" b="1" baseline="0" dirty="0"/>
              <a:t> from TA 10 </a:t>
            </a:r>
            <a:r>
              <a:rPr lang="en-US" b="1" baseline="0" dirty="0" err="1"/>
              <a:t>i</a:t>
            </a:r>
            <a:r>
              <a:rPr lang="en-US" b="1" baseline="0" dirty="0"/>
              <a:t>-Learn Smart World WB, page 52, New Words, activity a</a:t>
            </a:r>
            <a:endParaRPr lang="en-US" b="1" dirty="0"/>
          </a:p>
        </p:txBody>
      </p:sp>
      <p:sp>
        <p:nvSpPr>
          <p:cNvPr id="4" name="Slide Number Placeholder 3"/>
          <p:cNvSpPr>
            <a:spLocks noGrp="1"/>
          </p:cNvSpPr>
          <p:nvPr>
            <p:ph type="sldNum" sz="quarter" idx="10"/>
          </p:nvPr>
        </p:nvSpPr>
        <p:spPr/>
        <p:txBody>
          <a:bodyPr/>
          <a:lstStyle/>
          <a:p>
            <a:fld id="{54147397-6384-44EE-A694-5C2CB09E458C}" type="slidenum">
              <a:rPr lang="en-US" smtClean="0"/>
              <a:t>9</a:t>
            </a:fld>
            <a:endParaRPr lang="en-US"/>
          </a:p>
        </p:txBody>
      </p:sp>
    </p:spTree>
    <p:extLst>
      <p:ext uri="{BB962C8B-B14F-4D97-AF65-F5344CB8AC3E}">
        <p14:creationId xmlns:p14="http://schemas.microsoft.com/office/powerpoint/2010/main" val="260402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Taken</a:t>
            </a:r>
            <a:r>
              <a:rPr lang="en-US" b="1" baseline="0" dirty="0"/>
              <a:t> from TA 10 </a:t>
            </a:r>
            <a:r>
              <a:rPr lang="en-US" b="1" baseline="0" dirty="0" err="1"/>
              <a:t>i</a:t>
            </a:r>
            <a:r>
              <a:rPr lang="en-US" b="1" baseline="0" dirty="0"/>
              <a:t>-Learn Smart World WB, page 52, New Words, activity b</a:t>
            </a:r>
            <a:endParaRPr lang="en-US" dirty="0"/>
          </a:p>
        </p:txBody>
      </p:sp>
      <p:sp>
        <p:nvSpPr>
          <p:cNvPr id="4" name="Slide Number Placeholder 3"/>
          <p:cNvSpPr>
            <a:spLocks noGrp="1"/>
          </p:cNvSpPr>
          <p:nvPr>
            <p:ph type="sldNum" sz="quarter" idx="10"/>
          </p:nvPr>
        </p:nvSpPr>
        <p:spPr/>
        <p:txBody>
          <a:bodyPr/>
          <a:lstStyle/>
          <a:p>
            <a:fld id="{54147397-6384-44EE-A694-5C2CB09E458C}" type="slidenum">
              <a:rPr lang="en-US" smtClean="0"/>
              <a:t>10</a:t>
            </a:fld>
            <a:endParaRPr lang="en-US"/>
          </a:p>
        </p:txBody>
      </p:sp>
    </p:spTree>
    <p:extLst>
      <p:ext uri="{BB962C8B-B14F-4D97-AF65-F5344CB8AC3E}">
        <p14:creationId xmlns:p14="http://schemas.microsoft.com/office/powerpoint/2010/main" val="654064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147397-6384-44EE-A694-5C2CB09E458C}" type="slidenum">
              <a:rPr lang="en-US" smtClean="0"/>
              <a:t>16</a:t>
            </a:fld>
            <a:endParaRPr lang="en-US"/>
          </a:p>
        </p:txBody>
      </p:sp>
    </p:spTree>
    <p:extLst>
      <p:ext uri="{BB962C8B-B14F-4D97-AF65-F5344CB8AC3E}">
        <p14:creationId xmlns:p14="http://schemas.microsoft.com/office/powerpoint/2010/main" val="364778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Taken</a:t>
            </a:r>
            <a:r>
              <a:rPr lang="en-US" b="1" baseline="0" dirty="0"/>
              <a:t> from TA 10 </a:t>
            </a:r>
            <a:r>
              <a:rPr lang="en-US" b="1" baseline="0" dirty="0" err="1"/>
              <a:t>i</a:t>
            </a:r>
            <a:r>
              <a:rPr lang="en-US" b="1" baseline="0" dirty="0"/>
              <a:t>-Learn Smart World WB, page 52</a:t>
            </a:r>
            <a:endParaRPr lang="en-US" dirty="0"/>
          </a:p>
        </p:txBody>
      </p:sp>
      <p:sp>
        <p:nvSpPr>
          <p:cNvPr id="4" name="Slide Number Placeholder 3"/>
          <p:cNvSpPr>
            <a:spLocks noGrp="1"/>
          </p:cNvSpPr>
          <p:nvPr>
            <p:ph type="sldNum" sz="quarter" idx="10"/>
          </p:nvPr>
        </p:nvSpPr>
        <p:spPr/>
        <p:txBody>
          <a:bodyPr/>
          <a:lstStyle/>
          <a:p>
            <a:fld id="{54147397-6384-44EE-A694-5C2CB09E458C}" type="slidenum">
              <a:rPr lang="en-US" smtClean="0"/>
              <a:t>19</a:t>
            </a:fld>
            <a:endParaRPr lang="en-US"/>
          </a:p>
        </p:txBody>
      </p:sp>
    </p:spTree>
    <p:extLst>
      <p:ext uri="{BB962C8B-B14F-4D97-AF65-F5344CB8AC3E}">
        <p14:creationId xmlns:p14="http://schemas.microsoft.com/office/powerpoint/2010/main" val="575502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Taken</a:t>
            </a:r>
            <a:r>
              <a:rPr lang="en-US" b="1" baseline="0" dirty="0"/>
              <a:t> from TA 10 </a:t>
            </a:r>
            <a:r>
              <a:rPr lang="en-US" b="1" baseline="0" dirty="0" err="1"/>
              <a:t>i</a:t>
            </a:r>
            <a:r>
              <a:rPr lang="en-US" b="1" baseline="0" dirty="0"/>
              <a:t>-Learn Smart World WB, page 52</a:t>
            </a:r>
            <a:endParaRPr lang="en-US" dirty="0"/>
          </a:p>
        </p:txBody>
      </p:sp>
      <p:sp>
        <p:nvSpPr>
          <p:cNvPr id="4" name="Slide Number Placeholder 3"/>
          <p:cNvSpPr>
            <a:spLocks noGrp="1"/>
          </p:cNvSpPr>
          <p:nvPr>
            <p:ph type="sldNum" sz="quarter" idx="10"/>
          </p:nvPr>
        </p:nvSpPr>
        <p:spPr/>
        <p:txBody>
          <a:bodyPr/>
          <a:lstStyle/>
          <a:p>
            <a:fld id="{54147397-6384-44EE-A694-5C2CB09E458C}" type="slidenum">
              <a:rPr lang="en-US" smtClean="0"/>
              <a:t>20</a:t>
            </a:fld>
            <a:endParaRPr lang="en-US"/>
          </a:p>
        </p:txBody>
      </p:sp>
    </p:spTree>
    <p:extLst>
      <p:ext uri="{BB962C8B-B14F-4D97-AF65-F5344CB8AC3E}">
        <p14:creationId xmlns:p14="http://schemas.microsoft.com/office/powerpoint/2010/main" val="2804280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Taken</a:t>
            </a:r>
            <a:r>
              <a:rPr lang="en-US" b="1" baseline="0" dirty="0"/>
              <a:t> from TA 10 </a:t>
            </a:r>
            <a:r>
              <a:rPr lang="en-US" b="1" baseline="0" dirty="0" err="1"/>
              <a:t>i</a:t>
            </a:r>
            <a:r>
              <a:rPr lang="en-US" b="1" baseline="0" dirty="0"/>
              <a:t>-Learn Smart World WB, page 52</a:t>
            </a:r>
            <a:endParaRPr lang="en-US" dirty="0"/>
          </a:p>
        </p:txBody>
      </p:sp>
      <p:sp>
        <p:nvSpPr>
          <p:cNvPr id="4" name="Slide Number Placeholder 3"/>
          <p:cNvSpPr>
            <a:spLocks noGrp="1"/>
          </p:cNvSpPr>
          <p:nvPr>
            <p:ph type="sldNum" sz="quarter" idx="10"/>
          </p:nvPr>
        </p:nvSpPr>
        <p:spPr/>
        <p:txBody>
          <a:bodyPr/>
          <a:lstStyle/>
          <a:p>
            <a:fld id="{54147397-6384-44EE-A694-5C2CB09E458C}" type="slidenum">
              <a:rPr lang="en-US" smtClean="0"/>
              <a:t>21</a:t>
            </a:fld>
            <a:endParaRPr lang="en-US"/>
          </a:p>
        </p:txBody>
      </p:sp>
    </p:spTree>
    <p:extLst>
      <p:ext uri="{BB962C8B-B14F-4D97-AF65-F5344CB8AC3E}">
        <p14:creationId xmlns:p14="http://schemas.microsoft.com/office/powerpoint/2010/main" val="66373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69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A025F-4A42-FE48-B7B2-D5FBC143A4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0BFAD-4F29-F94C-9D8A-33DE84098633}" type="datetimeFigureOut">
              <a:t>7/26/2022</a:t>
            </a:fld>
            <a:endParaRPr lang="x-none"/>
          </a:p>
        </p:txBody>
      </p:sp>
      <p:sp>
        <p:nvSpPr>
          <p:cNvPr id="5" name="Footer Placeholder 4">
            <a:extLst>
              <a:ext uri="{FF2B5EF4-FFF2-40B4-BE49-F238E27FC236}">
                <a16:creationId xmlns:a16="http://schemas.microsoft.com/office/drawing/2014/main" id="{39E59E23-09A3-C844-8CD6-BFEB8E957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5B1DAE2F-0754-4F4F-B969-EB3B6F0BB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AD39D-5E4B-5941-A936-433FC1C6FE25}" type="slidenum">
              <a:t>‹#›</a:t>
            </a:fld>
            <a:endParaRPr lang="x-none"/>
          </a:p>
        </p:txBody>
      </p:sp>
      <p:pic>
        <p:nvPicPr>
          <p:cNvPr id="8" name="Picture 7">
            <a:extLst>
              <a:ext uri="{FF2B5EF4-FFF2-40B4-BE49-F238E27FC236}">
                <a16:creationId xmlns:a16="http://schemas.microsoft.com/office/drawing/2014/main" id="{D5399B83-00F1-524F-BDF6-BAB5619A00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4732" y="-14441"/>
            <a:ext cx="12222386" cy="6857999"/>
          </a:xfrm>
          <a:prstGeom prst="rect">
            <a:avLst/>
          </a:prstGeom>
        </p:spPr>
      </p:pic>
      <p:grpSp>
        <p:nvGrpSpPr>
          <p:cNvPr id="9" name="Group 8">
            <a:extLst>
              <a:ext uri="{FF2B5EF4-FFF2-40B4-BE49-F238E27FC236}">
                <a16:creationId xmlns:a16="http://schemas.microsoft.com/office/drawing/2014/main" id="{FDFDE0FC-811C-6B4D-A402-4A4EC1420D9C}"/>
              </a:ext>
            </a:extLst>
          </p:cNvPr>
          <p:cNvGrpSpPr/>
          <p:nvPr userDrawn="1"/>
        </p:nvGrpSpPr>
        <p:grpSpPr>
          <a:xfrm>
            <a:off x="5693239" y="6314169"/>
            <a:ext cx="805521" cy="529389"/>
            <a:chOff x="5778584" y="6325677"/>
            <a:chExt cx="805521" cy="529389"/>
          </a:xfrm>
        </p:grpSpPr>
        <p:pic>
          <p:nvPicPr>
            <p:cNvPr id="10" name="Picture 9">
              <a:hlinkClick r:id="" action="ppaction://hlinkshowjump?jump=firstslide"/>
              <a:extLst>
                <a:ext uri="{FF2B5EF4-FFF2-40B4-BE49-F238E27FC236}">
                  <a16:creationId xmlns:a16="http://schemas.microsoft.com/office/drawing/2014/main" id="{128DB713-A925-E940-9C1F-35CFB2B255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6650" y="6325677"/>
              <a:ext cx="529389" cy="529389"/>
            </a:xfrm>
            <a:prstGeom prst="rect">
              <a:avLst/>
            </a:prstGeom>
            <a:effectLst>
              <a:outerShdw blurRad="50800" dist="38100" dir="8100000" algn="tr" rotWithShape="0">
                <a:prstClr val="black">
                  <a:alpha val="40000"/>
                </a:prstClr>
              </a:outerShdw>
            </a:effectLst>
          </p:spPr>
        </p:pic>
        <p:pic>
          <p:nvPicPr>
            <p:cNvPr id="11" name="Picture 10">
              <a:hlinkClick r:id="" action="ppaction://hlinkshowjump?jump=nextslide"/>
              <a:extLst>
                <a:ext uri="{FF2B5EF4-FFF2-40B4-BE49-F238E27FC236}">
                  <a16:creationId xmlns:a16="http://schemas.microsoft.com/office/drawing/2014/main" id="{28ADE026-D255-0E46-A4EC-CE36DFF08EE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57190" y="6586741"/>
              <a:ext cx="126915" cy="191883"/>
            </a:xfrm>
            <a:prstGeom prst="rect">
              <a:avLst/>
            </a:prstGeom>
            <a:effectLst>
              <a:outerShdw blurRad="50800" dist="38100" dir="8100000" algn="tr" rotWithShape="0">
                <a:prstClr val="black">
                  <a:alpha val="40000"/>
                </a:prstClr>
              </a:outerShdw>
            </a:effectLst>
          </p:spPr>
        </p:pic>
        <p:pic>
          <p:nvPicPr>
            <p:cNvPr id="12" name="Picture 11">
              <a:hlinkClick r:id="" action="ppaction://hlinkshowjump?jump=previousslide"/>
              <a:extLst>
                <a:ext uri="{FF2B5EF4-FFF2-40B4-BE49-F238E27FC236}">
                  <a16:creationId xmlns:a16="http://schemas.microsoft.com/office/drawing/2014/main" id="{19B62DC2-97D1-B64B-869E-DEBA545BEC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5778584" y="6586741"/>
              <a:ext cx="126915" cy="191883"/>
            </a:xfrm>
            <a:prstGeom prst="rect">
              <a:avLst/>
            </a:prstGeom>
            <a:effectLst>
              <a:outerShdw blurRad="50800" dist="38100" dir="8100000" algn="tr" rotWithShape="0">
                <a:prstClr val="black">
                  <a:alpha val="40000"/>
                </a:prstClr>
              </a:outerShdw>
            </a:effectLst>
          </p:spPr>
        </p:pic>
      </p:grpSp>
      <p:sp>
        <p:nvSpPr>
          <p:cNvPr id="13" name="TextBox 12">
            <a:extLst>
              <a:ext uri="{FF2B5EF4-FFF2-40B4-BE49-F238E27FC236}">
                <a16:creationId xmlns:a16="http://schemas.microsoft.com/office/drawing/2014/main" id="{B1DF492A-81AD-5D4A-A943-32E917C1B56B}"/>
              </a:ext>
            </a:extLst>
          </p:cNvPr>
          <p:cNvSpPr txBox="1"/>
          <p:nvPr userDrawn="1"/>
        </p:nvSpPr>
        <p:spPr>
          <a:xfrm>
            <a:off x="24732" y="6510902"/>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 Anh 10 i</a:t>
            </a:r>
            <a:r>
              <a:rPr lang="en-US" sz="1400" baseline="0" dirty="0">
                <a:solidFill>
                  <a:schemeClr val="bg1"/>
                </a:solidFill>
              </a:rPr>
              <a:t>-Learn Smart World </a:t>
            </a:r>
            <a:endParaRPr lang="en-US" sz="1400" dirty="0">
              <a:solidFill>
                <a:schemeClr val="bg1"/>
              </a:solidFill>
            </a:endParaRPr>
          </a:p>
        </p:txBody>
      </p:sp>
      <p:pic>
        <p:nvPicPr>
          <p:cNvPr id="14" name="Picture 13">
            <a:extLst>
              <a:ext uri="{FF2B5EF4-FFF2-40B4-BE49-F238E27FC236}">
                <a16:creationId xmlns:a16="http://schemas.microsoft.com/office/drawing/2014/main" id="{F97DD529-7747-654A-B7AB-AFCA57F98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3A436751-F2B7-3544-9527-8B13899DC1B3}"/>
              </a:ext>
            </a:extLst>
          </p:cNvPr>
          <p:cNvSpPr txBox="1"/>
          <p:nvPr userDrawn="1"/>
        </p:nvSpPr>
        <p:spPr>
          <a:xfrm>
            <a:off x="82240" y="-48141"/>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Unit 9</a:t>
            </a:r>
          </a:p>
        </p:txBody>
      </p:sp>
    </p:spTree>
    <p:extLst>
      <p:ext uri="{BB962C8B-B14F-4D97-AF65-F5344CB8AC3E}">
        <p14:creationId xmlns:p14="http://schemas.microsoft.com/office/powerpoint/2010/main" val="120749363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8.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duhome.com.vn/DHALesson?idGrade=19&amp;idSubject=1&amp;idSeries=117&amp;idTheme=979&amp;IdLevel=1&amp;idThemeServer=66"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FG0USQaru8o"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xml"/><Relationship Id="rId5" Type="http://schemas.microsoft.com/office/2007/relationships/media" Target="../media/media5.mp3"/><Relationship Id="rId10" Type="http://schemas.openxmlformats.org/officeDocument/2006/relationships/audio" Target="../media/media7.mp3"/><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12" y="0"/>
            <a:ext cx="12192000" cy="6861047"/>
          </a:xfrm>
          <a:prstGeom prst="rect">
            <a:avLst/>
          </a:prstGeom>
        </p:spPr>
      </p:pic>
      <p:sp>
        <p:nvSpPr>
          <p:cNvPr id="5" name="Rectangle 4"/>
          <p:cNvSpPr/>
          <p:nvPr/>
        </p:nvSpPr>
        <p:spPr>
          <a:xfrm>
            <a:off x="5060685" y="2457473"/>
            <a:ext cx="6844938" cy="2431435"/>
          </a:xfrm>
          <a:prstGeom prst="rect">
            <a:avLst/>
          </a:prstGeom>
        </p:spPr>
        <p:txBody>
          <a:bodyPr wrap="square">
            <a:spAutoFit/>
          </a:bodyPr>
          <a:lstStyle/>
          <a:p>
            <a:pPr algn="ctr"/>
            <a:r>
              <a:rPr lang="en-US" sz="4400" b="1" dirty="0">
                <a:solidFill>
                  <a:srgbClr val="0070C0"/>
                </a:solidFill>
                <a:ea typeface="Times New Roman" panose="02020603050405020304" pitchFamily="18" charset="0"/>
                <a:cs typeface="Arial" panose="020B0604020202020204" pitchFamily="34" charset="0"/>
              </a:rPr>
              <a:t>UNIT 9: TRAVEL AND TOURISM</a:t>
            </a:r>
          </a:p>
          <a:p>
            <a:pPr algn="ctr"/>
            <a:r>
              <a:rPr lang="en-US" sz="3200" b="1" dirty="0">
                <a:solidFill>
                  <a:srgbClr val="00B050"/>
                </a:solidFill>
                <a:ea typeface="Times New Roman" panose="02020603050405020304" pitchFamily="18" charset="0"/>
                <a:cs typeface="Arial" panose="020B0604020202020204" pitchFamily="34" charset="0"/>
              </a:rPr>
              <a:t>Lesson 2.1 – Vocabulary &amp; Listening</a:t>
            </a:r>
          </a:p>
          <a:p>
            <a:pPr algn="ctr"/>
            <a:r>
              <a:rPr lang="en-US" sz="3200" b="1" dirty="0">
                <a:solidFill>
                  <a:schemeClr val="accent6">
                    <a:lumMod val="50000"/>
                  </a:schemeClr>
                </a:solidFill>
                <a:ea typeface="Times New Roman" panose="02020603050405020304" pitchFamily="18" charset="0"/>
                <a:cs typeface="Arial" panose="020B0604020202020204" pitchFamily="34" charset="0"/>
              </a:rPr>
              <a:t> </a:t>
            </a:r>
            <a:r>
              <a:rPr lang="en-US" sz="3200" b="1" dirty="0">
                <a:solidFill>
                  <a:srgbClr val="FF0000"/>
                </a:solidFill>
                <a:ea typeface="Times New Roman" panose="02020603050405020304" pitchFamily="18" charset="0"/>
                <a:cs typeface="Arial" panose="020B0604020202020204" pitchFamily="34" charset="0"/>
              </a:rPr>
              <a:t>Page 77</a:t>
            </a:r>
            <a:endParaRPr lang="en-US" sz="32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90878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7276" y="359920"/>
            <a:ext cx="1760708" cy="707886"/>
          </a:xfrm>
          <a:prstGeom prst="rect">
            <a:avLst/>
          </a:prstGeom>
          <a:solidFill>
            <a:srgbClr val="00B050"/>
          </a:solidFill>
        </p:spPr>
        <p:txBody>
          <a:bodyPr wrap="square" rtlCol="0">
            <a:spAutoFit/>
          </a:bodyPr>
          <a:lstStyle/>
          <a:p>
            <a:r>
              <a:rPr lang="en-US" sz="2000" b="1" dirty="0">
                <a:solidFill>
                  <a:schemeClr val="bg1"/>
                </a:solidFill>
              </a:rPr>
              <a:t>More Practice </a:t>
            </a:r>
          </a:p>
          <a:p>
            <a:r>
              <a:rPr lang="en-US" sz="2000" b="1" dirty="0">
                <a:solidFill>
                  <a:schemeClr val="bg1"/>
                </a:solidFill>
              </a:rPr>
              <a:t>WB, P. 52</a:t>
            </a:r>
            <a:endParaRPr lang="en-US" b="1" dirty="0">
              <a:solidFill>
                <a:schemeClr val="bg1"/>
              </a:solidFill>
            </a:endParaRPr>
          </a:p>
        </p:txBody>
      </p:sp>
      <p:sp>
        <p:nvSpPr>
          <p:cNvPr id="13" name="TextBox 12">
            <a:extLst>
              <a:ext uri="{FF2B5EF4-FFF2-40B4-BE49-F238E27FC236}">
                <a16:creationId xmlns:a16="http://schemas.microsoft.com/office/drawing/2014/main" id="{6A9AA3A6-A2AC-0A96-5453-85C2A7A1D463}"/>
              </a:ext>
            </a:extLst>
          </p:cNvPr>
          <p:cNvSpPr txBox="1"/>
          <p:nvPr/>
        </p:nvSpPr>
        <p:spPr>
          <a:xfrm>
            <a:off x="97276" y="1580975"/>
            <a:ext cx="11932995" cy="4448013"/>
          </a:xfrm>
          <a:prstGeom prst="rect">
            <a:avLst/>
          </a:prstGeom>
          <a:noFill/>
        </p:spPr>
        <p:txBody>
          <a:bodyPr wrap="square">
            <a:spAutoFit/>
          </a:bodyPr>
          <a:lstStyle/>
          <a:p>
            <a:pPr>
              <a:lnSpc>
                <a:spcPct val="150000"/>
              </a:lnSpc>
            </a:pPr>
            <a:r>
              <a:rPr lang="en-US" sz="3200" b="0" i="0" dirty="0">
                <a:solidFill>
                  <a:srgbClr val="002060"/>
                </a:solidFill>
                <a:effectLst/>
              </a:rPr>
              <a:t>1. The plane had a problem, so our flight was ________ until midnight.</a:t>
            </a:r>
            <a:br>
              <a:rPr lang="en-US" sz="3200" b="0" i="0" dirty="0">
                <a:solidFill>
                  <a:srgbClr val="002060"/>
                </a:solidFill>
                <a:effectLst/>
              </a:rPr>
            </a:br>
            <a:r>
              <a:rPr lang="en-US" sz="3200" b="0" i="0" dirty="0">
                <a:solidFill>
                  <a:srgbClr val="002060"/>
                </a:solidFill>
                <a:effectLst/>
              </a:rPr>
              <a:t>2. Don't eat those shrimp. They'll give you ______________.</a:t>
            </a:r>
            <a:br>
              <a:rPr lang="en-US" sz="3200" b="0" i="0" dirty="0">
                <a:solidFill>
                  <a:srgbClr val="002060"/>
                </a:solidFill>
                <a:effectLst/>
              </a:rPr>
            </a:br>
            <a:r>
              <a:rPr lang="en-US" sz="3200" b="0" i="0" dirty="0">
                <a:solidFill>
                  <a:srgbClr val="002060"/>
                </a:solidFill>
                <a:effectLst/>
              </a:rPr>
              <a:t>3. When you hear the _________, exit using the stairs. Do not use the elevator.</a:t>
            </a:r>
            <a:br>
              <a:rPr lang="en-US" sz="3200" b="0" i="0" dirty="0">
                <a:solidFill>
                  <a:srgbClr val="002060"/>
                </a:solidFill>
                <a:effectLst/>
              </a:rPr>
            </a:br>
            <a:r>
              <a:rPr lang="en-US" sz="3200" b="0" i="0" dirty="0">
                <a:solidFill>
                  <a:srgbClr val="002060"/>
                </a:solidFill>
                <a:effectLst/>
              </a:rPr>
              <a:t>4. Can I borrow your money? Someone _____ my wallet last night.</a:t>
            </a:r>
            <a:br>
              <a:rPr lang="en-US" sz="3200" b="0" i="0" dirty="0">
                <a:solidFill>
                  <a:srgbClr val="002060"/>
                </a:solidFill>
                <a:effectLst/>
              </a:rPr>
            </a:br>
            <a:r>
              <a:rPr lang="en-US" sz="3200" b="0" i="0" dirty="0">
                <a:solidFill>
                  <a:srgbClr val="002060"/>
                </a:solidFill>
                <a:effectLst/>
              </a:rPr>
              <a:t>5. My motorbike ___________, so I had to walk to work.</a:t>
            </a:r>
            <a:r>
              <a:rPr lang="en-US" sz="3200" dirty="0">
                <a:solidFill>
                  <a:srgbClr val="002060"/>
                </a:solidFill>
              </a:rPr>
              <a:t> </a:t>
            </a:r>
          </a:p>
        </p:txBody>
      </p:sp>
      <p:sp>
        <p:nvSpPr>
          <p:cNvPr id="15" name="TextBox 14">
            <a:extLst>
              <a:ext uri="{FF2B5EF4-FFF2-40B4-BE49-F238E27FC236}">
                <a16:creationId xmlns:a16="http://schemas.microsoft.com/office/drawing/2014/main" id="{4A3755EA-1FCE-1CAD-0493-80AF7EFDD150}"/>
              </a:ext>
            </a:extLst>
          </p:cNvPr>
          <p:cNvSpPr txBox="1"/>
          <p:nvPr/>
        </p:nvSpPr>
        <p:spPr>
          <a:xfrm>
            <a:off x="2121108" y="355455"/>
            <a:ext cx="9722549" cy="1077218"/>
          </a:xfrm>
          <a:prstGeom prst="rect">
            <a:avLst/>
          </a:prstGeom>
          <a:noFill/>
        </p:spPr>
        <p:txBody>
          <a:bodyPr wrap="square">
            <a:spAutoFit/>
          </a:bodyPr>
          <a:lstStyle/>
          <a:p>
            <a:r>
              <a:rPr lang="en-US" sz="3200" b="1" i="0" dirty="0">
                <a:solidFill>
                  <a:srgbClr val="002060"/>
                </a:solidFill>
                <a:effectLst/>
              </a:rPr>
              <a:t>b. Fill in the blanks with the words from Task a. Make changes to the verb form if needed.</a:t>
            </a:r>
            <a:endParaRPr lang="en-US" sz="3200" dirty="0"/>
          </a:p>
        </p:txBody>
      </p:sp>
      <p:sp>
        <p:nvSpPr>
          <p:cNvPr id="16" name="TextBox 15">
            <a:extLst>
              <a:ext uri="{FF2B5EF4-FFF2-40B4-BE49-F238E27FC236}">
                <a16:creationId xmlns:a16="http://schemas.microsoft.com/office/drawing/2014/main" id="{56154398-EAD4-08D5-ADA9-A735C39C0681}"/>
              </a:ext>
            </a:extLst>
          </p:cNvPr>
          <p:cNvSpPr txBox="1"/>
          <p:nvPr/>
        </p:nvSpPr>
        <p:spPr>
          <a:xfrm>
            <a:off x="7736113" y="1721132"/>
            <a:ext cx="1509486" cy="584775"/>
          </a:xfrm>
          <a:prstGeom prst="rect">
            <a:avLst/>
          </a:prstGeom>
          <a:noFill/>
        </p:spPr>
        <p:txBody>
          <a:bodyPr wrap="square" rtlCol="0">
            <a:spAutoFit/>
          </a:bodyPr>
          <a:lstStyle/>
          <a:p>
            <a:r>
              <a:rPr lang="en-US" sz="3200" dirty="0">
                <a:solidFill>
                  <a:srgbClr val="FF0000"/>
                </a:solidFill>
              </a:rPr>
              <a:t>delayed</a:t>
            </a:r>
          </a:p>
        </p:txBody>
      </p:sp>
      <p:sp>
        <p:nvSpPr>
          <p:cNvPr id="17" name="TextBox 16">
            <a:extLst>
              <a:ext uri="{FF2B5EF4-FFF2-40B4-BE49-F238E27FC236}">
                <a16:creationId xmlns:a16="http://schemas.microsoft.com/office/drawing/2014/main" id="{56088017-230A-D06A-7408-562D8CA059B2}"/>
              </a:ext>
            </a:extLst>
          </p:cNvPr>
          <p:cNvSpPr txBox="1"/>
          <p:nvPr/>
        </p:nvSpPr>
        <p:spPr>
          <a:xfrm>
            <a:off x="7293427" y="2497878"/>
            <a:ext cx="2685143" cy="584775"/>
          </a:xfrm>
          <a:prstGeom prst="rect">
            <a:avLst/>
          </a:prstGeom>
          <a:noFill/>
        </p:spPr>
        <p:txBody>
          <a:bodyPr wrap="square" rtlCol="0">
            <a:spAutoFit/>
          </a:bodyPr>
          <a:lstStyle/>
          <a:p>
            <a:r>
              <a:rPr lang="en-US" sz="3200" dirty="0">
                <a:solidFill>
                  <a:srgbClr val="FF0000"/>
                </a:solidFill>
              </a:rPr>
              <a:t>food poisoning </a:t>
            </a:r>
          </a:p>
        </p:txBody>
      </p:sp>
      <p:sp>
        <p:nvSpPr>
          <p:cNvPr id="18" name="TextBox 17">
            <a:extLst>
              <a:ext uri="{FF2B5EF4-FFF2-40B4-BE49-F238E27FC236}">
                <a16:creationId xmlns:a16="http://schemas.microsoft.com/office/drawing/2014/main" id="{C9B88160-78BF-8969-6EBE-22714B47A6DC}"/>
              </a:ext>
            </a:extLst>
          </p:cNvPr>
          <p:cNvSpPr txBox="1"/>
          <p:nvPr/>
        </p:nvSpPr>
        <p:spPr>
          <a:xfrm>
            <a:off x="3911603" y="3201828"/>
            <a:ext cx="2264228" cy="584775"/>
          </a:xfrm>
          <a:prstGeom prst="rect">
            <a:avLst/>
          </a:prstGeom>
          <a:noFill/>
        </p:spPr>
        <p:txBody>
          <a:bodyPr wrap="square" rtlCol="0">
            <a:spAutoFit/>
          </a:bodyPr>
          <a:lstStyle/>
          <a:p>
            <a:r>
              <a:rPr lang="en-US" sz="3200" dirty="0">
                <a:solidFill>
                  <a:srgbClr val="FF0000"/>
                </a:solidFill>
              </a:rPr>
              <a:t>fire alarm</a:t>
            </a:r>
          </a:p>
        </p:txBody>
      </p:sp>
      <p:sp>
        <p:nvSpPr>
          <p:cNvPr id="19" name="TextBox 18">
            <a:extLst>
              <a:ext uri="{FF2B5EF4-FFF2-40B4-BE49-F238E27FC236}">
                <a16:creationId xmlns:a16="http://schemas.microsoft.com/office/drawing/2014/main" id="{D8DCCD65-2D0C-3394-A20E-FD763F81DB87}"/>
              </a:ext>
            </a:extLst>
          </p:cNvPr>
          <p:cNvSpPr txBox="1"/>
          <p:nvPr/>
        </p:nvSpPr>
        <p:spPr>
          <a:xfrm>
            <a:off x="6758244" y="4669137"/>
            <a:ext cx="1124858" cy="584775"/>
          </a:xfrm>
          <a:prstGeom prst="rect">
            <a:avLst/>
          </a:prstGeom>
          <a:noFill/>
        </p:spPr>
        <p:txBody>
          <a:bodyPr wrap="square" rtlCol="0">
            <a:spAutoFit/>
          </a:bodyPr>
          <a:lstStyle/>
          <a:p>
            <a:r>
              <a:rPr lang="en-US" sz="3200" dirty="0">
                <a:solidFill>
                  <a:srgbClr val="FF0000"/>
                </a:solidFill>
              </a:rPr>
              <a:t>stole</a:t>
            </a:r>
          </a:p>
        </p:txBody>
      </p:sp>
      <p:sp>
        <p:nvSpPr>
          <p:cNvPr id="20" name="TextBox 19">
            <a:extLst>
              <a:ext uri="{FF2B5EF4-FFF2-40B4-BE49-F238E27FC236}">
                <a16:creationId xmlns:a16="http://schemas.microsoft.com/office/drawing/2014/main" id="{70AED7F2-0BF9-A11A-D802-FA32B105890B}"/>
              </a:ext>
            </a:extLst>
          </p:cNvPr>
          <p:cNvSpPr txBox="1"/>
          <p:nvPr/>
        </p:nvSpPr>
        <p:spPr>
          <a:xfrm>
            <a:off x="3125987" y="5398576"/>
            <a:ext cx="2264228" cy="584775"/>
          </a:xfrm>
          <a:prstGeom prst="rect">
            <a:avLst/>
          </a:prstGeom>
          <a:noFill/>
        </p:spPr>
        <p:txBody>
          <a:bodyPr wrap="square" rtlCol="0">
            <a:spAutoFit/>
          </a:bodyPr>
          <a:lstStyle/>
          <a:p>
            <a:r>
              <a:rPr lang="en-US" sz="3200" dirty="0">
                <a:solidFill>
                  <a:srgbClr val="FF0000"/>
                </a:solidFill>
              </a:rPr>
              <a:t>broke down</a:t>
            </a:r>
          </a:p>
        </p:txBody>
      </p:sp>
    </p:spTree>
    <p:extLst>
      <p:ext uri="{BB962C8B-B14F-4D97-AF65-F5344CB8AC3E}">
        <p14:creationId xmlns:p14="http://schemas.microsoft.com/office/powerpoint/2010/main" val="146584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20326"/>
            <a:ext cx="3502571" cy="598713"/>
          </a:xfrm>
          <a:prstGeom prst="rect">
            <a:avLst/>
          </a:prstGeom>
        </p:spPr>
      </p:pic>
      <p:sp>
        <p:nvSpPr>
          <p:cNvPr id="4" name="Rectangle 3"/>
          <p:cNvSpPr/>
          <p:nvPr/>
        </p:nvSpPr>
        <p:spPr>
          <a:xfrm>
            <a:off x="522514" y="1019040"/>
            <a:ext cx="11234057" cy="2862322"/>
          </a:xfrm>
          <a:prstGeom prst="rect">
            <a:avLst/>
          </a:prstGeom>
        </p:spPr>
        <p:txBody>
          <a:bodyPr wrap="square">
            <a:spAutoFit/>
          </a:bodyPr>
          <a:lstStyle/>
          <a:p>
            <a:pPr>
              <a:lnSpc>
                <a:spcPct val="150000"/>
              </a:lnSpc>
            </a:pPr>
            <a:r>
              <a:rPr lang="en-US" sz="4000" b="1" dirty="0">
                <a:solidFill>
                  <a:srgbClr val="002060"/>
                </a:solidFill>
              </a:rPr>
              <a:t>b. </a:t>
            </a:r>
            <a:r>
              <a:rPr lang="en-US" sz="4000" b="1" i="0" dirty="0">
                <a:solidFill>
                  <a:srgbClr val="002060"/>
                </a:solidFill>
                <a:effectLst/>
              </a:rPr>
              <a:t>In pairs: Have you had similar experiences to the previous problems in task b? </a:t>
            </a:r>
          </a:p>
          <a:p>
            <a:pPr>
              <a:lnSpc>
                <a:spcPct val="150000"/>
              </a:lnSpc>
            </a:pPr>
            <a:r>
              <a:rPr lang="en-US" sz="4000" b="1" i="0" dirty="0">
                <a:solidFill>
                  <a:srgbClr val="002060"/>
                </a:solidFill>
                <a:effectLst/>
              </a:rPr>
              <a:t>Talk with your partner.</a:t>
            </a:r>
            <a:endParaRPr lang="en-US" sz="4400" dirty="0">
              <a:solidFill>
                <a:srgbClr val="0070C0"/>
              </a:solidFill>
            </a:endParaRPr>
          </a:p>
        </p:txBody>
      </p:sp>
      <p:pic>
        <p:nvPicPr>
          <p:cNvPr id="6" name="Picture 5">
            <a:extLst>
              <a:ext uri="{FF2B5EF4-FFF2-40B4-BE49-F238E27FC236}">
                <a16:creationId xmlns:a16="http://schemas.microsoft.com/office/drawing/2014/main" id="{B3290690-4851-2B86-95E1-68F183F28D45}"/>
              </a:ext>
            </a:extLst>
          </p:cNvPr>
          <p:cNvPicPr>
            <a:picLocks noChangeAspect="1"/>
          </p:cNvPicPr>
          <p:nvPr/>
        </p:nvPicPr>
        <p:blipFill>
          <a:blip r:embed="rId3"/>
          <a:stretch>
            <a:fillRect/>
          </a:stretch>
        </p:blipFill>
        <p:spPr>
          <a:xfrm>
            <a:off x="1475240" y="4727791"/>
            <a:ext cx="9705975" cy="1381125"/>
          </a:xfrm>
          <a:prstGeom prst="rect">
            <a:avLst/>
          </a:prstGeom>
        </p:spPr>
      </p:pic>
      <p:sp>
        <p:nvSpPr>
          <p:cNvPr id="7" name="TextBox 6">
            <a:extLst>
              <a:ext uri="{FF2B5EF4-FFF2-40B4-BE49-F238E27FC236}">
                <a16:creationId xmlns:a16="http://schemas.microsoft.com/office/drawing/2014/main" id="{ADA2CFF5-B7A9-5281-9395-06D94D97EF82}"/>
              </a:ext>
            </a:extLst>
          </p:cNvPr>
          <p:cNvSpPr txBox="1"/>
          <p:nvPr/>
        </p:nvSpPr>
        <p:spPr>
          <a:xfrm>
            <a:off x="1141414" y="4005296"/>
            <a:ext cx="3125788" cy="707886"/>
          </a:xfrm>
          <a:prstGeom prst="rect">
            <a:avLst/>
          </a:prstGeom>
          <a:noFill/>
        </p:spPr>
        <p:txBody>
          <a:bodyPr wrap="square" rtlCol="0">
            <a:spAutoFit/>
          </a:bodyPr>
          <a:lstStyle/>
          <a:p>
            <a:r>
              <a:rPr lang="en-US" sz="4000" b="1" dirty="0">
                <a:solidFill>
                  <a:srgbClr val="FF0000"/>
                </a:solidFill>
              </a:rPr>
              <a:t>Example:</a:t>
            </a:r>
          </a:p>
        </p:txBody>
      </p:sp>
    </p:spTree>
    <p:extLst>
      <p:ext uri="{BB962C8B-B14F-4D97-AF65-F5344CB8AC3E}">
        <p14:creationId xmlns:p14="http://schemas.microsoft.com/office/powerpoint/2010/main" val="2185377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54" y="-1074151"/>
            <a:ext cx="13879584" cy="873925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056" y="430383"/>
            <a:ext cx="6551084" cy="1175837"/>
          </a:xfrm>
          <a:prstGeom prst="rect">
            <a:avLst/>
          </a:prstGeom>
        </p:spPr>
      </p:pic>
    </p:spTree>
    <p:extLst>
      <p:ext uri="{BB962C8B-B14F-4D97-AF65-F5344CB8AC3E}">
        <p14:creationId xmlns:p14="http://schemas.microsoft.com/office/powerpoint/2010/main" val="4227097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7276" y="359920"/>
            <a:ext cx="1760708" cy="400110"/>
          </a:xfrm>
          <a:prstGeom prst="rect">
            <a:avLst/>
          </a:prstGeom>
          <a:solidFill>
            <a:srgbClr val="00B050"/>
          </a:solidFill>
        </p:spPr>
        <p:txBody>
          <a:bodyPr wrap="square" rtlCol="0">
            <a:spAutoFit/>
          </a:bodyPr>
          <a:lstStyle/>
          <a:p>
            <a:r>
              <a:rPr lang="en-US" sz="2000" b="1" dirty="0">
                <a:solidFill>
                  <a:schemeClr val="bg1"/>
                </a:solidFill>
              </a:rPr>
              <a:t>Pre - Listening</a:t>
            </a:r>
          </a:p>
        </p:txBody>
      </p:sp>
      <p:sp>
        <p:nvSpPr>
          <p:cNvPr id="13" name="TextBox 12">
            <a:extLst>
              <a:ext uri="{FF2B5EF4-FFF2-40B4-BE49-F238E27FC236}">
                <a16:creationId xmlns:a16="http://schemas.microsoft.com/office/drawing/2014/main" id="{2E5F1CEA-EB6B-F8AB-AB12-57DA2E175B01}"/>
              </a:ext>
            </a:extLst>
          </p:cNvPr>
          <p:cNvSpPr txBox="1"/>
          <p:nvPr/>
        </p:nvSpPr>
        <p:spPr>
          <a:xfrm>
            <a:off x="418158" y="702154"/>
            <a:ext cx="11672242" cy="1754326"/>
          </a:xfrm>
          <a:prstGeom prst="rect">
            <a:avLst/>
          </a:prstGeom>
          <a:noFill/>
        </p:spPr>
        <p:txBody>
          <a:bodyPr wrap="square">
            <a:spAutoFit/>
          </a:bodyPr>
          <a:lstStyle/>
          <a:p>
            <a:pPr marL="514350" indent="-514350">
              <a:buAutoNum type="alphaLcPeriod"/>
            </a:pPr>
            <a:r>
              <a:rPr lang="en-US" sz="3600" b="1" i="0" dirty="0">
                <a:solidFill>
                  <a:srgbClr val="002060"/>
                </a:solidFill>
                <a:effectLst/>
              </a:rPr>
              <a:t>Listen to Simon talking to Jackie about his vacation. </a:t>
            </a:r>
          </a:p>
          <a:p>
            <a:r>
              <a:rPr lang="en-US" sz="3600" b="1" i="0" dirty="0">
                <a:solidFill>
                  <a:srgbClr val="002060"/>
                </a:solidFill>
                <a:effectLst/>
              </a:rPr>
              <a:t>How was his vacation?</a:t>
            </a:r>
            <a:r>
              <a:rPr lang="en-US" sz="3600" dirty="0">
                <a:solidFill>
                  <a:srgbClr val="002060"/>
                </a:solidFill>
              </a:rPr>
              <a:t> </a:t>
            </a:r>
          </a:p>
          <a:p>
            <a:r>
              <a:rPr lang="en-US" sz="3600" b="0" i="0" dirty="0">
                <a:solidFill>
                  <a:srgbClr val="002060"/>
                </a:solidFill>
                <a:effectLst/>
              </a:rPr>
              <a:t>a. fantastic 		b. terrible			 c. boring</a:t>
            </a:r>
            <a:endParaRPr lang="en-US" sz="2000" dirty="0">
              <a:solidFill>
                <a:srgbClr val="002060"/>
              </a:solidFill>
            </a:endParaRPr>
          </a:p>
        </p:txBody>
      </p:sp>
      <p:pic>
        <p:nvPicPr>
          <p:cNvPr id="7" name="Picture 6">
            <a:extLst>
              <a:ext uri="{FF2B5EF4-FFF2-40B4-BE49-F238E27FC236}">
                <a16:creationId xmlns:a16="http://schemas.microsoft.com/office/drawing/2014/main" id="{6FE0DADE-2D56-3999-D501-CBA92C302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14" y="2593466"/>
            <a:ext cx="5413206" cy="3616109"/>
          </a:xfrm>
          <a:prstGeom prst="rect">
            <a:avLst/>
          </a:prstGeom>
        </p:spPr>
      </p:pic>
      <p:pic>
        <p:nvPicPr>
          <p:cNvPr id="15" name="Picture 14">
            <a:extLst>
              <a:ext uri="{FF2B5EF4-FFF2-40B4-BE49-F238E27FC236}">
                <a16:creationId xmlns:a16="http://schemas.microsoft.com/office/drawing/2014/main" id="{AE28BED7-6E9B-C623-523C-375BB48C7E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593466"/>
            <a:ext cx="5378773" cy="3616109"/>
          </a:xfrm>
          <a:prstGeom prst="rect">
            <a:avLst/>
          </a:prstGeom>
        </p:spPr>
      </p:pic>
    </p:spTree>
    <p:extLst>
      <p:ext uri="{BB962C8B-B14F-4D97-AF65-F5344CB8AC3E}">
        <p14:creationId xmlns:p14="http://schemas.microsoft.com/office/powerpoint/2010/main" val="14757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9967" y="2523788"/>
            <a:ext cx="5893537" cy="646331"/>
          </a:xfrm>
          <a:prstGeom prst="rect">
            <a:avLst/>
          </a:prstGeom>
        </p:spPr>
        <p:txBody>
          <a:bodyPr wrap="square">
            <a:spAutoFit/>
          </a:bodyPr>
          <a:lstStyle/>
          <a:p>
            <a:r>
              <a:rPr lang="en-US" sz="3600" dirty="0">
                <a:solidFill>
                  <a:srgbClr val="0070C0"/>
                </a:solidFill>
              </a:rPr>
              <a:t>What are you going to listen?</a:t>
            </a:r>
          </a:p>
        </p:txBody>
      </p:sp>
      <p:sp>
        <p:nvSpPr>
          <p:cNvPr id="10" name="Rectangle 9"/>
          <p:cNvSpPr/>
          <p:nvPr/>
        </p:nvSpPr>
        <p:spPr>
          <a:xfrm>
            <a:off x="620125" y="3257245"/>
            <a:ext cx="11268308" cy="646331"/>
          </a:xfrm>
          <a:prstGeom prst="rect">
            <a:avLst/>
          </a:prstGeom>
        </p:spPr>
        <p:txBody>
          <a:bodyPr wrap="square">
            <a:spAutoFit/>
          </a:bodyPr>
          <a:lstStyle/>
          <a:p>
            <a:r>
              <a:rPr lang="en-US" sz="3600" dirty="0">
                <a:solidFill>
                  <a:srgbClr val="FF0000"/>
                </a:solidFill>
                <a:sym typeface="Wingdings" panose="05000000000000000000" pitchFamily="2" charset="2"/>
              </a:rPr>
              <a:t> </a:t>
            </a:r>
            <a:r>
              <a:rPr lang="en-US" sz="3600" dirty="0">
                <a:solidFill>
                  <a:srgbClr val="FF0000"/>
                </a:solidFill>
              </a:rPr>
              <a:t>Listen to Simon talking to Jackie about his vacation</a:t>
            </a:r>
          </a:p>
        </p:txBody>
      </p:sp>
      <p:sp>
        <p:nvSpPr>
          <p:cNvPr id="11" name="Rectangle 10"/>
          <p:cNvSpPr/>
          <p:nvPr/>
        </p:nvSpPr>
        <p:spPr>
          <a:xfrm>
            <a:off x="589967" y="4047281"/>
            <a:ext cx="8192602" cy="646331"/>
          </a:xfrm>
          <a:prstGeom prst="rect">
            <a:avLst/>
          </a:prstGeom>
        </p:spPr>
        <p:txBody>
          <a:bodyPr wrap="square">
            <a:spAutoFit/>
          </a:bodyPr>
          <a:lstStyle/>
          <a:p>
            <a:r>
              <a:rPr lang="en-US" sz="3600" dirty="0">
                <a:solidFill>
                  <a:srgbClr val="0070C0"/>
                </a:solidFill>
              </a:rPr>
              <a:t>What are some key words in the question?</a:t>
            </a:r>
          </a:p>
        </p:txBody>
      </p:sp>
      <p:sp>
        <p:nvSpPr>
          <p:cNvPr id="12" name="Rectangle 11"/>
          <p:cNvSpPr/>
          <p:nvPr/>
        </p:nvSpPr>
        <p:spPr>
          <a:xfrm>
            <a:off x="589967" y="4780738"/>
            <a:ext cx="11012066" cy="646331"/>
          </a:xfrm>
          <a:prstGeom prst="rect">
            <a:avLst/>
          </a:prstGeom>
        </p:spPr>
        <p:txBody>
          <a:bodyPr wrap="square">
            <a:spAutoFit/>
          </a:bodyPr>
          <a:lstStyle/>
          <a:p>
            <a:r>
              <a:rPr lang="en-US" sz="3600" dirty="0">
                <a:solidFill>
                  <a:srgbClr val="FF0000"/>
                </a:solidFill>
                <a:sym typeface="Wingdings" panose="05000000000000000000" pitchFamily="2" charset="2"/>
              </a:rPr>
              <a:t> How, vacation, f</a:t>
            </a:r>
            <a:r>
              <a:rPr lang="en-US" sz="3600" dirty="0">
                <a:solidFill>
                  <a:srgbClr val="FF0000"/>
                </a:solidFill>
              </a:rPr>
              <a:t>antastic, terrible, boring </a:t>
            </a:r>
            <a:r>
              <a:rPr lang="en-US" sz="3600" b="1" dirty="0">
                <a:solidFill>
                  <a:schemeClr val="accent1"/>
                </a:solidFill>
              </a:rPr>
              <a:t>?</a:t>
            </a:r>
            <a:r>
              <a:rPr lang="en-US" sz="3600" b="1" dirty="0">
                <a:solidFill>
                  <a:srgbClr val="FF0000"/>
                </a:solidFill>
              </a:rPr>
              <a:t> </a:t>
            </a:r>
          </a:p>
        </p:txBody>
      </p:sp>
      <p:sp>
        <p:nvSpPr>
          <p:cNvPr id="9" name="TextBox 8"/>
          <p:cNvSpPr txBox="1"/>
          <p:nvPr/>
        </p:nvSpPr>
        <p:spPr>
          <a:xfrm>
            <a:off x="97276" y="359920"/>
            <a:ext cx="1760708" cy="400110"/>
          </a:xfrm>
          <a:prstGeom prst="rect">
            <a:avLst/>
          </a:prstGeom>
          <a:solidFill>
            <a:srgbClr val="00B050"/>
          </a:solidFill>
        </p:spPr>
        <p:txBody>
          <a:bodyPr wrap="square" rtlCol="0">
            <a:spAutoFit/>
          </a:bodyPr>
          <a:lstStyle/>
          <a:p>
            <a:r>
              <a:rPr lang="en-US" sz="2000" b="1" dirty="0">
                <a:solidFill>
                  <a:schemeClr val="bg1"/>
                </a:solidFill>
              </a:rPr>
              <a:t>Pre - Listening</a:t>
            </a:r>
          </a:p>
        </p:txBody>
      </p:sp>
      <p:sp>
        <p:nvSpPr>
          <p:cNvPr id="13" name="TextBox 12">
            <a:extLst>
              <a:ext uri="{FF2B5EF4-FFF2-40B4-BE49-F238E27FC236}">
                <a16:creationId xmlns:a16="http://schemas.microsoft.com/office/drawing/2014/main" id="{2E5F1CEA-EB6B-F8AB-AB12-57DA2E175B01}"/>
              </a:ext>
            </a:extLst>
          </p:cNvPr>
          <p:cNvSpPr txBox="1"/>
          <p:nvPr/>
        </p:nvSpPr>
        <p:spPr>
          <a:xfrm>
            <a:off x="418158" y="702154"/>
            <a:ext cx="11672242" cy="1754326"/>
          </a:xfrm>
          <a:prstGeom prst="rect">
            <a:avLst/>
          </a:prstGeom>
          <a:noFill/>
        </p:spPr>
        <p:txBody>
          <a:bodyPr wrap="square">
            <a:spAutoFit/>
          </a:bodyPr>
          <a:lstStyle/>
          <a:p>
            <a:pPr marL="514350" indent="-514350">
              <a:buAutoNum type="alphaLcPeriod"/>
            </a:pPr>
            <a:r>
              <a:rPr lang="en-US" sz="3600" b="1" i="0" dirty="0">
                <a:solidFill>
                  <a:srgbClr val="002060"/>
                </a:solidFill>
                <a:effectLst/>
              </a:rPr>
              <a:t>Listen to Simon talking to Jackie about his vacation. </a:t>
            </a:r>
          </a:p>
          <a:p>
            <a:r>
              <a:rPr lang="en-US" sz="3600" b="1" i="0" dirty="0">
                <a:solidFill>
                  <a:srgbClr val="002060"/>
                </a:solidFill>
                <a:effectLst/>
              </a:rPr>
              <a:t>How was his vacation?</a:t>
            </a:r>
            <a:r>
              <a:rPr lang="en-US" sz="3600" dirty="0">
                <a:solidFill>
                  <a:srgbClr val="002060"/>
                </a:solidFill>
              </a:rPr>
              <a:t> </a:t>
            </a:r>
          </a:p>
          <a:p>
            <a:r>
              <a:rPr lang="en-US" sz="3600" b="0" i="0" dirty="0">
                <a:solidFill>
                  <a:srgbClr val="002060"/>
                </a:solidFill>
                <a:effectLst/>
              </a:rPr>
              <a:t>a. fantastic 		b. terrible			 c. boring</a:t>
            </a:r>
            <a:endParaRPr lang="en-US" sz="2000" dirty="0">
              <a:solidFill>
                <a:srgbClr val="002060"/>
              </a:solidFill>
            </a:endParaRPr>
          </a:p>
        </p:txBody>
      </p:sp>
    </p:spTree>
    <p:extLst>
      <p:ext uri="{BB962C8B-B14F-4D97-AF65-F5344CB8AC3E}">
        <p14:creationId xmlns:p14="http://schemas.microsoft.com/office/powerpoint/2010/main" val="6435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7275" y="389104"/>
            <a:ext cx="3865125" cy="461665"/>
          </a:xfrm>
          <a:prstGeom prst="rect">
            <a:avLst/>
          </a:prstGeom>
          <a:solidFill>
            <a:srgbClr val="00B050"/>
          </a:solidFill>
        </p:spPr>
        <p:txBody>
          <a:bodyPr wrap="square" rtlCol="0">
            <a:spAutoFit/>
          </a:bodyPr>
          <a:lstStyle/>
          <a:p>
            <a:r>
              <a:rPr lang="en-US" sz="2400" b="1" dirty="0">
                <a:solidFill>
                  <a:schemeClr val="bg1"/>
                </a:solidFill>
              </a:rPr>
              <a:t>While-Listening</a:t>
            </a:r>
          </a:p>
        </p:txBody>
      </p:sp>
      <p:sp>
        <p:nvSpPr>
          <p:cNvPr id="15" name="TextBox 14">
            <a:extLst>
              <a:ext uri="{FF2B5EF4-FFF2-40B4-BE49-F238E27FC236}">
                <a16:creationId xmlns:a16="http://schemas.microsoft.com/office/drawing/2014/main" id="{EFD25F90-0D25-FD47-74FE-59E1B32765B5}"/>
              </a:ext>
            </a:extLst>
          </p:cNvPr>
          <p:cNvSpPr txBox="1"/>
          <p:nvPr/>
        </p:nvSpPr>
        <p:spPr>
          <a:xfrm>
            <a:off x="97275" y="789214"/>
            <a:ext cx="11672242" cy="1754326"/>
          </a:xfrm>
          <a:prstGeom prst="rect">
            <a:avLst/>
          </a:prstGeom>
          <a:noFill/>
        </p:spPr>
        <p:txBody>
          <a:bodyPr wrap="square">
            <a:spAutoFit/>
          </a:bodyPr>
          <a:lstStyle/>
          <a:p>
            <a:pPr marL="514350" indent="-514350">
              <a:buAutoNum type="alphaLcPeriod"/>
            </a:pPr>
            <a:r>
              <a:rPr lang="en-US" sz="3600" b="1" i="0" dirty="0">
                <a:solidFill>
                  <a:srgbClr val="002060"/>
                </a:solidFill>
                <a:effectLst/>
              </a:rPr>
              <a:t>Listen to Simon talking to Jackie about his vacation. </a:t>
            </a:r>
          </a:p>
          <a:p>
            <a:r>
              <a:rPr lang="en-US" sz="3600" b="1" i="0" dirty="0">
                <a:solidFill>
                  <a:srgbClr val="002060"/>
                </a:solidFill>
                <a:effectLst/>
              </a:rPr>
              <a:t>How was his vacation?</a:t>
            </a:r>
            <a:r>
              <a:rPr lang="en-US" sz="3600" dirty="0">
                <a:solidFill>
                  <a:srgbClr val="002060"/>
                </a:solidFill>
              </a:rPr>
              <a:t> </a:t>
            </a:r>
          </a:p>
          <a:p>
            <a:r>
              <a:rPr lang="en-US" sz="3600" b="0" i="0" dirty="0">
                <a:solidFill>
                  <a:srgbClr val="002060"/>
                </a:solidFill>
                <a:effectLst/>
              </a:rPr>
              <a:t>a. fantastic 		b. terrible				 c. boring</a:t>
            </a:r>
            <a:endParaRPr lang="en-US" sz="3600" dirty="0">
              <a:solidFill>
                <a:srgbClr val="002060"/>
              </a:solidFill>
            </a:endParaRPr>
          </a:p>
        </p:txBody>
      </p:sp>
      <p:pic>
        <p:nvPicPr>
          <p:cNvPr id="2" name="CD2-TRACK 29">
            <a:hlinkClick r:id="" action="ppaction://media"/>
            <a:extLst>
              <a:ext uri="{FF2B5EF4-FFF2-40B4-BE49-F238E27FC236}">
                <a16:creationId xmlns:a16="http://schemas.microsoft.com/office/drawing/2014/main" id="{0C83BA1A-8444-50DE-0C5D-EC03B87248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1873190"/>
            <a:ext cx="609600" cy="609600"/>
          </a:xfrm>
          <a:prstGeom prst="rect">
            <a:avLst/>
          </a:prstGeom>
        </p:spPr>
      </p:pic>
      <p:sp>
        <p:nvSpPr>
          <p:cNvPr id="16" name="Oval 15">
            <a:extLst>
              <a:ext uri="{FF2B5EF4-FFF2-40B4-BE49-F238E27FC236}">
                <a16:creationId xmlns:a16="http://schemas.microsoft.com/office/drawing/2014/main" id="{3E683AFB-8700-00DF-1F71-FDBB6CF1A03C}"/>
              </a:ext>
            </a:extLst>
          </p:cNvPr>
          <p:cNvSpPr/>
          <p:nvPr/>
        </p:nvSpPr>
        <p:spPr>
          <a:xfrm>
            <a:off x="3628572" y="1900064"/>
            <a:ext cx="2148114" cy="6434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75D1349-351D-F685-4C31-C09837BB8F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480" y="2780218"/>
            <a:ext cx="5413205" cy="3616108"/>
          </a:xfrm>
          <a:prstGeom prst="rect">
            <a:avLst/>
          </a:prstGeom>
        </p:spPr>
      </p:pic>
      <p:pic>
        <p:nvPicPr>
          <p:cNvPr id="18" name="Picture 17">
            <a:extLst>
              <a:ext uri="{FF2B5EF4-FFF2-40B4-BE49-F238E27FC236}">
                <a16:creationId xmlns:a16="http://schemas.microsoft.com/office/drawing/2014/main" id="{CA7AA9F0-D029-12A7-5047-2C7E226374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0172" y="2809245"/>
            <a:ext cx="5378771" cy="3616107"/>
          </a:xfrm>
          <a:prstGeom prst="rect">
            <a:avLst/>
          </a:prstGeom>
        </p:spPr>
      </p:pic>
    </p:spTree>
    <p:extLst>
      <p:ext uri="{BB962C8B-B14F-4D97-AF65-F5344CB8AC3E}">
        <p14:creationId xmlns:p14="http://schemas.microsoft.com/office/powerpoint/2010/main" val="22500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676" y="889843"/>
            <a:ext cx="11688324" cy="5078313"/>
          </a:xfrm>
          <a:prstGeom prst="rect">
            <a:avLst/>
          </a:prstGeom>
        </p:spPr>
        <p:txBody>
          <a:bodyPr wrap="square">
            <a:spAutoFit/>
          </a:bodyPr>
          <a:lstStyle/>
          <a:p>
            <a:r>
              <a:rPr lang="en-US" sz="3600" b="1" i="0" dirty="0">
                <a:solidFill>
                  <a:srgbClr val="002060"/>
                </a:solidFill>
                <a:effectLst/>
              </a:rPr>
              <a:t>b. Now, listen and answer the questions.</a:t>
            </a:r>
          </a:p>
          <a:p>
            <a:r>
              <a:rPr lang="en-US" sz="3600" b="1" i="0" dirty="0">
                <a:solidFill>
                  <a:srgbClr val="002060"/>
                </a:solidFill>
                <a:effectLst/>
              </a:rPr>
              <a:t> </a:t>
            </a:r>
            <a:br>
              <a:rPr lang="en-US" sz="3600" b="1" i="0" dirty="0">
                <a:solidFill>
                  <a:srgbClr val="002060"/>
                </a:solidFill>
                <a:effectLst/>
              </a:rPr>
            </a:br>
            <a:r>
              <a:rPr lang="en-US" sz="3600" b="0" i="0" dirty="0">
                <a:solidFill>
                  <a:srgbClr val="002060"/>
                </a:solidFill>
                <a:effectLst/>
              </a:rPr>
              <a:t>1. What happened on the way to the hotel?</a:t>
            </a:r>
            <a:br>
              <a:rPr lang="en-US" sz="3600" b="0" i="0" dirty="0">
                <a:solidFill>
                  <a:srgbClr val="002060"/>
                </a:solidFill>
                <a:effectLst/>
              </a:rPr>
            </a:br>
            <a:br>
              <a:rPr lang="en-US" sz="3600" b="0" i="0" dirty="0">
                <a:solidFill>
                  <a:srgbClr val="002060"/>
                </a:solidFill>
                <a:effectLst/>
              </a:rPr>
            </a:br>
            <a:r>
              <a:rPr lang="en-US" sz="3600" b="0" i="0" dirty="0">
                <a:solidFill>
                  <a:srgbClr val="002060"/>
                </a:solidFill>
                <a:effectLst/>
              </a:rPr>
              <a:t>2. What was wrong with the man's room?</a:t>
            </a:r>
            <a:br>
              <a:rPr lang="en-US" sz="3600" b="0" i="0" dirty="0">
                <a:solidFill>
                  <a:srgbClr val="002060"/>
                </a:solidFill>
                <a:effectLst/>
              </a:rPr>
            </a:br>
            <a:br>
              <a:rPr lang="en-US" sz="3600" b="0" i="0" dirty="0">
                <a:solidFill>
                  <a:srgbClr val="002060"/>
                </a:solidFill>
                <a:effectLst/>
              </a:rPr>
            </a:br>
            <a:r>
              <a:rPr lang="en-US" sz="3600" b="0" i="0" dirty="0">
                <a:solidFill>
                  <a:srgbClr val="002060"/>
                </a:solidFill>
                <a:effectLst/>
              </a:rPr>
              <a:t>3. What happened after dinner?</a:t>
            </a:r>
            <a:br>
              <a:rPr lang="en-US" sz="3600" b="0" i="0" dirty="0">
                <a:solidFill>
                  <a:srgbClr val="002060"/>
                </a:solidFill>
                <a:effectLst/>
              </a:rPr>
            </a:br>
            <a:br>
              <a:rPr lang="en-US" sz="3600" b="0" i="0" dirty="0">
                <a:solidFill>
                  <a:srgbClr val="002060"/>
                </a:solidFill>
                <a:effectLst/>
              </a:rPr>
            </a:br>
            <a:r>
              <a:rPr lang="en-US" sz="3600" b="0" i="0" dirty="0">
                <a:solidFill>
                  <a:srgbClr val="002060"/>
                </a:solidFill>
                <a:effectLst/>
              </a:rPr>
              <a:t>4. What was Simon doing when his bag was stolen?</a:t>
            </a:r>
            <a:r>
              <a:rPr lang="en-US" sz="3600" dirty="0">
                <a:solidFill>
                  <a:srgbClr val="002060"/>
                </a:solidFill>
              </a:rPr>
              <a:t> </a:t>
            </a:r>
          </a:p>
        </p:txBody>
      </p:sp>
      <p:sp>
        <p:nvSpPr>
          <p:cNvPr id="9" name="TextBox 8"/>
          <p:cNvSpPr txBox="1"/>
          <p:nvPr/>
        </p:nvSpPr>
        <p:spPr>
          <a:xfrm>
            <a:off x="97276" y="359920"/>
            <a:ext cx="1760708" cy="400110"/>
          </a:xfrm>
          <a:prstGeom prst="rect">
            <a:avLst/>
          </a:prstGeom>
          <a:solidFill>
            <a:srgbClr val="00B050"/>
          </a:solidFill>
        </p:spPr>
        <p:txBody>
          <a:bodyPr wrap="square" rtlCol="0">
            <a:spAutoFit/>
          </a:bodyPr>
          <a:lstStyle/>
          <a:p>
            <a:r>
              <a:rPr lang="en-US" sz="2000" b="1" dirty="0">
                <a:solidFill>
                  <a:schemeClr val="bg1"/>
                </a:solidFill>
              </a:rPr>
              <a:t>Pre-Listening</a:t>
            </a:r>
          </a:p>
        </p:txBody>
      </p:sp>
      <p:cxnSp>
        <p:nvCxnSpPr>
          <p:cNvPr id="8" name="Straight Connector 7">
            <a:extLst>
              <a:ext uri="{FF2B5EF4-FFF2-40B4-BE49-F238E27FC236}">
                <a16:creationId xmlns:a16="http://schemas.microsoft.com/office/drawing/2014/main" id="{F6512E52-DF19-1A7B-C4D3-F75CEE0913F3}"/>
              </a:ext>
            </a:extLst>
          </p:cNvPr>
          <p:cNvCxnSpPr/>
          <p:nvPr/>
        </p:nvCxnSpPr>
        <p:spPr>
          <a:xfrm>
            <a:off x="2148114" y="1407885"/>
            <a:ext cx="9869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B44E5B48-E20C-8FEB-D7DC-BACE14EF5DD0}"/>
              </a:ext>
            </a:extLst>
          </p:cNvPr>
          <p:cNvCxnSpPr>
            <a:cxnSpLocks/>
          </p:cNvCxnSpPr>
          <p:nvPr/>
        </p:nvCxnSpPr>
        <p:spPr>
          <a:xfrm>
            <a:off x="4114800" y="1407885"/>
            <a:ext cx="40857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C019EA05-A180-FCB4-E769-D987B5B71F26}"/>
              </a:ext>
            </a:extLst>
          </p:cNvPr>
          <p:cNvCxnSpPr>
            <a:cxnSpLocks/>
          </p:cNvCxnSpPr>
          <p:nvPr/>
        </p:nvCxnSpPr>
        <p:spPr>
          <a:xfrm>
            <a:off x="1092199" y="2503715"/>
            <a:ext cx="288471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460D99E8-1EF6-846C-D6DE-F891E266EC6D}"/>
              </a:ext>
            </a:extLst>
          </p:cNvPr>
          <p:cNvCxnSpPr>
            <a:cxnSpLocks/>
          </p:cNvCxnSpPr>
          <p:nvPr/>
        </p:nvCxnSpPr>
        <p:spPr>
          <a:xfrm>
            <a:off x="5421084" y="2489201"/>
            <a:ext cx="71845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662CA01-43AD-1A7E-6E53-3ABE4958F9B9}"/>
              </a:ext>
            </a:extLst>
          </p:cNvPr>
          <p:cNvCxnSpPr>
            <a:cxnSpLocks/>
          </p:cNvCxnSpPr>
          <p:nvPr/>
        </p:nvCxnSpPr>
        <p:spPr>
          <a:xfrm>
            <a:off x="7569200" y="2496458"/>
            <a:ext cx="8345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82BF9C7-D3AC-4B8B-7826-52004B717EC9}"/>
              </a:ext>
            </a:extLst>
          </p:cNvPr>
          <p:cNvCxnSpPr/>
          <p:nvPr/>
        </p:nvCxnSpPr>
        <p:spPr>
          <a:xfrm>
            <a:off x="1092199" y="3621314"/>
            <a:ext cx="9869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AB2BCA4F-D32D-F81A-1E1C-5755738DF2BE}"/>
              </a:ext>
            </a:extLst>
          </p:cNvPr>
          <p:cNvCxnSpPr/>
          <p:nvPr/>
        </p:nvCxnSpPr>
        <p:spPr>
          <a:xfrm>
            <a:off x="3077028" y="3577772"/>
            <a:ext cx="9869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63585EE4-5D44-7829-1CCE-511F9E912DC6}"/>
              </a:ext>
            </a:extLst>
          </p:cNvPr>
          <p:cNvCxnSpPr>
            <a:cxnSpLocks/>
          </p:cNvCxnSpPr>
          <p:nvPr/>
        </p:nvCxnSpPr>
        <p:spPr>
          <a:xfrm>
            <a:off x="5972628" y="3599542"/>
            <a:ext cx="212634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5BEE9EF6-024C-05F4-8E85-9B9C54E764B3}"/>
              </a:ext>
            </a:extLst>
          </p:cNvPr>
          <p:cNvCxnSpPr>
            <a:cxnSpLocks/>
          </p:cNvCxnSpPr>
          <p:nvPr/>
        </p:nvCxnSpPr>
        <p:spPr>
          <a:xfrm>
            <a:off x="1161143" y="4680857"/>
            <a:ext cx="28157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B9D7ADB9-92F1-4A8C-2757-0B760046B7E9}"/>
              </a:ext>
            </a:extLst>
          </p:cNvPr>
          <p:cNvCxnSpPr>
            <a:cxnSpLocks/>
          </p:cNvCxnSpPr>
          <p:nvPr/>
        </p:nvCxnSpPr>
        <p:spPr>
          <a:xfrm>
            <a:off x="4114800" y="4659085"/>
            <a:ext cx="2140857" cy="2177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C50D01B0-9CB3-85F9-E3AB-D8B6D6FB9CF6}"/>
              </a:ext>
            </a:extLst>
          </p:cNvPr>
          <p:cNvCxnSpPr/>
          <p:nvPr/>
        </p:nvCxnSpPr>
        <p:spPr>
          <a:xfrm>
            <a:off x="1092199" y="5783942"/>
            <a:ext cx="9869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7061C74-50C1-AA9E-53E6-F7DCC4EB5AB3}"/>
              </a:ext>
            </a:extLst>
          </p:cNvPr>
          <p:cNvCxnSpPr>
            <a:cxnSpLocks/>
          </p:cNvCxnSpPr>
          <p:nvPr/>
        </p:nvCxnSpPr>
        <p:spPr>
          <a:xfrm>
            <a:off x="3077028" y="5783942"/>
            <a:ext cx="21190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F8D5B4B0-44FF-0B7F-8387-701A3DBDA107}"/>
              </a:ext>
            </a:extLst>
          </p:cNvPr>
          <p:cNvCxnSpPr>
            <a:cxnSpLocks/>
          </p:cNvCxnSpPr>
          <p:nvPr/>
        </p:nvCxnSpPr>
        <p:spPr>
          <a:xfrm>
            <a:off x="7217228" y="5783942"/>
            <a:ext cx="70394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E2454DA5-F3D5-08B2-DE75-19573B230AE9}"/>
              </a:ext>
            </a:extLst>
          </p:cNvPr>
          <p:cNvCxnSpPr/>
          <p:nvPr/>
        </p:nvCxnSpPr>
        <p:spPr>
          <a:xfrm>
            <a:off x="8831943" y="5783942"/>
            <a:ext cx="9869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11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676" y="439899"/>
            <a:ext cx="11688324" cy="5078313"/>
          </a:xfrm>
          <a:prstGeom prst="rect">
            <a:avLst/>
          </a:prstGeom>
        </p:spPr>
        <p:txBody>
          <a:bodyPr wrap="square">
            <a:spAutoFit/>
          </a:bodyPr>
          <a:lstStyle/>
          <a:p>
            <a:r>
              <a:rPr lang="en-US" sz="3600" b="1" i="0" dirty="0">
                <a:solidFill>
                  <a:srgbClr val="002060"/>
                </a:solidFill>
                <a:effectLst/>
              </a:rPr>
              <a:t>b. Now, listen and answer the questions.</a:t>
            </a:r>
          </a:p>
          <a:p>
            <a:r>
              <a:rPr lang="en-US" sz="3600" b="1" i="0" dirty="0">
                <a:solidFill>
                  <a:srgbClr val="002060"/>
                </a:solidFill>
                <a:effectLst/>
              </a:rPr>
              <a:t> </a:t>
            </a:r>
            <a:br>
              <a:rPr lang="en-US" sz="3600" b="1" i="0" dirty="0">
                <a:solidFill>
                  <a:srgbClr val="002060"/>
                </a:solidFill>
                <a:effectLst/>
              </a:rPr>
            </a:br>
            <a:r>
              <a:rPr lang="en-US" sz="3600" b="0" i="0" dirty="0">
                <a:solidFill>
                  <a:srgbClr val="002060"/>
                </a:solidFill>
                <a:effectLst/>
              </a:rPr>
              <a:t>1. What happened on the way to the hotel?</a:t>
            </a:r>
            <a:br>
              <a:rPr lang="en-US" sz="3600" b="0" i="0" dirty="0">
                <a:solidFill>
                  <a:srgbClr val="002060"/>
                </a:solidFill>
                <a:effectLst/>
              </a:rPr>
            </a:br>
            <a:br>
              <a:rPr lang="en-US" sz="3600" b="0" i="0" dirty="0">
                <a:solidFill>
                  <a:srgbClr val="002060"/>
                </a:solidFill>
                <a:effectLst/>
              </a:rPr>
            </a:br>
            <a:r>
              <a:rPr lang="en-US" sz="3600" b="0" i="0" dirty="0">
                <a:solidFill>
                  <a:srgbClr val="002060"/>
                </a:solidFill>
                <a:effectLst/>
              </a:rPr>
              <a:t>2. What was wrong with the man's room?</a:t>
            </a:r>
            <a:br>
              <a:rPr lang="en-US" sz="3600" b="0" i="0" dirty="0">
                <a:solidFill>
                  <a:srgbClr val="002060"/>
                </a:solidFill>
                <a:effectLst/>
              </a:rPr>
            </a:br>
            <a:br>
              <a:rPr lang="en-US" sz="3600" b="0" i="0" dirty="0">
                <a:solidFill>
                  <a:srgbClr val="002060"/>
                </a:solidFill>
                <a:effectLst/>
              </a:rPr>
            </a:br>
            <a:r>
              <a:rPr lang="en-US" sz="3600" b="0" i="0" dirty="0">
                <a:solidFill>
                  <a:srgbClr val="002060"/>
                </a:solidFill>
                <a:effectLst/>
              </a:rPr>
              <a:t>3. What happened after dinner?</a:t>
            </a:r>
            <a:br>
              <a:rPr lang="en-US" sz="3600" b="0" i="0" dirty="0">
                <a:solidFill>
                  <a:srgbClr val="002060"/>
                </a:solidFill>
                <a:effectLst/>
              </a:rPr>
            </a:br>
            <a:br>
              <a:rPr lang="en-US" sz="3600" b="0" i="0" dirty="0">
                <a:solidFill>
                  <a:srgbClr val="002060"/>
                </a:solidFill>
                <a:effectLst/>
              </a:rPr>
            </a:br>
            <a:r>
              <a:rPr lang="en-US" sz="3600" b="0" i="0" dirty="0">
                <a:solidFill>
                  <a:srgbClr val="002060"/>
                </a:solidFill>
                <a:effectLst/>
              </a:rPr>
              <a:t>4. What was Simon doing when his bag was stolen?</a:t>
            </a:r>
            <a:r>
              <a:rPr lang="en-US" sz="3600" dirty="0">
                <a:solidFill>
                  <a:srgbClr val="002060"/>
                </a:solidFill>
              </a:rPr>
              <a:t> </a:t>
            </a:r>
          </a:p>
        </p:txBody>
      </p:sp>
      <p:sp>
        <p:nvSpPr>
          <p:cNvPr id="4" name="TextBox 3">
            <a:extLst>
              <a:ext uri="{FF2B5EF4-FFF2-40B4-BE49-F238E27FC236}">
                <a16:creationId xmlns:a16="http://schemas.microsoft.com/office/drawing/2014/main" id="{13D742AB-FB4D-6528-0436-0D198CEC68E0}"/>
              </a:ext>
            </a:extLst>
          </p:cNvPr>
          <p:cNvSpPr txBox="1"/>
          <p:nvPr/>
        </p:nvSpPr>
        <p:spPr>
          <a:xfrm>
            <a:off x="9608457" y="359919"/>
            <a:ext cx="2405243" cy="461665"/>
          </a:xfrm>
          <a:prstGeom prst="rect">
            <a:avLst/>
          </a:prstGeom>
          <a:solidFill>
            <a:srgbClr val="00B050"/>
          </a:solidFill>
        </p:spPr>
        <p:txBody>
          <a:bodyPr wrap="square" rtlCol="0">
            <a:spAutoFit/>
          </a:bodyPr>
          <a:lstStyle/>
          <a:p>
            <a:r>
              <a:rPr lang="en-US" sz="2400" b="1" dirty="0">
                <a:solidFill>
                  <a:schemeClr val="bg1"/>
                </a:solidFill>
              </a:rPr>
              <a:t>While-Listening</a:t>
            </a:r>
          </a:p>
        </p:txBody>
      </p:sp>
      <p:sp>
        <p:nvSpPr>
          <p:cNvPr id="5" name="Rectangle 4">
            <a:extLst>
              <a:ext uri="{FF2B5EF4-FFF2-40B4-BE49-F238E27FC236}">
                <a16:creationId xmlns:a16="http://schemas.microsoft.com/office/drawing/2014/main" id="{ECAF44E9-2060-E2DE-8F28-267C9513F28A}"/>
              </a:ext>
            </a:extLst>
          </p:cNvPr>
          <p:cNvSpPr/>
          <p:nvPr/>
        </p:nvSpPr>
        <p:spPr>
          <a:xfrm>
            <a:off x="503676" y="2038044"/>
            <a:ext cx="5069810" cy="646331"/>
          </a:xfrm>
          <a:prstGeom prst="rect">
            <a:avLst/>
          </a:prstGeom>
        </p:spPr>
        <p:txBody>
          <a:bodyPr wrap="square">
            <a:spAutoFit/>
          </a:bodyPr>
          <a:lstStyle/>
          <a:p>
            <a:r>
              <a:rPr lang="en-US" sz="3600" dirty="0">
                <a:solidFill>
                  <a:srgbClr val="FF0000"/>
                </a:solidFill>
                <a:sym typeface="Wingdings" panose="05000000000000000000" pitchFamily="2" charset="2"/>
              </a:rPr>
              <a:t> </a:t>
            </a:r>
            <a:r>
              <a:rPr lang="en-US" sz="3600" dirty="0">
                <a:solidFill>
                  <a:srgbClr val="FF0000"/>
                </a:solidFill>
              </a:rPr>
              <a:t>The bus  broke down</a:t>
            </a:r>
          </a:p>
        </p:txBody>
      </p:sp>
      <p:sp>
        <p:nvSpPr>
          <p:cNvPr id="6" name="Rectangle 5">
            <a:extLst>
              <a:ext uri="{FF2B5EF4-FFF2-40B4-BE49-F238E27FC236}">
                <a16:creationId xmlns:a16="http://schemas.microsoft.com/office/drawing/2014/main" id="{D97F102D-AAD3-2638-792E-D11A9579828F}"/>
              </a:ext>
            </a:extLst>
          </p:cNvPr>
          <p:cNvSpPr/>
          <p:nvPr/>
        </p:nvSpPr>
        <p:spPr>
          <a:xfrm>
            <a:off x="503675" y="3181829"/>
            <a:ext cx="10323981" cy="646331"/>
          </a:xfrm>
          <a:prstGeom prst="rect">
            <a:avLst/>
          </a:prstGeom>
        </p:spPr>
        <p:txBody>
          <a:bodyPr wrap="square">
            <a:spAutoFit/>
          </a:bodyPr>
          <a:lstStyle/>
          <a:p>
            <a:r>
              <a:rPr lang="en-US" sz="3600" dirty="0">
                <a:solidFill>
                  <a:srgbClr val="FF0000"/>
                </a:solidFill>
                <a:sym typeface="Wingdings" panose="05000000000000000000" pitchFamily="2" charset="2"/>
              </a:rPr>
              <a:t> </a:t>
            </a:r>
            <a:r>
              <a:rPr lang="en-US" sz="3600" dirty="0">
                <a:solidFill>
                  <a:srgbClr val="FF0000"/>
                </a:solidFill>
              </a:rPr>
              <a:t>The toilet was broken and there was a bad smell</a:t>
            </a:r>
          </a:p>
        </p:txBody>
      </p:sp>
      <p:sp>
        <p:nvSpPr>
          <p:cNvPr id="7" name="Rectangle 6">
            <a:extLst>
              <a:ext uri="{FF2B5EF4-FFF2-40B4-BE49-F238E27FC236}">
                <a16:creationId xmlns:a16="http://schemas.microsoft.com/office/drawing/2014/main" id="{856BE998-67CF-EC5F-BF71-301567948B66}"/>
              </a:ext>
            </a:extLst>
          </p:cNvPr>
          <p:cNvSpPr/>
          <p:nvPr/>
        </p:nvSpPr>
        <p:spPr>
          <a:xfrm>
            <a:off x="503674" y="4282520"/>
            <a:ext cx="7711411" cy="646331"/>
          </a:xfrm>
          <a:prstGeom prst="rect">
            <a:avLst/>
          </a:prstGeom>
        </p:spPr>
        <p:txBody>
          <a:bodyPr wrap="square">
            <a:spAutoFit/>
          </a:bodyPr>
          <a:lstStyle/>
          <a:p>
            <a:r>
              <a:rPr lang="en-US" sz="3600" dirty="0">
                <a:solidFill>
                  <a:srgbClr val="FF0000"/>
                </a:solidFill>
                <a:sym typeface="Wingdings" panose="05000000000000000000" pitchFamily="2" charset="2"/>
              </a:rPr>
              <a:t> </a:t>
            </a:r>
            <a:r>
              <a:rPr lang="en-US" sz="3600" dirty="0">
                <a:solidFill>
                  <a:srgbClr val="FF0000"/>
                </a:solidFill>
              </a:rPr>
              <a:t>They got food poisoning</a:t>
            </a:r>
          </a:p>
        </p:txBody>
      </p:sp>
      <p:sp>
        <p:nvSpPr>
          <p:cNvPr id="8" name="Rectangle 7">
            <a:extLst>
              <a:ext uri="{FF2B5EF4-FFF2-40B4-BE49-F238E27FC236}">
                <a16:creationId xmlns:a16="http://schemas.microsoft.com/office/drawing/2014/main" id="{B862F654-49F6-3639-E7D7-E854DD531DCB}"/>
              </a:ext>
            </a:extLst>
          </p:cNvPr>
          <p:cNvSpPr/>
          <p:nvPr/>
        </p:nvSpPr>
        <p:spPr>
          <a:xfrm>
            <a:off x="595855" y="5383211"/>
            <a:ext cx="5069810" cy="646331"/>
          </a:xfrm>
          <a:prstGeom prst="rect">
            <a:avLst/>
          </a:prstGeom>
        </p:spPr>
        <p:txBody>
          <a:bodyPr wrap="square">
            <a:spAutoFit/>
          </a:bodyPr>
          <a:lstStyle/>
          <a:p>
            <a:r>
              <a:rPr lang="en-US" sz="3600" dirty="0">
                <a:solidFill>
                  <a:srgbClr val="FF0000"/>
                </a:solidFill>
                <a:sym typeface="Wingdings" panose="05000000000000000000" pitchFamily="2" charset="2"/>
              </a:rPr>
              <a:t> He was taking photos</a:t>
            </a:r>
            <a:endParaRPr lang="en-US" sz="3600" dirty="0">
              <a:solidFill>
                <a:srgbClr val="FF0000"/>
              </a:solidFill>
            </a:endParaRPr>
          </a:p>
        </p:txBody>
      </p:sp>
    </p:spTree>
    <p:extLst>
      <p:ext uri="{BB962C8B-B14F-4D97-AF65-F5344CB8AC3E}">
        <p14:creationId xmlns:p14="http://schemas.microsoft.com/office/powerpoint/2010/main" val="182122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9476009" y="0"/>
            <a:ext cx="2715991" cy="42091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Audio Scripts</a:t>
            </a:r>
          </a:p>
        </p:txBody>
      </p:sp>
      <p:sp>
        <p:nvSpPr>
          <p:cNvPr id="10" name="TextBox 9">
            <a:extLst>
              <a:ext uri="{FF2B5EF4-FFF2-40B4-BE49-F238E27FC236}">
                <a16:creationId xmlns:a16="http://schemas.microsoft.com/office/drawing/2014/main" id="{DB55EB64-F450-4D13-A0BB-248AC53BC405}"/>
              </a:ext>
            </a:extLst>
          </p:cNvPr>
          <p:cNvSpPr txBox="1"/>
          <p:nvPr/>
        </p:nvSpPr>
        <p:spPr>
          <a:xfrm>
            <a:off x="312057" y="420914"/>
            <a:ext cx="11916228" cy="6524863"/>
          </a:xfrm>
          <a:prstGeom prst="rect">
            <a:avLst/>
          </a:prstGeom>
          <a:noFill/>
        </p:spPr>
        <p:txBody>
          <a:bodyPr wrap="square" numCol="2" rtlCol="0">
            <a:spAutoFit/>
          </a:bodyPr>
          <a:lstStyle/>
          <a:p>
            <a:r>
              <a:rPr lang="en-US" sz="2100" b="0" i="1" dirty="0">
                <a:solidFill>
                  <a:srgbClr val="000000"/>
                </a:solidFill>
                <a:effectLst/>
              </a:rPr>
              <a:t>Jackie: Hi, Simon. How was your vacation?</a:t>
            </a:r>
            <a:br>
              <a:rPr lang="en-US" sz="2100" b="0" i="1" dirty="0">
                <a:solidFill>
                  <a:srgbClr val="000000"/>
                </a:solidFill>
                <a:effectLst/>
              </a:rPr>
            </a:br>
            <a:r>
              <a:rPr lang="en-US" sz="2100" b="0" i="1" dirty="0">
                <a:solidFill>
                  <a:srgbClr val="000000"/>
                </a:solidFill>
                <a:effectLst/>
              </a:rPr>
              <a:t>Simon: Oh you wouldn't believe what happened.</a:t>
            </a:r>
            <a:br>
              <a:rPr lang="en-US" sz="2100" b="0" i="1" dirty="0">
                <a:solidFill>
                  <a:srgbClr val="000000"/>
                </a:solidFill>
                <a:effectLst/>
              </a:rPr>
            </a:br>
            <a:r>
              <a:rPr lang="en-US" sz="2100" b="0" i="1" dirty="0">
                <a:solidFill>
                  <a:srgbClr val="000000"/>
                </a:solidFill>
                <a:effectLst/>
              </a:rPr>
              <a:t>Jackie: What?</a:t>
            </a:r>
            <a:br>
              <a:rPr lang="en-US" sz="2100" b="0" i="1" dirty="0">
                <a:solidFill>
                  <a:srgbClr val="000000"/>
                </a:solidFill>
                <a:effectLst/>
              </a:rPr>
            </a:br>
            <a:r>
              <a:rPr lang="en-US" sz="2100" b="0" i="1" dirty="0">
                <a:solidFill>
                  <a:srgbClr val="000000"/>
                </a:solidFill>
                <a:effectLst/>
              </a:rPr>
              <a:t>Simon: Well, we were driving to our hotel when the bus broke down.</a:t>
            </a:r>
            <a:br>
              <a:rPr lang="en-US" sz="2100" b="0" i="1" dirty="0">
                <a:solidFill>
                  <a:srgbClr val="000000"/>
                </a:solidFill>
                <a:effectLst/>
              </a:rPr>
            </a:br>
            <a:r>
              <a:rPr lang="en-US" sz="2100" b="0" i="1" dirty="0">
                <a:solidFill>
                  <a:srgbClr val="000000"/>
                </a:solidFill>
                <a:effectLst/>
              </a:rPr>
              <a:t>Jackie: Really?</a:t>
            </a:r>
            <a:br>
              <a:rPr lang="en-US" sz="2100" b="0" i="1" dirty="0">
                <a:solidFill>
                  <a:srgbClr val="000000"/>
                </a:solidFill>
                <a:effectLst/>
              </a:rPr>
            </a:br>
            <a:r>
              <a:rPr lang="en-US" sz="2100" b="0" i="1" dirty="0">
                <a:solidFill>
                  <a:srgbClr val="000000"/>
                </a:solidFill>
                <a:effectLst/>
              </a:rPr>
              <a:t>Simon: We had to wait for three hours for it to be fixed.</a:t>
            </a:r>
            <a:r>
              <a:rPr lang="en-US" sz="2100" dirty="0"/>
              <a:t> </a:t>
            </a:r>
            <a:br>
              <a:rPr lang="en-US" sz="2100" dirty="0"/>
            </a:br>
            <a:r>
              <a:rPr lang="en-US" sz="2100" b="0" i="1" dirty="0">
                <a:solidFill>
                  <a:srgbClr val="000000"/>
                </a:solidFill>
                <a:effectLst/>
              </a:rPr>
              <a:t>Jackie: Oh dear.</a:t>
            </a:r>
            <a:br>
              <a:rPr lang="en-US" sz="2100" b="0" i="1" dirty="0">
                <a:solidFill>
                  <a:srgbClr val="000000"/>
                </a:solidFill>
                <a:effectLst/>
              </a:rPr>
            </a:br>
            <a:r>
              <a:rPr lang="en-US" sz="2100" b="0" i="1" dirty="0">
                <a:solidFill>
                  <a:srgbClr val="000000"/>
                </a:solidFill>
                <a:effectLst/>
              </a:rPr>
              <a:t>Simon: We didn't get to the hotel until 11 p.m. While we were checking in, we heard a guest complaining about his broken toilet and a bad smell.</a:t>
            </a:r>
            <a:br>
              <a:rPr lang="en-US" sz="2100" b="0" i="1" dirty="0">
                <a:solidFill>
                  <a:srgbClr val="000000"/>
                </a:solidFill>
                <a:effectLst/>
              </a:rPr>
            </a:br>
            <a:r>
              <a:rPr lang="en-US" sz="2100" b="0" i="1" dirty="0">
                <a:solidFill>
                  <a:srgbClr val="000000"/>
                </a:solidFill>
                <a:effectLst/>
              </a:rPr>
              <a:t>Jackie: </a:t>
            </a:r>
            <a:r>
              <a:rPr lang="en-US" sz="2100" b="0" i="1" dirty="0" err="1">
                <a:solidFill>
                  <a:srgbClr val="000000"/>
                </a:solidFill>
                <a:effectLst/>
              </a:rPr>
              <a:t>Eww</a:t>
            </a:r>
            <a:r>
              <a:rPr lang="en-US" sz="2100" b="0" i="1" dirty="0">
                <a:solidFill>
                  <a:srgbClr val="000000"/>
                </a:solidFill>
                <a:effectLst/>
              </a:rPr>
              <a:t>.</a:t>
            </a:r>
            <a:br>
              <a:rPr lang="en-US" sz="2100" b="0" i="1" dirty="0">
                <a:solidFill>
                  <a:srgbClr val="000000"/>
                </a:solidFill>
                <a:effectLst/>
              </a:rPr>
            </a:br>
            <a:r>
              <a:rPr lang="en-US" sz="2100" b="0" i="1" dirty="0">
                <a:solidFill>
                  <a:srgbClr val="000000"/>
                </a:solidFill>
                <a:effectLst/>
              </a:rPr>
              <a:t>Simon: And our rooms were next to his!</a:t>
            </a:r>
            <a:br>
              <a:rPr lang="en-US" sz="2100" b="0" i="1" dirty="0">
                <a:solidFill>
                  <a:srgbClr val="000000"/>
                </a:solidFill>
                <a:effectLst/>
              </a:rPr>
            </a:br>
            <a:r>
              <a:rPr lang="en-US" sz="2100" b="0" i="1" dirty="0">
                <a:solidFill>
                  <a:srgbClr val="000000"/>
                </a:solidFill>
                <a:effectLst/>
              </a:rPr>
              <a:t>Jackie: Did they fix it?</a:t>
            </a:r>
            <a:br>
              <a:rPr lang="en-US" sz="2100" b="0" i="1" dirty="0">
                <a:solidFill>
                  <a:srgbClr val="000000"/>
                </a:solidFill>
                <a:effectLst/>
              </a:rPr>
            </a:br>
            <a:r>
              <a:rPr lang="en-US" sz="2100" b="0" i="1" dirty="0">
                <a:solidFill>
                  <a:srgbClr val="000000"/>
                </a:solidFill>
                <a:effectLst/>
              </a:rPr>
              <a:t>Simon: Not until the last day.</a:t>
            </a:r>
            <a:br>
              <a:rPr lang="en-US" sz="2100" b="0" i="1" dirty="0">
                <a:solidFill>
                  <a:srgbClr val="000000"/>
                </a:solidFill>
                <a:effectLst/>
              </a:rPr>
            </a:br>
            <a:r>
              <a:rPr lang="en-US" sz="2100" b="0" i="1" dirty="0">
                <a:solidFill>
                  <a:srgbClr val="000000"/>
                </a:solidFill>
                <a:effectLst/>
              </a:rPr>
              <a:t>Jackie: That's terrible.</a:t>
            </a:r>
            <a:br>
              <a:rPr lang="en-US" sz="2100" b="0" i="1" dirty="0">
                <a:solidFill>
                  <a:srgbClr val="000000"/>
                </a:solidFill>
                <a:effectLst/>
              </a:rPr>
            </a:br>
            <a:endParaRPr lang="en-US" sz="2100" b="0" i="1" dirty="0">
              <a:solidFill>
                <a:srgbClr val="000000"/>
              </a:solidFill>
              <a:effectLst/>
            </a:endParaRPr>
          </a:p>
          <a:p>
            <a:endParaRPr lang="en-US" sz="2100" i="1" dirty="0">
              <a:solidFill>
                <a:srgbClr val="000000"/>
              </a:solidFill>
            </a:endParaRPr>
          </a:p>
          <a:p>
            <a:endParaRPr lang="en-US" sz="2100" b="0" i="1" dirty="0">
              <a:solidFill>
                <a:srgbClr val="000000"/>
              </a:solidFill>
              <a:effectLst/>
            </a:endParaRPr>
          </a:p>
          <a:p>
            <a:r>
              <a:rPr lang="en-US" sz="2100" b="0" i="1" dirty="0">
                <a:solidFill>
                  <a:srgbClr val="000000"/>
                </a:solidFill>
                <a:effectLst/>
              </a:rPr>
              <a:t>Simon: Wait, it gets worse. The next evening, we were eating dinner when the man behind us found a dead fly from his food.</a:t>
            </a:r>
            <a:br>
              <a:rPr lang="en-US" sz="2100" b="0" i="1" dirty="0">
                <a:solidFill>
                  <a:srgbClr val="000000"/>
                </a:solidFill>
                <a:effectLst/>
              </a:rPr>
            </a:br>
            <a:r>
              <a:rPr lang="en-US" sz="2100" b="0" i="1" dirty="0">
                <a:solidFill>
                  <a:srgbClr val="000000"/>
                </a:solidFill>
                <a:effectLst/>
              </a:rPr>
              <a:t>Jackie: </a:t>
            </a:r>
            <a:r>
              <a:rPr lang="en-US" sz="2100" b="0" i="1" dirty="0" err="1">
                <a:solidFill>
                  <a:srgbClr val="000000"/>
                </a:solidFill>
                <a:effectLst/>
              </a:rPr>
              <a:t>Ew</a:t>
            </a:r>
            <a:r>
              <a:rPr lang="en-US" sz="2100" b="0" i="1" dirty="0">
                <a:solidFill>
                  <a:srgbClr val="000000"/>
                </a:solidFill>
                <a:effectLst/>
              </a:rPr>
              <a:t>!</a:t>
            </a:r>
            <a:br>
              <a:rPr lang="en-US" sz="2100" b="0" i="1" dirty="0">
                <a:solidFill>
                  <a:srgbClr val="000000"/>
                </a:solidFill>
                <a:effectLst/>
              </a:rPr>
            </a:br>
            <a:r>
              <a:rPr lang="en-US" sz="2100" b="0" i="1" dirty="0">
                <a:solidFill>
                  <a:srgbClr val="000000"/>
                </a:solidFill>
                <a:effectLst/>
              </a:rPr>
              <a:t>Simon: That night, we all got food poisoning.</a:t>
            </a:r>
            <a:br>
              <a:rPr lang="en-US" sz="2100" b="0" i="1" dirty="0">
                <a:solidFill>
                  <a:srgbClr val="000000"/>
                </a:solidFill>
                <a:effectLst/>
              </a:rPr>
            </a:br>
            <a:r>
              <a:rPr lang="en-US" sz="2100" b="0" i="1" dirty="0">
                <a:solidFill>
                  <a:srgbClr val="000000"/>
                </a:solidFill>
                <a:effectLst/>
              </a:rPr>
              <a:t>Jackie: I'm so sorry.</a:t>
            </a:r>
            <a:br>
              <a:rPr lang="en-US" sz="2100" b="0" i="1" dirty="0">
                <a:solidFill>
                  <a:srgbClr val="000000"/>
                </a:solidFill>
                <a:effectLst/>
              </a:rPr>
            </a:br>
            <a:r>
              <a:rPr lang="en-US" sz="2100" b="0" i="1" dirty="0">
                <a:solidFill>
                  <a:srgbClr val="000000"/>
                </a:solidFill>
                <a:effectLst/>
              </a:rPr>
              <a:t>Simon: We went sightseeing the next day. While we were taking photos, someone stole my bag!</a:t>
            </a:r>
            <a:br>
              <a:rPr lang="en-US" sz="2100" b="0" i="1" dirty="0">
                <a:solidFill>
                  <a:srgbClr val="000000"/>
                </a:solidFill>
                <a:effectLst/>
              </a:rPr>
            </a:br>
            <a:r>
              <a:rPr lang="en-US" sz="2100" b="0" i="1" dirty="0">
                <a:solidFill>
                  <a:srgbClr val="000000"/>
                </a:solidFill>
                <a:effectLst/>
              </a:rPr>
              <a:t>Jackie: Oh no! What happened next?</a:t>
            </a:r>
            <a:br>
              <a:rPr lang="en-US" sz="2100" b="0" i="1" dirty="0">
                <a:solidFill>
                  <a:srgbClr val="000000"/>
                </a:solidFill>
                <a:effectLst/>
              </a:rPr>
            </a:br>
            <a:r>
              <a:rPr lang="en-US" sz="2100" b="0" i="1" dirty="0">
                <a:solidFill>
                  <a:srgbClr val="000000"/>
                </a:solidFill>
                <a:effectLst/>
              </a:rPr>
              <a:t>Simon: We couldn't catch him. Luckily, I had my wallet with me so he didn't get anything but some snacks and a jacket.</a:t>
            </a:r>
            <a:br>
              <a:rPr lang="en-US" sz="2100" b="0" i="1" dirty="0">
                <a:solidFill>
                  <a:srgbClr val="000000"/>
                </a:solidFill>
                <a:effectLst/>
              </a:rPr>
            </a:br>
            <a:r>
              <a:rPr lang="en-US" sz="2100" b="0" i="1" dirty="0">
                <a:solidFill>
                  <a:srgbClr val="000000"/>
                </a:solidFill>
                <a:effectLst/>
              </a:rPr>
              <a:t>Jackie: </a:t>
            </a:r>
            <a:r>
              <a:rPr lang="en-US" sz="2100" b="0" i="1" dirty="0" err="1">
                <a:solidFill>
                  <a:srgbClr val="000000"/>
                </a:solidFill>
                <a:effectLst/>
              </a:rPr>
              <a:t>Haha</a:t>
            </a:r>
            <a:r>
              <a:rPr lang="en-US" sz="2100" b="0" i="1" dirty="0">
                <a:solidFill>
                  <a:srgbClr val="000000"/>
                </a:solidFill>
                <a:effectLst/>
              </a:rPr>
              <a:t>.</a:t>
            </a:r>
            <a:br>
              <a:rPr lang="en-US" sz="2100" b="0" i="1" dirty="0">
                <a:solidFill>
                  <a:srgbClr val="000000"/>
                </a:solidFill>
                <a:effectLst/>
              </a:rPr>
            </a:br>
            <a:r>
              <a:rPr lang="en-US" sz="2100" b="0" i="1" dirty="0">
                <a:solidFill>
                  <a:srgbClr val="000000"/>
                </a:solidFill>
                <a:effectLst/>
              </a:rPr>
              <a:t>Simon: But that wasn't the end. We were waiting for our flight home when it started snowing. Our flight was delayed and we had to wait for ten hours.</a:t>
            </a:r>
            <a:br>
              <a:rPr lang="en-US" sz="2100" b="0" i="1" dirty="0">
                <a:solidFill>
                  <a:srgbClr val="000000"/>
                </a:solidFill>
                <a:effectLst/>
              </a:rPr>
            </a:br>
            <a:r>
              <a:rPr lang="en-US" sz="2100" b="0" i="1" dirty="0">
                <a:solidFill>
                  <a:srgbClr val="000000"/>
                </a:solidFill>
                <a:effectLst/>
              </a:rPr>
              <a:t>Jackie: What a nightmare!</a:t>
            </a:r>
            <a:br>
              <a:rPr lang="en-US" sz="2100" b="0" i="1" dirty="0">
                <a:solidFill>
                  <a:srgbClr val="000000"/>
                </a:solidFill>
                <a:effectLst/>
              </a:rPr>
            </a:br>
            <a:r>
              <a:rPr lang="en-US" sz="2100" b="0" i="1" dirty="0">
                <a:solidFill>
                  <a:srgbClr val="000000"/>
                </a:solidFill>
                <a:effectLst/>
              </a:rPr>
              <a:t>Simon: I know. It was the worst vacation ever.</a:t>
            </a:r>
            <a:r>
              <a:rPr lang="en-US" sz="2100" dirty="0"/>
              <a:t> </a:t>
            </a:r>
          </a:p>
        </p:txBody>
      </p:sp>
      <p:cxnSp>
        <p:nvCxnSpPr>
          <p:cNvPr id="6" name="Straight Connector 5">
            <a:extLst>
              <a:ext uri="{FF2B5EF4-FFF2-40B4-BE49-F238E27FC236}">
                <a16:creationId xmlns:a16="http://schemas.microsoft.com/office/drawing/2014/main" id="{35FCD396-5B14-F653-039F-BE932D9E196B}"/>
              </a:ext>
            </a:extLst>
          </p:cNvPr>
          <p:cNvCxnSpPr>
            <a:cxnSpLocks/>
          </p:cNvCxnSpPr>
          <p:nvPr/>
        </p:nvCxnSpPr>
        <p:spPr>
          <a:xfrm>
            <a:off x="1781628" y="1719940"/>
            <a:ext cx="405311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A2A83ED8-8023-7AFA-C332-478C9AB667D6}"/>
              </a:ext>
            </a:extLst>
          </p:cNvPr>
          <p:cNvCxnSpPr>
            <a:cxnSpLocks/>
          </p:cNvCxnSpPr>
          <p:nvPr/>
        </p:nvCxnSpPr>
        <p:spPr>
          <a:xfrm>
            <a:off x="377370" y="2024740"/>
            <a:ext cx="172720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05BBB8AC-AA2F-E07B-2601-F5E07E74C5D7}"/>
              </a:ext>
            </a:extLst>
          </p:cNvPr>
          <p:cNvCxnSpPr>
            <a:cxnSpLocks/>
          </p:cNvCxnSpPr>
          <p:nvPr/>
        </p:nvCxnSpPr>
        <p:spPr>
          <a:xfrm>
            <a:off x="2743200" y="3947873"/>
            <a:ext cx="317862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A5D59BD-4844-6F02-AEFE-87D7EBEA9353}"/>
              </a:ext>
            </a:extLst>
          </p:cNvPr>
          <p:cNvCxnSpPr>
            <a:cxnSpLocks/>
          </p:cNvCxnSpPr>
          <p:nvPr/>
        </p:nvCxnSpPr>
        <p:spPr>
          <a:xfrm>
            <a:off x="348342" y="4274455"/>
            <a:ext cx="419462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4280F121-E17A-0BD8-F5FD-DE14DDFF7F2F}"/>
              </a:ext>
            </a:extLst>
          </p:cNvPr>
          <p:cNvCxnSpPr>
            <a:cxnSpLocks/>
          </p:cNvCxnSpPr>
          <p:nvPr/>
        </p:nvCxnSpPr>
        <p:spPr>
          <a:xfrm>
            <a:off x="8260443" y="2024740"/>
            <a:ext cx="271235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8140476-7A1D-3401-1EC6-FA70E20E8752}"/>
              </a:ext>
            </a:extLst>
          </p:cNvPr>
          <p:cNvCxnSpPr>
            <a:cxnSpLocks/>
          </p:cNvCxnSpPr>
          <p:nvPr/>
        </p:nvCxnSpPr>
        <p:spPr>
          <a:xfrm>
            <a:off x="10794999" y="2677882"/>
            <a:ext cx="96157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9B1F185-7F35-6E37-9BB8-3E45910ACB69}"/>
              </a:ext>
            </a:extLst>
          </p:cNvPr>
          <p:cNvCxnSpPr>
            <a:cxnSpLocks/>
          </p:cNvCxnSpPr>
          <p:nvPr/>
        </p:nvCxnSpPr>
        <p:spPr>
          <a:xfrm>
            <a:off x="6281057" y="3011712"/>
            <a:ext cx="451394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Oval 12">
            <a:extLst>
              <a:ext uri="{FF2B5EF4-FFF2-40B4-BE49-F238E27FC236}">
                <a16:creationId xmlns:a16="http://schemas.microsoft.com/office/drawing/2014/main" id="{228FD3CA-B1A9-1AD8-4BC4-BCAC9DA156A0}"/>
              </a:ext>
            </a:extLst>
          </p:cNvPr>
          <p:cNvSpPr/>
          <p:nvPr/>
        </p:nvSpPr>
        <p:spPr>
          <a:xfrm>
            <a:off x="7808687" y="5793610"/>
            <a:ext cx="3468913" cy="6434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66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64967" y="1093986"/>
            <a:ext cx="10127033" cy="1077218"/>
          </a:xfrm>
          <a:prstGeom prst="rect">
            <a:avLst/>
          </a:prstGeom>
        </p:spPr>
        <p:txBody>
          <a:bodyPr wrap="square">
            <a:spAutoFit/>
          </a:bodyPr>
          <a:lstStyle/>
          <a:p>
            <a:r>
              <a:rPr lang="en-US" sz="3200" b="1" i="0" dirty="0">
                <a:solidFill>
                  <a:srgbClr val="242021"/>
                </a:solidFill>
                <a:effectLst/>
              </a:rPr>
              <a:t>a. Aiden is talking to Emma about his Christmas vacation. </a:t>
            </a:r>
          </a:p>
          <a:p>
            <a:r>
              <a:rPr lang="en-US" sz="3200" b="1" i="0" u="sng" dirty="0">
                <a:solidFill>
                  <a:srgbClr val="002060"/>
                </a:solidFill>
                <a:effectLst/>
              </a:rPr>
              <a:t>Did he enjoy the trip?</a:t>
            </a:r>
            <a:endParaRPr lang="en-US" sz="3200" u="sng" dirty="0">
              <a:solidFill>
                <a:srgbClr val="002060"/>
              </a:solidFill>
            </a:endParaRPr>
          </a:p>
        </p:txBody>
      </p:sp>
      <p:sp>
        <p:nvSpPr>
          <p:cNvPr id="10" name="Rectangle 9"/>
          <p:cNvSpPr/>
          <p:nvPr/>
        </p:nvSpPr>
        <p:spPr>
          <a:xfrm>
            <a:off x="432169" y="3843646"/>
            <a:ext cx="9367888" cy="646331"/>
          </a:xfrm>
          <a:prstGeom prst="rect">
            <a:avLst/>
          </a:prstGeom>
        </p:spPr>
        <p:txBody>
          <a:bodyPr wrap="square">
            <a:spAutoFit/>
          </a:bodyPr>
          <a:lstStyle/>
          <a:p>
            <a:r>
              <a:rPr lang="en-US" sz="3600" dirty="0">
                <a:solidFill>
                  <a:srgbClr val="FF0000"/>
                </a:solidFill>
                <a:sym typeface="Wingdings" panose="05000000000000000000" pitchFamily="2" charset="2"/>
              </a:rPr>
              <a:t> Aiden is talking to Emma about his Christmas</a:t>
            </a:r>
            <a:endParaRPr lang="en-US" sz="3600" dirty="0"/>
          </a:p>
        </p:txBody>
      </p:sp>
      <p:sp>
        <p:nvSpPr>
          <p:cNvPr id="11" name="Rectangle 10"/>
          <p:cNvSpPr/>
          <p:nvPr/>
        </p:nvSpPr>
        <p:spPr>
          <a:xfrm>
            <a:off x="141502" y="4520453"/>
            <a:ext cx="8192602" cy="646331"/>
          </a:xfrm>
          <a:prstGeom prst="rect">
            <a:avLst/>
          </a:prstGeom>
        </p:spPr>
        <p:txBody>
          <a:bodyPr wrap="square">
            <a:spAutoFit/>
          </a:bodyPr>
          <a:lstStyle/>
          <a:p>
            <a:r>
              <a:rPr lang="en-US" sz="3600" dirty="0">
                <a:solidFill>
                  <a:srgbClr val="0070C0"/>
                </a:solidFill>
              </a:rPr>
              <a:t>What</a:t>
            </a:r>
            <a:r>
              <a:rPr lang="en-US" sz="3600" i="1" dirty="0">
                <a:solidFill>
                  <a:srgbClr val="0070C0"/>
                </a:solidFill>
              </a:rPr>
              <a:t> </a:t>
            </a:r>
            <a:r>
              <a:rPr lang="en-US" sz="3600" dirty="0">
                <a:solidFill>
                  <a:srgbClr val="0070C0"/>
                </a:solidFill>
              </a:rPr>
              <a:t>are you going to do?</a:t>
            </a:r>
          </a:p>
        </p:txBody>
      </p:sp>
      <p:sp>
        <p:nvSpPr>
          <p:cNvPr id="14" name="Rectangle 13"/>
          <p:cNvSpPr/>
          <p:nvPr/>
        </p:nvSpPr>
        <p:spPr>
          <a:xfrm>
            <a:off x="202463" y="3159846"/>
            <a:ext cx="5893537" cy="646331"/>
          </a:xfrm>
          <a:prstGeom prst="rect">
            <a:avLst/>
          </a:prstGeom>
        </p:spPr>
        <p:txBody>
          <a:bodyPr wrap="square">
            <a:spAutoFit/>
          </a:bodyPr>
          <a:lstStyle/>
          <a:p>
            <a:r>
              <a:rPr lang="en-US" sz="3600" dirty="0">
                <a:solidFill>
                  <a:srgbClr val="0070C0"/>
                </a:solidFill>
              </a:rPr>
              <a:t>What are you going to listen?</a:t>
            </a:r>
          </a:p>
        </p:txBody>
      </p:sp>
      <p:sp>
        <p:nvSpPr>
          <p:cNvPr id="17" name="Rectangle 16"/>
          <p:cNvSpPr/>
          <p:nvPr/>
        </p:nvSpPr>
        <p:spPr>
          <a:xfrm>
            <a:off x="449206" y="5183296"/>
            <a:ext cx="4666907" cy="646331"/>
          </a:xfrm>
          <a:prstGeom prst="rect">
            <a:avLst/>
          </a:prstGeom>
        </p:spPr>
        <p:txBody>
          <a:bodyPr wrap="square">
            <a:spAutoFit/>
          </a:bodyPr>
          <a:lstStyle/>
          <a:p>
            <a:r>
              <a:rPr lang="en-US" sz="3600" dirty="0">
                <a:solidFill>
                  <a:srgbClr val="FF0000"/>
                </a:solidFill>
                <a:sym typeface="Wingdings" panose="05000000000000000000" pitchFamily="2" charset="2"/>
              </a:rPr>
              <a:t> Answer the question</a:t>
            </a:r>
            <a:endParaRPr lang="en-US" sz="3600" dirty="0"/>
          </a:p>
        </p:txBody>
      </p:sp>
      <p:pic>
        <p:nvPicPr>
          <p:cNvPr id="13" name="Picture 12">
            <a:extLst>
              <a:ext uri="{FF2B5EF4-FFF2-40B4-BE49-F238E27FC236}">
                <a16:creationId xmlns:a16="http://schemas.microsoft.com/office/drawing/2014/main" id="{2EB5C52C-73AB-42B7-B29E-54DA82E8BA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11" y="300927"/>
            <a:ext cx="3254840" cy="569120"/>
          </a:xfrm>
          <a:prstGeom prst="rect">
            <a:avLst/>
          </a:prstGeom>
        </p:spPr>
      </p:pic>
      <p:sp>
        <p:nvSpPr>
          <p:cNvPr id="12" name="TextBox 11"/>
          <p:cNvSpPr txBox="1"/>
          <p:nvPr/>
        </p:nvSpPr>
        <p:spPr>
          <a:xfrm>
            <a:off x="0" y="1029087"/>
            <a:ext cx="1760708" cy="400110"/>
          </a:xfrm>
          <a:prstGeom prst="rect">
            <a:avLst/>
          </a:prstGeom>
          <a:solidFill>
            <a:srgbClr val="00B050"/>
          </a:solidFill>
        </p:spPr>
        <p:txBody>
          <a:bodyPr wrap="square" rtlCol="0">
            <a:spAutoFit/>
          </a:bodyPr>
          <a:lstStyle/>
          <a:p>
            <a:r>
              <a:rPr lang="en-US" sz="2000" b="1" dirty="0">
                <a:solidFill>
                  <a:schemeClr val="bg1"/>
                </a:solidFill>
              </a:rPr>
              <a:t>Pre-Listening</a:t>
            </a:r>
          </a:p>
        </p:txBody>
      </p:sp>
      <p:sp>
        <p:nvSpPr>
          <p:cNvPr id="18" name="TextBox 17"/>
          <p:cNvSpPr txBox="1"/>
          <p:nvPr/>
        </p:nvSpPr>
        <p:spPr>
          <a:xfrm>
            <a:off x="16211" y="1835283"/>
            <a:ext cx="1760708" cy="707886"/>
          </a:xfrm>
          <a:prstGeom prst="rect">
            <a:avLst/>
          </a:prstGeom>
          <a:solidFill>
            <a:srgbClr val="00B050"/>
          </a:solidFill>
        </p:spPr>
        <p:txBody>
          <a:bodyPr wrap="square" rtlCol="0">
            <a:spAutoFit/>
          </a:bodyPr>
          <a:lstStyle/>
          <a:p>
            <a:r>
              <a:rPr lang="en-US" sz="2000" b="1" dirty="0">
                <a:solidFill>
                  <a:schemeClr val="bg1"/>
                </a:solidFill>
              </a:rPr>
              <a:t>More Practice</a:t>
            </a:r>
          </a:p>
          <a:p>
            <a:r>
              <a:rPr lang="en-US" sz="2000" b="1" dirty="0">
                <a:solidFill>
                  <a:schemeClr val="bg1"/>
                </a:solidFill>
              </a:rPr>
              <a:t>WB, P. 52</a:t>
            </a:r>
          </a:p>
        </p:txBody>
      </p:sp>
    </p:spTree>
    <p:extLst>
      <p:ext uri="{BB962C8B-B14F-4D97-AF65-F5344CB8AC3E}">
        <p14:creationId xmlns:p14="http://schemas.microsoft.com/office/powerpoint/2010/main" val="198847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2.1</a:t>
            </a:r>
          </a:p>
        </p:txBody>
      </p:sp>
      <p:sp>
        <p:nvSpPr>
          <p:cNvPr id="4" name="TextBox 3"/>
          <p:cNvSpPr txBox="1"/>
          <p:nvPr/>
        </p:nvSpPr>
        <p:spPr>
          <a:xfrm>
            <a:off x="775448" y="432660"/>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880" y="1363685"/>
            <a:ext cx="2255359" cy="669332"/>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2978" y="2253407"/>
            <a:ext cx="3980247" cy="75414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515780"/>
            <a:ext cx="4201671" cy="75414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614" y="4616177"/>
            <a:ext cx="4125414" cy="661624"/>
          </a:xfrm>
          <a:prstGeom prst="rect">
            <a:avLst/>
          </a:prstGeom>
        </p:spPr>
      </p:pic>
      <p:sp>
        <p:nvSpPr>
          <p:cNvPr id="11" name="Round Diagonal Corner Rectangle 10"/>
          <p:cNvSpPr/>
          <p:nvPr/>
        </p:nvSpPr>
        <p:spPr>
          <a:xfrm>
            <a:off x="775448" y="5536773"/>
            <a:ext cx="2488257" cy="661624"/>
          </a:xfrm>
          <a:prstGeom prst="round2Diag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5057" y="490818"/>
            <a:ext cx="4148001" cy="5876365"/>
          </a:xfrm>
          <a:prstGeom prst="rect">
            <a:avLst/>
          </a:prstGeom>
        </p:spPr>
      </p:pic>
    </p:spTree>
    <p:extLst>
      <p:ext uri="{BB962C8B-B14F-4D97-AF65-F5344CB8AC3E}">
        <p14:creationId xmlns:p14="http://schemas.microsoft.com/office/powerpoint/2010/main" val="3717253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7275" y="359920"/>
            <a:ext cx="1945533" cy="400110"/>
          </a:xfrm>
          <a:prstGeom prst="rect">
            <a:avLst/>
          </a:prstGeom>
          <a:solidFill>
            <a:srgbClr val="00B050"/>
          </a:solidFill>
        </p:spPr>
        <p:txBody>
          <a:bodyPr wrap="square" rtlCol="0">
            <a:spAutoFit/>
          </a:bodyPr>
          <a:lstStyle/>
          <a:p>
            <a:r>
              <a:rPr lang="en-US" sz="2000" b="1" dirty="0">
                <a:solidFill>
                  <a:schemeClr val="bg1"/>
                </a:solidFill>
              </a:rPr>
              <a:t>While-Listening</a:t>
            </a:r>
          </a:p>
        </p:txBody>
      </p:sp>
      <p:sp>
        <p:nvSpPr>
          <p:cNvPr id="14" name="Rectangle 13">
            <a:extLst>
              <a:ext uri="{FF2B5EF4-FFF2-40B4-BE49-F238E27FC236}">
                <a16:creationId xmlns:a16="http://schemas.microsoft.com/office/drawing/2014/main" id="{495512D3-0BC0-4FA2-CD30-5834E5EFB6C6}"/>
              </a:ext>
            </a:extLst>
          </p:cNvPr>
          <p:cNvSpPr/>
          <p:nvPr/>
        </p:nvSpPr>
        <p:spPr>
          <a:xfrm>
            <a:off x="346405" y="2150306"/>
            <a:ext cx="6315652" cy="1754326"/>
          </a:xfrm>
          <a:prstGeom prst="rect">
            <a:avLst/>
          </a:prstGeom>
        </p:spPr>
        <p:txBody>
          <a:bodyPr wrap="square">
            <a:spAutoFit/>
          </a:bodyPr>
          <a:lstStyle/>
          <a:p>
            <a:pPr marL="514350" indent="-514350">
              <a:buAutoNum type="alphaLcPeriod"/>
            </a:pPr>
            <a:r>
              <a:rPr lang="en-US" sz="3600" b="1" i="0" dirty="0">
                <a:solidFill>
                  <a:srgbClr val="242021"/>
                </a:solidFill>
                <a:effectLst/>
              </a:rPr>
              <a:t>Aiden is talking to Emma about his Christmas vacation. </a:t>
            </a:r>
          </a:p>
          <a:p>
            <a:r>
              <a:rPr lang="en-US" sz="3600" b="1" i="0" dirty="0">
                <a:solidFill>
                  <a:srgbClr val="002060"/>
                </a:solidFill>
                <a:effectLst/>
              </a:rPr>
              <a:t>Did he enjoy the trip?</a:t>
            </a:r>
            <a:endParaRPr lang="en-US" sz="3600" dirty="0">
              <a:solidFill>
                <a:srgbClr val="002060"/>
              </a:solidFill>
            </a:endParaRPr>
          </a:p>
        </p:txBody>
      </p:sp>
      <p:pic>
        <p:nvPicPr>
          <p:cNvPr id="15" name="Picture 14">
            <a:extLst>
              <a:ext uri="{FF2B5EF4-FFF2-40B4-BE49-F238E27FC236}">
                <a16:creationId xmlns:a16="http://schemas.microsoft.com/office/drawing/2014/main" id="{E4FC086C-EEF0-E4AD-7BFF-447DCFE62F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944702"/>
            <a:ext cx="3254840" cy="569120"/>
          </a:xfrm>
          <a:prstGeom prst="rect">
            <a:avLst/>
          </a:prstGeom>
        </p:spPr>
      </p:pic>
      <p:pic>
        <p:nvPicPr>
          <p:cNvPr id="6" name="Picture 5">
            <a:extLst>
              <a:ext uri="{FF2B5EF4-FFF2-40B4-BE49-F238E27FC236}">
                <a16:creationId xmlns:a16="http://schemas.microsoft.com/office/drawing/2014/main" id="{DC9D8796-429B-850B-03BA-0D89430C4A50}"/>
              </a:ext>
            </a:extLst>
          </p:cNvPr>
          <p:cNvPicPr>
            <a:picLocks noChangeAspect="1"/>
          </p:cNvPicPr>
          <p:nvPr/>
        </p:nvPicPr>
        <p:blipFill>
          <a:blip r:embed="rId6"/>
          <a:stretch>
            <a:fillRect/>
          </a:stretch>
        </p:blipFill>
        <p:spPr>
          <a:xfrm>
            <a:off x="7298917" y="336642"/>
            <a:ext cx="4300554" cy="6039576"/>
          </a:xfrm>
          <a:prstGeom prst="rect">
            <a:avLst/>
          </a:prstGeom>
        </p:spPr>
      </p:pic>
      <p:sp>
        <p:nvSpPr>
          <p:cNvPr id="17" name="Rectangle 16">
            <a:extLst>
              <a:ext uri="{FF2B5EF4-FFF2-40B4-BE49-F238E27FC236}">
                <a16:creationId xmlns:a16="http://schemas.microsoft.com/office/drawing/2014/main" id="{CD7DE32F-2727-971B-0D17-FE08E990422B}"/>
              </a:ext>
            </a:extLst>
          </p:cNvPr>
          <p:cNvSpPr/>
          <p:nvPr/>
        </p:nvSpPr>
        <p:spPr>
          <a:xfrm>
            <a:off x="346405" y="3904632"/>
            <a:ext cx="4666907" cy="646331"/>
          </a:xfrm>
          <a:prstGeom prst="rect">
            <a:avLst/>
          </a:prstGeom>
        </p:spPr>
        <p:txBody>
          <a:bodyPr wrap="square">
            <a:spAutoFit/>
          </a:bodyPr>
          <a:lstStyle/>
          <a:p>
            <a:r>
              <a:rPr lang="en-US" sz="3600" dirty="0">
                <a:solidFill>
                  <a:srgbClr val="FF0000"/>
                </a:solidFill>
                <a:sym typeface="Wingdings" panose="05000000000000000000" pitchFamily="2" charset="2"/>
              </a:rPr>
              <a:t> No, he didn’t</a:t>
            </a:r>
            <a:endParaRPr lang="en-US" sz="3600" dirty="0"/>
          </a:p>
        </p:txBody>
      </p:sp>
      <p:pic>
        <p:nvPicPr>
          <p:cNvPr id="7" name="CD1-TRACK 18">
            <a:hlinkClick r:id="" action="ppaction://media"/>
            <a:extLst>
              <a:ext uri="{FF2B5EF4-FFF2-40B4-BE49-F238E27FC236}">
                <a16:creationId xmlns:a16="http://schemas.microsoft.com/office/drawing/2014/main" id="{46F50FA8-D812-61CE-47D8-712D59F7E1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83891" y="680695"/>
            <a:ext cx="893651" cy="893651"/>
          </a:xfrm>
          <a:prstGeom prst="rect">
            <a:avLst/>
          </a:prstGeom>
        </p:spPr>
      </p:pic>
      <p:sp>
        <p:nvSpPr>
          <p:cNvPr id="20" name="TextBox 19">
            <a:extLst>
              <a:ext uri="{FF2B5EF4-FFF2-40B4-BE49-F238E27FC236}">
                <a16:creationId xmlns:a16="http://schemas.microsoft.com/office/drawing/2014/main" id="{D1B6F984-22F8-CEA4-BB75-51AF9BBD5D34}"/>
              </a:ext>
            </a:extLst>
          </p:cNvPr>
          <p:cNvSpPr txBox="1"/>
          <p:nvPr/>
        </p:nvSpPr>
        <p:spPr>
          <a:xfrm>
            <a:off x="16211" y="5658958"/>
            <a:ext cx="1760708" cy="707886"/>
          </a:xfrm>
          <a:prstGeom prst="rect">
            <a:avLst/>
          </a:prstGeom>
          <a:solidFill>
            <a:srgbClr val="00B050"/>
          </a:solidFill>
        </p:spPr>
        <p:txBody>
          <a:bodyPr wrap="square" rtlCol="0">
            <a:spAutoFit/>
          </a:bodyPr>
          <a:lstStyle/>
          <a:p>
            <a:r>
              <a:rPr lang="en-US" sz="2000" b="1" dirty="0">
                <a:solidFill>
                  <a:schemeClr val="bg1"/>
                </a:solidFill>
              </a:rPr>
              <a:t>More Practice</a:t>
            </a:r>
          </a:p>
          <a:p>
            <a:r>
              <a:rPr lang="en-US" sz="2000" b="1" dirty="0">
                <a:solidFill>
                  <a:schemeClr val="bg1"/>
                </a:solidFill>
              </a:rPr>
              <a:t>WB, P. 52</a:t>
            </a:r>
          </a:p>
        </p:txBody>
      </p:sp>
    </p:spTree>
    <p:extLst>
      <p:ext uri="{BB962C8B-B14F-4D97-AF65-F5344CB8AC3E}">
        <p14:creationId xmlns:p14="http://schemas.microsoft.com/office/powerpoint/2010/main" val="207028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7275" y="359920"/>
            <a:ext cx="1945533" cy="400110"/>
          </a:xfrm>
          <a:prstGeom prst="rect">
            <a:avLst/>
          </a:prstGeom>
          <a:solidFill>
            <a:srgbClr val="00B050"/>
          </a:solidFill>
        </p:spPr>
        <p:txBody>
          <a:bodyPr wrap="square" rtlCol="0">
            <a:spAutoFit/>
          </a:bodyPr>
          <a:lstStyle/>
          <a:p>
            <a:r>
              <a:rPr lang="en-US" sz="2000" b="1" dirty="0">
                <a:solidFill>
                  <a:schemeClr val="bg1"/>
                </a:solidFill>
              </a:rPr>
              <a:t>While-Listening</a:t>
            </a:r>
          </a:p>
        </p:txBody>
      </p:sp>
      <p:sp>
        <p:nvSpPr>
          <p:cNvPr id="14" name="Rectangle 13">
            <a:extLst>
              <a:ext uri="{FF2B5EF4-FFF2-40B4-BE49-F238E27FC236}">
                <a16:creationId xmlns:a16="http://schemas.microsoft.com/office/drawing/2014/main" id="{495512D3-0BC0-4FA2-CD30-5834E5EFB6C6}"/>
              </a:ext>
            </a:extLst>
          </p:cNvPr>
          <p:cNvSpPr/>
          <p:nvPr/>
        </p:nvSpPr>
        <p:spPr>
          <a:xfrm>
            <a:off x="470826" y="923593"/>
            <a:ext cx="10483639" cy="5509200"/>
          </a:xfrm>
          <a:prstGeom prst="rect">
            <a:avLst/>
          </a:prstGeom>
        </p:spPr>
        <p:txBody>
          <a:bodyPr wrap="square">
            <a:spAutoFit/>
          </a:bodyPr>
          <a:lstStyle/>
          <a:p>
            <a:r>
              <a:rPr lang="en-US" sz="3200" b="1" i="0" dirty="0">
                <a:solidFill>
                  <a:srgbClr val="002060"/>
                </a:solidFill>
                <a:effectLst/>
              </a:rPr>
              <a:t>b. Now, listen and answer the questions. </a:t>
            </a:r>
            <a:br>
              <a:rPr lang="en-US" sz="3200" b="1" i="0" dirty="0">
                <a:solidFill>
                  <a:srgbClr val="002060"/>
                </a:solidFill>
                <a:effectLst/>
              </a:rPr>
            </a:br>
            <a:r>
              <a:rPr lang="en-US" sz="3200" b="0" i="0" dirty="0">
                <a:solidFill>
                  <a:srgbClr val="002060"/>
                </a:solidFill>
                <a:effectLst/>
              </a:rPr>
              <a:t>1. What happened to Aiden's wife?</a:t>
            </a:r>
            <a:br>
              <a:rPr lang="en-US" sz="3200" b="0" i="0" dirty="0">
                <a:solidFill>
                  <a:srgbClr val="002060"/>
                </a:solidFill>
                <a:effectLst/>
              </a:rPr>
            </a:br>
            <a:br>
              <a:rPr lang="en-US" sz="3200" b="0" i="0" dirty="0">
                <a:solidFill>
                  <a:srgbClr val="002060"/>
                </a:solidFill>
                <a:effectLst/>
              </a:rPr>
            </a:br>
            <a:r>
              <a:rPr lang="en-US" sz="3200" b="0" i="0" dirty="0">
                <a:solidFill>
                  <a:srgbClr val="002060"/>
                </a:solidFill>
                <a:effectLst/>
              </a:rPr>
              <a:t>2. What did Ben hurt when he fell down the stairs?</a:t>
            </a:r>
            <a:br>
              <a:rPr lang="en-US" sz="3200" b="0" i="0" dirty="0">
                <a:solidFill>
                  <a:srgbClr val="002060"/>
                </a:solidFill>
                <a:effectLst/>
              </a:rPr>
            </a:br>
            <a:br>
              <a:rPr lang="en-US" sz="3200" b="0" i="0" dirty="0">
                <a:solidFill>
                  <a:srgbClr val="002060"/>
                </a:solidFill>
                <a:effectLst/>
              </a:rPr>
            </a:br>
            <a:r>
              <a:rPr lang="en-US" sz="3200" b="0" i="0" dirty="0">
                <a:solidFill>
                  <a:srgbClr val="002060"/>
                </a:solidFill>
                <a:effectLst/>
              </a:rPr>
              <a:t>3. What was stolen while Ben and Aiden were in the hospital?</a:t>
            </a:r>
            <a:br>
              <a:rPr lang="en-US" sz="3200" b="0" i="0" dirty="0">
                <a:solidFill>
                  <a:srgbClr val="002060"/>
                </a:solidFill>
                <a:effectLst/>
              </a:rPr>
            </a:br>
            <a:br>
              <a:rPr lang="en-US" sz="3200" b="0" i="0" dirty="0">
                <a:solidFill>
                  <a:srgbClr val="002060"/>
                </a:solidFill>
                <a:effectLst/>
              </a:rPr>
            </a:br>
            <a:r>
              <a:rPr lang="en-US" sz="3200" b="0" i="0" dirty="0">
                <a:solidFill>
                  <a:srgbClr val="002060"/>
                </a:solidFill>
                <a:effectLst/>
              </a:rPr>
              <a:t>4. Where did their car break down?</a:t>
            </a:r>
            <a:br>
              <a:rPr lang="en-US" sz="3200" b="0" i="0" dirty="0">
                <a:solidFill>
                  <a:srgbClr val="002060"/>
                </a:solidFill>
                <a:effectLst/>
              </a:rPr>
            </a:br>
            <a:br>
              <a:rPr lang="en-US" sz="3200" b="0" i="0" dirty="0">
                <a:solidFill>
                  <a:srgbClr val="002060"/>
                </a:solidFill>
                <a:effectLst/>
              </a:rPr>
            </a:br>
            <a:r>
              <a:rPr lang="en-US" sz="3200" b="0" i="0" dirty="0">
                <a:solidFill>
                  <a:srgbClr val="002060"/>
                </a:solidFill>
                <a:effectLst/>
              </a:rPr>
              <a:t>5. How long was the plane delayed?</a:t>
            </a:r>
            <a:br>
              <a:rPr lang="en-US" sz="3200" b="0" i="0" dirty="0">
                <a:solidFill>
                  <a:srgbClr val="002060"/>
                </a:solidFill>
                <a:effectLst/>
              </a:rPr>
            </a:br>
            <a:endParaRPr lang="en-US" sz="3200" dirty="0">
              <a:solidFill>
                <a:srgbClr val="002060"/>
              </a:solidFill>
            </a:endParaRPr>
          </a:p>
        </p:txBody>
      </p:sp>
      <p:pic>
        <p:nvPicPr>
          <p:cNvPr id="15" name="Picture 14">
            <a:extLst>
              <a:ext uri="{FF2B5EF4-FFF2-40B4-BE49-F238E27FC236}">
                <a16:creationId xmlns:a16="http://schemas.microsoft.com/office/drawing/2014/main" id="{E4FC086C-EEF0-E4AD-7BFF-447DCFE62F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22984" y="359920"/>
            <a:ext cx="3254840" cy="569120"/>
          </a:xfrm>
          <a:prstGeom prst="rect">
            <a:avLst/>
          </a:prstGeom>
        </p:spPr>
      </p:pic>
      <p:sp>
        <p:nvSpPr>
          <p:cNvPr id="17" name="Rectangle 16">
            <a:extLst>
              <a:ext uri="{FF2B5EF4-FFF2-40B4-BE49-F238E27FC236}">
                <a16:creationId xmlns:a16="http://schemas.microsoft.com/office/drawing/2014/main" id="{CD7DE32F-2727-971B-0D17-FE08E990422B}"/>
              </a:ext>
            </a:extLst>
          </p:cNvPr>
          <p:cNvSpPr/>
          <p:nvPr/>
        </p:nvSpPr>
        <p:spPr>
          <a:xfrm>
            <a:off x="977563" y="1863814"/>
            <a:ext cx="4666907" cy="584775"/>
          </a:xfrm>
          <a:prstGeom prst="rect">
            <a:avLst/>
          </a:prstGeom>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She got food poisoning.</a:t>
            </a:r>
          </a:p>
        </p:txBody>
      </p:sp>
      <p:pic>
        <p:nvPicPr>
          <p:cNvPr id="7" name="CD1-TRACK 18">
            <a:hlinkClick r:id="" action="ppaction://media"/>
            <a:extLst>
              <a:ext uri="{FF2B5EF4-FFF2-40B4-BE49-F238E27FC236}">
                <a16:creationId xmlns:a16="http://schemas.microsoft.com/office/drawing/2014/main" id="{46F50FA8-D812-61CE-47D8-712D59F7E1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8086" y="410818"/>
            <a:ext cx="569120" cy="569120"/>
          </a:xfrm>
          <a:prstGeom prst="rect">
            <a:avLst/>
          </a:prstGeom>
        </p:spPr>
      </p:pic>
      <p:sp>
        <p:nvSpPr>
          <p:cNvPr id="8" name="Rectangle 7">
            <a:extLst>
              <a:ext uri="{FF2B5EF4-FFF2-40B4-BE49-F238E27FC236}">
                <a16:creationId xmlns:a16="http://schemas.microsoft.com/office/drawing/2014/main" id="{A65BA27B-A781-D4C5-75C6-FA5B55189CDF}"/>
              </a:ext>
            </a:extLst>
          </p:cNvPr>
          <p:cNvSpPr/>
          <p:nvPr/>
        </p:nvSpPr>
        <p:spPr>
          <a:xfrm>
            <a:off x="918604" y="2856644"/>
            <a:ext cx="4666907" cy="584775"/>
          </a:xfrm>
          <a:prstGeom prst="rect">
            <a:avLst/>
          </a:prstGeom>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 his arm</a:t>
            </a:r>
          </a:p>
        </p:txBody>
      </p:sp>
      <p:sp>
        <p:nvSpPr>
          <p:cNvPr id="9" name="Rectangle 8">
            <a:extLst>
              <a:ext uri="{FF2B5EF4-FFF2-40B4-BE49-F238E27FC236}">
                <a16:creationId xmlns:a16="http://schemas.microsoft.com/office/drawing/2014/main" id="{0D6C0EE3-2FAB-CD26-5213-242C7ED8EEB0}"/>
              </a:ext>
            </a:extLst>
          </p:cNvPr>
          <p:cNvSpPr/>
          <p:nvPr/>
        </p:nvSpPr>
        <p:spPr>
          <a:xfrm>
            <a:off x="918603" y="3783345"/>
            <a:ext cx="6933626" cy="584775"/>
          </a:xfrm>
          <a:prstGeom prst="rect">
            <a:avLst/>
          </a:prstGeom>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 a laptop, camera, and TV</a:t>
            </a:r>
          </a:p>
        </p:txBody>
      </p:sp>
      <p:sp>
        <p:nvSpPr>
          <p:cNvPr id="10" name="Rectangle 9">
            <a:extLst>
              <a:ext uri="{FF2B5EF4-FFF2-40B4-BE49-F238E27FC236}">
                <a16:creationId xmlns:a16="http://schemas.microsoft.com/office/drawing/2014/main" id="{40D7E59A-FBDD-A5F2-D3EB-525C69BE4C42}"/>
              </a:ext>
            </a:extLst>
          </p:cNvPr>
          <p:cNvSpPr/>
          <p:nvPr/>
        </p:nvSpPr>
        <p:spPr>
          <a:xfrm>
            <a:off x="915800" y="4775394"/>
            <a:ext cx="6933626" cy="584775"/>
          </a:xfrm>
          <a:prstGeom prst="rect">
            <a:avLst/>
          </a:prstGeom>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 in a forest</a:t>
            </a:r>
          </a:p>
        </p:txBody>
      </p:sp>
      <p:sp>
        <p:nvSpPr>
          <p:cNvPr id="11" name="Rectangle 10">
            <a:extLst>
              <a:ext uri="{FF2B5EF4-FFF2-40B4-BE49-F238E27FC236}">
                <a16:creationId xmlns:a16="http://schemas.microsoft.com/office/drawing/2014/main" id="{B52E2DE7-0524-4BA5-0557-07EB3A9A6C20}"/>
              </a:ext>
            </a:extLst>
          </p:cNvPr>
          <p:cNvSpPr/>
          <p:nvPr/>
        </p:nvSpPr>
        <p:spPr>
          <a:xfrm>
            <a:off x="915800" y="5782679"/>
            <a:ext cx="6933626" cy="584775"/>
          </a:xfrm>
          <a:prstGeom prst="rect">
            <a:avLst/>
          </a:prstGeom>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 for six hours</a:t>
            </a:r>
          </a:p>
        </p:txBody>
      </p:sp>
      <p:sp>
        <p:nvSpPr>
          <p:cNvPr id="12" name="TextBox 11">
            <a:extLst>
              <a:ext uri="{FF2B5EF4-FFF2-40B4-BE49-F238E27FC236}">
                <a16:creationId xmlns:a16="http://schemas.microsoft.com/office/drawing/2014/main" id="{6DE1BB92-4F7F-6FA5-2F59-6D1953ABCEC2}"/>
              </a:ext>
            </a:extLst>
          </p:cNvPr>
          <p:cNvSpPr txBox="1"/>
          <p:nvPr/>
        </p:nvSpPr>
        <p:spPr>
          <a:xfrm>
            <a:off x="10423147" y="341435"/>
            <a:ext cx="1760708" cy="707886"/>
          </a:xfrm>
          <a:prstGeom prst="rect">
            <a:avLst/>
          </a:prstGeom>
          <a:solidFill>
            <a:srgbClr val="00B050"/>
          </a:solidFill>
        </p:spPr>
        <p:txBody>
          <a:bodyPr wrap="square" rtlCol="0">
            <a:spAutoFit/>
          </a:bodyPr>
          <a:lstStyle/>
          <a:p>
            <a:r>
              <a:rPr lang="en-US" sz="2000" b="1" dirty="0">
                <a:solidFill>
                  <a:schemeClr val="bg1"/>
                </a:solidFill>
              </a:rPr>
              <a:t>More Practice</a:t>
            </a:r>
          </a:p>
          <a:p>
            <a:r>
              <a:rPr lang="en-US" sz="2000" b="1" dirty="0">
                <a:solidFill>
                  <a:schemeClr val="bg1"/>
                </a:solidFill>
              </a:rPr>
              <a:t>WB, P. 52</a:t>
            </a:r>
          </a:p>
        </p:txBody>
      </p:sp>
    </p:spTree>
    <p:extLst>
      <p:ext uri="{BB962C8B-B14F-4D97-AF65-F5344CB8AC3E}">
        <p14:creationId xmlns:p14="http://schemas.microsoft.com/office/powerpoint/2010/main" val="123704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1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EB77ED-790B-DA0D-B23D-B4C7314C111A}"/>
              </a:ext>
            </a:extLst>
          </p:cNvPr>
          <p:cNvSpPr txBox="1"/>
          <p:nvPr/>
        </p:nvSpPr>
        <p:spPr>
          <a:xfrm>
            <a:off x="379185" y="465513"/>
            <a:ext cx="11433629" cy="5632311"/>
          </a:xfrm>
          <a:prstGeom prst="rect">
            <a:avLst/>
          </a:prstGeom>
          <a:noFill/>
        </p:spPr>
        <p:txBody>
          <a:bodyPr wrap="square">
            <a:spAutoFit/>
          </a:bodyPr>
          <a:lstStyle/>
          <a:p>
            <a:r>
              <a:rPr lang="en-US" sz="2000" b="0" i="0" dirty="0">
                <a:solidFill>
                  <a:srgbClr val="000000"/>
                </a:solidFill>
                <a:effectLst/>
                <a:latin typeface="HelveticaNeueLTStd-Cn"/>
              </a:rPr>
              <a:t>Emma: Hi, Aiden. How was your trip to Alaska?</a:t>
            </a:r>
            <a:br>
              <a:rPr lang="en-US" sz="2000" b="0" i="0" dirty="0">
                <a:solidFill>
                  <a:srgbClr val="000000"/>
                </a:solidFill>
                <a:effectLst/>
                <a:latin typeface="HelveticaNeueLTStd-Cn"/>
              </a:rPr>
            </a:br>
            <a:r>
              <a:rPr lang="en-US" sz="2000" b="0" i="0" dirty="0">
                <a:solidFill>
                  <a:srgbClr val="000000"/>
                </a:solidFill>
                <a:effectLst/>
                <a:latin typeface="HelveticaNeueLTStd-Cn"/>
              </a:rPr>
              <a:t>Aiden: Erm...It didn't go very well.</a:t>
            </a:r>
            <a:br>
              <a:rPr lang="en-US" sz="2000" b="0" i="0" dirty="0">
                <a:solidFill>
                  <a:srgbClr val="000000"/>
                </a:solidFill>
                <a:effectLst/>
                <a:latin typeface="HelveticaNeueLTStd-Cn"/>
              </a:rPr>
            </a:br>
            <a:r>
              <a:rPr lang="en-US" sz="2000" b="0" i="0" dirty="0">
                <a:solidFill>
                  <a:srgbClr val="000000"/>
                </a:solidFill>
                <a:effectLst/>
                <a:latin typeface="HelveticaNeueLTStd-Cn"/>
              </a:rPr>
              <a:t>Emma: Really? What happened?</a:t>
            </a:r>
            <a:r>
              <a:rPr lang="en-US" sz="2000" dirty="0"/>
              <a:t> </a:t>
            </a:r>
          </a:p>
          <a:p>
            <a:r>
              <a:rPr lang="en-US" sz="2000" b="0" i="0" dirty="0">
                <a:solidFill>
                  <a:srgbClr val="000000"/>
                </a:solidFill>
                <a:effectLst/>
                <a:latin typeface="HelveticaNeueLTStd-Cn"/>
              </a:rPr>
              <a:t>Aiden: On Christmas Eve, my wife got food poisoning. I had to drive her to a hospital twenty kilometers away during a snow storm. She had to stay there for two days, so Christmas was ruined.</a:t>
            </a:r>
            <a:br>
              <a:rPr lang="en-US" sz="2000" b="0" i="0" dirty="0">
                <a:solidFill>
                  <a:srgbClr val="000000"/>
                </a:solidFill>
                <a:effectLst/>
                <a:latin typeface="HelveticaNeueLTStd-Cn"/>
              </a:rPr>
            </a:br>
            <a:r>
              <a:rPr lang="en-US" sz="2000" b="0" i="0" dirty="0">
                <a:solidFill>
                  <a:srgbClr val="000000"/>
                </a:solidFill>
                <a:effectLst/>
                <a:latin typeface="HelveticaNeueLTStd-Cn"/>
              </a:rPr>
              <a:t>Emma: Oh, no! I'm so sorry.</a:t>
            </a:r>
            <a:br>
              <a:rPr lang="en-US" sz="2000" b="0" i="0" dirty="0">
                <a:solidFill>
                  <a:srgbClr val="000000"/>
                </a:solidFill>
                <a:effectLst/>
                <a:latin typeface="HelveticaNeueLTStd-Cn"/>
              </a:rPr>
            </a:br>
            <a:r>
              <a:rPr lang="en-US" sz="2000" b="0" i="0" dirty="0">
                <a:solidFill>
                  <a:srgbClr val="000000"/>
                </a:solidFill>
                <a:effectLst/>
                <a:latin typeface="HelveticaNeueLTStd-Cn"/>
              </a:rPr>
              <a:t>Aiden: Then my son Ben fell down the stairs and hurt his arm. Luckily, it wasn't broken.</a:t>
            </a:r>
            <a:br>
              <a:rPr lang="en-US" sz="2000" b="0" i="0" dirty="0">
                <a:solidFill>
                  <a:srgbClr val="000000"/>
                </a:solidFill>
                <a:effectLst/>
                <a:latin typeface="HelveticaNeueLTStd-Cn"/>
              </a:rPr>
            </a:br>
            <a:r>
              <a:rPr lang="en-US" sz="2000" b="0" i="0" dirty="0">
                <a:solidFill>
                  <a:srgbClr val="000000"/>
                </a:solidFill>
                <a:effectLst/>
                <a:latin typeface="HelveticaNeueLTStd-Cn"/>
              </a:rPr>
              <a:t>Emma: Oh, poor Ben.</a:t>
            </a:r>
            <a:br>
              <a:rPr lang="en-US" sz="2000" b="0" i="0" dirty="0">
                <a:solidFill>
                  <a:srgbClr val="000000"/>
                </a:solidFill>
                <a:effectLst/>
                <a:latin typeface="HelveticaNeueLTStd-Cn"/>
              </a:rPr>
            </a:br>
            <a:r>
              <a:rPr lang="en-US" sz="2000" b="0" i="0" dirty="0">
                <a:solidFill>
                  <a:srgbClr val="000000"/>
                </a:solidFill>
                <a:effectLst/>
                <a:latin typeface="HelveticaNeueLTStd-Cn"/>
              </a:rPr>
              <a:t>Aiden: On Christmas Day, while we were visiting my wife at the hospital, someone broke into our rental home and stole my laptop, Ben's camera, and the TV. The police were called in, but there wasn't much that they could do.</a:t>
            </a:r>
            <a:br>
              <a:rPr lang="en-US" sz="2000" b="0" i="0" dirty="0">
                <a:solidFill>
                  <a:srgbClr val="000000"/>
                </a:solidFill>
                <a:effectLst/>
                <a:latin typeface="HelveticaNeueLTStd-Cn"/>
              </a:rPr>
            </a:br>
            <a:r>
              <a:rPr lang="en-US" sz="2000" b="0" i="0" dirty="0">
                <a:solidFill>
                  <a:srgbClr val="000000"/>
                </a:solidFill>
                <a:effectLst/>
                <a:latin typeface="HelveticaNeueLTStd-Cn"/>
              </a:rPr>
              <a:t>Emma: What about your money and passports?</a:t>
            </a:r>
            <a:br>
              <a:rPr lang="en-US" sz="2000" b="0" i="0" dirty="0">
                <a:solidFill>
                  <a:srgbClr val="000000"/>
                </a:solidFill>
                <a:effectLst/>
                <a:latin typeface="HelveticaNeueLTStd-Cn"/>
              </a:rPr>
            </a:br>
            <a:r>
              <a:rPr lang="en-US" sz="2000" b="0" i="0" dirty="0">
                <a:solidFill>
                  <a:srgbClr val="000000"/>
                </a:solidFill>
                <a:effectLst/>
                <a:latin typeface="HelveticaNeueLTStd-Cn"/>
              </a:rPr>
              <a:t>Aiden: Fortunately, I had those with me. But that wasn't the end of it. While we were driving back to the airport, our car broke down in a forest. We had to leave it there and walk five kilometers to the next gas station to ask for help.</a:t>
            </a:r>
            <a:br>
              <a:rPr lang="en-US" sz="2000" b="0" i="0" dirty="0">
                <a:solidFill>
                  <a:srgbClr val="000000"/>
                </a:solidFill>
                <a:effectLst/>
                <a:latin typeface="HelveticaNeueLTStd-Cn"/>
              </a:rPr>
            </a:br>
            <a:r>
              <a:rPr lang="en-US" sz="2000" b="0" i="0" dirty="0">
                <a:solidFill>
                  <a:srgbClr val="000000"/>
                </a:solidFill>
                <a:effectLst/>
                <a:latin typeface="HelveticaNeueLTStd-Cn"/>
              </a:rPr>
              <a:t>Emma: What happened next? Did you miss your flight back?</a:t>
            </a:r>
            <a:br>
              <a:rPr lang="en-US" sz="2000" b="0" i="0" dirty="0">
                <a:solidFill>
                  <a:srgbClr val="000000"/>
                </a:solidFill>
                <a:effectLst/>
                <a:latin typeface="HelveticaNeueLTStd-Cn"/>
              </a:rPr>
            </a:br>
            <a:r>
              <a:rPr lang="en-US" sz="2000" b="0" i="0" dirty="0">
                <a:solidFill>
                  <a:srgbClr val="000000"/>
                </a:solidFill>
                <a:effectLst/>
                <a:latin typeface="HelveticaNeueLTStd-Cn"/>
              </a:rPr>
              <a:t>Aiden: Well...The flight was delayed for six hours because of the heavy snow, so in the end we were lucky, I guess.</a:t>
            </a:r>
            <a:r>
              <a:rPr lang="en-US" sz="2000" dirty="0"/>
              <a:t> </a:t>
            </a:r>
          </a:p>
        </p:txBody>
      </p:sp>
      <p:sp>
        <p:nvSpPr>
          <p:cNvPr id="4" name="Snip Diagonal Corner Rectangle 2">
            <a:extLst>
              <a:ext uri="{FF2B5EF4-FFF2-40B4-BE49-F238E27FC236}">
                <a16:creationId xmlns:a16="http://schemas.microsoft.com/office/drawing/2014/main" id="{2CBD7591-859C-62CF-AE1F-916C6ACDD98D}"/>
              </a:ext>
            </a:extLst>
          </p:cNvPr>
          <p:cNvSpPr/>
          <p:nvPr/>
        </p:nvSpPr>
        <p:spPr>
          <a:xfrm>
            <a:off x="9476009" y="0"/>
            <a:ext cx="2715991" cy="42091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Audio Scripts</a:t>
            </a:r>
          </a:p>
        </p:txBody>
      </p:sp>
    </p:spTree>
    <p:extLst>
      <p:ext uri="{BB962C8B-B14F-4D97-AF65-F5344CB8AC3E}">
        <p14:creationId xmlns:p14="http://schemas.microsoft.com/office/powerpoint/2010/main" val="2399044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8C3A35-B7DD-44E0-9BB5-2DE7B54EB023}"/>
              </a:ext>
            </a:extLst>
          </p:cNvPr>
          <p:cNvSpPr/>
          <p:nvPr/>
        </p:nvSpPr>
        <p:spPr>
          <a:xfrm>
            <a:off x="97276" y="765561"/>
            <a:ext cx="11796375" cy="1477328"/>
          </a:xfrm>
          <a:prstGeom prst="rect">
            <a:avLst/>
          </a:prstGeom>
        </p:spPr>
        <p:txBody>
          <a:bodyPr wrap="square">
            <a:spAutoFit/>
          </a:bodyPr>
          <a:lstStyle/>
          <a:p>
            <a:r>
              <a:rPr lang="en-US" sz="3000" b="1" dirty="0">
                <a:solidFill>
                  <a:srgbClr val="002060"/>
                </a:solidFill>
                <a:latin typeface="HelveticaNeueLTStd-BdCn"/>
              </a:rPr>
              <a:t>c. Read the Conversation Skill box and listen to Task b. audio again. Number the phrases in the Conversation Skill box in the order you hear them. </a:t>
            </a:r>
            <a:endParaRPr lang="en-US" sz="3000" dirty="0">
              <a:solidFill>
                <a:srgbClr val="002060"/>
              </a:solidFill>
            </a:endParaRPr>
          </a:p>
        </p:txBody>
      </p:sp>
      <p:sp>
        <p:nvSpPr>
          <p:cNvPr id="10" name="TextBox 9"/>
          <p:cNvSpPr txBox="1"/>
          <p:nvPr/>
        </p:nvSpPr>
        <p:spPr>
          <a:xfrm>
            <a:off x="97276" y="359920"/>
            <a:ext cx="1760708" cy="400110"/>
          </a:xfrm>
          <a:prstGeom prst="rect">
            <a:avLst/>
          </a:prstGeom>
          <a:solidFill>
            <a:srgbClr val="00B050"/>
          </a:solidFill>
        </p:spPr>
        <p:txBody>
          <a:bodyPr wrap="square" rtlCol="0">
            <a:spAutoFit/>
          </a:bodyPr>
          <a:lstStyle/>
          <a:p>
            <a:r>
              <a:rPr lang="en-US" sz="2000" b="1" dirty="0">
                <a:solidFill>
                  <a:schemeClr val="bg1"/>
                </a:solidFill>
              </a:rPr>
              <a:t>Post-Listening</a:t>
            </a:r>
          </a:p>
        </p:txBody>
      </p:sp>
      <p:pic>
        <p:nvPicPr>
          <p:cNvPr id="3" name="Picture 2">
            <a:extLst>
              <a:ext uri="{FF2B5EF4-FFF2-40B4-BE49-F238E27FC236}">
                <a16:creationId xmlns:a16="http://schemas.microsoft.com/office/drawing/2014/main" id="{EB89BD81-F69F-B6C2-F8BE-EC2FB5FA1B8A}"/>
              </a:ext>
            </a:extLst>
          </p:cNvPr>
          <p:cNvPicPr>
            <a:picLocks noChangeAspect="1"/>
          </p:cNvPicPr>
          <p:nvPr/>
        </p:nvPicPr>
        <p:blipFill>
          <a:blip r:embed="rId4"/>
          <a:stretch>
            <a:fillRect/>
          </a:stretch>
        </p:blipFill>
        <p:spPr>
          <a:xfrm>
            <a:off x="547687" y="2407727"/>
            <a:ext cx="11096625" cy="3781425"/>
          </a:xfrm>
          <a:prstGeom prst="rect">
            <a:avLst/>
          </a:prstGeom>
        </p:spPr>
      </p:pic>
      <p:pic>
        <p:nvPicPr>
          <p:cNvPr id="4" name="CD2-TRACK 29">
            <a:hlinkClick r:id="" action="ppaction://media"/>
            <a:extLst>
              <a:ext uri="{FF2B5EF4-FFF2-40B4-BE49-F238E27FC236}">
                <a16:creationId xmlns:a16="http://schemas.microsoft.com/office/drawing/2014/main" id="{F7949CCD-5F81-9C7C-D0BD-064DD24BAC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0400" y="1761396"/>
            <a:ext cx="609600" cy="609600"/>
          </a:xfrm>
          <a:prstGeom prst="rect">
            <a:avLst/>
          </a:prstGeom>
        </p:spPr>
      </p:pic>
      <p:sp>
        <p:nvSpPr>
          <p:cNvPr id="12" name="Rectangle 11">
            <a:extLst>
              <a:ext uri="{FF2B5EF4-FFF2-40B4-BE49-F238E27FC236}">
                <a16:creationId xmlns:a16="http://schemas.microsoft.com/office/drawing/2014/main" id="{474FD288-16DD-53DA-BD16-AC5BF522F941}"/>
              </a:ext>
            </a:extLst>
          </p:cNvPr>
          <p:cNvSpPr/>
          <p:nvPr/>
        </p:nvSpPr>
        <p:spPr>
          <a:xfrm>
            <a:off x="2178544" y="4438843"/>
            <a:ext cx="390485" cy="646331"/>
          </a:xfrm>
          <a:prstGeom prst="rect">
            <a:avLst/>
          </a:prstGeom>
        </p:spPr>
        <p:txBody>
          <a:bodyPr wrap="square">
            <a:spAutoFit/>
          </a:bodyPr>
          <a:lstStyle/>
          <a:p>
            <a:r>
              <a:rPr lang="en-US" sz="3600" b="1" dirty="0">
                <a:solidFill>
                  <a:srgbClr val="FF0000"/>
                </a:solidFill>
                <a:sym typeface="Wingdings" panose="05000000000000000000" pitchFamily="2" charset="2"/>
              </a:rPr>
              <a:t>2</a:t>
            </a:r>
            <a:endParaRPr lang="en-US" sz="3600" b="1" dirty="0">
              <a:solidFill>
                <a:srgbClr val="FF0000"/>
              </a:solidFill>
            </a:endParaRPr>
          </a:p>
        </p:txBody>
      </p:sp>
      <p:sp>
        <p:nvSpPr>
          <p:cNvPr id="13" name="Rectangle 12">
            <a:extLst>
              <a:ext uri="{FF2B5EF4-FFF2-40B4-BE49-F238E27FC236}">
                <a16:creationId xmlns:a16="http://schemas.microsoft.com/office/drawing/2014/main" id="{056B8D63-1F9C-E48B-77C0-17C08CBEB597}"/>
              </a:ext>
            </a:extLst>
          </p:cNvPr>
          <p:cNvSpPr/>
          <p:nvPr/>
        </p:nvSpPr>
        <p:spPr>
          <a:xfrm>
            <a:off x="2207571" y="4990831"/>
            <a:ext cx="390485" cy="646331"/>
          </a:xfrm>
          <a:prstGeom prst="rect">
            <a:avLst/>
          </a:prstGeom>
        </p:spPr>
        <p:txBody>
          <a:bodyPr wrap="square">
            <a:spAutoFit/>
          </a:bodyPr>
          <a:lstStyle/>
          <a:p>
            <a:r>
              <a:rPr lang="en-US" sz="3600" b="1" dirty="0">
                <a:solidFill>
                  <a:srgbClr val="FF0000"/>
                </a:solidFill>
                <a:sym typeface="Wingdings" panose="05000000000000000000" pitchFamily="2" charset="2"/>
              </a:rPr>
              <a:t>1</a:t>
            </a:r>
            <a:endParaRPr lang="en-US" sz="3600" b="1" dirty="0">
              <a:solidFill>
                <a:srgbClr val="FF0000"/>
              </a:solidFill>
            </a:endParaRPr>
          </a:p>
        </p:txBody>
      </p:sp>
    </p:spTree>
    <p:extLst>
      <p:ext uri="{BB962C8B-B14F-4D97-AF65-F5344CB8AC3E}">
        <p14:creationId xmlns:p14="http://schemas.microsoft.com/office/powerpoint/2010/main" val="44808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F731075-0778-4494-9C68-F8B191C16DEA}"/>
              </a:ext>
            </a:extLst>
          </p:cNvPr>
          <p:cNvSpPr/>
          <p:nvPr/>
        </p:nvSpPr>
        <p:spPr>
          <a:xfrm>
            <a:off x="376489" y="4244657"/>
            <a:ext cx="6359024" cy="830997"/>
          </a:xfrm>
          <a:prstGeom prst="rect">
            <a:avLst/>
          </a:prstGeom>
        </p:spPr>
        <p:txBody>
          <a:bodyPr wrap="square">
            <a:spAutoFit/>
          </a:bodyPr>
          <a:lstStyle/>
          <a:p>
            <a:r>
              <a:rPr lang="en-US" sz="4800" b="1" dirty="0">
                <a:solidFill>
                  <a:srgbClr val="002060"/>
                </a:solidFill>
              </a:rPr>
              <a:t>d. Listen and repeat.</a:t>
            </a:r>
            <a:r>
              <a:rPr lang="en-US" sz="4800" dirty="0">
                <a:solidFill>
                  <a:srgbClr val="002060"/>
                </a:solidFill>
              </a:rPr>
              <a:t> </a:t>
            </a:r>
          </a:p>
        </p:txBody>
      </p:sp>
      <p:sp>
        <p:nvSpPr>
          <p:cNvPr id="6" name="TextBox 5"/>
          <p:cNvSpPr txBox="1"/>
          <p:nvPr/>
        </p:nvSpPr>
        <p:spPr>
          <a:xfrm>
            <a:off x="97276" y="359920"/>
            <a:ext cx="1760708" cy="400110"/>
          </a:xfrm>
          <a:prstGeom prst="rect">
            <a:avLst/>
          </a:prstGeom>
          <a:solidFill>
            <a:srgbClr val="00B050"/>
          </a:solidFill>
        </p:spPr>
        <p:txBody>
          <a:bodyPr wrap="square" rtlCol="0">
            <a:spAutoFit/>
          </a:bodyPr>
          <a:lstStyle/>
          <a:p>
            <a:r>
              <a:rPr lang="en-US" sz="2000" b="1" dirty="0">
                <a:solidFill>
                  <a:schemeClr val="bg1"/>
                </a:solidFill>
              </a:rPr>
              <a:t>Post-Listening</a:t>
            </a:r>
          </a:p>
        </p:txBody>
      </p:sp>
      <p:pic>
        <p:nvPicPr>
          <p:cNvPr id="7" name="Picture 6">
            <a:extLst>
              <a:ext uri="{FF2B5EF4-FFF2-40B4-BE49-F238E27FC236}">
                <a16:creationId xmlns:a16="http://schemas.microsoft.com/office/drawing/2014/main" id="{D89AD26A-DBC5-8BEE-0DF7-A58330EF7C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2759" y="926870"/>
            <a:ext cx="9246482" cy="3150947"/>
          </a:xfrm>
          <a:prstGeom prst="rect">
            <a:avLst/>
          </a:prstGeom>
        </p:spPr>
      </p:pic>
      <p:pic>
        <p:nvPicPr>
          <p:cNvPr id="2" name="CD2-TRACK 30">
            <a:hlinkClick r:id="" action="ppaction://media"/>
            <a:extLst>
              <a:ext uri="{FF2B5EF4-FFF2-40B4-BE49-F238E27FC236}">
                <a16:creationId xmlns:a16="http://schemas.microsoft.com/office/drawing/2014/main" id="{289DA457-EB64-7FE3-2CFA-AFF4861E9C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7227" y="4277368"/>
            <a:ext cx="798286" cy="798286"/>
          </a:xfrm>
          <a:prstGeom prst="rect">
            <a:avLst/>
          </a:prstGeom>
        </p:spPr>
      </p:pic>
    </p:spTree>
    <p:extLst>
      <p:ext uri="{BB962C8B-B14F-4D97-AF65-F5344CB8AC3E}">
        <p14:creationId xmlns:p14="http://schemas.microsoft.com/office/powerpoint/2010/main" val="36131102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5" y="1128276"/>
            <a:ext cx="11316789" cy="4154984"/>
          </a:xfrm>
          <a:prstGeom prst="rect">
            <a:avLst/>
          </a:prstGeom>
        </p:spPr>
        <p:txBody>
          <a:bodyPr wrap="square">
            <a:spAutoFit/>
          </a:bodyPr>
          <a:lstStyle/>
          <a:p>
            <a:r>
              <a:rPr lang="en-US" sz="4400" b="1" dirty="0">
                <a:solidFill>
                  <a:srgbClr val="002060"/>
                </a:solidFill>
              </a:rPr>
              <a:t>e. In pairs: </a:t>
            </a:r>
          </a:p>
          <a:p>
            <a:endParaRPr lang="en-US" sz="4400" b="1" dirty="0">
              <a:solidFill>
                <a:srgbClr val="000000"/>
              </a:solidFill>
            </a:endParaRPr>
          </a:p>
          <a:p>
            <a:endParaRPr lang="en-US" sz="4400" b="1" dirty="0">
              <a:solidFill>
                <a:srgbClr val="000000"/>
              </a:solidFill>
            </a:endParaRPr>
          </a:p>
          <a:p>
            <a:r>
              <a:rPr lang="en-US" sz="4400" dirty="0">
                <a:solidFill>
                  <a:srgbClr val="002060"/>
                </a:solidFill>
              </a:rPr>
              <a:t>Have you had any similar problems to Simon on your vacations? </a:t>
            </a:r>
          </a:p>
          <a:p>
            <a:r>
              <a:rPr lang="en-US" sz="4400" dirty="0">
                <a:solidFill>
                  <a:srgbClr val="002060"/>
                </a:solidFill>
              </a:rPr>
              <a:t>What did you do?      </a:t>
            </a:r>
          </a:p>
        </p:txBody>
      </p:sp>
      <p:pic>
        <p:nvPicPr>
          <p:cNvPr id="3" name="Picture 2"/>
          <p:cNvPicPr>
            <a:picLocks noChangeAspect="1"/>
          </p:cNvPicPr>
          <p:nvPr/>
        </p:nvPicPr>
        <p:blipFill>
          <a:blip r:embed="rId2"/>
          <a:stretch>
            <a:fillRect/>
          </a:stretch>
        </p:blipFill>
        <p:spPr>
          <a:xfrm>
            <a:off x="5979885" y="372543"/>
            <a:ext cx="3807745" cy="2399598"/>
          </a:xfrm>
          <a:prstGeom prst="rect">
            <a:avLst/>
          </a:prstGeom>
        </p:spPr>
      </p:pic>
      <p:sp>
        <p:nvSpPr>
          <p:cNvPr id="5" name="TextBox 4"/>
          <p:cNvSpPr txBox="1"/>
          <p:nvPr/>
        </p:nvSpPr>
        <p:spPr>
          <a:xfrm>
            <a:off x="97276" y="359920"/>
            <a:ext cx="1760708" cy="400110"/>
          </a:xfrm>
          <a:prstGeom prst="rect">
            <a:avLst/>
          </a:prstGeom>
          <a:solidFill>
            <a:srgbClr val="00B050"/>
          </a:solidFill>
        </p:spPr>
        <p:txBody>
          <a:bodyPr wrap="square" rtlCol="0">
            <a:spAutoFit/>
          </a:bodyPr>
          <a:lstStyle/>
          <a:p>
            <a:r>
              <a:rPr lang="en-US" sz="2000" b="1" dirty="0">
                <a:solidFill>
                  <a:schemeClr val="bg1"/>
                </a:solidFill>
              </a:rPr>
              <a:t>Post-Listening</a:t>
            </a:r>
          </a:p>
        </p:txBody>
      </p:sp>
    </p:spTree>
    <p:extLst>
      <p:ext uri="{BB962C8B-B14F-4D97-AF65-F5344CB8AC3E}">
        <p14:creationId xmlns:p14="http://schemas.microsoft.com/office/powerpoint/2010/main" val="3248621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00" y="-934343"/>
            <a:ext cx="12395200" cy="8262740"/>
          </a:xfrm>
          <a:prstGeom prst="rect">
            <a:avLst/>
          </a:prstGeom>
        </p:spPr>
      </p:pic>
      <p:sp>
        <p:nvSpPr>
          <p:cNvPr id="6" name="TextBox 5"/>
          <p:cNvSpPr txBox="1"/>
          <p:nvPr/>
        </p:nvSpPr>
        <p:spPr>
          <a:xfrm>
            <a:off x="1001949" y="1118679"/>
            <a:ext cx="3083669" cy="646331"/>
          </a:xfrm>
          <a:prstGeom prst="rect">
            <a:avLst/>
          </a:prstGeom>
          <a:solidFill>
            <a:srgbClr val="00B050"/>
          </a:solidFill>
        </p:spPr>
        <p:txBody>
          <a:bodyPr wrap="square" rtlCol="0">
            <a:spAutoFit/>
          </a:bodyPr>
          <a:lstStyle/>
          <a:p>
            <a:r>
              <a:rPr lang="en-US" sz="3600" b="1" dirty="0">
                <a:solidFill>
                  <a:schemeClr val="bg1"/>
                </a:solidFill>
              </a:rPr>
              <a:t>Consolidation</a:t>
            </a:r>
          </a:p>
        </p:txBody>
      </p:sp>
    </p:spTree>
    <p:extLst>
      <p:ext uri="{BB962C8B-B14F-4D97-AF65-F5344CB8AC3E}">
        <p14:creationId xmlns:p14="http://schemas.microsoft.com/office/powerpoint/2010/main" val="3932173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37382" y="428013"/>
            <a:ext cx="2548636" cy="646331"/>
          </a:xfrm>
          <a:prstGeom prst="rect">
            <a:avLst/>
          </a:prstGeom>
          <a:solidFill>
            <a:srgbClr val="00B050"/>
          </a:solidFill>
        </p:spPr>
        <p:txBody>
          <a:bodyPr wrap="square" rtlCol="0">
            <a:spAutoFit/>
          </a:bodyPr>
          <a:lstStyle/>
          <a:p>
            <a:r>
              <a:rPr lang="en-US" sz="3600" b="1" dirty="0">
                <a:solidFill>
                  <a:schemeClr val="bg1"/>
                </a:solidFill>
              </a:rPr>
              <a:t>LET’S PLAY!</a:t>
            </a:r>
          </a:p>
        </p:txBody>
      </p:sp>
      <p:sp>
        <p:nvSpPr>
          <p:cNvPr id="4" name="TextBox 3">
            <a:hlinkClick r:id="rId2"/>
          </p:cNvPr>
          <p:cNvSpPr txBox="1"/>
          <p:nvPr/>
        </p:nvSpPr>
        <p:spPr>
          <a:xfrm>
            <a:off x="8099909" y="529517"/>
            <a:ext cx="3407912"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sz="2000" b="1" i="1" dirty="0">
                <a:solidFill>
                  <a:srgbClr val="0070C0"/>
                </a:solidFill>
              </a:rPr>
              <a:t>Click here to play the game!</a:t>
            </a:r>
          </a:p>
        </p:txBody>
      </p:sp>
      <p:pic>
        <p:nvPicPr>
          <p:cNvPr id="6" name="Picture 5">
            <a:extLst>
              <a:ext uri="{FF2B5EF4-FFF2-40B4-BE49-F238E27FC236}">
                <a16:creationId xmlns:a16="http://schemas.microsoft.com/office/drawing/2014/main" id="{159F9D9A-E7FA-F5A9-6679-73C5A73C17EF}"/>
              </a:ext>
            </a:extLst>
          </p:cNvPr>
          <p:cNvPicPr>
            <a:picLocks noChangeAspect="1"/>
          </p:cNvPicPr>
          <p:nvPr/>
        </p:nvPicPr>
        <p:blipFill>
          <a:blip r:embed="rId3"/>
          <a:stretch>
            <a:fillRect/>
          </a:stretch>
        </p:blipFill>
        <p:spPr>
          <a:xfrm>
            <a:off x="242887" y="1291318"/>
            <a:ext cx="11706225" cy="4972050"/>
          </a:xfrm>
          <a:prstGeom prst="rect">
            <a:avLst/>
          </a:prstGeom>
        </p:spPr>
      </p:pic>
    </p:spTree>
    <p:extLst>
      <p:ext uri="{BB962C8B-B14F-4D97-AF65-F5344CB8AC3E}">
        <p14:creationId xmlns:p14="http://schemas.microsoft.com/office/powerpoint/2010/main" val="2818903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0560" y="447973"/>
            <a:ext cx="8605520" cy="707886"/>
          </a:xfrm>
          <a:prstGeom prst="rect">
            <a:avLst/>
          </a:prstGeom>
        </p:spPr>
        <p:txBody>
          <a:bodyPr wrap="square">
            <a:spAutoFit/>
          </a:bodyPr>
          <a:lstStyle/>
          <a:p>
            <a:r>
              <a:rPr lang="en-US" sz="4000" b="1" dirty="0">
                <a:solidFill>
                  <a:srgbClr val="0070C0"/>
                </a:solidFill>
              </a:rPr>
              <a:t>Today’s lesson </a:t>
            </a:r>
            <a:endParaRPr lang="en-US" sz="4000" dirty="0">
              <a:solidFill>
                <a:srgbClr val="0070C0"/>
              </a:solidFill>
            </a:endParaRPr>
          </a:p>
        </p:txBody>
      </p:sp>
      <p:sp>
        <p:nvSpPr>
          <p:cNvPr id="5" name="Rectangle 4"/>
          <p:cNvSpPr/>
          <p:nvPr/>
        </p:nvSpPr>
        <p:spPr>
          <a:xfrm>
            <a:off x="354875" y="1516380"/>
            <a:ext cx="11220993" cy="4401205"/>
          </a:xfrm>
          <a:prstGeom prst="rect">
            <a:avLst/>
          </a:prstGeom>
        </p:spPr>
        <p:txBody>
          <a:bodyPr wrap="square">
            <a:spAutoFit/>
          </a:bodyPr>
          <a:lstStyle/>
          <a:p>
            <a:pPr marL="457200" marR="0">
              <a:lnSpc>
                <a:spcPct val="150000"/>
              </a:lnSpc>
              <a:spcBef>
                <a:spcPts val="0"/>
              </a:spcBef>
              <a:spcAft>
                <a:spcPts val="0"/>
              </a:spcAft>
            </a:pPr>
            <a:r>
              <a:rPr lang="en-US" sz="4000" dirty="0">
                <a:solidFill>
                  <a:srgbClr val="FF0000"/>
                </a:solidFill>
              </a:rPr>
              <a:t>Vocabulary</a:t>
            </a:r>
            <a:r>
              <a:rPr lang="en-US" sz="4000" dirty="0">
                <a:solidFill>
                  <a:srgbClr val="0070C0"/>
                </a:solidFill>
              </a:rPr>
              <a:t>: about problems on Vacations: steal, food poisoning, delay, break down, fire alarm.</a:t>
            </a:r>
          </a:p>
          <a:p>
            <a:endParaRPr lang="en-US" sz="4000" dirty="0">
              <a:solidFill>
                <a:srgbClr val="FF0000"/>
              </a:solidFill>
            </a:endParaRPr>
          </a:p>
          <a:p>
            <a:pPr marL="457200" indent="-457200">
              <a:buFont typeface="Arial" panose="020B0604020202020204" pitchFamily="34" charset="0"/>
              <a:buChar char="•"/>
            </a:pPr>
            <a:r>
              <a:rPr lang="en-US" sz="4000" dirty="0">
                <a:solidFill>
                  <a:srgbClr val="FF0000"/>
                </a:solidFill>
              </a:rPr>
              <a:t>Listening</a:t>
            </a:r>
            <a:r>
              <a:rPr lang="en-US" sz="4000" dirty="0">
                <a:solidFill>
                  <a:srgbClr val="0070C0"/>
                </a:solidFill>
              </a:rPr>
              <a:t>: for main ideas and specific information.</a:t>
            </a:r>
          </a:p>
          <a:p>
            <a:pPr marL="457200" indent="-457200">
              <a:buFont typeface="Arial" panose="020B0604020202020204" pitchFamily="34" charset="0"/>
              <a:buChar char="•"/>
            </a:pPr>
            <a:endParaRPr lang="en-US" sz="4000" dirty="0">
              <a:solidFill>
                <a:srgbClr val="FF0000"/>
              </a:solidFill>
            </a:endParaRPr>
          </a:p>
          <a:p>
            <a:pPr marL="457200" indent="-457200">
              <a:buFont typeface="Arial" panose="020B0604020202020204" pitchFamily="34" charset="0"/>
              <a:buChar char="•"/>
            </a:pPr>
            <a:r>
              <a:rPr lang="en-US" sz="4000" dirty="0">
                <a:solidFill>
                  <a:srgbClr val="FF0000"/>
                </a:solidFill>
              </a:rPr>
              <a:t>Speaking</a:t>
            </a:r>
            <a:r>
              <a:rPr lang="en-US" sz="4000" dirty="0">
                <a:solidFill>
                  <a:srgbClr val="0070C0"/>
                </a:solidFill>
              </a:rPr>
              <a:t>:</a:t>
            </a:r>
            <a:r>
              <a:rPr lang="en-US" sz="4000" dirty="0">
                <a:solidFill>
                  <a:srgbClr val="0098A2"/>
                </a:solidFill>
              </a:rPr>
              <a:t> </a:t>
            </a:r>
            <a:r>
              <a:rPr lang="en-US" sz="4000" dirty="0">
                <a:solidFill>
                  <a:srgbClr val="0070C0"/>
                </a:solidFill>
              </a:rPr>
              <a:t>talk about problems on vacation</a:t>
            </a:r>
            <a:r>
              <a:rPr lang="en-US" sz="4000" dirty="0">
                <a:solidFill>
                  <a:srgbClr val="0070C0"/>
                </a:solidFill>
                <a:ea typeface="Calibri" panose="020F0502020204030204" pitchFamily="34" charset="0"/>
                <a:cs typeface="JDCLK L+ Frutiger LT Std"/>
              </a:rPr>
              <a:t>.</a:t>
            </a:r>
            <a:endParaRPr lang="en-US" sz="4000" dirty="0">
              <a:solidFill>
                <a:srgbClr val="0070C0"/>
              </a:solidFill>
            </a:endParaRPr>
          </a:p>
        </p:txBody>
      </p:sp>
      <p:sp>
        <p:nvSpPr>
          <p:cNvPr id="6" name="TextBox 5"/>
          <p:cNvSpPr txBox="1"/>
          <p:nvPr/>
        </p:nvSpPr>
        <p:spPr>
          <a:xfrm>
            <a:off x="97276" y="359920"/>
            <a:ext cx="1760708" cy="584775"/>
          </a:xfrm>
          <a:prstGeom prst="rect">
            <a:avLst/>
          </a:prstGeom>
          <a:solidFill>
            <a:srgbClr val="00B050"/>
          </a:solidFill>
        </p:spPr>
        <p:txBody>
          <a:bodyPr wrap="square" rtlCol="0">
            <a:spAutoFit/>
          </a:bodyPr>
          <a:lstStyle/>
          <a:p>
            <a:r>
              <a:rPr lang="en-US" sz="3200" b="1" dirty="0">
                <a:solidFill>
                  <a:schemeClr val="bg1"/>
                </a:solidFill>
              </a:rPr>
              <a:t>Wrap-up</a:t>
            </a:r>
          </a:p>
        </p:txBody>
      </p:sp>
    </p:spTree>
    <p:extLst>
      <p:ext uri="{BB962C8B-B14F-4D97-AF65-F5344CB8AC3E}">
        <p14:creationId xmlns:p14="http://schemas.microsoft.com/office/powerpoint/2010/main" val="587386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0" y="1713378"/>
            <a:ext cx="11719571" cy="4247317"/>
          </a:xfrm>
          <a:prstGeom prst="rect">
            <a:avLst/>
          </a:prstGeom>
        </p:spPr>
        <p:txBody>
          <a:bodyPr wrap="square">
            <a:spAutoFit/>
          </a:bodyPr>
          <a:lstStyle/>
          <a:p>
            <a:pPr marL="457200" marR="0">
              <a:lnSpc>
                <a:spcPct val="150000"/>
              </a:lnSpc>
              <a:spcBef>
                <a:spcPts val="0"/>
              </a:spcBef>
              <a:spcAft>
                <a:spcPts val="0"/>
              </a:spcAft>
            </a:pPr>
            <a:r>
              <a:rPr lang="en-US" sz="3600" dirty="0">
                <a:solidFill>
                  <a:srgbClr val="0070C0"/>
                </a:solidFill>
                <a:ea typeface="Times New Roman" panose="02020603050405020304" pitchFamily="18" charset="0"/>
              </a:rPr>
              <a:t>Write a short list about problems that travelers of have on their vacations.</a:t>
            </a:r>
          </a:p>
          <a:p>
            <a:pPr marL="457200" marR="0">
              <a:lnSpc>
                <a:spcPct val="150000"/>
              </a:lnSpc>
              <a:spcBef>
                <a:spcPts val="0"/>
              </a:spcBef>
              <a:spcAft>
                <a:spcPts val="0"/>
              </a:spcAft>
            </a:pPr>
            <a:r>
              <a:rPr lang="en-US" sz="3600" dirty="0">
                <a:solidFill>
                  <a:srgbClr val="0070C0"/>
                </a:solidFill>
                <a:ea typeface="Times New Roman" panose="02020603050405020304" pitchFamily="18" charset="0"/>
              </a:rPr>
              <a:t>Do the exercises in </a:t>
            </a:r>
            <a:r>
              <a:rPr lang="en-US" sz="3600" b="1" dirty="0" err="1">
                <a:solidFill>
                  <a:srgbClr val="0070C0"/>
                </a:solidFill>
                <a:ea typeface="Times New Roman" panose="02020603050405020304" pitchFamily="18" charset="0"/>
              </a:rPr>
              <a:t>Tiếng</a:t>
            </a:r>
            <a:r>
              <a:rPr lang="en-US" sz="3600" b="1" dirty="0">
                <a:solidFill>
                  <a:srgbClr val="0070C0"/>
                </a:solidFill>
                <a:ea typeface="Times New Roman" panose="02020603050405020304" pitchFamily="18" charset="0"/>
              </a:rPr>
              <a:t> Anh 10 </a:t>
            </a:r>
            <a:r>
              <a:rPr lang="en-US" sz="3600" b="1" dirty="0" err="1">
                <a:solidFill>
                  <a:srgbClr val="0070C0"/>
                </a:solidFill>
                <a:ea typeface="Times New Roman" panose="02020603050405020304" pitchFamily="18" charset="0"/>
              </a:rPr>
              <a:t>i</a:t>
            </a:r>
            <a:r>
              <a:rPr lang="en-US" sz="3600" b="1" dirty="0">
                <a:solidFill>
                  <a:srgbClr val="0070C0"/>
                </a:solidFill>
                <a:ea typeface="Times New Roman" panose="02020603050405020304" pitchFamily="18" charset="0"/>
              </a:rPr>
              <a:t>-Learn Smart World</a:t>
            </a:r>
            <a:r>
              <a:rPr lang="en-US" sz="3600" dirty="0">
                <a:solidFill>
                  <a:srgbClr val="0070C0"/>
                </a:solidFill>
                <a:ea typeface="Times New Roman" panose="02020603050405020304" pitchFamily="18" charset="0"/>
              </a:rPr>
              <a:t> </a:t>
            </a:r>
            <a:r>
              <a:rPr lang="en-US" sz="3600" b="1" dirty="0">
                <a:solidFill>
                  <a:srgbClr val="0070C0"/>
                </a:solidFill>
                <a:ea typeface="Times New Roman" panose="02020603050405020304" pitchFamily="18" charset="0"/>
              </a:rPr>
              <a:t>Notebook</a:t>
            </a:r>
            <a:r>
              <a:rPr lang="en-US" sz="3600" dirty="0">
                <a:solidFill>
                  <a:srgbClr val="0070C0"/>
                </a:solidFill>
                <a:ea typeface="Times New Roman" panose="02020603050405020304" pitchFamily="18" charset="0"/>
              </a:rPr>
              <a:t> on page 52.</a:t>
            </a:r>
          </a:p>
          <a:p>
            <a:pPr marL="457200" marR="0">
              <a:lnSpc>
                <a:spcPct val="150000"/>
              </a:lnSpc>
              <a:spcBef>
                <a:spcPts val="0"/>
              </a:spcBef>
              <a:spcAft>
                <a:spcPts val="0"/>
              </a:spcAft>
            </a:pPr>
            <a:r>
              <a:rPr lang="en-US" sz="3600" dirty="0">
                <a:solidFill>
                  <a:srgbClr val="0070C0"/>
                </a:solidFill>
                <a:ea typeface="Times New Roman" panose="02020603050405020304" pitchFamily="18" charset="0"/>
              </a:rPr>
              <a:t>Prepare the next lesson: Lesson 2.2 - Grammar, (page 78).</a:t>
            </a:r>
            <a:endParaRPr lang="en-US" sz="3600" dirty="0">
              <a:solidFill>
                <a:srgbClr val="0070C0"/>
              </a:solidFill>
              <a:effectLst/>
              <a:ea typeface="Times New Roman" panose="02020603050405020304" pitchFamily="18"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9657" y="0"/>
            <a:ext cx="11262343" cy="1306978"/>
          </a:xfrm>
          <a:prstGeom prst="rect">
            <a:avLst/>
          </a:prstGeom>
        </p:spPr>
      </p:pic>
    </p:spTree>
    <p:extLst>
      <p:ext uri="{BB962C8B-B14F-4D97-AF65-F5344CB8AC3E}">
        <p14:creationId xmlns:p14="http://schemas.microsoft.com/office/powerpoint/2010/main" val="2409830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35779" y="415010"/>
            <a:ext cx="5626669" cy="1323439"/>
          </a:xfrm>
          <a:prstGeom prst="rect">
            <a:avLst/>
          </a:prstGeom>
        </p:spPr>
        <p:txBody>
          <a:bodyPr wrap="non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a:t>
            </a:r>
            <a:endParaRPr lang="en-US" sz="4000" b="1" dirty="0">
              <a:solidFill>
                <a:srgbClr val="FF0000"/>
              </a:solidFill>
            </a:endParaRPr>
          </a:p>
        </p:txBody>
      </p:sp>
      <p:sp>
        <p:nvSpPr>
          <p:cNvPr id="6" name="Rectangle 5"/>
          <p:cNvSpPr/>
          <p:nvPr/>
        </p:nvSpPr>
        <p:spPr>
          <a:xfrm>
            <a:off x="328256" y="3196772"/>
            <a:ext cx="11515401" cy="2970685"/>
          </a:xfrm>
          <a:prstGeom prst="rect">
            <a:avLst/>
          </a:prstGeom>
        </p:spPr>
        <p:txBody>
          <a:bodyPr wrap="square">
            <a:spAutoFit/>
          </a:bodyPr>
          <a:lstStyle/>
          <a:p>
            <a:pPr marL="457200" marR="0">
              <a:lnSpc>
                <a:spcPct val="150000"/>
              </a:lnSpc>
              <a:spcBef>
                <a:spcPts val="0"/>
              </a:spcBef>
              <a:spcAft>
                <a:spcPts val="0"/>
              </a:spcAft>
            </a:pPr>
            <a:r>
              <a:rPr lang="en-US" sz="3200" dirty="0">
                <a:solidFill>
                  <a:srgbClr val="002060"/>
                </a:solidFill>
              </a:rPr>
              <a:t>- practice and learn vocab. about problems on Vacations: </a:t>
            </a:r>
            <a:r>
              <a:rPr lang="en-US" sz="3200" b="1" dirty="0">
                <a:solidFill>
                  <a:srgbClr val="002060"/>
                </a:solidFill>
              </a:rPr>
              <a:t>steal, food poisoning, delay, break down, fire alarm.</a:t>
            </a:r>
          </a:p>
          <a:p>
            <a:pPr marL="0" marR="0" indent="457200">
              <a:lnSpc>
                <a:spcPct val="150000"/>
              </a:lnSpc>
              <a:spcBef>
                <a:spcPts val="0"/>
              </a:spcBef>
              <a:spcAft>
                <a:spcPts val="0"/>
              </a:spcAft>
            </a:pPr>
            <a:r>
              <a:rPr lang="en-US" sz="3200" dirty="0">
                <a:solidFill>
                  <a:srgbClr val="002060"/>
                </a:solidFill>
              </a:rPr>
              <a:t>- practice listening for specific information.</a:t>
            </a:r>
          </a:p>
          <a:p>
            <a:pPr marL="0" marR="0" indent="457200">
              <a:lnSpc>
                <a:spcPct val="150000"/>
              </a:lnSpc>
              <a:spcBef>
                <a:spcPts val="0"/>
              </a:spcBef>
              <a:spcAft>
                <a:spcPts val="0"/>
              </a:spcAft>
            </a:pPr>
            <a:r>
              <a:rPr lang="en-US" sz="3200" dirty="0">
                <a:solidFill>
                  <a:srgbClr val="002060"/>
                </a:solidFill>
              </a:rPr>
              <a:t>- improve listening skill.</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877" y="368201"/>
            <a:ext cx="3818151" cy="24650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7386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7681" y="312837"/>
            <a:ext cx="9204319" cy="6135587"/>
          </a:xfrm>
          <a:prstGeom prst="rect">
            <a:avLst/>
          </a:prstGeom>
        </p:spPr>
      </p:pic>
      <p:pic>
        <p:nvPicPr>
          <p:cNvPr id="6" name="Picture 5"/>
          <p:cNvPicPr>
            <a:picLocks noChangeAspect="1"/>
          </p:cNvPicPr>
          <p:nvPr/>
        </p:nvPicPr>
        <p:blipFill>
          <a:blip r:embed="rId3"/>
          <a:stretch>
            <a:fillRect/>
          </a:stretch>
        </p:blipFill>
        <p:spPr>
          <a:xfrm>
            <a:off x="574687" y="2231891"/>
            <a:ext cx="4032226" cy="1149133"/>
          </a:xfrm>
          <a:prstGeom prst="rect">
            <a:avLst/>
          </a:prstGeom>
        </p:spPr>
      </p:pic>
    </p:spTree>
    <p:extLst>
      <p:ext uri="{BB962C8B-B14F-4D97-AF65-F5344CB8AC3E}">
        <p14:creationId xmlns:p14="http://schemas.microsoft.com/office/powerpoint/2010/main" val="187051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5FE29-51EC-F799-0EBB-08822DDB4BE6}"/>
              </a:ext>
            </a:extLst>
          </p:cNvPr>
          <p:cNvSpPr/>
          <p:nvPr/>
        </p:nvSpPr>
        <p:spPr>
          <a:xfrm>
            <a:off x="-1" y="356805"/>
            <a:ext cx="11930743" cy="2123658"/>
          </a:xfrm>
          <a:prstGeom prst="rect">
            <a:avLst/>
          </a:prstGeom>
        </p:spPr>
        <p:txBody>
          <a:bodyPr wrap="square">
            <a:spAutoFit/>
          </a:bodyPr>
          <a:lstStyle/>
          <a:p>
            <a:pPr algn="ctr"/>
            <a:r>
              <a:rPr lang="en-US" sz="3600" b="1" dirty="0">
                <a:solidFill>
                  <a:srgbClr val="FF0000"/>
                </a:solidFill>
              </a:rPr>
              <a:t>WATCHING VIDEO</a:t>
            </a:r>
          </a:p>
          <a:p>
            <a:r>
              <a:rPr lang="en-US" sz="3200" dirty="0">
                <a:solidFill>
                  <a:srgbClr val="0070C0"/>
                </a:solidFill>
              </a:rPr>
              <a:t>Watch the video and answer these questions.</a:t>
            </a:r>
          </a:p>
          <a:p>
            <a:r>
              <a:rPr lang="en-US" sz="3200" dirty="0">
                <a:solidFill>
                  <a:srgbClr val="FF0000"/>
                </a:solidFill>
              </a:rPr>
              <a:t>1. What</a:t>
            </a:r>
            <a:r>
              <a:rPr lang="en-US" sz="3200" dirty="0">
                <a:solidFill>
                  <a:srgbClr val="0070C0"/>
                </a:solidFill>
              </a:rPr>
              <a:t> were </a:t>
            </a:r>
            <a:r>
              <a:rPr lang="en-US" sz="3200" dirty="0">
                <a:solidFill>
                  <a:srgbClr val="FF0000"/>
                </a:solidFill>
              </a:rPr>
              <a:t>the man’s problems?</a:t>
            </a:r>
          </a:p>
          <a:p>
            <a:r>
              <a:rPr lang="en-US" sz="3200" dirty="0">
                <a:solidFill>
                  <a:srgbClr val="FF0000"/>
                </a:solidFill>
              </a:rPr>
              <a:t>2. Why </a:t>
            </a:r>
            <a:r>
              <a:rPr lang="en-US" sz="3200" dirty="0">
                <a:solidFill>
                  <a:srgbClr val="0070C0"/>
                </a:solidFill>
              </a:rPr>
              <a:t>did he </a:t>
            </a:r>
            <a:r>
              <a:rPr lang="en-US" sz="3200" dirty="0">
                <a:solidFill>
                  <a:srgbClr val="FF0000"/>
                </a:solidFill>
              </a:rPr>
              <a:t>feel wonderful?</a:t>
            </a:r>
          </a:p>
        </p:txBody>
      </p:sp>
      <p:pic>
        <p:nvPicPr>
          <p:cNvPr id="9" name="How was your vacation">
            <a:hlinkClick r:id="" action="ppaction://media"/>
            <a:extLst>
              <a:ext uri="{FF2B5EF4-FFF2-40B4-BE49-F238E27FC236}">
                <a16:creationId xmlns:a16="http://schemas.microsoft.com/office/drawing/2014/main" id="{A64FEEBE-2889-E47F-8254-59DC9D033B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4171" y="1986951"/>
            <a:ext cx="6937829" cy="4625220"/>
          </a:xfrm>
          <a:prstGeom prst="rect">
            <a:avLst/>
          </a:prstGeom>
        </p:spPr>
      </p:pic>
      <p:sp>
        <p:nvSpPr>
          <p:cNvPr id="10" name="TextBox 9">
            <a:extLst>
              <a:ext uri="{FF2B5EF4-FFF2-40B4-BE49-F238E27FC236}">
                <a16:creationId xmlns:a16="http://schemas.microsoft.com/office/drawing/2014/main" id="{652EEB10-F1C5-541A-67D2-A541FB2EDEA1}"/>
              </a:ext>
            </a:extLst>
          </p:cNvPr>
          <p:cNvSpPr txBox="1"/>
          <p:nvPr/>
        </p:nvSpPr>
        <p:spPr>
          <a:xfrm>
            <a:off x="101600" y="2523949"/>
            <a:ext cx="6204856" cy="861774"/>
          </a:xfrm>
          <a:prstGeom prst="rect">
            <a:avLst/>
          </a:prstGeom>
          <a:noFill/>
        </p:spPr>
        <p:txBody>
          <a:bodyPr wrap="square">
            <a:spAutoFit/>
          </a:bodyPr>
          <a:lstStyle/>
          <a:p>
            <a:r>
              <a:rPr lang="en-US" sz="3200" dirty="0">
                <a:solidFill>
                  <a:srgbClr val="0070C0"/>
                </a:solidFill>
              </a:rPr>
              <a:t>Link </a:t>
            </a:r>
            <a:r>
              <a:rPr lang="en-US" sz="3200" dirty="0" err="1">
                <a:solidFill>
                  <a:srgbClr val="0070C0"/>
                </a:solidFill>
              </a:rPr>
              <a:t>mở</a:t>
            </a:r>
            <a:r>
              <a:rPr lang="en-US" sz="3200" dirty="0">
                <a:solidFill>
                  <a:srgbClr val="0070C0"/>
                </a:solidFill>
              </a:rPr>
              <a:t> video: </a:t>
            </a:r>
            <a:r>
              <a:rPr lang="en-US" sz="1800" dirty="0">
                <a:effectLst/>
                <a:latin typeface="Times New Roman" panose="02020603050405020304" pitchFamily="18" charset="0"/>
                <a:ea typeface="Times New Roman" panose="02020603050405020304" pitchFamily="18" charset="0"/>
                <a:hlinkClick r:id="rId5"/>
              </a:rPr>
              <a:t>https://www.youtube.com/watch?v=FG0USQaru8o</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5527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5560" y="367162"/>
            <a:ext cx="9616440" cy="599936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648" y="904332"/>
            <a:ext cx="5706488" cy="1081222"/>
          </a:xfrm>
          <a:prstGeom prst="rect">
            <a:avLst/>
          </a:prstGeom>
        </p:spPr>
      </p:pic>
    </p:spTree>
    <p:extLst>
      <p:ext uri="{BB962C8B-B14F-4D97-AF65-F5344CB8AC3E}">
        <p14:creationId xmlns:p14="http://schemas.microsoft.com/office/powerpoint/2010/main" val="304632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3246" y="285398"/>
            <a:ext cx="9218649" cy="954107"/>
          </a:xfrm>
          <a:prstGeom prst="rect">
            <a:avLst/>
          </a:prstGeom>
        </p:spPr>
        <p:txBody>
          <a:bodyPr wrap="square">
            <a:spAutoFit/>
          </a:bodyPr>
          <a:lstStyle/>
          <a:p>
            <a:r>
              <a:rPr lang="en-US" sz="2800" b="1" i="0" dirty="0">
                <a:solidFill>
                  <a:srgbClr val="002060"/>
                </a:solidFill>
                <a:effectLst/>
              </a:rPr>
              <a:t>a. Fill in the blanks using the words from the box. You might need to use the past form of the verbs. Listen and repeat.</a:t>
            </a:r>
            <a:r>
              <a:rPr lang="en-US" sz="2800" b="1" dirty="0">
                <a:solidFill>
                  <a:srgbClr val="002060"/>
                </a:solidFill>
              </a:rPr>
              <a:t> </a:t>
            </a:r>
          </a:p>
        </p:txBody>
      </p:sp>
      <p:pic>
        <p:nvPicPr>
          <p:cNvPr id="5" name="Picture 4">
            <a:extLst>
              <a:ext uri="{FF2B5EF4-FFF2-40B4-BE49-F238E27FC236}">
                <a16:creationId xmlns:a16="http://schemas.microsoft.com/office/drawing/2014/main" id="{7CCF08A6-00C9-761F-E9A9-6755FDC445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8" y="368794"/>
            <a:ext cx="2973351" cy="564477"/>
          </a:xfrm>
          <a:prstGeom prst="rect">
            <a:avLst/>
          </a:prstGeom>
        </p:spPr>
      </p:pic>
      <p:sp>
        <p:nvSpPr>
          <p:cNvPr id="9" name="TextBox 8">
            <a:extLst>
              <a:ext uri="{FF2B5EF4-FFF2-40B4-BE49-F238E27FC236}">
                <a16:creationId xmlns:a16="http://schemas.microsoft.com/office/drawing/2014/main" id="{244A3475-0FAE-7372-10F3-4DC1F7C355A6}"/>
              </a:ext>
            </a:extLst>
          </p:cNvPr>
          <p:cNvSpPr txBox="1"/>
          <p:nvPr/>
        </p:nvSpPr>
        <p:spPr>
          <a:xfrm>
            <a:off x="145141" y="1234114"/>
            <a:ext cx="11466285" cy="523220"/>
          </a:xfrm>
          <a:prstGeom prst="rect">
            <a:avLst/>
          </a:prstGeom>
          <a:noFill/>
          <a:ln w="12700">
            <a:solidFill>
              <a:schemeClr val="tx1"/>
            </a:solidFill>
          </a:ln>
        </p:spPr>
        <p:txBody>
          <a:bodyPr wrap="square" rtlCol="0">
            <a:spAutoFit/>
          </a:bodyPr>
          <a:lstStyle/>
          <a:p>
            <a:r>
              <a:rPr lang="en-US" sz="2800" b="1" dirty="0">
                <a:solidFill>
                  <a:srgbClr val="0070C0"/>
                </a:solidFill>
              </a:rPr>
              <a:t>steal	      food poisoning	  delay	   </a:t>
            </a:r>
            <a:r>
              <a:rPr lang="en-US" sz="2800" b="1" strike="sngStrike" dirty="0">
                <a:solidFill>
                  <a:srgbClr val="0070C0"/>
                </a:solidFill>
              </a:rPr>
              <a:t>break down</a:t>
            </a:r>
            <a:r>
              <a:rPr lang="en-US" sz="2800" b="1" dirty="0">
                <a:solidFill>
                  <a:srgbClr val="0070C0"/>
                </a:solidFill>
              </a:rPr>
              <a:t>	    fire alarm</a:t>
            </a:r>
          </a:p>
        </p:txBody>
      </p:sp>
      <p:sp>
        <p:nvSpPr>
          <p:cNvPr id="32" name="TextBox 31">
            <a:extLst>
              <a:ext uri="{FF2B5EF4-FFF2-40B4-BE49-F238E27FC236}">
                <a16:creationId xmlns:a16="http://schemas.microsoft.com/office/drawing/2014/main" id="{95B790E3-56D2-3BA7-B1FB-BA4967F081A1}"/>
              </a:ext>
            </a:extLst>
          </p:cNvPr>
          <p:cNvSpPr txBox="1"/>
          <p:nvPr/>
        </p:nvSpPr>
        <p:spPr>
          <a:xfrm>
            <a:off x="174170" y="1788838"/>
            <a:ext cx="12119428" cy="2862322"/>
          </a:xfrm>
          <a:prstGeom prst="rect">
            <a:avLst/>
          </a:prstGeom>
          <a:noFill/>
        </p:spPr>
        <p:txBody>
          <a:bodyPr wrap="square">
            <a:spAutoFit/>
          </a:bodyPr>
          <a:lstStyle/>
          <a:p>
            <a:r>
              <a:rPr lang="en-US" sz="3000" b="0" i="0" dirty="0">
                <a:solidFill>
                  <a:srgbClr val="002060"/>
                </a:solidFill>
                <a:effectLst/>
              </a:rPr>
              <a:t>1. I missed my flight because the taxi ___________ on the way to the airport. We had to wait for a mechanic.</a:t>
            </a:r>
          </a:p>
          <a:p>
            <a:r>
              <a:rPr lang="en-US" sz="3000" dirty="0">
                <a:solidFill>
                  <a:srgbClr val="002060"/>
                </a:solidFill>
              </a:rPr>
              <a:t>2. </a:t>
            </a:r>
            <a:r>
              <a:rPr lang="en-US" sz="3000" b="0" i="0" dirty="0">
                <a:solidFill>
                  <a:srgbClr val="002060"/>
                </a:solidFill>
                <a:effectLst/>
              </a:rPr>
              <a:t>I ate some seafood last night and felt really sick. I think I had </a:t>
            </a:r>
          </a:p>
          <a:p>
            <a:r>
              <a:rPr lang="en-US" sz="3000" b="0" i="0" dirty="0">
                <a:solidFill>
                  <a:srgbClr val="002060"/>
                </a:solidFill>
                <a:effectLst/>
              </a:rPr>
              <a:t>______________.</a:t>
            </a:r>
            <a:br>
              <a:rPr lang="en-US" sz="3000" b="0" i="0" dirty="0">
                <a:solidFill>
                  <a:srgbClr val="002060"/>
                </a:solidFill>
                <a:effectLst/>
              </a:rPr>
            </a:br>
            <a:r>
              <a:rPr lang="en-US" sz="3000" b="0" i="0" dirty="0">
                <a:solidFill>
                  <a:srgbClr val="002060"/>
                </a:solidFill>
                <a:effectLst/>
              </a:rPr>
              <a:t>3. Someone ______ my suitcase when I was traveling on vacation. I had to buy new clothes because all my clothes were taken.</a:t>
            </a:r>
          </a:p>
        </p:txBody>
      </p:sp>
      <p:sp>
        <p:nvSpPr>
          <p:cNvPr id="14" name="TextBox 13">
            <a:extLst>
              <a:ext uri="{FF2B5EF4-FFF2-40B4-BE49-F238E27FC236}">
                <a16:creationId xmlns:a16="http://schemas.microsoft.com/office/drawing/2014/main" id="{58A3EBE4-4DCF-D999-8A93-4D0620065520}"/>
              </a:ext>
            </a:extLst>
          </p:cNvPr>
          <p:cNvSpPr txBox="1"/>
          <p:nvPr/>
        </p:nvSpPr>
        <p:spPr>
          <a:xfrm>
            <a:off x="6008909" y="1800597"/>
            <a:ext cx="2264228" cy="584775"/>
          </a:xfrm>
          <a:prstGeom prst="rect">
            <a:avLst/>
          </a:prstGeom>
          <a:noFill/>
        </p:spPr>
        <p:txBody>
          <a:bodyPr wrap="square" rtlCol="0">
            <a:spAutoFit/>
          </a:bodyPr>
          <a:lstStyle/>
          <a:p>
            <a:r>
              <a:rPr lang="en-US" sz="3200" dirty="0">
                <a:solidFill>
                  <a:srgbClr val="FF0000"/>
                </a:solidFill>
              </a:rPr>
              <a:t>broke down</a:t>
            </a:r>
          </a:p>
        </p:txBody>
      </p:sp>
      <p:sp>
        <p:nvSpPr>
          <p:cNvPr id="46" name="TextBox 45">
            <a:extLst>
              <a:ext uri="{FF2B5EF4-FFF2-40B4-BE49-F238E27FC236}">
                <a16:creationId xmlns:a16="http://schemas.microsoft.com/office/drawing/2014/main" id="{41B17BB9-4E45-3BD5-515F-153EF875A858}"/>
              </a:ext>
            </a:extLst>
          </p:cNvPr>
          <p:cNvSpPr txBox="1"/>
          <p:nvPr/>
        </p:nvSpPr>
        <p:spPr>
          <a:xfrm>
            <a:off x="293916" y="3161943"/>
            <a:ext cx="2685143" cy="553998"/>
          </a:xfrm>
          <a:prstGeom prst="rect">
            <a:avLst/>
          </a:prstGeom>
          <a:noFill/>
        </p:spPr>
        <p:txBody>
          <a:bodyPr wrap="square" rtlCol="0">
            <a:spAutoFit/>
          </a:bodyPr>
          <a:lstStyle/>
          <a:p>
            <a:r>
              <a:rPr lang="en-US" sz="3000" dirty="0">
                <a:solidFill>
                  <a:srgbClr val="FF0000"/>
                </a:solidFill>
              </a:rPr>
              <a:t>food poisoning</a:t>
            </a:r>
          </a:p>
        </p:txBody>
      </p:sp>
      <p:sp>
        <p:nvSpPr>
          <p:cNvPr id="47" name="TextBox 46">
            <a:extLst>
              <a:ext uri="{FF2B5EF4-FFF2-40B4-BE49-F238E27FC236}">
                <a16:creationId xmlns:a16="http://schemas.microsoft.com/office/drawing/2014/main" id="{7CC1EC27-442F-E3EC-62E7-D8612EB75B32}"/>
              </a:ext>
            </a:extLst>
          </p:cNvPr>
          <p:cNvSpPr txBox="1"/>
          <p:nvPr/>
        </p:nvSpPr>
        <p:spPr>
          <a:xfrm>
            <a:off x="2312432" y="3578389"/>
            <a:ext cx="1124858" cy="584775"/>
          </a:xfrm>
          <a:prstGeom prst="rect">
            <a:avLst/>
          </a:prstGeom>
          <a:noFill/>
        </p:spPr>
        <p:txBody>
          <a:bodyPr wrap="square" rtlCol="0">
            <a:spAutoFit/>
          </a:bodyPr>
          <a:lstStyle/>
          <a:p>
            <a:r>
              <a:rPr lang="en-US" sz="3200" dirty="0">
                <a:solidFill>
                  <a:srgbClr val="FF0000"/>
                </a:solidFill>
              </a:rPr>
              <a:t>stole</a:t>
            </a:r>
          </a:p>
        </p:txBody>
      </p:sp>
      <p:sp>
        <p:nvSpPr>
          <p:cNvPr id="11" name="TextBox 10">
            <a:extLst>
              <a:ext uri="{FF2B5EF4-FFF2-40B4-BE49-F238E27FC236}">
                <a16:creationId xmlns:a16="http://schemas.microsoft.com/office/drawing/2014/main" id="{C9EA76A9-CBDC-F361-59F7-D44BE9E55EAB}"/>
              </a:ext>
            </a:extLst>
          </p:cNvPr>
          <p:cNvSpPr txBox="1"/>
          <p:nvPr/>
        </p:nvSpPr>
        <p:spPr>
          <a:xfrm>
            <a:off x="145141" y="4708652"/>
            <a:ext cx="11509829" cy="1477328"/>
          </a:xfrm>
          <a:prstGeom prst="rect">
            <a:avLst/>
          </a:prstGeom>
          <a:noFill/>
        </p:spPr>
        <p:txBody>
          <a:bodyPr wrap="square">
            <a:spAutoFit/>
          </a:bodyPr>
          <a:lstStyle/>
          <a:p>
            <a:r>
              <a:rPr lang="en-US" sz="3000" b="0" i="0" dirty="0">
                <a:solidFill>
                  <a:srgbClr val="002060"/>
                </a:solidFill>
                <a:effectLst/>
              </a:rPr>
              <a:t>4. Because of the storm, our flight was ________ by two hours.</a:t>
            </a:r>
            <a:br>
              <a:rPr lang="en-US" sz="3000" b="0" i="0" dirty="0">
                <a:solidFill>
                  <a:srgbClr val="002060"/>
                </a:solidFill>
                <a:effectLst/>
              </a:rPr>
            </a:br>
            <a:r>
              <a:rPr lang="en-US" sz="3000" b="0" i="0" dirty="0">
                <a:solidFill>
                  <a:srgbClr val="002060"/>
                </a:solidFill>
                <a:effectLst/>
              </a:rPr>
              <a:t>5. The __________ rang at 2 a.m. last night. We were scared, but luckily, everyone was safe.</a:t>
            </a:r>
            <a:r>
              <a:rPr lang="en-US" sz="3000" dirty="0">
                <a:solidFill>
                  <a:srgbClr val="002060"/>
                </a:solidFill>
              </a:rPr>
              <a:t> </a:t>
            </a:r>
          </a:p>
        </p:txBody>
      </p:sp>
      <p:sp>
        <p:nvSpPr>
          <p:cNvPr id="12" name="TextBox 11">
            <a:extLst>
              <a:ext uri="{FF2B5EF4-FFF2-40B4-BE49-F238E27FC236}">
                <a16:creationId xmlns:a16="http://schemas.microsoft.com/office/drawing/2014/main" id="{111BD031-6D14-9728-B89C-D03768D9696A}"/>
              </a:ext>
            </a:extLst>
          </p:cNvPr>
          <p:cNvSpPr txBox="1"/>
          <p:nvPr/>
        </p:nvSpPr>
        <p:spPr>
          <a:xfrm>
            <a:off x="6303346" y="4708652"/>
            <a:ext cx="1509486" cy="584775"/>
          </a:xfrm>
          <a:prstGeom prst="rect">
            <a:avLst/>
          </a:prstGeom>
          <a:noFill/>
        </p:spPr>
        <p:txBody>
          <a:bodyPr wrap="square" rtlCol="0">
            <a:spAutoFit/>
          </a:bodyPr>
          <a:lstStyle/>
          <a:p>
            <a:r>
              <a:rPr lang="en-US" sz="3200" dirty="0">
                <a:solidFill>
                  <a:srgbClr val="FF0000"/>
                </a:solidFill>
              </a:rPr>
              <a:t>delayed</a:t>
            </a:r>
          </a:p>
        </p:txBody>
      </p:sp>
      <p:sp>
        <p:nvSpPr>
          <p:cNvPr id="13" name="TextBox 12">
            <a:extLst>
              <a:ext uri="{FF2B5EF4-FFF2-40B4-BE49-F238E27FC236}">
                <a16:creationId xmlns:a16="http://schemas.microsoft.com/office/drawing/2014/main" id="{80F064CE-2A7B-AFAF-F863-4F5E971B319D}"/>
              </a:ext>
            </a:extLst>
          </p:cNvPr>
          <p:cNvSpPr txBox="1"/>
          <p:nvPr/>
        </p:nvSpPr>
        <p:spPr>
          <a:xfrm>
            <a:off x="1285556" y="5173423"/>
            <a:ext cx="2264228" cy="584775"/>
          </a:xfrm>
          <a:prstGeom prst="rect">
            <a:avLst/>
          </a:prstGeom>
          <a:noFill/>
        </p:spPr>
        <p:txBody>
          <a:bodyPr wrap="square" rtlCol="0">
            <a:spAutoFit/>
          </a:bodyPr>
          <a:lstStyle/>
          <a:p>
            <a:r>
              <a:rPr lang="en-US" sz="3200" dirty="0">
                <a:solidFill>
                  <a:srgbClr val="FF0000"/>
                </a:solidFill>
              </a:rPr>
              <a:t>fire alarm</a:t>
            </a:r>
          </a:p>
        </p:txBody>
      </p:sp>
      <p:pic>
        <p:nvPicPr>
          <p:cNvPr id="15" name="CD2-TRACK 28">
            <a:hlinkClick r:id="" action="ppaction://media"/>
            <a:extLst>
              <a:ext uri="{FF2B5EF4-FFF2-40B4-BE49-F238E27FC236}">
                <a16:creationId xmlns:a16="http://schemas.microsoft.com/office/drawing/2014/main" id="{C5CD27C4-DD82-7C3E-21F9-E89832AEA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000" y="1202115"/>
            <a:ext cx="609600" cy="609600"/>
          </a:xfrm>
          <a:prstGeom prst="rect">
            <a:avLst/>
          </a:prstGeom>
        </p:spPr>
      </p:pic>
    </p:spTree>
    <p:extLst>
      <p:ext uri="{BB962C8B-B14F-4D97-AF65-F5344CB8AC3E}">
        <p14:creationId xmlns:p14="http://schemas.microsoft.com/office/powerpoint/2010/main" val="38454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bldLst>
      <p:bldP spid="46" grpId="0"/>
      <p:bldP spid="47"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A38FD29A-9EA4-48C3-9604-F8A13F4133E0}"/>
              </a:ext>
            </a:extLst>
          </p:cNvPr>
          <p:cNvSpPr txBox="1"/>
          <p:nvPr/>
        </p:nvSpPr>
        <p:spPr>
          <a:xfrm>
            <a:off x="490656" y="3977295"/>
            <a:ext cx="1159974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x-none"/>
            </a:defPPr>
            <a:lvl1pPr>
              <a:defRPr sz="4000" i="1">
                <a:solidFill>
                  <a:schemeClr val="accent1"/>
                </a:solidFill>
              </a:defRPr>
            </a:lvl1pPr>
          </a:lstStyle>
          <a:p>
            <a:r>
              <a:rPr lang="en-US" sz="3600" dirty="0"/>
              <a:t>4</a:t>
            </a:r>
            <a:r>
              <a:rPr lang="en-US" sz="3600" i="0" dirty="0"/>
              <a:t>.(break) broke down </a:t>
            </a:r>
            <a:r>
              <a:rPr lang="en-US" sz="3600" dirty="0"/>
              <a:t>(v) </a:t>
            </a:r>
            <a:r>
              <a:rPr lang="en-US" sz="3600" i="0" dirty="0">
                <a:solidFill>
                  <a:srgbClr val="002060"/>
                </a:solidFill>
              </a:rPr>
              <a:t>/</a:t>
            </a:r>
            <a:r>
              <a:rPr lang="en-US" sz="3600" i="0" dirty="0">
                <a:solidFill>
                  <a:srgbClr val="1D2A57"/>
                </a:solidFill>
              </a:rPr>
              <a:t>(</a:t>
            </a:r>
            <a:r>
              <a:rPr lang="en-US" sz="3600" i="0" dirty="0" err="1">
                <a:solidFill>
                  <a:srgbClr val="1D2A57"/>
                </a:solidFill>
              </a:rPr>
              <a:t>breɪk</a:t>
            </a:r>
            <a:r>
              <a:rPr lang="en-US" sz="3600" i="0" dirty="0">
                <a:solidFill>
                  <a:srgbClr val="1D2A57"/>
                </a:solidFill>
              </a:rPr>
              <a:t>)</a:t>
            </a:r>
            <a:r>
              <a:rPr lang="en-US" sz="3600" i="0" dirty="0"/>
              <a:t> </a:t>
            </a:r>
            <a:r>
              <a:rPr lang="en-US" sz="3600" i="0" dirty="0" err="1">
                <a:solidFill>
                  <a:srgbClr val="1D2A57"/>
                </a:solidFill>
              </a:rPr>
              <a:t>broʊk</a:t>
            </a:r>
            <a:r>
              <a:rPr lang="en-US" sz="3600" i="0" dirty="0">
                <a:solidFill>
                  <a:srgbClr val="1D2A57"/>
                </a:solidFill>
              </a:rPr>
              <a:t> </a:t>
            </a:r>
            <a:r>
              <a:rPr lang="en-US" sz="3600" i="0" dirty="0" err="1">
                <a:solidFill>
                  <a:srgbClr val="1D2A57"/>
                </a:solidFill>
              </a:rPr>
              <a:t>daʊn</a:t>
            </a:r>
            <a:r>
              <a:rPr lang="en-US" sz="3600" i="0" dirty="0">
                <a:solidFill>
                  <a:srgbClr val="1D2A57"/>
                </a:solidFill>
              </a:rPr>
              <a:t> </a:t>
            </a:r>
            <a:r>
              <a:rPr lang="en-US" sz="3600" i="0" dirty="0">
                <a:solidFill>
                  <a:srgbClr val="002060"/>
                </a:solidFill>
              </a:rPr>
              <a:t>/ </a:t>
            </a:r>
            <a:r>
              <a:rPr lang="en-US" sz="3600" i="0" dirty="0" err="1">
                <a:solidFill>
                  <a:srgbClr val="FF0000"/>
                </a:solidFill>
              </a:rPr>
              <a:t>bị</a:t>
            </a:r>
            <a:r>
              <a:rPr lang="en-US" sz="3600" i="0" dirty="0">
                <a:solidFill>
                  <a:srgbClr val="FF0000"/>
                </a:solidFill>
              </a:rPr>
              <a:t> </a:t>
            </a:r>
            <a:r>
              <a:rPr lang="en-US" sz="3600" i="0" dirty="0" err="1">
                <a:solidFill>
                  <a:srgbClr val="FF0000"/>
                </a:solidFill>
              </a:rPr>
              <a:t>hư</a:t>
            </a:r>
            <a:r>
              <a:rPr lang="en-US" sz="3600" i="0" dirty="0">
                <a:solidFill>
                  <a:srgbClr val="FF0000"/>
                </a:solidFill>
              </a:rPr>
              <a:t>, </a:t>
            </a:r>
            <a:r>
              <a:rPr lang="en-US" sz="3600" i="0" dirty="0" err="1">
                <a:solidFill>
                  <a:srgbClr val="FF0000"/>
                </a:solidFill>
              </a:rPr>
              <a:t>bị</a:t>
            </a:r>
            <a:r>
              <a:rPr lang="en-US" sz="3600" i="0" dirty="0">
                <a:solidFill>
                  <a:srgbClr val="FF0000"/>
                </a:solidFill>
              </a:rPr>
              <a:t> </a:t>
            </a:r>
            <a:r>
              <a:rPr lang="en-US" sz="3600" i="0" dirty="0" err="1">
                <a:solidFill>
                  <a:srgbClr val="FF0000"/>
                </a:solidFill>
              </a:rPr>
              <a:t>hỏng</a:t>
            </a:r>
            <a:endParaRPr lang="en-US" dirty="0">
              <a:solidFill>
                <a:srgbClr val="FF0000"/>
              </a:solidFill>
            </a:endParaRPr>
          </a:p>
        </p:txBody>
      </p:sp>
      <p:sp>
        <p:nvSpPr>
          <p:cNvPr id="43" name="Rectangle 42">
            <a:extLst>
              <a:ext uri="{FF2B5EF4-FFF2-40B4-BE49-F238E27FC236}">
                <a16:creationId xmlns:a16="http://schemas.microsoft.com/office/drawing/2014/main" id="{2401DCAB-0F20-4C30-B678-2C0BAB2D695B}"/>
              </a:ext>
            </a:extLst>
          </p:cNvPr>
          <p:cNvSpPr/>
          <p:nvPr/>
        </p:nvSpPr>
        <p:spPr>
          <a:xfrm>
            <a:off x="478099" y="952795"/>
            <a:ext cx="113087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chemeClr val="accent1"/>
                </a:solidFill>
              </a:rPr>
              <a:t>1. steal</a:t>
            </a:r>
            <a:r>
              <a:rPr lang="en-US" sz="3600" i="1" dirty="0">
                <a:solidFill>
                  <a:schemeClr val="accent1"/>
                </a:solidFill>
              </a:rPr>
              <a:t> (v) </a:t>
            </a:r>
            <a:r>
              <a:rPr lang="en-US" sz="3600" dirty="0"/>
              <a:t> </a:t>
            </a:r>
            <a:r>
              <a:rPr lang="en-US" sz="3600" dirty="0">
                <a:solidFill>
                  <a:srgbClr val="1D2A57"/>
                </a:solidFill>
              </a:rPr>
              <a:t>/</a:t>
            </a:r>
            <a:r>
              <a:rPr lang="en-US" sz="3600" dirty="0" err="1">
                <a:solidFill>
                  <a:srgbClr val="1D2A57"/>
                </a:solidFill>
              </a:rPr>
              <a:t>stiːl</a:t>
            </a:r>
            <a:r>
              <a:rPr lang="en-US" sz="3600" dirty="0">
                <a:solidFill>
                  <a:srgbClr val="1D2A57"/>
                </a:solidFill>
              </a:rPr>
              <a:t>/</a:t>
            </a:r>
            <a:r>
              <a:rPr lang="en-US" sz="3600" dirty="0">
                <a:solidFill>
                  <a:srgbClr val="002060"/>
                </a:solidFill>
              </a:rPr>
              <a:t> </a:t>
            </a:r>
            <a:r>
              <a:rPr lang="en-US" sz="3600" dirty="0"/>
              <a:t> </a:t>
            </a:r>
            <a:r>
              <a:rPr lang="en-US" sz="3600" dirty="0">
                <a:solidFill>
                  <a:schemeClr val="accent1"/>
                </a:solidFill>
              </a:rPr>
              <a:t>→  stole  (v</a:t>
            </a:r>
            <a:r>
              <a:rPr lang="en-US" sz="3600" baseline="-25000" dirty="0">
                <a:solidFill>
                  <a:schemeClr val="accent1"/>
                </a:solidFill>
              </a:rPr>
              <a:t>2</a:t>
            </a:r>
            <a:r>
              <a:rPr lang="en-US" sz="3600" dirty="0">
                <a:solidFill>
                  <a:schemeClr val="accent1"/>
                </a:solidFill>
              </a:rPr>
              <a:t> )   </a:t>
            </a:r>
            <a:r>
              <a:rPr lang="en-US" sz="3600" dirty="0">
                <a:solidFill>
                  <a:srgbClr val="1D2A57"/>
                </a:solidFill>
              </a:rPr>
              <a:t>/</a:t>
            </a:r>
            <a:r>
              <a:rPr lang="en-US" sz="3600" dirty="0" err="1">
                <a:solidFill>
                  <a:srgbClr val="1D2A57"/>
                </a:solidFill>
              </a:rPr>
              <a:t>stoʊl</a:t>
            </a:r>
            <a:r>
              <a:rPr lang="en-US" sz="3600" dirty="0">
                <a:solidFill>
                  <a:srgbClr val="1D2A57"/>
                </a:solidFill>
              </a:rPr>
              <a:t>/</a:t>
            </a:r>
            <a:r>
              <a:rPr lang="en-US" sz="3600" dirty="0">
                <a:solidFill>
                  <a:srgbClr val="00206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cắp</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trộm</a:t>
            </a:r>
            <a:endParaRPr lang="en-US" sz="3600" i="1" dirty="0">
              <a:solidFill>
                <a:srgbClr val="FF0000"/>
              </a:solidFill>
            </a:endParaRPr>
          </a:p>
        </p:txBody>
      </p:sp>
      <p:sp>
        <p:nvSpPr>
          <p:cNvPr id="32" name="TextBox 31">
            <a:extLst>
              <a:ext uri="{FF2B5EF4-FFF2-40B4-BE49-F238E27FC236}">
                <a16:creationId xmlns:a16="http://schemas.microsoft.com/office/drawing/2014/main" id="{9D0C3EBD-A3E2-4FD1-86AA-46A7737F9655}"/>
              </a:ext>
            </a:extLst>
          </p:cNvPr>
          <p:cNvSpPr txBox="1"/>
          <p:nvPr/>
        </p:nvSpPr>
        <p:spPr>
          <a:xfrm>
            <a:off x="478099" y="1943656"/>
            <a:ext cx="1136481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x-none"/>
            </a:defPPr>
            <a:lvl1pPr>
              <a:defRPr sz="3600" i="1">
                <a:solidFill>
                  <a:schemeClr val="accent1"/>
                </a:solidFill>
              </a:defRPr>
            </a:lvl1pPr>
          </a:lstStyle>
          <a:p>
            <a:r>
              <a:rPr lang="en-US" sz="3200" dirty="0">
                <a:latin typeface="Arial" panose="020B0604020202020204" pitchFamily="34" charset="0"/>
                <a:cs typeface="Arial" panose="020B0604020202020204" pitchFamily="34" charset="0"/>
              </a:rPr>
              <a:t>2. </a:t>
            </a:r>
            <a:r>
              <a:rPr lang="en-US" sz="3200" i="0" dirty="0">
                <a:latin typeface="Arial" panose="020B0604020202020204" pitchFamily="34" charset="0"/>
                <a:cs typeface="Arial" panose="020B0604020202020204" pitchFamily="34" charset="0"/>
              </a:rPr>
              <a:t>food poisoning  </a:t>
            </a:r>
            <a:r>
              <a:rPr lang="en-US" sz="3200" dirty="0">
                <a:latin typeface="Arial" panose="020B0604020202020204" pitchFamily="34" charset="0"/>
                <a:cs typeface="Arial" panose="020B0604020202020204" pitchFamily="34" charset="0"/>
              </a:rPr>
              <a:t>(n) </a:t>
            </a:r>
            <a:r>
              <a:rPr lang="en-US" sz="3200" i="0" dirty="0">
                <a:solidFill>
                  <a:srgbClr val="002060"/>
                </a:solidFill>
                <a:latin typeface="Arial" panose="020B0604020202020204" pitchFamily="34" charset="0"/>
                <a:cs typeface="Arial" panose="020B0604020202020204" pitchFamily="34" charset="0"/>
              </a:rPr>
              <a:t> /</a:t>
            </a:r>
            <a:r>
              <a:rPr lang="en-US" sz="3200" i="0" dirty="0">
                <a:solidFill>
                  <a:srgbClr val="1D2A57"/>
                </a:solidFill>
                <a:latin typeface="Arial" panose="020B0604020202020204" pitchFamily="34" charset="0"/>
                <a:cs typeface="Arial" panose="020B0604020202020204" pitchFamily="34" charset="0"/>
              </a:rPr>
              <a:t>ˈ</a:t>
            </a:r>
            <a:r>
              <a:rPr lang="en-US" sz="3200" i="0" dirty="0" err="1">
                <a:solidFill>
                  <a:srgbClr val="1D2A57"/>
                </a:solidFill>
                <a:latin typeface="Arial" panose="020B0604020202020204" pitchFamily="34" charset="0"/>
                <a:cs typeface="Arial" panose="020B0604020202020204" pitchFamily="34" charset="0"/>
              </a:rPr>
              <a:t>fuːd</a:t>
            </a:r>
            <a:r>
              <a:rPr lang="en-US" sz="3200" i="0" dirty="0">
                <a:solidFill>
                  <a:srgbClr val="1D2A57"/>
                </a:solidFill>
                <a:latin typeface="Arial" panose="020B0604020202020204" pitchFamily="34" charset="0"/>
                <a:cs typeface="Arial" panose="020B0604020202020204" pitchFamily="34" charset="0"/>
              </a:rPr>
              <a:t> </a:t>
            </a:r>
            <a:r>
              <a:rPr lang="en-US" sz="3200" i="0" dirty="0" err="1">
                <a:solidFill>
                  <a:srgbClr val="1D2A57"/>
                </a:solidFill>
                <a:latin typeface="Arial" panose="020B0604020202020204" pitchFamily="34" charset="0"/>
                <a:cs typeface="Arial" panose="020B0604020202020204" pitchFamily="34" charset="0"/>
              </a:rPr>
              <a:t>pɔɪzənɪŋ</a:t>
            </a:r>
            <a:r>
              <a:rPr lang="en-US" sz="3200" i="0" dirty="0">
                <a:solidFill>
                  <a:srgbClr val="1D2A57"/>
                </a:solidFill>
                <a:latin typeface="Arial" panose="020B0604020202020204" pitchFamily="34" charset="0"/>
                <a:cs typeface="Arial" panose="020B0604020202020204" pitchFamily="34" charset="0"/>
              </a:rPr>
              <a:t>/</a:t>
            </a:r>
            <a:r>
              <a:rPr lang="en-US" sz="3200" i="0" dirty="0">
                <a:solidFill>
                  <a:srgbClr val="002060"/>
                </a:solidFill>
                <a:latin typeface="Arial" panose="020B0604020202020204" pitchFamily="34" charset="0"/>
                <a:cs typeface="Arial" panose="020B0604020202020204" pitchFamily="34" charset="0"/>
              </a:rPr>
              <a:t>  </a:t>
            </a:r>
            <a:r>
              <a:rPr lang="en-US" sz="3200" i="0" dirty="0" err="1">
                <a:solidFill>
                  <a:srgbClr val="FF0000"/>
                </a:solidFill>
                <a:latin typeface="Arial" panose="020B0604020202020204" pitchFamily="34" charset="0"/>
                <a:cs typeface="Arial" panose="020B0604020202020204" pitchFamily="34" charset="0"/>
              </a:rPr>
              <a:t>sự</a:t>
            </a:r>
            <a:r>
              <a:rPr lang="en-US" sz="3200" i="0" dirty="0">
                <a:solidFill>
                  <a:srgbClr val="FF0000"/>
                </a:solidFill>
                <a:latin typeface="Arial" panose="020B0604020202020204" pitchFamily="34" charset="0"/>
                <a:cs typeface="Arial" panose="020B0604020202020204" pitchFamily="34" charset="0"/>
              </a:rPr>
              <a:t> </a:t>
            </a:r>
            <a:r>
              <a:rPr lang="en-US" sz="3200" i="0" dirty="0" err="1">
                <a:solidFill>
                  <a:srgbClr val="FF0000"/>
                </a:solidFill>
                <a:latin typeface="Arial" panose="020B0604020202020204" pitchFamily="34" charset="0"/>
                <a:cs typeface="Arial" panose="020B0604020202020204" pitchFamily="34" charset="0"/>
              </a:rPr>
              <a:t>ngộ</a:t>
            </a:r>
            <a:r>
              <a:rPr lang="en-US" sz="3200" i="0" dirty="0">
                <a:solidFill>
                  <a:srgbClr val="FF0000"/>
                </a:solidFill>
                <a:latin typeface="Arial" panose="020B0604020202020204" pitchFamily="34" charset="0"/>
                <a:cs typeface="Arial" panose="020B0604020202020204" pitchFamily="34" charset="0"/>
              </a:rPr>
              <a:t> </a:t>
            </a:r>
            <a:r>
              <a:rPr lang="en-US" sz="3200" i="0" dirty="0" err="1">
                <a:solidFill>
                  <a:srgbClr val="FF0000"/>
                </a:solidFill>
                <a:latin typeface="Arial" panose="020B0604020202020204" pitchFamily="34" charset="0"/>
                <a:cs typeface="Arial" panose="020B0604020202020204" pitchFamily="34" charset="0"/>
              </a:rPr>
              <a:t>độc</a:t>
            </a:r>
            <a:r>
              <a:rPr lang="en-US" sz="3200" i="0" dirty="0">
                <a:solidFill>
                  <a:srgbClr val="FF0000"/>
                </a:solidFill>
                <a:latin typeface="Arial" panose="020B0604020202020204" pitchFamily="34" charset="0"/>
                <a:cs typeface="Arial" panose="020B0604020202020204" pitchFamily="34" charset="0"/>
              </a:rPr>
              <a:t> </a:t>
            </a:r>
            <a:r>
              <a:rPr lang="en-US" sz="3200" i="0" dirty="0" err="1">
                <a:solidFill>
                  <a:srgbClr val="FF0000"/>
                </a:solidFill>
                <a:latin typeface="Arial" panose="020B0604020202020204" pitchFamily="34" charset="0"/>
                <a:cs typeface="Arial" panose="020B0604020202020204" pitchFamily="34" charset="0"/>
              </a:rPr>
              <a:t>thực</a:t>
            </a:r>
            <a:r>
              <a:rPr lang="en-US" sz="3200" i="0" dirty="0">
                <a:solidFill>
                  <a:srgbClr val="FF0000"/>
                </a:solidFill>
                <a:latin typeface="Arial" panose="020B0604020202020204" pitchFamily="34" charset="0"/>
                <a:cs typeface="Arial" panose="020B0604020202020204" pitchFamily="34" charset="0"/>
              </a:rPr>
              <a:t> </a:t>
            </a:r>
            <a:r>
              <a:rPr lang="en-US" sz="3200" i="0" dirty="0" err="1">
                <a:solidFill>
                  <a:srgbClr val="FF0000"/>
                </a:solidFill>
                <a:latin typeface="Arial" panose="020B0604020202020204" pitchFamily="34" charset="0"/>
                <a:cs typeface="Arial" panose="020B0604020202020204" pitchFamily="34" charset="0"/>
              </a:rPr>
              <a:t>phẩm</a:t>
            </a:r>
            <a:r>
              <a:rPr lang="en-US" sz="3200" dirty="0">
                <a:solidFill>
                  <a:srgbClr val="FF0000"/>
                </a:solidFill>
                <a:latin typeface="Arial" panose="020B0604020202020204" pitchFamily="34" charset="0"/>
                <a:cs typeface="Arial" panose="020B0604020202020204" pitchFamily="34" charset="0"/>
              </a:rPr>
              <a:t> </a:t>
            </a:r>
          </a:p>
        </p:txBody>
      </p:sp>
      <p:sp>
        <p:nvSpPr>
          <p:cNvPr id="46" name="TextBox 45">
            <a:extLst>
              <a:ext uri="{FF2B5EF4-FFF2-40B4-BE49-F238E27FC236}">
                <a16:creationId xmlns:a16="http://schemas.microsoft.com/office/drawing/2014/main" id="{76971E7F-47FF-4D67-B27C-B22D7A36E432}"/>
              </a:ext>
            </a:extLst>
          </p:cNvPr>
          <p:cNvSpPr txBox="1"/>
          <p:nvPr/>
        </p:nvSpPr>
        <p:spPr>
          <a:xfrm>
            <a:off x="503566" y="2880705"/>
            <a:ext cx="1136997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x-none"/>
            </a:defPPr>
            <a:lvl1pPr>
              <a:defRPr sz="4000" i="1">
                <a:solidFill>
                  <a:schemeClr val="accent1"/>
                </a:solidFill>
              </a:defRPr>
            </a:lvl1pPr>
          </a:lstStyle>
          <a:p>
            <a:r>
              <a:rPr lang="en-US" sz="3600" dirty="0"/>
              <a:t>3. </a:t>
            </a:r>
            <a:r>
              <a:rPr lang="en-US" sz="3600" i="0" dirty="0"/>
              <a:t>delay(ed) </a:t>
            </a:r>
            <a:r>
              <a:rPr lang="en-US" sz="3600" dirty="0"/>
              <a:t>(v)           </a:t>
            </a:r>
            <a:r>
              <a:rPr lang="en-US" sz="3600" i="0" dirty="0">
                <a:solidFill>
                  <a:srgbClr val="002060"/>
                </a:solidFill>
              </a:rPr>
              <a:t>/</a:t>
            </a:r>
            <a:r>
              <a:rPr lang="en-US" sz="3600" i="0" dirty="0">
                <a:solidFill>
                  <a:srgbClr val="1D2A57"/>
                </a:solidFill>
              </a:rPr>
              <a:t> </a:t>
            </a:r>
            <a:r>
              <a:rPr lang="en-US" sz="3600" i="0" dirty="0" err="1">
                <a:solidFill>
                  <a:srgbClr val="1D2A57"/>
                </a:solidFill>
              </a:rPr>
              <a:t>dɪˈleɪ</a:t>
            </a:r>
            <a:r>
              <a:rPr lang="en-US" sz="3600" i="0" dirty="0">
                <a:solidFill>
                  <a:srgbClr val="1D2A57"/>
                </a:solidFill>
              </a:rPr>
              <a:t>/  </a:t>
            </a:r>
            <a:r>
              <a:rPr lang="en-US" sz="3600" dirty="0">
                <a:solidFill>
                  <a:srgbClr val="FF0000"/>
                </a:solidFill>
              </a:rPr>
              <a:t>              </a:t>
            </a:r>
            <a:r>
              <a:rPr lang="en-US" sz="3600" i="0" dirty="0" err="1">
                <a:solidFill>
                  <a:srgbClr val="FF0000"/>
                </a:solidFill>
              </a:rPr>
              <a:t>làm</a:t>
            </a:r>
            <a:r>
              <a:rPr lang="en-US" sz="3600" i="0" dirty="0">
                <a:solidFill>
                  <a:srgbClr val="FF0000"/>
                </a:solidFill>
              </a:rPr>
              <a:t> </a:t>
            </a:r>
            <a:r>
              <a:rPr lang="en-US" sz="3600" i="0" dirty="0" err="1">
                <a:solidFill>
                  <a:srgbClr val="FF0000"/>
                </a:solidFill>
              </a:rPr>
              <a:t>chậm</a:t>
            </a:r>
            <a:r>
              <a:rPr lang="en-US" sz="3600" i="0" dirty="0">
                <a:solidFill>
                  <a:srgbClr val="FF0000"/>
                </a:solidFill>
              </a:rPr>
              <a:t> </a:t>
            </a:r>
            <a:r>
              <a:rPr lang="en-US" sz="3600" i="0" dirty="0" err="1">
                <a:solidFill>
                  <a:srgbClr val="FF0000"/>
                </a:solidFill>
              </a:rPr>
              <a:t>trễ</a:t>
            </a:r>
            <a:r>
              <a:rPr lang="en-US" sz="3600" i="0" dirty="0">
                <a:solidFill>
                  <a:srgbClr val="FF0000"/>
                </a:solidFill>
              </a:rPr>
              <a:t>, </a:t>
            </a:r>
            <a:r>
              <a:rPr lang="en-US" sz="3600" i="0" dirty="0" err="1">
                <a:solidFill>
                  <a:srgbClr val="FF0000"/>
                </a:solidFill>
              </a:rPr>
              <a:t>hoãn</a:t>
            </a:r>
            <a:endParaRPr lang="en-US" sz="3600" i="0" dirty="0">
              <a:solidFill>
                <a:srgbClr val="FF0000"/>
              </a:solidFill>
            </a:endParaRPr>
          </a:p>
        </p:txBody>
      </p:sp>
      <p:sp>
        <p:nvSpPr>
          <p:cNvPr id="48" name="TextBox 47">
            <a:extLst>
              <a:ext uri="{FF2B5EF4-FFF2-40B4-BE49-F238E27FC236}">
                <a16:creationId xmlns:a16="http://schemas.microsoft.com/office/drawing/2014/main" id="{E0EBBE7A-CE46-43BF-9C2C-FAC8E0EA8B9E}"/>
              </a:ext>
            </a:extLst>
          </p:cNvPr>
          <p:cNvSpPr txBox="1"/>
          <p:nvPr/>
        </p:nvSpPr>
        <p:spPr>
          <a:xfrm>
            <a:off x="517616" y="5028981"/>
            <a:ext cx="1134301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x-none"/>
            </a:defPPr>
            <a:lvl1pPr>
              <a:defRPr sz="4000" i="1">
                <a:solidFill>
                  <a:schemeClr val="accent1"/>
                </a:solidFill>
              </a:defRPr>
            </a:lvl1pPr>
          </a:lstStyle>
          <a:p>
            <a:r>
              <a:rPr lang="en-US" sz="3600" dirty="0"/>
              <a:t>5. </a:t>
            </a:r>
            <a:r>
              <a:rPr lang="en-US" sz="3600" i="0" dirty="0"/>
              <a:t>fire alarm </a:t>
            </a:r>
            <a:r>
              <a:rPr lang="en-US" sz="3600" dirty="0"/>
              <a:t>(n) </a:t>
            </a:r>
            <a:r>
              <a:rPr lang="en-US" sz="3600" i="0" dirty="0"/>
              <a:t>       </a:t>
            </a:r>
            <a:r>
              <a:rPr lang="en-US" sz="3600" i="0" dirty="0">
                <a:solidFill>
                  <a:srgbClr val="1D2A57"/>
                </a:solidFill>
              </a:rPr>
              <a:t>/</a:t>
            </a:r>
            <a:r>
              <a:rPr lang="en-US" sz="3600" i="0" dirty="0">
                <a:solidFill>
                  <a:srgbClr val="1D2A57"/>
                </a:solidFill>
                <a:latin typeface="Arial" panose="020B0604020202020204" pitchFamily="34" charset="0"/>
                <a:cs typeface="Arial" panose="020B0604020202020204" pitchFamily="34" charset="0"/>
              </a:rPr>
              <a:t>ˈ</a:t>
            </a:r>
            <a:r>
              <a:rPr lang="en-US" sz="3600" i="0" dirty="0" err="1">
                <a:solidFill>
                  <a:srgbClr val="1D2A57"/>
                </a:solidFill>
              </a:rPr>
              <a:t>faɪr</a:t>
            </a:r>
            <a:r>
              <a:rPr lang="en-US" sz="3600" i="0" dirty="0">
                <a:solidFill>
                  <a:srgbClr val="1D2A57"/>
                </a:solidFill>
              </a:rPr>
              <a:t>  </a:t>
            </a:r>
            <a:r>
              <a:rPr lang="en-US" sz="3600" i="0" dirty="0" err="1">
                <a:solidFill>
                  <a:srgbClr val="1D2A57"/>
                </a:solidFill>
              </a:rPr>
              <a:t>əˈlɑːrm</a:t>
            </a:r>
            <a:r>
              <a:rPr lang="en-US" sz="3600" i="0" dirty="0">
                <a:solidFill>
                  <a:srgbClr val="1D2A57"/>
                </a:solidFill>
              </a:rPr>
              <a:t>/</a:t>
            </a:r>
            <a:r>
              <a:rPr lang="en-US" sz="3600" i="0" dirty="0">
                <a:solidFill>
                  <a:srgbClr val="002060"/>
                </a:solidFill>
              </a:rPr>
              <a:t>             </a:t>
            </a:r>
            <a:r>
              <a:rPr lang="en-US" sz="3600" i="0" dirty="0" err="1">
                <a:solidFill>
                  <a:srgbClr val="FF0000"/>
                </a:solidFill>
              </a:rPr>
              <a:t>chuông</a:t>
            </a:r>
            <a:r>
              <a:rPr lang="en-US" sz="3600" i="0" dirty="0">
                <a:solidFill>
                  <a:srgbClr val="FF0000"/>
                </a:solidFill>
              </a:rPr>
              <a:t> </a:t>
            </a:r>
            <a:r>
              <a:rPr lang="en-US" sz="3600" i="0" dirty="0" err="1">
                <a:solidFill>
                  <a:srgbClr val="FF0000"/>
                </a:solidFill>
              </a:rPr>
              <a:t>báo</a:t>
            </a:r>
            <a:r>
              <a:rPr lang="en-US" sz="3600" i="0" dirty="0">
                <a:solidFill>
                  <a:srgbClr val="FF0000"/>
                </a:solidFill>
              </a:rPr>
              <a:t> </a:t>
            </a:r>
            <a:r>
              <a:rPr lang="en-US" sz="3600" i="0" dirty="0" err="1">
                <a:solidFill>
                  <a:srgbClr val="FF0000"/>
                </a:solidFill>
              </a:rPr>
              <a:t>cháy</a:t>
            </a:r>
            <a:endParaRPr lang="en-US" sz="3600" i="0" dirty="0">
              <a:solidFill>
                <a:srgbClr val="FF0000"/>
              </a:solidFill>
            </a:endParaRPr>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4906" y="321436"/>
            <a:ext cx="2935548" cy="547577"/>
          </a:xfrm>
          <a:prstGeom prst="rect">
            <a:avLst/>
          </a:prstGeom>
        </p:spPr>
      </p:pic>
      <p:sp>
        <p:nvSpPr>
          <p:cNvPr id="4" name="Rectangle 3"/>
          <p:cNvSpPr/>
          <p:nvPr/>
        </p:nvSpPr>
        <p:spPr>
          <a:xfrm>
            <a:off x="2982577" y="334309"/>
            <a:ext cx="5778194" cy="584775"/>
          </a:xfrm>
          <a:prstGeom prst="rect">
            <a:avLst/>
          </a:prstGeom>
        </p:spPr>
        <p:txBody>
          <a:bodyPr wrap="square">
            <a:spAutoFit/>
          </a:bodyPr>
          <a:lstStyle/>
          <a:p>
            <a:r>
              <a:rPr lang="en-US" sz="3200" b="1" dirty="0">
                <a:solidFill>
                  <a:srgbClr val="FF0000"/>
                </a:solidFill>
                <a:latin typeface="HelveticaNeueLTStd-BdCn"/>
              </a:rPr>
              <a:t>Listen and repeat.</a:t>
            </a:r>
            <a:r>
              <a:rPr lang="en-US" sz="3200" dirty="0">
                <a:solidFill>
                  <a:srgbClr val="FF0000"/>
                </a:solidFill>
              </a:rPr>
              <a:t> </a:t>
            </a:r>
          </a:p>
        </p:txBody>
      </p:sp>
      <p:pic>
        <p:nvPicPr>
          <p:cNvPr id="18" name="stole">
            <a:hlinkClick r:id="" action="ppaction://media"/>
            <a:extLst>
              <a:ext uri="{FF2B5EF4-FFF2-40B4-BE49-F238E27FC236}">
                <a16:creationId xmlns:a16="http://schemas.microsoft.com/office/drawing/2014/main" id="{049D0A68-2F09-1834-D84A-BD8D601EA82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93600" y="1036697"/>
            <a:ext cx="609600" cy="609600"/>
          </a:xfrm>
          <a:prstGeom prst="rect">
            <a:avLst/>
          </a:prstGeom>
        </p:spPr>
      </p:pic>
      <p:pic>
        <p:nvPicPr>
          <p:cNvPr id="19" name="food poisoning">
            <a:hlinkClick r:id="" action="ppaction://media"/>
            <a:extLst>
              <a:ext uri="{FF2B5EF4-FFF2-40B4-BE49-F238E27FC236}">
                <a16:creationId xmlns:a16="http://schemas.microsoft.com/office/drawing/2014/main" id="{0CFE6111-167D-BA0C-9381-9E694B99C32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293600" y="1918831"/>
            <a:ext cx="609600" cy="609600"/>
          </a:xfrm>
          <a:prstGeom prst="rect">
            <a:avLst/>
          </a:prstGeom>
        </p:spPr>
      </p:pic>
      <p:pic>
        <p:nvPicPr>
          <p:cNvPr id="20" name="delayed">
            <a:hlinkClick r:id="" action="ppaction://media"/>
            <a:extLst>
              <a:ext uri="{FF2B5EF4-FFF2-40B4-BE49-F238E27FC236}">
                <a16:creationId xmlns:a16="http://schemas.microsoft.com/office/drawing/2014/main" id="{E661BE16-31A8-33B2-668C-50B44A1CEFFC}"/>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79086" y="2923790"/>
            <a:ext cx="609600" cy="609600"/>
          </a:xfrm>
          <a:prstGeom prst="rect">
            <a:avLst/>
          </a:prstGeom>
        </p:spPr>
      </p:pic>
      <p:pic>
        <p:nvPicPr>
          <p:cNvPr id="21" name="broke down">
            <a:hlinkClick r:id="" action="ppaction://media"/>
            <a:extLst>
              <a:ext uri="{FF2B5EF4-FFF2-40B4-BE49-F238E27FC236}">
                <a16:creationId xmlns:a16="http://schemas.microsoft.com/office/drawing/2014/main" id="{1CC9B578-A891-76AD-4627-EE3FF56D44DB}"/>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93600" y="4086140"/>
            <a:ext cx="609600" cy="609600"/>
          </a:xfrm>
          <a:prstGeom prst="rect">
            <a:avLst/>
          </a:prstGeom>
        </p:spPr>
      </p:pic>
      <p:pic>
        <p:nvPicPr>
          <p:cNvPr id="22" name="fire alarm">
            <a:hlinkClick r:id="" action="ppaction://media"/>
            <a:extLst>
              <a:ext uri="{FF2B5EF4-FFF2-40B4-BE49-F238E27FC236}">
                <a16:creationId xmlns:a16="http://schemas.microsoft.com/office/drawing/2014/main" id="{6AA56273-64BE-014A-DA38-2DC72DA5FB72}"/>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2214417" y="5134184"/>
            <a:ext cx="609600" cy="609600"/>
          </a:xfrm>
          <a:prstGeom prst="rect">
            <a:avLst/>
          </a:prstGeom>
        </p:spPr>
      </p:pic>
    </p:spTree>
    <p:extLst>
      <p:ext uri="{BB962C8B-B14F-4D97-AF65-F5344CB8AC3E}">
        <p14:creationId xmlns:p14="http://schemas.microsoft.com/office/powerpoint/2010/main" val="327655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8"/>
                </p:tgtEl>
              </p:cMediaNode>
            </p:audio>
            <p:seq concurrent="1" nextAc="seek">
              <p:cTn id="24" restart="whenNotActive" fill="hold" evtFilter="cancelBubble" nodeType="interactiveSeq">
                <p:stCondLst>
                  <p:cond evt="onClick" delay="0">
                    <p:tgtEl>
                      <p:spTgt spid="4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799" fill="hold"/>
                                        <p:tgtEl>
                                          <p:spTgt spid="18"/>
                                        </p:tgtEl>
                                      </p:cBhvr>
                                    </p:cmd>
                                  </p:childTnLst>
                                </p:cTn>
                              </p:par>
                            </p:childTnLst>
                          </p:cTn>
                        </p:par>
                      </p:childTnLst>
                    </p:cTn>
                  </p:par>
                </p:childTnLst>
              </p:cTn>
              <p:nextCondLst>
                <p:cond evt="onClick" delay="0">
                  <p:tgtEl>
                    <p:spTgt spid="43"/>
                  </p:tgtEl>
                </p:cond>
              </p:nextCondLst>
            </p:seq>
            <p:audio>
              <p:cMediaNode vol="80000">
                <p:cTn id="29" fill="hold" display="0">
                  <p:stCondLst>
                    <p:cond delay="indefinite"/>
                  </p:stCondLst>
                  <p:endCondLst>
                    <p:cond evt="onStopAudio" delay="0">
                      <p:tgtEl>
                        <p:sldTgt/>
                      </p:tgtEl>
                    </p:cond>
                  </p:endCondLst>
                </p:cTn>
                <p:tgtEl>
                  <p:spTgt spid="19"/>
                </p:tgtEl>
              </p:cMediaNode>
            </p:audio>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12" fill="hold"/>
                                        <p:tgtEl>
                                          <p:spTgt spid="19"/>
                                        </p:tgtEl>
                                      </p:cBhvr>
                                    </p:cmd>
                                  </p:childTnLst>
                                </p:cTn>
                              </p:par>
                            </p:childTnLst>
                          </p:cTn>
                        </p:par>
                      </p:childTnLst>
                    </p:cTn>
                  </p:par>
                </p:childTnLst>
              </p:cTn>
              <p:nextCondLst>
                <p:cond evt="onClick" delay="0">
                  <p:tgtEl>
                    <p:spTgt spid="32"/>
                  </p:tgtEl>
                </p:cond>
              </p:nextCondLst>
            </p:seq>
            <p:audio>
              <p:cMediaNode vol="80000">
                <p:cTn id="35" fill="hold" display="0">
                  <p:stCondLst>
                    <p:cond delay="indefinite"/>
                  </p:stCondLst>
                  <p:endCondLst>
                    <p:cond evt="onStopAudio" delay="0">
                      <p:tgtEl>
                        <p:sldTgt/>
                      </p:tgtEl>
                    </p:cond>
                  </p:endCondLst>
                </p:cTn>
                <p:tgtEl>
                  <p:spTgt spid="20"/>
                </p:tgtEl>
              </p:cMediaNode>
            </p:audio>
            <p:seq concurrent="1" nextAc="seek">
              <p:cTn id="36" restart="whenNotActive" fill="hold" evtFilter="cancelBubble" nodeType="interactiveSeq">
                <p:stCondLst>
                  <p:cond evt="onClick" delay="0">
                    <p:tgtEl>
                      <p:spTgt spid="46"/>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695" fill="hold"/>
                                        <p:tgtEl>
                                          <p:spTgt spid="20"/>
                                        </p:tgtEl>
                                      </p:cBhvr>
                                    </p:cmd>
                                  </p:childTnLst>
                                </p:cTn>
                              </p:par>
                            </p:childTnLst>
                          </p:cTn>
                        </p:par>
                      </p:childTnLst>
                    </p:cTn>
                  </p:par>
                </p:childTnLst>
              </p:cTn>
              <p:nextCondLst>
                <p:cond evt="onClick" delay="0">
                  <p:tgtEl>
                    <p:spTgt spid="46"/>
                  </p:tgtEl>
                </p:cond>
              </p:nextCondLst>
            </p:seq>
            <p:audio>
              <p:cMediaNode vol="80000">
                <p:cTn id="41" fill="hold" display="0">
                  <p:stCondLst>
                    <p:cond delay="indefinite"/>
                  </p:stCondLst>
                  <p:endCondLst>
                    <p:cond evt="onStopAudio" delay="0">
                      <p:tgtEl>
                        <p:sldTgt/>
                      </p:tgtEl>
                    </p:cond>
                  </p:endCondLst>
                </p:cTn>
                <p:tgtEl>
                  <p:spTgt spid="21"/>
                </p:tgtEl>
              </p:cMediaNode>
            </p:audio>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060" fill="hold"/>
                                        <p:tgtEl>
                                          <p:spTgt spid="21"/>
                                        </p:tgtEl>
                                      </p:cBhvr>
                                    </p:cmd>
                                  </p:childTnLst>
                                </p:cTn>
                              </p:par>
                            </p:childTnLst>
                          </p:cTn>
                        </p:par>
                      </p:childTnLst>
                    </p:cTn>
                  </p:par>
                </p:childTnLst>
              </p:cTn>
              <p:nextCondLst>
                <p:cond evt="onClick" delay="0">
                  <p:tgtEl>
                    <p:spTgt spid="47"/>
                  </p:tgtEl>
                </p:cond>
              </p:nextCondLst>
            </p:seq>
            <p:audio>
              <p:cMediaNode vol="80000">
                <p:cTn id="47" fill="hold" display="0">
                  <p:stCondLst>
                    <p:cond delay="indefinite"/>
                  </p:stCondLst>
                  <p:endCondLst>
                    <p:cond evt="onStopAudio" delay="0">
                      <p:tgtEl>
                        <p:sldTgt/>
                      </p:tgtEl>
                    </p:cond>
                  </p:endCondLst>
                </p:cTn>
                <p:tgtEl>
                  <p:spTgt spid="22"/>
                </p:tgtEl>
              </p:cMediaNode>
            </p:audio>
            <p:seq concurrent="1" nextAc="seek">
              <p:cTn id="48" restart="whenNotActive" fill="hold" evtFilter="cancelBubble" nodeType="interactiveSeq">
                <p:stCondLst>
                  <p:cond evt="onClick" delay="0">
                    <p:tgtEl>
                      <p:spTgt spid="48"/>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243" fill="hold"/>
                                        <p:tgtEl>
                                          <p:spTgt spid="22"/>
                                        </p:tgtEl>
                                      </p:cBhvr>
                                    </p:cmd>
                                  </p:childTnLst>
                                </p:cTn>
                              </p:par>
                            </p:childTnLst>
                          </p:cTn>
                        </p:par>
                      </p:childTnLst>
                    </p:cTn>
                  </p:par>
                </p:childTnLst>
              </p:cTn>
              <p:nextCondLst>
                <p:cond evt="onClick" delay="0">
                  <p:tgtEl>
                    <p:spTgt spid="48"/>
                  </p:tgtEl>
                </p:cond>
              </p:nextCondLst>
            </p:seq>
          </p:childTnLst>
        </p:cTn>
      </p:par>
    </p:tnLst>
    <p:bldLst>
      <p:bldP spid="47" grpId="0" animBg="1"/>
      <p:bldP spid="43" grpId="0" animBg="1"/>
      <p:bldP spid="32" grpId="0" animBg="1"/>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276" y="359920"/>
            <a:ext cx="1760708" cy="707886"/>
          </a:xfrm>
          <a:prstGeom prst="rect">
            <a:avLst/>
          </a:prstGeom>
          <a:solidFill>
            <a:srgbClr val="00B050"/>
          </a:solidFill>
        </p:spPr>
        <p:txBody>
          <a:bodyPr wrap="square" rtlCol="0">
            <a:spAutoFit/>
          </a:bodyPr>
          <a:lstStyle/>
          <a:p>
            <a:r>
              <a:rPr lang="en-US" sz="2000" b="1" dirty="0">
                <a:solidFill>
                  <a:schemeClr val="bg1"/>
                </a:solidFill>
              </a:rPr>
              <a:t>More Practice </a:t>
            </a:r>
          </a:p>
          <a:p>
            <a:r>
              <a:rPr lang="en-US" sz="2000" b="1" dirty="0">
                <a:solidFill>
                  <a:schemeClr val="bg1"/>
                </a:solidFill>
              </a:rPr>
              <a:t>WB, P. 52</a:t>
            </a:r>
            <a:endParaRPr lang="en-US" b="1" dirty="0">
              <a:solidFill>
                <a:schemeClr val="bg1"/>
              </a:solidFill>
            </a:endParaRPr>
          </a:p>
        </p:txBody>
      </p:sp>
      <p:sp>
        <p:nvSpPr>
          <p:cNvPr id="14" name="TextBox 13">
            <a:extLst>
              <a:ext uri="{FF2B5EF4-FFF2-40B4-BE49-F238E27FC236}">
                <a16:creationId xmlns:a16="http://schemas.microsoft.com/office/drawing/2014/main" id="{0858733A-4217-69D0-AF31-C822CDBE46F8}"/>
              </a:ext>
            </a:extLst>
          </p:cNvPr>
          <p:cNvSpPr txBox="1"/>
          <p:nvPr/>
        </p:nvSpPr>
        <p:spPr>
          <a:xfrm>
            <a:off x="97276" y="1580414"/>
            <a:ext cx="3859970" cy="4161460"/>
          </a:xfrm>
          <a:prstGeom prst="rect">
            <a:avLst/>
          </a:prstGeom>
          <a:noFill/>
        </p:spPr>
        <p:txBody>
          <a:bodyPr wrap="square" rtlCol="0">
            <a:spAutoFit/>
          </a:bodyPr>
          <a:lstStyle/>
          <a:p>
            <a:pPr>
              <a:lnSpc>
                <a:spcPct val="150000"/>
              </a:lnSpc>
            </a:pPr>
            <a:r>
              <a:rPr lang="en-US" sz="3600" b="0" i="0" dirty="0">
                <a:solidFill>
                  <a:srgbClr val="002060"/>
                </a:solidFill>
                <a:effectLst/>
              </a:rPr>
              <a:t>1.food poisoning </a:t>
            </a:r>
            <a:br>
              <a:rPr lang="en-US" sz="3600" b="0" i="0" dirty="0">
                <a:solidFill>
                  <a:srgbClr val="002060"/>
                </a:solidFill>
                <a:effectLst/>
              </a:rPr>
            </a:br>
            <a:r>
              <a:rPr lang="en-US" sz="3600" b="0" i="0" dirty="0">
                <a:solidFill>
                  <a:srgbClr val="002060"/>
                </a:solidFill>
                <a:effectLst/>
              </a:rPr>
              <a:t>2.steal </a:t>
            </a:r>
            <a:br>
              <a:rPr lang="en-US" sz="3600" b="0" i="0" dirty="0">
                <a:solidFill>
                  <a:srgbClr val="002060"/>
                </a:solidFill>
                <a:effectLst/>
              </a:rPr>
            </a:br>
            <a:r>
              <a:rPr lang="en-US" sz="3600" b="0" i="0" dirty="0">
                <a:solidFill>
                  <a:srgbClr val="002060"/>
                </a:solidFill>
                <a:effectLst/>
              </a:rPr>
              <a:t>3.break down </a:t>
            </a:r>
            <a:br>
              <a:rPr lang="en-US" sz="3600" b="0" i="0" dirty="0">
                <a:solidFill>
                  <a:srgbClr val="002060"/>
                </a:solidFill>
                <a:effectLst/>
              </a:rPr>
            </a:br>
            <a:r>
              <a:rPr lang="en-US" sz="3600" b="0" i="0" dirty="0">
                <a:solidFill>
                  <a:srgbClr val="002060"/>
                </a:solidFill>
                <a:effectLst/>
              </a:rPr>
              <a:t>4.fire alarm </a:t>
            </a:r>
            <a:br>
              <a:rPr lang="en-US" sz="3600" b="0" i="0" dirty="0">
                <a:solidFill>
                  <a:srgbClr val="002060"/>
                </a:solidFill>
                <a:effectLst/>
              </a:rPr>
            </a:br>
            <a:r>
              <a:rPr lang="en-US" sz="3600" b="0" i="0" dirty="0">
                <a:solidFill>
                  <a:srgbClr val="002060"/>
                </a:solidFill>
                <a:effectLst/>
              </a:rPr>
              <a:t>5.delay</a:t>
            </a:r>
            <a:r>
              <a:rPr lang="en-US" sz="3600" dirty="0">
                <a:solidFill>
                  <a:srgbClr val="002060"/>
                </a:solidFill>
              </a:rPr>
              <a:t> </a:t>
            </a:r>
          </a:p>
        </p:txBody>
      </p:sp>
      <p:sp>
        <p:nvSpPr>
          <p:cNvPr id="37" name="TextBox 36">
            <a:extLst>
              <a:ext uri="{FF2B5EF4-FFF2-40B4-BE49-F238E27FC236}">
                <a16:creationId xmlns:a16="http://schemas.microsoft.com/office/drawing/2014/main" id="{C9F7174E-56E6-1052-3747-D67D6E9429FF}"/>
              </a:ext>
            </a:extLst>
          </p:cNvPr>
          <p:cNvSpPr txBox="1"/>
          <p:nvPr/>
        </p:nvSpPr>
        <p:spPr>
          <a:xfrm>
            <a:off x="4456372" y="1067806"/>
            <a:ext cx="7735628" cy="5186676"/>
          </a:xfrm>
          <a:prstGeom prst="rect">
            <a:avLst/>
          </a:prstGeom>
          <a:noFill/>
        </p:spPr>
        <p:txBody>
          <a:bodyPr wrap="square">
            <a:spAutoFit/>
          </a:bodyPr>
          <a:lstStyle/>
          <a:p>
            <a:pPr>
              <a:lnSpc>
                <a:spcPct val="150000"/>
              </a:lnSpc>
            </a:pPr>
            <a:r>
              <a:rPr lang="en-US" sz="3200" b="0" i="0" dirty="0">
                <a:solidFill>
                  <a:srgbClr val="002060"/>
                </a:solidFill>
                <a:effectLst/>
              </a:rPr>
              <a:t>a. make someone or something late</a:t>
            </a:r>
            <a:br>
              <a:rPr lang="en-US" sz="3200" b="0" i="0" dirty="0">
                <a:solidFill>
                  <a:srgbClr val="002060"/>
                </a:solidFill>
                <a:effectLst/>
              </a:rPr>
            </a:br>
            <a:r>
              <a:rPr lang="en-US" sz="3200" b="0" i="0" dirty="0">
                <a:solidFill>
                  <a:srgbClr val="002060"/>
                </a:solidFill>
                <a:effectLst/>
              </a:rPr>
              <a:t>b. sickness caused by bad food</a:t>
            </a:r>
            <a:br>
              <a:rPr lang="en-US" sz="3200" b="0" i="0" dirty="0">
                <a:solidFill>
                  <a:srgbClr val="002060"/>
                </a:solidFill>
                <a:effectLst/>
              </a:rPr>
            </a:br>
            <a:r>
              <a:rPr lang="en-US" sz="3200" b="0" i="0" dirty="0">
                <a:solidFill>
                  <a:srgbClr val="002060"/>
                </a:solidFill>
                <a:effectLst/>
              </a:rPr>
              <a:t>c. a bell or other device that gives people warning of a fire in a building</a:t>
            </a:r>
            <a:br>
              <a:rPr lang="en-US" sz="3200" b="0" i="0" dirty="0">
                <a:solidFill>
                  <a:srgbClr val="002060"/>
                </a:solidFill>
                <a:effectLst/>
              </a:rPr>
            </a:br>
            <a:r>
              <a:rPr lang="en-US" sz="3200" b="0" i="0" dirty="0">
                <a:solidFill>
                  <a:srgbClr val="002060"/>
                </a:solidFill>
                <a:effectLst/>
              </a:rPr>
              <a:t>d. take something from a person or shop without permission</a:t>
            </a:r>
            <a:br>
              <a:rPr lang="en-US" sz="3200" b="0" i="0" dirty="0">
                <a:solidFill>
                  <a:srgbClr val="002060"/>
                </a:solidFill>
                <a:effectLst/>
              </a:rPr>
            </a:br>
            <a:r>
              <a:rPr lang="en-US" sz="3200" b="0" i="0" dirty="0">
                <a:solidFill>
                  <a:srgbClr val="002060"/>
                </a:solidFill>
                <a:effectLst/>
              </a:rPr>
              <a:t>e. (of a machine or vehicle) stop working</a:t>
            </a:r>
            <a:r>
              <a:rPr lang="en-US" sz="3200" dirty="0">
                <a:solidFill>
                  <a:srgbClr val="002060"/>
                </a:solidFill>
              </a:rPr>
              <a:t> </a:t>
            </a:r>
          </a:p>
        </p:txBody>
      </p:sp>
      <p:pic>
        <p:nvPicPr>
          <p:cNvPr id="17" name="Picture 16">
            <a:extLst>
              <a:ext uri="{FF2B5EF4-FFF2-40B4-BE49-F238E27FC236}">
                <a16:creationId xmlns:a16="http://schemas.microsoft.com/office/drawing/2014/main" id="{69448C69-072B-DD38-95DF-A42232D325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2192" y="359920"/>
            <a:ext cx="8750667" cy="606406"/>
          </a:xfrm>
          <a:prstGeom prst="rect">
            <a:avLst/>
          </a:prstGeom>
        </p:spPr>
      </p:pic>
      <p:cxnSp>
        <p:nvCxnSpPr>
          <p:cNvPr id="19" name="Straight Connector 18">
            <a:extLst>
              <a:ext uri="{FF2B5EF4-FFF2-40B4-BE49-F238E27FC236}">
                <a16:creationId xmlns:a16="http://schemas.microsoft.com/office/drawing/2014/main" id="{25328E5D-08CC-EB9E-175F-B8DA6FD32FB2}"/>
              </a:ext>
            </a:extLst>
          </p:cNvPr>
          <p:cNvCxnSpPr>
            <a:cxnSpLocks/>
          </p:cNvCxnSpPr>
          <p:nvPr/>
        </p:nvCxnSpPr>
        <p:spPr>
          <a:xfrm flipV="1">
            <a:off x="1439056" y="1580414"/>
            <a:ext cx="3132944" cy="37710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B4E8AFF-2B3D-4032-F875-6DD6F52D4F9F}"/>
              </a:ext>
            </a:extLst>
          </p:cNvPr>
          <p:cNvCxnSpPr>
            <a:cxnSpLocks/>
          </p:cNvCxnSpPr>
          <p:nvPr/>
        </p:nvCxnSpPr>
        <p:spPr>
          <a:xfrm>
            <a:off x="3201813" y="2128603"/>
            <a:ext cx="1370187" cy="1199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504F54B-0B6B-3C57-5C3D-C27D5E3890C8}"/>
              </a:ext>
            </a:extLst>
          </p:cNvPr>
          <p:cNvCxnSpPr>
            <a:cxnSpLocks/>
          </p:cNvCxnSpPr>
          <p:nvPr/>
        </p:nvCxnSpPr>
        <p:spPr>
          <a:xfrm>
            <a:off x="1356764" y="2916637"/>
            <a:ext cx="3215236" cy="15804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25DBAF4-2EC3-619D-2C3E-75E870BD179B}"/>
              </a:ext>
            </a:extLst>
          </p:cNvPr>
          <p:cNvCxnSpPr>
            <a:cxnSpLocks/>
          </p:cNvCxnSpPr>
          <p:nvPr/>
        </p:nvCxnSpPr>
        <p:spPr>
          <a:xfrm>
            <a:off x="2221684" y="3777501"/>
            <a:ext cx="2399272" cy="20865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E44A80C-9806-EAA1-FF0B-29045FD764F4}"/>
              </a:ext>
            </a:extLst>
          </p:cNvPr>
          <p:cNvCxnSpPr>
            <a:cxnSpLocks/>
          </p:cNvCxnSpPr>
          <p:nvPr/>
        </p:nvCxnSpPr>
        <p:spPr>
          <a:xfrm flipV="1">
            <a:off x="2221684" y="2985541"/>
            <a:ext cx="2350316" cy="16822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38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3361</TotalTime>
  <Words>1904</Words>
  <Application>Microsoft Office PowerPoint</Application>
  <PresentationFormat>Màn hình rộng</PresentationFormat>
  <Paragraphs>146</Paragraphs>
  <Slides>29</Slides>
  <Notes>8</Notes>
  <HiddenSlides>0</HiddenSlides>
  <MMClips>12</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29</vt:i4>
      </vt:variant>
    </vt:vector>
  </HeadingPairs>
  <TitlesOfParts>
    <vt:vector size="35" baseType="lpstr">
      <vt:lpstr>Arial</vt:lpstr>
      <vt:lpstr>Calibri</vt:lpstr>
      <vt:lpstr>HelveticaNeueLTStd-BdCn</vt:lpstr>
      <vt:lpstr>HelveticaNeueLTStd-Cn</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Minh Canh</dc:creator>
  <cp:lastModifiedBy>1</cp:lastModifiedBy>
  <cp:revision>486</cp:revision>
  <dcterms:created xsi:type="dcterms:W3CDTF">2022-02-12T14:14:43Z</dcterms:created>
  <dcterms:modified xsi:type="dcterms:W3CDTF">2022-07-26T04:02:24Z</dcterms:modified>
</cp:coreProperties>
</file>