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bom.so/Nq8vj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9" name="Google Shape;89;p13"/>
          <p:cNvGrpSpPr/>
          <p:nvPr/>
        </p:nvGrpSpPr>
        <p:grpSpPr>
          <a:xfrm>
            <a:off x="914400" y="199335"/>
            <a:ext cx="11125200" cy="2315265"/>
            <a:chOff x="0" y="1"/>
            <a:chExt cx="6573304" cy="1267014"/>
          </a:xfrm>
        </p:grpSpPr>
        <p:pic>
          <p:nvPicPr>
            <p:cNvPr id="90" name="Google Shape;90;p13" descr="image22"/>
            <p:cNvPicPr preferRelativeResize="0"/>
            <p:nvPr/>
          </p:nvPicPr>
          <p:blipFill rotWithShape="1">
            <a:blip r:embed="rId3">
              <a:alphaModFix/>
            </a:blip>
            <a:srcRect b="86129"/>
            <a:stretch/>
          </p:blipFill>
          <p:spPr>
            <a:xfrm>
              <a:off x="0" y="1"/>
              <a:ext cx="6538823" cy="1267014"/>
            </a:xfrm>
            <a:prstGeom prst="rect">
              <a:avLst/>
            </a:prstGeom>
            <a:noFill/>
            <a:ln>
              <a:noFill/>
            </a:ln>
          </p:spPr>
        </p:pic>
        <p:sp>
          <p:nvSpPr>
            <p:cNvPr id="91" name="Google Shape;91;p13"/>
            <p:cNvSpPr txBox="1"/>
            <p:nvPr/>
          </p:nvSpPr>
          <p:spPr>
            <a:xfrm>
              <a:off x="1794294" y="379562"/>
              <a:ext cx="4779010" cy="8185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VN" sz="3200" b="1" i="0" u="none" strike="noStrike" cap="none">
                  <a:solidFill>
                    <a:srgbClr val="FCFCFF"/>
                  </a:solidFill>
                  <a:latin typeface="Arial"/>
                  <a:ea typeface="Arial"/>
                  <a:cs typeface="Arial"/>
                  <a:sym typeface="Arial"/>
                </a:rPr>
                <a:t>THỰC HÀNH:</a:t>
              </a:r>
              <a:endParaRPr sz="3200" b="0" i="0" u="none" strike="noStrike" cap="none">
                <a:solidFill>
                  <a:schemeClr val="dk1"/>
                </a:solidFill>
                <a:latin typeface="Cambria"/>
                <a:ea typeface="Cambria"/>
                <a:cs typeface="Cambria"/>
                <a:sym typeface="Cambria"/>
              </a:endParaRPr>
            </a:p>
            <a:p>
              <a:pPr marL="0" marR="0" lvl="0" indent="0" algn="l" rtl="0">
                <a:spcBef>
                  <a:spcPts val="0"/>
                </a:spcBef>
                <a:spcAft>
                  <a:spcPts val="0"/>
                </a:spcAft>
                <a:buNone/>
              </a:pPr>
              <a:r>
                <a:rPr lang="vi-VN" sz="3200" b="1" i="0" u="none" strike="noStrike" cap="none">
                  <a:solidFill>
                    <a:srgbClr val="FCFCFF"/>
                  </a:solidFill>
                  <a:latin typeface="Arial"/>
                  <a:ea typeface="Arial"/>
                  <a:cs typeface="Arial"/>
                  <a:sym typeface="Arial"/>
                </a:rPr>
                <a:t>ĐO TỐC ĐỘ TRUYỀN ÂM</a:t>
              </a:r>
              <a:endParaRPr sz="3200" b="0" i="0" u="none" strike="noStrike" cap="none">
                <a:solidFill>
                  <a:schemeClr val="dk1"/>
                </a:solidFill>
                <a:latin typeface="Cambria"/>
                <a:ea typeface="Cambria"/>
                <a:cs typeface="Cambria"/>
                <a:sym typeface="Cambria"/>
              </a:endParaRPr>
            </a:p>
          </p:txBody>
        </p:sp>
      </p:grpSp>
      <p:pic>
        <p:nvPicPr>
          <p:cNvPr id="92" name="Google Shape;92;p13" descr="image22"/>
          <p:cNvPicPr preferRelativeResize="0"/>
          <p:nvPr/>
        </p:nvPicPr>
        <p:blipFill rotWithShape="1">
          <a:blip r:embed="rId4">
            <a:alphaModFix/>
          </a:blip>
          <a:srcRect l="62987" t="24716" r="9152" b="51643"/>
          <a:stretch/>
        </p:blipFill>
        <p:spPr>
          <a:xfrm>
            <a:off x="4551081" y="2535382"/>
            <a:ext cx="3352800" cy="37791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2"/>
          <p:cNvPicPr preferRelativeResize="0"/>
          <p:nvPr/>
        </p:nvPicPr>
        <p:blipFill rotWithShape="1">
          <a:blip r:embed="rId3">
            <a:alphaModFix/>
          </a:blip>
          <a:srcRect/>
          <a:stretch/>
        </p:blipFill>
        <p:spPr>
          <a:xfrm>
            <a:off x="756327" y="1096995"/>
            <a:ext cx="10912475" cy="5456205"/>
          </a:xfrm>
          <a:prstGeom prst="rect">
            <a:avLst/>
          </a:prstGeom>
          <a:noFill/>
          <a:ln>
            <a:noFill/>
          </a:ln>
        </p:spPr>
      </p:pic>
      <p:sp>
        <p:nvSpPr>
          <p:cNvPr id="220" name="Google Shape;220;p22"/>
          <p:cNvSpPr txBox="1"/>
          <p:nvPr/>
        </p:nvSpPr>
        <p:spPr>
          <a:xfrm>
            <a:off x="914400" y="1676400"/>
            <a:ext cx="1067367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a:solidFill>
                  <a:srgbClr val="FFFF00"/>
                </a:solidFill>
                <a:latin typeface="Calibri"/>
                <a:ea typeface="Calibri"/>
                <a:cs typeface="Calibri"/>
                <a:sym typeface="Calibri"/>
              </a:rPr>
              <a:t> Link tải Mẫu Báo cáo thực hành</a:t>
            </a:r>
            <a:endParaRPr/>
          </a:p>
          <a:p>
            <a:pPr marL="0" marR="0" lvl="0" indent="0" algn="ctr" rtl="0">
              <a:spcBef>
                <a:spcPts val="0"/>
              </a:spcBef>
              <a:spcAft>
                <a:spcPts val="0"/>
              </a:spcAft>
              <a:buNone/>
            </a:pPr>
            <a:r>
              <a:rPr lang="vi-VN" sz="3200" u="sng">
                <a:solidFill>
                  <a:schemeClr val="hlink"/>
                </a:solidFill>
                <a:latin typeface="Calibri"/>
                <a:ea typeface="Calibri"/>
                <a:cs typeface="Calibri"/>
                <a:sym typeface="Calibri"/>
                <a:hlinkClick r:id="rId4"/>
              </a:rPr>
              <a:t>https://bom.so/Nq8vjT</a:t>
            </a:r>
            <a:endParaRPr sz="3200">
              <a:solidFill>
                <a:srgbClr val="FF0000"/>
              </a:solidFill>
              <a:latin typeface="Calibri"/>
              <a:ea typeface="Calibri"/>
              <a:cs typeface="Calibri"/>
              <a:sym typeface="Calibri"/>
            </a:endParaRPr>
          </a:p>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nvGrpSpPr>
          <p:cNvPr id="221" name="Google Shape;221;p22"/>
          <p:cNvGrpSpPr/>
          <p:nvPr/>
        </p:nvGrpSpPr>
        <p:grpSpPr>
          <a:xfrm>
            <a:off x="156193" y="83130"/>
            <a:ext cx="8225807" cy="541687"/>
            <a:chOff x="258574" y="2255789"/>
            <a:chExt cx="8174840" cy="756153"/>
          </a:xfrm>
        </p:grpSpPr>
        <p:grpSp>
          <p:nvGrpSpPr>
            <p:cNvPr id="222" name="Google Shape;222;p22"/>
            <p:cNvGrpSpPr/>
            <p:nvPr/>
          </p:nvGrpSpPr>
          <p:grpSpPr>
            <a:xfrm>
              <a:off x="258574" y="2280389"/>
              <a:ext cx="6205915" cy="708275"/>
              <a:chOff x="550568" y="3403331"/>
              <a:chExt cx="3195757" cy="1364238"/>
            </a:xfrm>
          </p:grpSpPr>
          <p:pic>
            <p:nvPicPr>
              <p:cNvPr id="223" name="Google Shape;223;p22" descr="empty-green-rectangle"/>
              <p:cNvPicPr preferRelativeResize="0"/>
              <p:nvPr/>
            </p:nvPicPr>
            <p:blipFill rotWithShape="1">
              <a:blip r:embed="rId5">
                <a:alphaModFix/>
              </a:blip>
              <a:srcRect/>
              <a:stretch/>
            </p:blipFill>
            <p:spPr>
              <a:xfrm>
                <a:off x="550568" y="3403331"/>
                <a:ext cx="3195757" cy="1364238"/>
              </a:xfrm>
              <a:prstGeom prst="rect">
                <a:avLst/>
              </a:prstGeom>
              <a:noFill/>
              <a:ln>
                <a:noFill/>
              </a:ln>
            </p:spPr>
          </p:pic>
          <p:pic>
            <p:nvPicPr>
              <p:cNvPr id="224" name="Google Shape;224;p22" descr="green-top-faded"/>
              <p:cNvPicPr preferRelativeResize="0"/>
              <p:nvPr/>
            </p:nvPicPr>
            <p:blipFill rotWithShape="1">
              <a:blip r:embed="rId6">
                <a:alphaModFix/>
              </a:blip>
              <a:srcRect/>
              <a:stretch/>
            </p:blipFill>
            <p:spPr>
              <a:xfrm rot="-5400000">
                <a:off x="205129" y="3887447"/>
                <a:ext cx="1273934" cy="396005"/>
              </a:xfrm>
              <a:prstGeom prst="rect">
                <a:avLst/>
              </a:prstGeom>
              <a:noFill/>
              <a:ln>
                <a:noFill/>
              </a:ln>
            </p:spPr>
          </p:pic>
        </p:grpSp>
        <p:sp>
          <p:nvSpPr>
            <p:cNvPr id="225" name="Google Shape;225;p22"/>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a:ea typeface="Arial"/>
                  <a:cs typeface="Arial"/>
                  <a:sym typeface="Arial"/>
                </a:rPr>
                <a:t>III. KẾT QUẢ THÍ NGHIỆM</a:t>
              </a:r>
              <a:endParaRPr sz="2800" b="1">
                <a:solidFill>
                  <a:srgbClr val="005DA2"/>
                </a:solidFill>
                <a:latin typeface="Arial"/>
                <a:ea typeface="Arial"/>
                <a:cs typeface="Arial"/>
                <a:sym typeface="Arial"/>
              </a:endParaRPr>
            </a:p>
          </p:txBody>
        </p:sp>
      </p:grpSp>
      <p:grpSp>
        <p:nvGrpSpPr>
          <p:cNvPr id="226" name="Google Shape;226;p22"/>
          <p:cNvGrpSpPr/>
          <p:nvPr/>
        </p:nvGrpSpPr>
        <p:grpSpPr>
          <a:xfrm>
            <a:off x="584657" y="990600"/>
            <a:ext cx="659485" cy="579120"/>
            <a:chOff x="613742" y="4648200"/>
            <a:chExt cx="681658" cy="609600"/>
          </a:xfrm>
        </p:grpSpPr>
        <p:sp>
          <p:nvSpPr>
            <p:cNvPr id="227" name="Google Shape;227;p22"/>
            <p:cNvSpPr/>
            <p:nvPr/>
          </p:nvSpPr>
          <p:spPr>
            <a:xfrm>
              <a:off x="613742" y="4648200"/>
              <a:ext cx="681658" cy="609600"/>
            </a:xfrm>
            <a:prstGeom prst="flowChartMagneticTape">
              <a:avLst/>
            </a:prstGeom>
            <a:solidFill>
              <a:srgbClr val="FFF2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8" name="Google Shape;228;p22"/>
            <p:cNvPicPr preferRelativeResize="0"/>
            <p:nvPr/>
          </p:nvPicPr>
          <p:blipFill rotWithShape="1">
            <a:blip r:embed="rId7">
              <a:alphaModFix/>
            </a:blip>
            <a:srcRect/>
            <a:stretch/>
          </p:blipFill>
          <p:spPr>
            <a:xfrm>
              <a:off x="833529" y="4715731"/>
              <a:ext cx="255795" cy="511589"/>
            </a:xfrm>
            <a:prstGeom prst="rect">
              <a:avLst/>
            </a:prstGeom>
            <a:noFill/>
            <a:ln>
              <a:noFill/>
            </a:ln>
          </p:spPr>
        </p:pic>
      </p:grpSp>
      <p:sp>
        <p:nvSpPr>
          <p:cNvPr id="3" name="TextBox 2">
            <a:extLst>
              <a:ext uri="{FF2B5EF4-FFF2-40B4-BE49-F238E27FC236}">
                <a16:creationId xmlns:a16="http://schemas.microsoft.com/office/drawing/2014/main" id="{A7171FD9-8321-D7E9-BC7F-513EC2D6CE64}"/>
              </a:ext>
            </a:extLst>
          </p:cNvPr>
          <p:cNvSpPr txBox="1"/>
          <p:nvPr/>
        </p:nvSpPr>
        <p:spPr>
          <a:xfrm>
            <a:off x="1112751" y="5176229"/>
            <a:ext cx="6096000" cy="1169551"/>
          </a:xfrm>
          <a:prstGeom prst="rect">
            <a:avLst/>
          </a:prstGeom>
          <a:noFill/>
        </p:spPr>
        <p:txBody>
          <a:bodyPr wrap="square">
            <a:spAutoFit/>
          </a:bodyPr>
          <a:lstStyle/>
          <a:p>
            <a:r>
              <a:rPr lang="en-US">
                <a:solidFill>
                  <a:schemeClr val="bg1"/>
                </a:solidFill>
              </a:rPr>
              <a:t>Tài liệu được chia sẻ bởi Website VnTeach.Com</a:t>
            </a:r>
          </a:p>
          <a:p>
            <a:r>
              <a:rPr lang="en-US">
                <a:solidFill>
                  <a:schemeClr val="bg1"/>
                </a:solidFill>
              </a:rPr>
              <a:t>https://www.vnteach.com</a:t>
            </a:r>
          </a:p>
          <a:p>
            <a:r>
              <a:rPr lang="en-US">
                <a:solidFill>
                  <a:schemeClr val="bg1"/>
                </a:solidFill>
              </a:rPr>
              <a:t>Một sản phẩm của cộng đồng facebook Thư Viện VnTeach.Com</a:t>
            </a:r>
          </a:p>
          <a:p>
            <a:r>
              <a:rPr lang="en-US">
                <a:solidFill>
                  <a:schemeClr val="bg1"/>
                </a:solidFill>
              </a:rPr>
              <a:t>https://www.facebook.com/groups/vnteach/</a:t>
            </a:r>
          </a:p>
          <a:p>
            <a:r>
              <a:rPr lang="en-US">
                <a:solidFill>
                  <a:schemeClr val="bg1"/>
                </a:solidFill>
              </a:rPr>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14"/>
          <p:cNvGrpSpPr/>
          <p:nvPr/>
        </p:nvGrpSpPr>
        <p:grpSpPr>
          <a:xfrm>
            <a:off x="4876800" y="153812"/>
            <a:ext cx="2269096" cy="531988"/>
            <a:chOff x="2193" y="0"/>
            <a:chExt cx="2245706" cy="1239104"/>
          </a:xfrm>
        </p:grpSpPr>
        <p:sp>
          <p:nvSpPr>
            <p:cNvPr id="98" name="Google Shape;98;p14"/>
            <p:cNvSpPr/>
            <p:nvPr/>
          </p:nvSpPr>
          <p:spPr>
            <a:xfrm>
              <a:off x="2193" y="0"/>
              <a:ext cx="2245706" cy="1239104"/>
            </a:xfrm>
            <a:prstGeom prst="roundRect">
              <a:avLst>
                <a:gd name="adj" fmla="val 16667"/>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77334" y="60488"/>
              <a:ext cx="2124730" cy="1118127"/>
            </a:xfrm>
            <a:prstGeom prst="rect">
              <a:avLst/>
            </a:prstGeom>
            <a:solidFill>
              <a:srgbClr val="002060"/>
            </a:solid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None/>
              </a:pPr>
              <a:r>
                <a:rPr lang="vi-VN" sz="2600" b="1" i="0" u="none" strike="noStrike" cap="none">
                  <a:solidFill>
                    <a:schemeClr val="lt1"/>
                  </a:solidFill>
                  <a:latin typeface="Arial"/>
                  <a:ea typeface="Arial"/>
                  <a:cs typeface="Arial"/>
                  <a:sym typeface="Arial"/>
                </a:rPr>
                <a:t>Khởi động</a:t>
              </a:r>
              <a:endParaRPr/>
            </a:p>
          </p:txBody>
        </p:sp>
      </p:grpSp>
      <p:sp>
        <p:nvSpPr>
          <p:cNvPr id="100" name="Google Shape;100;p14"/>
          <p:cNvSpPr/>
          <p:nvPr/>
        </p:nvSpPr>
        <p:spPr>
          <a:xfrm>
            <a:off x="641722" y="838922"/>
            <a:ext cx="11275469" cy="959401"/>
          </a:xfrm>
          <a:prstGeom prst="roundRect">
            <a:avLst>
              <a:gd name="adj" fmla="val 8564"/>
            </a:avLst>
          </a:prstGeom>
          <a:solidFill>
            <a:srgbClr val="DDEAF6"/>
          </a:solidFill>
          <a:ln w="9525" cap="flat" cmpd="dbl">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030A0"/>
              </a:solidFill>
              <a:latin typeface="Calibri"/>
              <a:ea typeface="Calibri"/>
              <a:cs typeface="Calibri"/>
              <a:sym typeface="Calibri"/>
            </a:endParaRPr>
          </a:p>
        </p:txBody>
      </p:sp>
      <p:sp>
        <p:nvSpPr>
          <p:cNvPr id="101" name="Google Shape;101;p14"/>
          <p:cNvSpPr txBox="1"/>
          <p:nvPr/>
        </p:nvSpPr>
        <p:spPr>
          <a:xfrm>
            <a:off x="937215" y="874993"/>
            <a:ext cx="1097997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700" b="0" i="1" u="none" strike="noStrike" cap="none">
                <a:solidFill>
                  <a:srgbClr val="000000"/>
                </a:solidFill>
                <a:latin typeface="Arial"/>
                <a:ea typeface="Arial"/>
                <a:cs typeface="Arial"/>
                <a:sym typeface="Arial"/>
              </a:rPr>
              <a:t>Âm thah truyền trong một moi trường có tốc độ xác định,làm  thế nào đo được tốc độ truyền âm trong không khí bằng dụng cụ thí nghiệm?</a:t>
            </a:r>
            <a:endParaRPr sz="2700" b="0" i="0" u="none" strike="noStrike" cap="none">
              <a:solidFill>
                <a:schemeClr val="dk1"/>
              </a:solidFill>
              <a:latin typeface="Times New Roman"/>
              <a:ea typeface="Times New Roman"/>
              <a:cs typeface="Times New Roman"/>
              <a:sym typeface="Times New Roman"/>
            </a:endParaRPr>
          </a:p>
        </p:txBody>
      </p:sp>
      <p:grpSp>
        <p:nvGrpSpPr>
          <p:cNvPr id="102" name="Google Shape;102;p14"/>
          <p:cNvGrpSpPr/>
          <p:nvPr/>
        </p:nvGrpSpPr>
        <p:grpSpPr>
          <a:xfrm>
            <a:off x="354750" y="489991"/>
            <a:ext cx="573943" cy="732171"/>
            <a:chOff x="492857" y="487470"/>
            <a:chExt cx="573943" cy="732171"/>
          </a:xfrm>
        </p:grpSpPr>
        <p:grpSp>
          <p:nvGrpSpPr>
            <p:cNvPr id="103" name="Google Shape;103;p14"/>
            <p:cNvGrpSpPr/>
            <p:nvPr/>
          </p:nvGrpSpPr>
          <p:grpSpPr>
            <a:xfrm>
              <a:off x="492857" y="487470"/>
              <a:ext cx="573943" cy="531990"/>
              <a:chOff x="492857" y="307120"/>
              <a:chExt cx="758778" cy="712340"/>
            </a:xfrm>
          </p:grpSpPr>
          <p:sp>
            <p:nvSpPr>
              <p:cNvPr id="104" name="Google Shape;104;p14"/>
              <p:cNvSpPr/>
              <p:nvPr/>
            </p:nvSpPr>
            <p:spPr>
              <a:xfrm>
                <a:off x="504123" y="333892"/>
                <a:ext cx="685800" cy="659631"/>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5" name="Google Shape;105;p14" descr="Logo&#10;&#10;Description automatically generated"/>
              <p:cNvPicPr preferRelativeResize="0"/>
              <p:nvPr/>
            </p:nvPicPr>
            <p:blipFill rotWithShape="1">
              <a:blip r:embed="rId3">
                <a:alphaModFix/>
              </a:blip>
              <a:srcRect l="26889" t="8771" r="25999" b="14679"/>
              <a:stretch/>
            </p:blipFill>
            <p:spPr>
              <a:xfrm>
                <a:off x="492857" y="307120"/>
                <a:ext cx="758778" cy="712340"/>
              </a:xfrm>
              <a:prstGeom prst="rect">
                <a:avLst/>
              </a:prstGeom>
              <a:noFill/>
              <a:ln>
                <a:noFill/>
              </a:ln>
            </p:spPr>
          </p:pic>
        </p:grpSp>
        <p:pic>
          <p:nvPicPr>
            <p:cNvPr id="106" name="Google Shape;106;p14" descr="A picture containing handwear&#10;&#10;Description automatically generated"/>
            <p:cNvPicPr preferRelativeResize="0"/>
            <p:nvPr/>
          </p:nvPicPr>
          <p:blipFill rotWithShape="1">
            <a:blip r:embed="rId4">
              <a:alphaModFix/>
            </a:blip>
            <a:srcRect b="10876"/>
            <a:stretch/>
          </p:blipFill>
          <p:spPr>
            <a:xfrm>
              <a:off x="600775" y="770499"/>
              <a:ext cx="292432" cy="449142"/>
            </a:xfrm>
            <a:prstGeom prst="rect">
              <a:avLst/>
            </a:prstGeom>
            <a:noFill/>
            <a:ln>
              <a:noFill/>
            </a:ln>
          </p:spPr>
        </p:pic>
      </p:grpSp>
      <p:sp>
        <p:nvSpPr>
          <p:cNvPr id="107" name="Google Shape;107;p14"/>
          <p:cNvSpPr txBox="1"/>
          <p:nvPr/>
        </p:nvSpPr>
        <p:spPr>
          <a:xfrm>
            <a:off x="7493795" y="5486400"/>
            <a:ext cx="3671455"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500" b="0" i="1" u="none" strike="noStrike" cap="none">
                <a:solidFill>
                  <a:srgbClr val="0070C0"/>
                </a:solidFill>
                <a:latin typeface="Arial"/>
                <a:ea typeface="Arial"/>
                <a:cs typeface="Arial"/>
                <a:sym typeface="Arial"/>
              </a:rPr>
              <a:t>Máy phát tần số</a:t>
            </a:r>
            <a:endParaRPr sz="2500" b="0" i="0" u="none" strike="noStrike" cap="none">
              <a:solidFill>
                <a:srgbClr val="0070C0"/>
              </a:solidFill>
              <a:latin typeface="Calibri"/>
              <a:ea typeface="Calibri"/>
              <a:cs typeface="Calibri"/>
              <a:sym typeface="Calibri"/>
            </a:endParaRPr>
          </a:p>
        </p:txBody>
      </p:sp>
      <p:sp>
        <p:nvSpPr>
          <p:cNvPr id="108" name="Google Shape;108;p14"/>
          <p:cNvSpPr txBox="1"/>
          <p:nvPr/>
        </p:nvSpPr>
        <p:spPr>
          <a:xfrm>
            <a:off x="882013" y="6076146"/>
            <a:ext cx="5200131"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500" b="0" i="1" u="none" strike="noStrike" cap="none">
                <a:solidFill>
                  <a:srgbClr val="0070C0"/>
                </a:solidFill>
                <a:latin typeface="Arial"/>
                <a:ea typeface="Arial"/>
                <a:cs typeface="Arial"/>
                <a:sym typeface="Arial"/>
              </a:rPr>
              <a:t>Bộ thí nghiệm đo tốc độ truyền âm</a:t>
            </a:r>
            <a:endParaRPr sz="2500" b="0" i="0" u="none" strike="noStrike" cap="none">
              <a:solidFill>
                <a:srgbClr val="0070C0"/>
              </a:solidFill>
              <a:latin typeface="Calibri"/>
              <a:ea typeface="Calibri"/>
              <a:cs typeface="Calibri"/>
              <a:sym typeface="Calibri"/>
            </a:endParaRPr>
          </a:p>
        </p:txBody>
      </p:sp>
      <p:pic>
        <p:nvPicPr>
          <p:cNvPr id="109" name="Google Shape;109;p14" descr="image22"/>
          <p:cNvPicPr preferRelativeResize="0"/>
          <p:nvPr/>
        </p:nvPicPr>
        <p:blipFill rotWithShape="1">
          <a:blip r:embed="rId5">
            <a:alphaModFix/>
          </a:blip>
          <a:srcRect l="62987" t="24716" r="9152" b="51643"/>
          <a:stretch/>
        </p:blipFill>
        <p:spPr>
          <a:xfrm>
            <a:off x="1752600" y="1905000"/>
            <a:ext cx="3352800" cy="4171145"/>
          </a:xfrm>
          <a:prstGeom prst="rect">
            <a:avLst/>
          </a:prstGeom>
          <a:noFill/>
          <a:ln>
            <a:noFill/>
          </a:ln>
        </p:spPr>
      </p:pic>
      <p:pic>
        <p:nvPicPr>
          <p:cNvPr id="110" name="Google Shape;110;p14"/>
          <p:cNvPicPr preferRelativeResize="0"/>
          <p:nvPr/>
        </p:nvPicPr>
        <p:blipFill rotWithShape="1">
          <a:blip r:embed="rId6">
            <a:alphaModFix/>
          </a:blip>
          <a:srcRect t="18672" b="17192"/>
          <a:stretch/>
        </p:blipFill>
        <p:spPr>
          <a:xfrm>
            <a:off x="7060727" y="2771372"/>
            <a:ext cx="4537593" cy="2438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p:tgtEl>
                                          <p:spTgt spid="10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500"/>
                                        <p:tgtEl>
                                          <p:spTgt spid="100"/>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500"/>
                                        <p:tgtEl>
                                          <p:spTgt spid="101"/>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1000"/>
                                        <p:tgtEl>
                                          <p:spTgt spid="10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1000"/>
                                        <p:tgtEl>
                                          <p:spTgt spid="10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1000"/>
                                        <p:tgtEl>
                                          <p:spTgt spid="1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fade">
                                      <p:cBhvr>
                                        <p:cTn id="40"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5"/>
          <p:cNvGrpSpPr/>
          <p:nvPr/>
        </p:nvGrpSpPr>
        <p:grpSpPr>
          <a:xfrm>
            <a:off x="156193" y="83131"/>
            <a:ext cx="11121407" cy="541686"/>
            <a:chOff x="258574" y="2255789"/>
            <a:chExt cx="11052499" cy="756151"/>
          </a:xfrm>
        </p:grpSpPr>
        <p:grpSp>
          <p:nvGrpSpPr>
            <p:cNvPr id="117" name="Google Shape;117;p15"/>
            <p:cNvGrpSpPr/>
            <p:nvPr/>
          </p:nvGrpSpPr>
          <p:grpSpPr>
            <a:xfrm>
              <a:off x="258574" y="2280389"/>
              <a:ext cx="5937551" cy="708275"/>
              <a:chOff x="550568" y="3403331"/>
              <a:chExt cx="3057562" cy="1364238"/>
            </a:xfrm>
          </p:grpSpPr>
          <p:pic>
            <p:nvPicPr>
              <p:cNvPr id="118" name="Google Shape;118;p15" descr="empty-green-rectangle"/>
              <p:cNvPicPr preferRelativeResize="0"/>
              <p:nvPr/>
            </p:nvPicPr>
            <p:blipFill rotWithShape="1">
              <a:blip r:embed="rId3">
                <a:alphaModFix/>
              </a:blip>
              <a:srcRect/>
              <a:stretch/>
            </p:blipFill>
            <p:spPr>
              <a:xfrm>
                <a:off x="550568" y="3403331"/>
                <a:ext cx="3057562" cy="1364238"/>
              </a:xfrm>
              <a:prstGeom prst="rect">
                <a:avLst/>
              </a:prstGeom>
              <a:noFill/>
              <a:ln>
                <a:noFill/>
              </a:ln>
            </p:spPr>
          </p:pic>
          <p:pic>
            <p:nvPicPr>
              <p:cNvPr id="119" name="Google Shape;119;p15" descr="green-top-faded"/>
              <p:cNvPicPr preferRelativeResize="0"/>
              <p:nvPr/>
            </p:nvPicPr>
            <p:blipFill rotWithShape="1">
              <a:blip r:embed="rId4">
                <a:alphaModFix/>
              </a:blip>
              <a:srcRect/>
              <a:stretch/>
            </p:blipFill>
            <p:spPr>
              <a:xfrm rot="-5400000">
                <a:off x="205129" y="3887447"/>
                <a:ext cx="1273934" cy="396005"/>
              </a:xfrm>
              <a:prstGeom prst="rect">
                <a:avLst/>
              </a:prstGeom>
              <a:noFill/>
              <a:ln>
                <a:noFill/>
              </a:ln>
            </p:spPr>
          </p:pic>
        </p:grpSp>
        <p:sp>
          <p:nvSpPr>
            <p:cNvPr id="120" name="Google Shape;120;p15"/>
            <p:cNvSpPr/>
            <p:nvPr/>
          </p:nvSpPr>
          <p:spPr>
            <a:xfrm>
              <a:off x="1133476" y="2255789"/>
              <a:ext cx="10177597" cy="756151"/>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i="0" u="none" strike="noStrike" cap="none">
                  <a:solidFill>
                    <a:srgbClr val="005DA2"/>
                  </a:solidFill>
                  <a:latin typeface="Arial"/>
                  <a:ea typeface="Arial"/>
                  <a:cs typeface="Arial"/>
                  <a:sym typeface="Arial"/>
                </a:rPr>
                <a:t>I. DỤNG CỤ THÍ NGHIỆM</a:t>
              </a:r>
              <a:endParaRPr sz="2800" b="1" i="0" u="none" strike="noStrike" cap="none">
                <a:solidFill>
                  <a:srgbClr val="005DA2"/>
                </a:solidFill>
                <a:latin typeface="Arial"/>
                <a:ea typeface="Arial"/>
                <a:cs typeface="Arial"/>
                <a:sym typeface="Arial"/>
              </a:endParaRPr>
            </a:p>
          </p:txBody>
        </p:sp>
      </p:grpSp>
      <p:sp>
        <p:nvSpPr>
          <p:cNvPr id="121" name="Google Shape;121;p15"/>
          <p:cNvSpPr/>
          <p:nvPr/>
        </p:nvSpPr>
        <p:spPr>
          <a:xfrm>
            <a:off x="679124" y="914400"/>
            <a:ext cx="10903276" cy="5562600"/>
          </a:xfrm>
          <a:prstGeom prst="roundRect">
            <a:avLst>
              <a:gd name="adj" fmla="val 8564"/>
            </a:avLst>
          </a:prstGeom>
          <a:solidFill>
            <a:srgbClr val="34624D"/>
          </a:solidFill>
          <a:ln w="9525" cap="flat" cmpd="dbl">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7030A0"/>
              </a:solidFill>
              <a:latin typeface="Calibri"/>
              <a:ea typeface="Calibri"/>
              <a:cs typeface="Calibri"/>
              <a:sym typeface="Calibri"/>
            </a:endParaRPr>
          </a:p>
        </p:txBody>
      </p:sp>
      <p:sp>
        <p:nvSpPr>
          <p:cNvPr id="122" name="Google Shape;122;p15"/>
          <p:cNvSpPr txBox="1"/>
          <p:nvPr/>
        </p:nvSpPr>
        <p:spPr>
          <a:xfrm>
            <a:off x="756326" y="1230154"/>
            <a:ext cx="6939873" cy="5170646"/>
          </a:xfrm>
          <a:prstGeom prst="rect">
            <a:avLst/>
          </a:prstGeom>
          <a:blipFill rotWithShape="1">
            <a:blip r:embed="rId5">
              <a:alphaModFix/>
            </a:blip>
            <a:stretch>
              <a:fillRect l="-2020" t="-1532" r="-210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VN" sz="1800" b="0" i="0" u="none" strike="noStrike" cap="none">
                <a:latin typeface="Calibri"/>
                <a:ea typeface="Calibri"/>
                <a:cs typeface="Calibri"/>
                <a:sym typeface="Calibri"/>
              </a:rPr>
              <a:t> </a:t>
            </a:r>
            <a:endParaRPr/>
          </a:p>
        </p:txBody>
      </p:sp>
      <p:sp>
        <p:nvSpPr>
          <p:cNvPr id="123" name="Google Shape;123;p15"/>
          <p:cNvSpPr/>
          <p:nvPr/>
        </p:nvSpPr>
        <p:spPr>
          <a:xfrm>
            <a:off x="3190875" y="2516188"/>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vi-VN"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124" name="Google Shape;124;p15" descr="image22"/>
          <p:cNvPicPr preferRelativeResize="0"/>
          <p:nvPr/>
        </p:nvPicPr>
        <p:blipFill rotWithShape="1">
          <a:blip r:embed="rId6">
            <a:alphaModFix/>
          </a:blip>
          <a:srcRect l="62987" t="24716" r="9152" b="51643"/>
          <a:stretch/>
        </p:blipFill>
        <p:spPr>
          <a:xfrm>
            <a:off x="7696199" y="1447801"/>
            <a:ext cx="3596641" cy="480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 calcmode="lin" valueType="num">
                                      <p:cBhvr additive="base">
                                        <p:cTn id="12" dur="500"/>
                                        <p:tgtEl>
                                          <p:spTgt spid="122">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p:nvPr/>
        </p:nvSpPr>
        <p:spPr>
          <a:xfrm>
            <a:off x="533400" y="1843339"/>
            <a:ext cx="10903276" cy="4786061"/>
          </a:xfrm>
          <a:prstGeom prst="roundRect">
            <a:avLst>
              <a:gd name="adj" fmla="val 8564"/>
            </a:avLst>
          </a:prstGeom>
          <a:solidFill>
            <a:srgbClr val="34624D"/>
          </a:solidFill>
          <a:ln w="9525" cap="flat" cmpd="dbl">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7030A0"/>
              </a:solidFill>
              <a:latin typeface="Calibri"/>
              <a:ea typeface="Calibri"/>
              <a:cs typeface="Calibri"/>
              <a:sym typeface="Calibri"/>
            </a:endParaRPr>
          </a:p>
        </p:txBody>
      </p:sp>
      <p:pic>
        <p:nvPicPr>
          <p:cNvPr id="131" name="Google Shape;131;p16" descr="empty-blue-rectangle"/>
          <p:cNvPicPr preferRelativeResize="0"/>
          <p:nvPr/>
        </p:nvPicPr>
        <p:blipFill rotWithShape="1">
          <a:blip r:embed="rId3">
            <a:alphaModFix/>
          </a:blip>
          <a:srcRect/>
          <a:stretch/>
        </p:blipFill>
        <p:spPr>
          <a:xfrm>
            <a:off x="209302" y="609600"/>
            <a:ext cx="11471777" cy="1081339"/>
          </a:xfrm>
          <a:prstGeom prst="rect">
            <a:avLst/>
          </a:prstGeom>
          <a:noFill/>
          <a:ln>
            <a:noFill/>
          </a:ln>
        </p:spPr>
      </p:pic>
      <p:sp>
        <p:nvSpPr>
          <p:cNvPr id="132" name="Google Shape;132;p16"/>
          <p:cNvSpPr txBox="1"/>
          <p:nvPr/>
        </p:nvSpPr>
        <p:spPr>
          <a:xfrm>
            <a:off x="891928" y="685800"/>
            <a:ext cx="10007926"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a:solidFill>
                  <a:srgbClr val="006600"/>
                </a:solidFill>
                <a:latin typeface="Calibri"/>
                <a:ea typeface="Calibri"/>
                <a:cs typeface="Calibri"/>
                <a:sym typeface="Calibri"/>
              </a:rPr>
              <a:t>Lắp ống trụ đã được lồng pít-tông ở trong ống lên giá đỡ, ghép loa sát đầu dưới của ống trụ (Hình 15.1).</a:t>
            </a:r>
            <a:endParaRPr sz="2800">
              <a:solidFill>
                <a:srgbClr val="006600"/>
              </a:solidFill>
              <a:latin typeface="Calibri"/>
              <a:ea typeface="Calibri"/>
              <a:cs typeface="Calibri"/>
              <a:sym typeface="Calibri"/>
            </a:endParaRPr>
          </a:p>
        </p:txBody>
      </p:sp>
      <p:grpSp>
        <p:nvGrpSpPr>
          <p:cNvPr id="133" name="Google Shape;133;p16"/>
          <p:cNvGrpSpPr/>
          <p:nvPr/>
        </p:nvGrpSpPr>
        <p:grpSpPr>
          <a:xfrm>
            <a:off x="156193" y="83130"/>
            <a:ext cx="8225808" cy="541687"/>
            <a:chOff x="258574" y="2255789"/>
            <a:chExt cx="8174841" cy="756153"/>
          </a:xfrm>
        </p:grpSpPr>
        <p:grpSp>
          <p:nvGrpSpPr>
            <p:cNvPr id="134" name="Google Shape;134;p16"/>
            <p:cNvGrpSpPr/>
            <p:nvPr/>
          </p:nvGrpSpPr>
          <p:grpSpPr>
            <a:xfrm>
              <a:off x="258574" y="2280389"/>
              <a:ext cx="8174841" cy="708275"/>
              <a:chOff x="550568" y="3403331"/>
              <a:chExt cx="4209662" cy="1364238"/>
            </a:xfrm>
          </p:grpSpPr>
          <p:pic>
            <p:nvPicPr>
              <p:cNvPr id="135" name="Google Shape;135;p16" descr="empty-green-rectangle"/>
              <p:cNvPicPr preferRelativeResize="0"/>
              <p:nvPr/>
            </p:nvPicPr>
            <p:blipFill rotWithShape="1">
              <a:blip r:embed="rId4">
                <a:alphaModFix/>
              </a:blip>
              <a:srcRect/>
              <a:stretch/>
            </p:blipFill>
            <p:spPr>
              <a:xfrm>
                <a:off x="550568" y="3403331"/>
                <a:ext cx="4209662" cy="1364238"/>
              </a:xfrm>
              <a:prstGeom prst="rect">
                <a:avLst/>
              </a:prstGeom>
              <a:noFill/>
              <a:ln>
                <a:noFill/>
              </a:ln>
            </p:spPr>
          </p:pic>
          <p:pic>
            <p:nvPicPr>
              <p:cNvPr id="136" name="Google Shape;136;p16" descr="green-top-faded"/>
              <p:cNvPicPr preferRelativeResize="0"/>
              <p:nvPr/>
            </p:nvPicPr>
            <p:blipFill rotWithShape="1">
              <a:blip r:embed="rId5">
                <a:alphaModFix/>
              </a:blip>
              <a:srcRect/>
              <a:stretch/>
            </p:blipFill>
            <p:spPr>
              <a:xfrm rot="-5400000">
                <a:off x="205129" y="3887447"/>
                <a:ext cx="1273934" cy="396005"/>
              </a:xfrm>
              <a:prstGeom prst="rect">
                <a:avLst/>
              </a:prstGeom>
              <a:noFill/>
              <a:ln>
                <a:noFill/>
              </a:ln>
            </p:spPr>
          </p:pic>
        </p:grpSp>
        <p:sp>
          <p:nvSpPr>
            <p:cNvPr id="137" name="Google Shape;137;p16"/>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a:ea typeface="Arial"/>
                  <a:cs typeface="Arial"/>
                  <a:sym typeface="Arial"/>
                </a:rPr>
                <a:t>II. THIẾT KẾ PHƯƠNG ÁN THÍ NGHIỆM</a:t>
              </a:r>
              <a:endParaRPr sz="2800" b="1">
                <a:solidFill>
                  <a:srgbClr val="005DA2"/>
                </a:solidFill>
                <a:latin typeface="Arial"/>
                <a:ea typeface="Arial"/>
                <a:cs typeface="Arial"/>
                <a:sym typeface="Arial"/>
              </a:endParaRPr>
            </a:p>
          </p:txBody>
        </p:sp>
      </p:grpSp>
      <p:sp>
        <p:nvSpPr>
          <p:cNvPr id="138" name="Google Shape;138;p16"/>
          <p:cNvSpPr txBox="1"/>
          <p:nvPr/>
        </p:nvSpPr>
        <p:spPr>
          <a:xfrm>
            <a:off x="6629400" y="4419600"/>
            <a:ext cx="3671455"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500" i="1">
                <a:solidFill>
                  <a:srgbClr val="FFFFFF"/>
                </a:solidFill>
                <a:latin typeface="Arial"/>
                <a:ea typeface="Arial"/>
                <a:cs typeface="Arial"/>
                <a:sym typeface="Arial"/>
              </a:rPr>
              <a:t>Máy phát tần số</a:t>
            </a:r>
            <a:endParaRPr sz="2500">
              <a:solidFill>
                <a:srgbClr val="FFFFFF"/>
              </a:solidFill>
              <a:latin typeface="Calibri"/>
              <a:ea typeface="Calibri"/>
              <a:cs typeface="Calibri"/>
              <a:sym typeface="Calibri"/>
            </a:endParaRPr>
          </a:p>
        </p:txBody>
      </p:sp>
      <p:sp>
        <p:nvSpPr>
          <p:cNvPr id="139" name="Google Shape;139;p16"/>
          <p:cNvSpPr txBox="1"/>
          <p:nvPr/>
        </p:nvSpPr>
        <p:spPr>
          <a:xfrm>
            <a:off x="882013" y="6076146"/>
            <a:ext cx="5200131"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500" i="1">
                <a:solidFill>
                  <a:srgbClr val="FFFFFF"/>
                </a:solidFill>
                <a:latin typeface="Arial"/>
                <a:ea typeface="Arial"/>
                <a:cs typeface="Arial"/>
                <a:sym typeface="Arial"/>
              </a:rPr>
              <a:t>Bộ thí nghiệm đo tốc độ truyền âm</a:t>
            </a:r>
            <a:endParaRPr sz="2500">
              <a:solidFill>
                <a:srgbClr val="FFFFFF"/>
              </a:solidFill>
              <a:latin typeface="Calibri"/>
              <a:ea typeface="Calibri"/>
              <a:cs typeface="Calibri"/>
              <a:sym typeface="Calibri"/>
            </a:endParaRPr>
          </a:p>
        </p:txBody>
      </p:sp>
      <p:pic>
        <p:nvPicPr>
          <p:cNvPr id="140" name="Google Shape;140;p16" descr="image22"/>
          <p:cNvPicPr preferRelativeResize="0"/>
          <p:nvPr/>
        </p:nvPicPr>
        <p:blipFill rotWithShape="1">
          <a:blip r:embed="rId6">
            <a:alphaModFix/>
          </a:blip>
          <a:srcRect l="62987" t="24716" r="9152" b="51643"/>
          <a:stretch/>
        </p:blipFill>
        <p:spPr>
          <a:xfrm>
            <a:off x="1752600" y="1935480"/>
            <a:ext cx="3352800" cy="4171145"/>
          </a:xfrm>
          <a:prstGeom prst="rect">
            <a:avLst/>
          </a:prstGeom>
          <a:noFill/>
          <a:ln>
            <a:noFill/>
          </a:ln>
        </p:spPr>
      </p:pic>
      <p:pic>
        <p:nvPicPr>
          <p:cNvPr id="141" name="Google Shape;141;p16"/>
          <p:cNvPicPr preferRelativeResize="0"/>
          <p:nvPr/>
        </p:nvPicPr>
        <p:blipFill rotWithShape="1">
          <a:blip r:embed="rId7">
            <a:alphaModFix/>
          </a:blip>
          <a:srcRect t="21539" r="7053" b="17193"/>
          <a:stretch/>
        </p:blipFill>
        <p:spPr>
          <a:xfrm>
            <a:off x="6221847" y="2090189"/>
            <a:ext cx="4217553" cy="2329411"/>
          </a:xfrm>
          <a:prstGeom prst="rect">
            <a:avLst/>
          </a:prstGeom>
          <a:noFill/>
          <a:ln>
            <a:noFill/>
          </a:ln>
        </p:spPr>
      </p:pic>
      <p:sp>
        <p:nvSpPr>
          <p:cNvPr id="142" name="Google Shape;142;p16"/>
          <p:cNvSpPr txBox="1"/>
          <p:nvPr/>
        </p:nvSpPr>
        <p:spPr>
          <a:xfrm>
            <a:off x="6096001" y="4796135"/>
            <a:ext cx="32766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FFFFFF"/>
                </a:solidFill>
                <a:latin typeface="Arial"/>
                <a:ea typeface="Arial"/>
                <a:cs typeface="Arial"/>
                <a:sym typeface="Arial"/>
              </a:rPr>
              <a:t>Có thể sử dụng âm thoa thay cho loa</a:t>
            </a:r>
            <a:endParaRPr sz="2400">
              <a:solidFill>
                <a:srgbClr val="FFFFFF"/>
              </a:solidFill>
              <a:latin typeface="Times New Roman"/>
              <a:ea typeface="Times New Roman"/>
              <a:cs typeface="Times New Roman"/>
              <a:sym typeface="Times New Roman"/>
            </a:endParaRPr>
          </a:p>
        </p:txBody>
      </p:sp>
      <p:grpSp>
        <p:nvGrpSpPr>
          <p:cNvPr id="143" name="Google Shape;143;p16"/>
          <p:cNvGrpSpPr/>
          <p:nvPr/>
        </p:nvGrpSpPr>
        <p:grpSpPr>
          <a:xfrm>
            <a:off x="5486400" y="4572000"/>
            <a:ext cx="659485" cy="579120"/>
            <a:chOff x="613742" y="4648200"/>
            <a:chExt cx="681658" cy="609600"/>
          </a:xfrm>
        </p:grpSpPr>
        <p:sp>
          <p:nvSpPr>
            <p:cNvPr id="144" name="Google Shape;144;p16"/>
            <p:cNvSpPr/>
            <p:nvPr/>
          </p:nvSpPr>
          <p:spPr>
            <a:xfrm>
              <a:off x="613742" y="4648200"/>
              <a:ext cx="681658" cy="609600"/>
            </a:xfrm>
            <a:prstGeom prst="flowChartMagneticTape">
              <a:avLst/>
            </a:prstGeom>
            <a:solidFill>
              <a:srgbClr val="FFF2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16"/>
            <p:cNvPicPr preferRelativeResize="0"/>
            <p:nvPr/>
          </p:nvPicPr>
          <p:blipFill rotWithShape="1">
            <a:blip r:embed="rId8">
              <a:alphaModFix/>
            </a:blip>
            <a:srcRect/>
            <a:stretch/>
          </p:blipFill>
          <p:spPr>
            <a:xfrm>
              <a:off x="833529" y="4715731"/>
              <a:ext cx="255795" cy="511589"/>
            </a:xfrm>
            <a:prstGeom prst="rect">
              <a:avLst/>
            </a:prstGeom>
            <a:noFill/>
            <a:ln>
              <a:noFill/>
            </a:ln>
          </p:spPr>
        </p:pic>
      </p:grpSp>
      <p:pic>
        <p:nvPicPr>
          <p:cNvPr id="146" name="Google Shape;146;p16" descr="C:\Users\ADMIN\Desktop\VAT-LI-11-MOI\GA-VL11\âm thoa.jpg"/>
          <p:cNvPicPr preferRelativeResize="0"/>
          <p:nvPr/>
        </p:nvPicPr>
        <p:blipFill rotWithShape="1">
          <a:blip r:embed="rId9">
            <a:alphaModFix/>
          </a:blip>
          <a:srcRect/>
          <a:stretch/>
        </p:blipFill>
        <p:spPr>
          <a:xfrm>
            <a:off x="9144000" y="4953000"/>
            <a:ext cx="2133600" cy="15014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 calcmode="lin" valueType="num">
                                      <p:cBhvr additive="base">
                                        <p:cTn id="10" dur="500"/>
                                        <p:tgtEl>
                                          <p:spTgt spid="132"/>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fade">
                                      <p:cBhvr>
                                        <p:cTn id="15" dur="1000"/>
                                        <p:tgtEl>
                                          <p:spTgt spid="1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fade">
                                      <p:cBhvr>
                                        <p:cTn id="20" dur="1000"/>
                                        <p:tgtEl>
                                          <p:spTgt spid="1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1000"/>
                                        <p:tgtEl>
                                          <p:spTgt spid="1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fade">
                                      <p:cBhvr>
                                        <p:cTn id="30" dur="1000"/>
                                        <p:tgtEl>
                                          <p:spTgt spid="13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2"/>
                                        </p:tgtEl>
                                        <p:attrNameLst>
                                          <p:attrName>style.visibility</p:attrName>
                                        </p:attrNameLst>
                                      </p:cBhvr>
                                      <p:to>
                                        <p:strVal val="visible"/>
                                      </p:to>
                                    </p:set>
                                    <p:anim calcmode="lin" valueType="num">
                                      <p:cBhvr additive="base">
                                        <p:cTn id="35" dur="500"/>
                                        <p:tgtEl>
                                          <p:spTgt spid="142"/>
                                        </p:tgtEl>
                                        <p:attrNameLst>
                                          <p:attrName>ppt_x</p:attrName>
                                        </p:attrNameLst>
                                      </p:cBhvr>
                                      <p:tavLst>
                                        <p:tav tm="0">
                                          <p:val>
                                            <p:strVal val="#ppt_x-1"/>
                                          </p:val>
                                        </p:tav>
                                        <p:tav tm="100000">
                                          <p:val>
                                            <p:strVal val="#ppt_x"/>
                                          </p:val>
                                        </p:tav>
                                      </p:tavLst>
                                    </p:anim>
                                  </p:childTnLst>
                                </p:cTn>
                              </p:par>
                              <p:par>
                                <p:cTn id="36" presetID="2" presetClass="entr" presetSubtype="8" fill="hold" nodeType="withEffect">
                                  <p:stCondLst>
                                    <p:cond delay="0"/>
                                  </p:stCondLst>
                                  <p:childTnLst>
                                    <p:set>
                                      <p:cBhvr>
                                        <p:cTn id="37" dur="1" fill="hold">
                                          <p:stCondLst>
                                            <p:cond delay="0"/>
                                          </p:stCondLst>
                                        </p:cTn>
                                        <p:tgtEl>
                                          <p:spTgt spid="143"/>
                                        </p:tgtEl>
                                        <p:attrNameLst>
                                          <p:attrName>style.visibility</p:attrName>
                                        </p:attrNameLst>
                                      </p:cBhvr>
                                      <p:to>
                                        <p:strVal val="visible"/>
                                      </p:to>
                                    </p:set>
                                    <p:anim calcmode="lin" valueType="num">
                                      <p:cBhvr additive="base">
                                        <p:cTn id="38" dur="500"/>
                                        <p:tgtEl>
                                          <p:spTgt spid="143"/>
                                        </p:tgtEl>
                                        <p:attrNameLst>
                                          <p:attrName>ppt_x</p:attrName>
                                        </p:attrNameLst>
                                      </p:cBhvr>
                                      <p:tavLst>
                                        <p:tav tm="0">
                                          <p:val>
                                            <p:strVal val="#ppt_x-1"/>
                                          </p:val>
                                        </p:tav>
                                        <p:tav tm="100000">
                                          <p:val>
                                            <p:strVal val="#ppt_x"/>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fade">
                                      <p:cBhvr>
                                        <p:cTn id="43"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7"/>
          <p:cNvPicPr preferRelativeResize="0"/>
          <p:nvPr/>
        </p:nvPicPr>
        <p:blipFill rotWithShape="1">
          <a:blip r:embed="rId3">
            <a:alphaModFix/>
          </a:blip>
          <a:srcRect/>
          <a:stretch/>
        </p:blipFill>
        <p:spPr>
          <a:xfrm>
            <a:off x="756327" y="1096995"/>
            <a:ext cx="10912475" cy="5456205"/>
          </a:xfrm>
          <a:prstGeom prst="rect">
            <a:avLst/>
          </a:prstGeom>
          <a:noFill/>
          <a:ln>
            <a:noFill/>
          </a:ln>
        </p:spPr>
      </p:pic>
      <p:grpSp>
        <p:nvGrpSpPr>
          <p:cNvPr id="153" name="Google Shape;153;p17"/>
          <p:cNvGrpSpPr/>
          <p:nvPr/>
        </p:nvGrpSpPr>
        <p:grpSpPr>
          <a:xfrm>
            <a:off x="411480" y="685800"/>
            <a:ext cx="883920" cy="808268"/>
            <a:chOff x="499279" y="507464"/>
            <a:chExt cx="520842" cy="492626"/>
          </a:xfrm>
        </p:grpSpPr>
        <p:sp>
          <p:nvSpPr>
            <p:cNvPr id="154" name="Google Shape;154;p17"/>
            <p:cNvSpPr/>
            <p:nvPr/>
          </p:nvSpPr>
          <p:spPr>
            <a:xfrm>
              <a:off x="501379" y="507464"/>
              <a:ext cx="518742" cy="492626"/>
            </a:xfrm>
            <a:prstGeom prst="ellipse">
              <a:avLst/>
            </a:prstGeom>
            <a:solidFill>
              <a:schemeClr val="lt1"/>
            </a:solidFill>
            <a:ln w="9525" cap="flat" cmpd="thickThin">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17"/>
            <p:cNvPicPr preferRelativeResize="0"/>
            <p:nvPr/>
          </p:nvPicPr>
          <p:blipFill rotWithShape="1">
            <a:blip r:embed="rId4">
              <a:alphaModFix/>
            </a:blip>
            <a:srcRect r="-16970" b="22268"/>
            <a:stretch/>
          </p:blipFill>
          <p:spPr>
            <a:xfrm flipH="1">
              <a:off x="499279" y="524303"/>
              <a:ext cx="480281" cy="442625"/>
            </a:xfrm>
            <a:prstGeom prst="rect">
              <a:avLst/>
            </a:prstGeom>
            <a:noFill/>
            <a:ln>
              <a:noFill/>
            </a:ln>
          </p:spPr>
        </p:pic>
      </p:grpSp>
      <p:grpSp>
        <p:nvGrpSpPr>
          <p:cNvPr id="156" name="Google Shape;156;p17"/>
          <p:cNvGrpSpPr/>
          <p:nvPr/>
        </p:nvGrpSpPr>
        <p:grpSpPr>
          <a:xfrm>
            <a:off x="156193" y="83130"/>
            <a:ext cx="8225808" cy="541687"/>
            <a:chOff x="258574" y="2255789"/>
            <a:chExt cx="8174841" cy="756153"/>
          </a:xfrm>
        </p:grpSpPr>
        <p:grpSp>
          <p:nvGrpSpPr>
            <p:cNvPr id="157" name="Google Shape;157;p17"/>
            <p:cNvGrpSpPr/>
            <p:nvPr/>
          </p:nvGrpSpPr>
          <p:grpSpPr>
            <a:xfrm>
              <a:off x="258574" y="2280389"/>
              <a:ext cx="8174841" cy="708275"/>
              <a:chOff x="550568" y="3403331"/>
              <a:chExt cx="4209662" cy="1364238"/>
            </a:xfrm>
          </p:grpSpPr>
          <p:pic>
            <p:nvPicPr>
              <p:cNvPr id="158" name="Google Shape;158;p17" descr="empty-green-rectangle"/>
              <p:cNvPicPr preferRelativeResize="0"/>
              <p:nvPr/>
            </p:nvPicPr>
            <p:blipFill rotWithShape="1">
              <a:blip r:embed="rId5">
                <a:alphaModFix/>
              </a:blip>
              <a:srcRect/>
              <a:stretch/>
            </p:blipFill>
            <p:spPr>
              <a:xfrm>
                <a:off x="550568" y="3403331"/>
                <a:ext cx="4209662" cy="1364238"/>
              </a:xfrm>
              <a:prstGeom prst="rect">
                <a:avLst/>
              </a:prstGeom>
              <a:noFill/>
              <a:ln>
                <a:noFill/>
              </a:ln>
            </p:spPr>
          </p:pic>
          <p:pic>
            <p:nvPicPr>
              <p:cNvPr id="159" name="Google Shape;159;p17" descr="green-top-faded"/>
              <p:cNvPicPr preferRelativeResize="0"/>
              <p:nvPr/>
            </p:nvPicPr>
            <p:blipFill rotWithShape="1">
              <a:blip r:embed="rId6">
                <a:alphaModFix/>
              </a:blip>
              <a:srcRect/>
              <a:stretch/>
            </p:blipFill>
            <p:spPr>
              <a:xfrm rot="-5400000">
                <a:off x="205129" y="3887447"/>
                <a:ext cx="1273934" cy="396005"/>
              </a:xfrm>
              <a:prstGeom prst="rect">
                <a:avLst/>
              </a:prstGeom>
              <a:noFill/>
              <a:ln>
                <a:noFill/>
              </a:ln>
            </p:spPr>
          </p:pic>
        </p:grpSp>
        <p:sp>
          <p:nvSpPr>
            <p:cNvPr id="160" name="Google Shape;160;p17"/>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a:ea typeface="Arial"/>
                  <a:cs typeface="Arial"/>
                  <a:sym typeface="Arial"/>
                </a:rPr>
                <a:t>II. THIẾT KẾ PHƯƠNG ÁN THÍ NGHIỆM</a:t>
              </a:r>
              <a:endParaRPr sz="2800" b="1">
                <a:solidFill>
                  <a:srgbClr val="005DA2"/>
                </a:solidFill>
                <a:latin typeface="Arial"/>
                <a:ea typeface="Arial"/>
                <a:cs typeface="Arial"/>
                <a:sym typeface="Arial"/>
              </a:endParaRPr>
            </a:p>
          </p:txBody>
        </p:sp>
      </p:grpSp>
      <p:sp>
        <p:nvSpPr>
          <p:cNvPr id="161" name="Google Shape;161;p17"/>
          <p:cNvSpPr txBox="1"/>
          <p:nvPr/>
        </p:nvSpPr>
        <p:spPr>
          <a:xfrm>
            <a:off x="756326" y="1458754"/>
            <a:ext cx="10912476" cy="51706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000">
                <a:solidFill>
                  <a:srgbClr val="FFFFFF"/>
                </a:solidFill>
                <a:latin typeface="Calibri"/>
                <a:ea typeface="Calibri"/>
                <a:cs typeface="Calibri"/>
                <a:sym typeface="Calibri"/>
              </a:rPr>
              <a:t>Nối máy phát tần số với loa, bật công tắc nguồn của máy phát tần số, điều chỉnh biên độ và tần số để nghe rõ âm (hoặc dùng búa cao su gõ vào một nhánh của âm thoa), đồng thời dịch chuyển dần pít-tông ra xa loa. Trả lời câu hỏi sau:</a:t>
            </a:r>
            <a:endParaRPr/>
          </a:p>
          <a:p>
            <a:pPr marL="0" marR="0" lvl="0" indent="0" algn="just" rtl="0">
              <a:spcBef>
                <a:spcPts val="0"/>
              </a:spcBef>
              <a:spcAft>
                <a:spcPts val="0"/>
              </a:spcAft>
              <a:buNone/>
            </a:pPr>
            <a:r>
              <a:rPr lang="vi-VN" sz="3000">
                <a:solidFill>
                  <a:srgbClr val="FFFF00"/>
                </a:solidFill>
                <a:latin typeface="Calibri"/>
                <a:ea typeface="Calibri"/>
                <a:cs typeface="Calibri"/>
                <a:sym typeface="Calibri"/>
              </a:rPr>
              <a:t>a) </a:t>
            </a:r>
            <a:r>
              <a:rPr lang="vi-VN" sz="3000">
                <a:solidFill>
                  <a:srgbClr val="FFFFFF"/>
                </a:solidFill>
                <a:latin typeface="Calibri"/>
                <a:ea typeface="Calibri"/>
                <a:cs typeface="Calibri"/>
                <a:sym typeface="Calibri"/>
              </a:rPr>
              <a:t>Khi pít-tông di chuyển, độ to của âm thanh nghe được thay đổi như thế nào?</a:t>
            </a:r>
            <a:endParaRPr/>
          </a:p>
          <a:p>
            <a:pPr marL="0" marR="0" lvl="0" indent="0" algn="just" rtl="0">
              <a:spcBef>
                <a:spcPts val="0"/>
              </a:spcBef>
              <a:spcAft>
                <a:spcPts val="0"/>
              </a:spcAft>
              <a:buNone/>
            </a:pPr>
            <a:r>
              <a:rPr lang="vi-VN" sz="3000">
                <a:solidFill>
                  <a:srgbClr val="FFFF00"/>
                </a:solidFill>
                <a:latin typeface="Calibri"/>
                <a:ea typeface="Calibri"/>
                <a:cs typeface="Calibri"/>
                <a:sym typeface="Calibri"/>
              </a:rPr>
              <a:t>b) </a:t>
            </a:r>
            <a:r>
              <a:rPr lang="vi-VN" sz="3000">
                <a:solidFill>
                  <a:srgbClr val="FFFFFF"/>
                </a:solidFill>
                <a:latin typeface="Calibri"/>
                <a:ea typeface="Calibri"/>
                <a:cs typeface="Calibri"/>
                <a:sym typeface="Calibri"/>
              </a:rPr>
              <a:t>Khoảng cách giữa hai vị trí liên tiếp của pít-tông mà âm thanh nghe được to nhất cho phép xác định đại lượng nào của sóng âm?</a:t>
            </a:r>
            <a:endParaRPr/>
          </a:p>
          <a:p>
            <a:pPr marL="0" marR="0" lvl="0" indent="0" algn="just" rtl="0">
              <a:spcBef>
                <a:spcPts val="0"/>
              </a:spcBef>
              <a:spcAft>
                <a:spcPts val="0"/>
              </a:spcAft>
              <a:buNone/>
            </a:pPr>
            <a:r>
              <a:rPr lang="vi-VN" sz="3000">
                <a:solidFill>
                  <a:srgbClr val="FFFF00"/>
                </a:solidFill>
                <a:latin typeface="Calibri"/>
                <a:ea typeface="Calibri"/>
                <a:cs typeface="Calibri"/>
                <a:sym typeface="Calibri"/>
              </a:rPr>
              <a:t>c) </a:t>
            </a:r>
            <a:r>
              <a:rPr lang="vi-VN" sz="3000">
                <a:solidFill>
                  <a:srgbClr val="FFFFFF"/>
                </a:solidFill>
                <a:latin typeface="Calibri"/>
                <a:ea typeface="Calibri"/>
                <a:cs typeface="Calibri"/>
                <a:sym typeface="Calibri"/>
              </a:rPr>
              <a:t>Cần đo đại lượng nào để tính được tốc độ truyền âm?</a:t>
            </a:r>
            <a:endParaRPr/>
          </a:p>
          <a:p>
            <a:pPr marL="0" marR="0" lvl="0" indent="0" algn="just" rtl="0">
              <a:spcBef>
                <a:spcPts val="0"/>
              </a:spcBef>
              <a:spcAft>
                <a:spcPts val="0"/>
              </a:spcAft>
              <a:buNone/>
            </a:pPr>
            <a:r>
              <a:rPr lang="vi-VN" sz="3000">
                <a:solidFill>
                  <a:srgbClr val="FFFFFF"/>
                </a:solidFill>
                <a:latin typeface="Calibri"/>
                <a:ea typeface="Calibri"/>
                <a:cs typeface="Calibri"/>
                <a:sym typeface="Calibri"/>
              </a:rPr>
              <a:t> </a:t>
            </a:r>
            <a:endParaRPr sz="3000">
              <a:solidFill>
                <a:srgbClr val="FFFFFF"/>
              </a:solidFill>
              <a:latin typeface="Calibri"/>
              <a:ea typeface="Calibri"/>
              <a:cs typeface="Calibri"/>
              <a:sym typeface="Calibri"/>
            </a:endParaRPr>
          </a:p>
        </p:txBody>
      </p:sp>
      <p:sp>
        <p:nvSpPr>
          <p:cNvPr id="162" name="Google Shape;162;p17"/>
          <p:cNvSpPr/>
          <p:nvPr/>
        </p:nvSpPr>
        <p:spPr>
          <a:xfrm>
            <a:off x="3190875" y="2973388"/>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vi-VN"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 calcmode="lin" valueType="num">
                                      <p:cBhvr additive="base">
                                        <p:cTn id="7" dur="500"/>
                                        <p:tgtEl>
                                          <p:spTgt spid="1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 calcmode="lin" valueType="num">
                                      <p:cBhvr additive="base">
                                        <p:cTn id="12" dur="500"/>
                                        <p:tgtEl>
                                          <p:spTgt spid="1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 calcmode="lin" valueType="num">
                                      <p:cBhvr additive="base">
                                        <p:cTn id="17" dur="500"/>
                                        <p:tgtEl>
                                          <p:spTgt spid="1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 calcmode="lin" valueType="num">
                                      <p:cBhvr additive="base">
                                        <p:cTn id="22" dur="500"/>
                                        <p:tgtEl>
                                          <p:spTgt spid="1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 calcmode="lin" valueType="num">
                                      <p:cBhvr additive="base">
                                        <p:cTn id="27" dur="500"/>
                                        <p:tgtEl>
                                          <p:spTgt spid="16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p:cNvPicPr preferRelativeResize="0"/>
          <p:nvPr/>
        </p:nvPicPr>
        <p:blipFill rotWithShape="1">
          <a:blip r:embed="rId3">
            <a:alphaModFix/>
          </a:blip>
          <a:srcRect/>
          <a:stretch/>
        </p:blipFill>
        <p:spPr>
          <a:xfrm>
            <a:off x="756327" y="868395"/>
            <a:ext cx="10912475" cy="5608605"/>
          </a:xfrm>
          <a:prstGeom prst="rect">
            <a:avLst/>
          </a:prstGeom>
          <a:noFill/>
          <a:ln>
            <a:noFill/>
          </a:ln>
        </p:spPr>
      </p:pic>
      <p:grpSp>
        <p:nvGrpSpPr>
          <p:cNvPr id="169" name="Google Shape;169;p18"/>
          <p:cNvGrpSpPr/>
          <p:nvPr/>
        </p:nvGrpSpPr>
        <p:grpSpPr>
          <a:xfrm>
            <a:off x="156193" y="83130"/>
            <a:ext cx="8225807" cy="541687"/>
            <a:chOff x="258574" y="2255789"/>
            <a:chExt cx="8174840" cy="756153"/>
          </a:xfrm>
        </p:grpSpPr>
        <p:grpSp>
          <p:nvGrpSpPr>
            <p:cNvPr id="170" name="Google Shape;170;p18"/>
            <p:cNvGrpSpPr/>
            <p:nvPr/>
          </p:nvGrpSpPr>
          <p:grpSpPr>
            <a:xfrm>
              <a:off x="258574" y="2280389"/>
              <a:ext cx="6205915" cy="708275"/>
              <a:chOff x="550568" y="3403331"/>
              <a:chExt cx="3195757" cy="1364238"/>
            </a:xfrm>
          </p:grpSpPr>
          <p:pic>
            <p:nvPicPr>
              <p:cNvPr id="171" name="Google Shape;171;p18" descr="empty-green-rectangle"/>
              <p:cNvPicPr preferRelativeResize="0"/>
              <p:nvPr/>
            </p:nvPicPr>
            <p:blipFill rotWithShape="1">
              <a:blip r:embed="rId4">
                <a:alphaModFix/>
              </a:blip>
              <a:srcRect/>
              <a:stretch/>
            </p:blipFill>
            <p:spPr>
              <a:xfrm>
                <a:off x="550568" y="3403331"/>
                <a:ext cx="3195757" cy="1364238"/>
              </a:xfrm>
              <a:prstGeom prst="rect">
                <a:avLst/>
              </a:prstGeom>
              <a:noFill/>
              <a:ln>
                <a:noFill/>
              </a:ln>
            </p:spPr>
          </p:pic>
          <p:pic>
            <p:nvPicPr>
              <p:cNvPr id="172" name="Google Shape;172;p18" descr="green-top-faded"/>
              <p:cNvPicPr preferRelativeResize="0"/>
              <p:nvPr/>
            </p:nvPicPr>
            <p:blipFill rotWithShape="1">
              <a:blip r:embed="rId5">
                <a:alphaModFix/>
              </a:blip>
              <a:srcRect/>
              <a:stretch/>
            </p:blipFill>
            <p:spPr>
              <a:xfrm rot="-5400000">
                <a:off x="205129" y="3887447"/>
                <a:ext cx="1273934" cy="396005"/>
              </a:xfrm>
              <a:prstGeom prst="rect">
                <a:avLst/>
              </a:prstGeom>
              <a:noFill/>
              <a:ln>
                <a:noFill/>
              </a:ln>
            </p:spPr>
          </p:pic>
        </p:grpSp>
        <p:sp>
          <p:nvSpPr>
            <p:cNvPr id="173" name="Google Shape;173;p18"/>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a:ea typeface="Arial"/>
                  <a:cs typeface="Arial"/>
                  <a:sym typeface="Arial"/>
                </a:rPr>
                <a:t>III. TIẾN HÀNH THÍ NGHIỆM</a:t>
              </a:r>
              <a:endParaRPr sz="2800" b="1">
                <a:solidFill>
                  <a:srgbClr val="005DA2"/>
                </a:solidFill>
                <a:latin typeface="Arial"/>
                <a:ea typeface="Arial"/>
                <a:cs typeface="Arial"/>
                <a:sym typeface="Arial"/>
              </a:endParaRPr>
            </a:p>
          </p:txBody>
        </p:sp>
      </p:grpSp>
      <p:sp>
        <p:nvSpPr>
          <p:cNvPr id="174" name="Google Shape;174;p18"/>
          <p:cNvSpPr txBox="1"/>
          <p:nvPr/>
        </p:nvSpPr>
        <p:spPr>
          <a:xfrm>
            <a:off x="832526" y="1066800"/>
            <a:ext cx="10673674" cy="51706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000">
                <a:solidFill>
                  <a:srgbClr val="FFFF00"/>
                </a:solidFill>
                <a:latin typeface="Calibri"/>
                <a:ea typeface="Calibri"/>
                <a:cs typeface="Calibri"/>
                <a:sym typeface="Calibri"/>
              </a:rPr>
              <a:t>1. </a:t>
            </a:r>
            <a:r>
              <a:rPr lang="vi-VN" sz="3000">
                <a:solidFill>
                  <a:srgbClr val="FFFFFF"/>
                </a:solidFill>
                <a:latin typeface="Calibri"/>
                <a:ea typeface="Calibri"/>
                <a:cs typeface="Calibri"/>
                <a:sym typeface="Calibri"/>
              </a:rPr>
              <a:t>Điều chỉnh máy phát tần số đến giá trị 500 Hz.</a:t>
            </a:r>
            <a:endParaRPr sz="3000">
              <a:solidFill>
                <a:srgbClr val="FFFFFF"/>
              </a:solidFill>
              <a:latin typeface="Calibri"/>
              <a:ea typeface="Calibri"/>
              <a:cs typeface="Calibri"/>
              <a:sym typeface="Calibri"/>
            </a:endParaRPr>
          </a:p>
          <a:p>
            <a:pPr marL="0" marR="0" lvl="0" indent="0" algn="just" rtl="0">
              <a:spcBef>
                <a:spcPts val="0"/>
              </a:spcBef>
              <a:spcAft>
                <a:spcPts val="0"/>
              </a:spcAft>
              <a:buNone/>
            </a:pPr>
            <a:r>
              <a:rPr lang="vi-VN" sz="3000">
                <a:solidFill>
                  <a:srgbClr val="FFFF00"/>
                </a:solidFill>
                <a:latin typeface="Calibri"/>
                <a:ea typeface="Calibri"/>
                <a:cs typeface="Calibri"/>
                <a:sym typeface="Calibri"/>
              </a:rPr>
              <a:t>2. </a:t>
            </a:r>
            <a:r>
              <a:rPr lang="vi-VN" sz="3000">
                <a:solidFill>
                  <a:srgbClr val="FFFFFF"/>
                </a:solidFill>
                <a:latin typeface="Calibri"/>
                <a:ea typeface="Calibri"/>
                <a:cs typeface="Calibri"/>
                <a:sym typeface="Calibri"/>
              </a:rPr>
              <a:t>Dùng dây kéo pít-tông di chuyển trong ống thuỷ tinh, cho đến lúc âm thanh nghe được to nhất. Xác định vị trí âm thanh nghe được là lớn nhất lần 1. Đo chiều dài cột khí  </a:t>
            </a:r>
            <a:r>
              <a:rPr lang="vi-VN" sz="3000" i="1">
                <a:solidFill>
                  <a:srgbClr val="FFFFFF"/>
                </a:solidFill>
                <a:latin typeface="Calibri"/>
                <a:ea typeface="Calibri"/>
                <a:cs typeface="Calibri"/>
                <a:sym typeface="Calibri"/>
              </a:rPr>
              <a:t>l</a:t>
            </a:r>
            <a:r>
              <a:rPr lang="vi-VN" sz="3000" baseline="-25000">
                <a:solidFill>
                  <a:srgbClr val="FFFFFF"/>
                </a:solidFill>
                <a:latin typeface="Calibri"/>
                <a:ea typeface="Calibri"/>
                <a:cs typeface="Calibri"/>
                <a:sym typeface="Calibri"/>
              </a:rPr>
              <a:t>1</a:t>
            </a:r>
            <a:r>
              <a:rPr lang="vi-VN" sz="3000">
                <a:solidFill>
                  <a:srgbClr val="FFFFFF"/>
                </a:solidFill>
                <a:latin typeface="Calibri"/>
                <a:ea typeface="Calibri"/>
                <a:cs typeface="Calibri"/>
                <a:sym typeface="Calibri"/>
              </a:rPr>
              <a:t> Ghi số liệu vào Bảng 15.1.</a:t>
            </a:r>
            <a:endParaRPr/>
          </a:p>
          <a:p>
            <a:pPr marL="0" marR="0" lvl="0" indent="0" algn="just" rtl="0">
              <a:spcBef>
                <a:spcPts val="0"/>
              </a:spcBef>
              <a:spcAft>
                <a:spcPts val="0"/>
              </a:spcAft>
              <a:buNone/>
            </a:pPr>
            <a:r>
              <a:rPr lang="vi-VN" sz="3000">
                <a:solidFill>
                  <a:srgbClr val="FFFF00"/>
                </a:solidFill>
                <a:latin typeface="Calibri"/>
                <a:ea typeface="Calibri"/>
                <a:cs typeface="Calibri"/>
                <a:sym typeface="Calibri"/>
              </a:rPr>
              <a:t>Thực hiện thao tác thêm hai lần nữa.</a:t>
            </a:r>
            <a:endParaRPr/>
          </a:p>
          <a:p>
            <a:pPr marL="0" marR="0" lvl="0" indent="0" algn="l" rtl="0">
              <a:spcBef>
                <a:spcPts val="0"/>
              </a:spcBef>
              <a:spcAft>
                <a:spcPts val="0"/>
              </a:spcAft>
              <a:buNone/>
            </a:pPr>
            <a:r>
              <a:rPr lang="vi-VN" sz="3000">
                <a:solidFill>
                  <a:srgbClr val="FFFF00"/>
                </a:solidFill>
                <a:latin typeface="Calibri"/>
                <a:ea typeface="Calibri"/>
                <a:cs typeface="Calibri"/>
                <a:sym typeface="Calibri"/>
              </a:rPr>
              <a:t>3. </a:t>
            </a:r>
            <a:r>
              <a:rPr lang="vi-VN" sz="3000">
                <a:solidFill>
                  <a:srgbClr val="FFFFFF"/>
                </a:solidFill>
                <a:latin typeface="Calibri"/>
                <a:ea typeface="Calibri"/>
                <a:cs typeface="Calibri"/>
                <a:sym typeface="Calibri"/>
              </a:rPr>
              <a:t>Tiếp tục kéo pít-tông di chuyển trong ổng thuỷ tinh,cho đến lúc lại nghe được âm thanh to nhất. Xác định vị trí của pít-tông mà âm thanh nghe được là to nhất lần 2. Đo chiều dài cột khí </a:t>
            </a:r>
            <a:r>
              <a:rPr lang="vi-VN" sz="3000" i="1">
                <a:solidFill>
                  <a:srgbClr val="FFFFFF"/>
                </a:solidFill>
                <a:latin typeface="Calibri"/>
                <a:ea typeface="Calibri"/>
                <a:cs typeface="Calibri"/>
                <a:sym typeface="Calibri"/>
              </a:rPr>
              <a:t>l</a:t>
            </a:r>
            <a:r>
              <a:rPr lang="vi-VN" sz="3000" baseline="-25000">
                <a:solidFill>
                  <a:srgbClr val="FFFFFF"/>
                </a:solidFill>
                <a:latin typeface="Calibri"/>
                <a:ea typeface="Calibri"/>
                <a:cs typeface="Calibri"/>
                <a:sym typeface="Calibri"/>
              </a:rPr>
              <a:t>2</a:t>
            </a:r>
            <a:r>
              <a:rPr lang="vi-VN" sz="3000">
                <a:solidFill>
                  <a:srgbClr val="FFFFFF"/>
                </a:solidFill>
                <a:latin typeface="Calibri"/>
                <a:ea typeface="Calibri"/>
                <a:cs typeface="Calibri"/>
                <a:sym typeface="Calibri"/>
              </a:rPr>
              <a:t>. Ghi số liệu vào mẫu Bảng 15.1</a:t>
            </a:r>
            <a:endParaRPr/>
          </a:p>
          <a:p>
            <a:pPr marL="0" marR="0" lvl="0" indent="0" algn="l" rtl="0">
              <a:spcBef>
                <a:spcPts val="0"/>
              </a:spcBef>
              <a:spcAft>
                <a:spcPts val="0"/>
              </a:spcAft>
              <a:buNone/>
            </a:pPr>
            <a:r>
              <a:rPr lang="vi-VN" sz="3000">
                <a:solidFill>
                  <a:srgbClr val="FFFF00"/>
                </a:solidFill>
                <a:latin typeface="Calibri"/>
                <a:ea typeface="Calibri"/>
                <a:cs typeface="Calibri"/>
                <a:sym typeface="Calibri"/>
              </a:rPr>
              <a:t>Thực hiện thao tác thêm hai lần nữa.</a:t>
            </a:r>
            <a:endParaRPr sz="3000">
              <a:solidFill>
                <a:srgbClr val="FFFF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9"/>
          <p:cNvPicPr preferRelativeResize="0"/>
          <p:nvPr/>
        </p:nvPicPr>
        <p:blipFill rotWithShape="1">
          <a:blip r:embed="rId3">
            <a:alphaModFix/>
          </a:blip>
          <a:srcRect/>
          <a:stretch/>
        </p:blipFill>
        <p:spPr>
          <a:xfrm>
            <a:off x="756327" y="1096995"/>
            <a:ext cx="10912475" cy="5456205"/>
          </a:xfrm>
          <a:prstGeom prst="rect">
            <a:avLst/>
          </a:prstGeom>
          <a:noFill/>
          <a:ln>
            <a:noFill/>
          </a:ln>
        </p:spPr>
      </p:pic>
      <p:pic>
        <p:nvPicPr>
          <p:cNvPr id="181" name="Google Shape;181;p19"/>
          <p:cNvPicPr preferRelativeResize="0"/>
          <p:nvPr/>
        </p:nvPicPr>
        <p:blipFill rotWithShape="1">
          <a:blip r:embed="rId4">
            <a:alphaModFix/>
          </a:blip>
          <a:srcRect/>
          <a:stretch/>
        </p:blipFill>
        <p:spPr>
          <a:xfrm>
            <a:off x="990600" y="1905000"/>
            <a:ext cx="10491859" cy="3810000"/>
          </a:xfrm>
          <a:prstGeom prst="rect">
            <a:avLst/>
          </a:prstGeom>
          <a:noFill/>
          <a:ln>
            <a:noFill/>
          </a:ln>
        </p:spPr>
      </p:pic>
      <p:grpSp>
        <p:nvGrpSpPr>
          <p:cNvPr id="182" name="Google Shape;182;p19"/>
          <p:cNvGrpSpPr/>
          <p:nvPr/>
        </p:nvGrpSpPr>
        <p:grpSpPr>
          <a:xfrm>
            <a:off x="156193" y="83130"/>
            <a:ext cx="8225807" cy="541687"/>
            <a:chOff x="258574" y="2255789"/>
            <a:chExt cx="8174840" cy="756153"/>
          </a:xfrm>
        </p:grpSpPr>
        <p:grpSp>
          <p:nvGrpSpPr>
            <p:cNvPr id="183" name="Google Shape;183;p19"/>
            <p:cNvGrpSpPr/>
            <p:nvPr/>
          </p:nvGrpSpPr>
          <p:grpSpPr>
            <a:xfrm>
              <a:off x="258574" y="2280389"/>
              <a:ext cx="6205915" cy="708275"/>
              <a:chOff x="550568" y="3403331"/>
              <a:chExt cx="3195757" cy="1364238"/>
            </a:xfrm>
          </p:grpSpPr>
          <p:pic>
            <p:nvPicPr>
              <p:cNvPr id="184" name="Google Shape;184;p19" descr="empty-green-rectangle"/>
              <p:cNvPicPr preferRelativeResize="0"/>
              <p:nvPr/>
            </p:nvPicPr>
            <p:blipFill rotWithShape="1">
              <a:blip r:embed="rId5">
                <a:alphaModFix/>
              </a:blip>
              <a:srcRect/>
              <a:stretch/>
            </p:blipFill>
            <p:spPr>
              <a:xfrm>
                <a:off x="550568" y="3403331"/>
                <a:ext cx="3195757" cy="1364238"/>
              </a:xfrm>
              <a:prstGeom prst="rect">
                <a:avLst/>
              </a:prstGeom>
              <a:noFill/>
              <a:ln>
                <a:noFill/>
              </a:ln>
            </p:spPr>
          </p:pic>
          <p:pic>
            <p:nvPicPr>
              <p:cNvPr id="185" name="Google Shape;185;p19" descr="green-top-faded"/>
              <p:cNvPicPr preferRelativeResize="0"/>
              <p:nvPr/>
            </p:nvPicPr>
            <p:blipFill rotWithShape="1">
              <a:blip r:embed="rId6">
                <a:alphaModFix/>
              </a:blip>
              <a:srcRect/>
              <a:stretch/>
            </p:blipFill>
            <p:spPr>
              <a:xfrm rot="-5400000">
                <a:off x="205129" y="3887447"/>
                <a:ext cx="1273934" cy="396005"/>
              </a:xfrm>
              <a:prstGeom prst="rect">
                <a:avLst/>
              </a:prstGeom>
              <a:noFill/>
              <a:ln>
                <a:noFill/>
              </a:ln>
            </p:spPr>
          </p:pic>
        </p:grpSp>
        <p:sp>
          <p:nvSpPr>
            <p:cNvPr id="186" name="Google Shape;186;p19"/>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a:ea typeface="Arial"/>
                  <a:cs typeface="Arial"/>
                  <a:sym typeface="Arial"/>
                </a:rPr>
                <a:t>III. TIẾN HÀNH THÍ NGHIỆM</a:t>
              </a:r>
              <a:endParaRPr sz="2800" b="1">
                <a:solidFill>
                  <a:srgbClr val="005DA2"/>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0"/>
          <p:cNvPicPr preferRelativeResize="0"/>
          <p:nvPr/>
        </p:nvPicPr>
        <p:blipFill rotWithShape="1">
          <a:blip r:embed="rId3">
            <a:alphaModFix/>
          </a:blip>
          <a:srcRect/>
          <a:stretch/>
        </p:blipFill>
        <p:spPr>
          <a:xfrm>
            <a:off x="756327" y="1096995"/>
            <a:ext cx="10912475" cy="5456205"/>
          </a:xfrm>
          <a:prstGeom prst="rect">
            <a:avLst/>
          </a:prstGeom>
          <a:noFill/>
          <a:ln>
            <a:noFill/>
          </a:ln>
        </p:spPr>
      </p:pic>
      <p:grpSp>
        <p:nvGrpSpPr>
          <p:cNvPr id="193" name="Google Shape;193;p20"/>
          <p:cNvGrpSpPr/>
          <p:nvPr/>
        </p:nvGrpSpPr>
        <p:grpSpPr>
          <a:xfrm>
            <a:off x="156193" y="83130"/>
            <a:ext cx="8225807" cy="541687"/>
            <a:chOff x="258574" y="2255789"/>
            <a:chExt cx="8174840" cy="756153"/>
          </a:xfrm>
        </p:grpSpPr>
        <p:grpSp>
          <p:nvGrpSpPr>
            <p:cNvPr id="194" name="Google Shape;194;p20"/>
            <p:cNvGrpSpPr/>
            <p:nvPr/>
          </p:nvGrpSpPr>
          <p:grpSpPr>
            <a:xfrm>
              <a:off x="258574" y="2280389"/>
              <a:ext cx="6205915" cy="708275"/>
              <a:chOff x="550568" y="3403331"/>
              <a:chExt cx="3195757" cy="1364238"/>
            </a:xfrm>
          </p:grpSpPr>
          <p:pic>
            <p:nvPicPr>
              <p:cNvPr id="195" name="Google Shape;195;p20" descr="empty-green-rectangle"/>
              <p:cNvPicPr preferRelativeResize="0"/>
              <p:nvPr/>
            </p:nvPicPr>
            <p:blipFill rotWithShape="1">
              <a:blip r:embed="rId4">
                <a:alphaModFix/>
              </a:blip>
              <a:srcRect/>
              <a:stretch/>
            </p:blipFill>
            <p:spPr>
              <a:xfrm>
                <a:off x="550568" y="3403331"/>
                <a:ext cx="3195757" cy="1364238"/>
              </a:xfrm>
              <a:prstGeom prst="rect">
                <a:avLst/>
              </a:prstGeom>
              <a:noFill/>
              <a:ln>
                <a:noFill/>
              </a:ln>
            </p:spPr>
          </p:pic>
          <p:pic>
            <p:nvPicPr>
              <p:cNvPr id="196" name="Google Shape;196;p20" descr="green-top-faded"/>
              <p:cNvPicPr preferRelativeResize="0"/>
              <p:nvPr/>
            </p:nvPicPr>
            <p:blipFill rotWithShape="1">
              <a:blip r:embed="rId5">
                <a:alphaModFix/>
              </a:blip>
              <a:srcRect/>
              <a:stretch/>
            </p:blipFill>
            <p:spPr>
              <a:xfrm rot="-5400000">
                <a:off x="205129" y="3887447"/>
                <a:ext cx="1273934" cy="396005"/>
              </a:xfrm>
              <a:prstGeom prst="rect">
                <a:avLst/>
              </a:prstGeom>
              <a:noFill/>
              <a:ln>
                <a:noFill/>
              </a:ln>
            </p:spPr>
          </p:pic>
        </p:grpSp>
        <p:sp>
          <p:nvSpPr>
            <p:cNvPr id="197" name="Google Shape;197;p20"/>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a:ea typeface="Arial"/>
                  <a:cs typeface="Arial"/>
                  <a:sym typeface="Arial"/>
                </a:rPr>
                <a:t>IV. KẾT QUẢ THÍ NGHIỆM</a:t>
              </a:r>
              <a:endParaRPr sz="2800" b="1">
                <a:solidFill>
                  <a:srgbClr val="005DA2"/>
                </a:solidFill>
                <a:latin typeface="Arial"/>
                <a:ea typeface="Arial"/>
                <a:cs typeface="Arial"/>
                <a:sym typeface="Arial"/>
              </a:endParaRPr>
            </a:p>
          </p:txBody>
        </p:sp>
      </p:grpSp>
      <p:pic>
        <p:nvPicPr>
          <p:cNvPr id="198" name="Google Shape;198;p20"/>
          <p:cNvPicPr preferRelativeResize="0"/>
          <p:nvPr/>
        </p:nvPicPr>
        <p:blipFill rotWithShape="1">
          <a:blip r:embed="rId6">
            <a:alphaModFix/>
          </a:blip>
          <a:srcRect/>
          <a:stretch/>
        </p:blipFill>
        <p:spPr>
          <a:xfrm>
            <a:off x="990600" y="1905000"/>
            <a:ext cx="10491859" cy="381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500"/>
                                        <p:tgtEl>
                                          <p:spTgt spid="1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3">
            <a:alphaModFix/>
          </a:blip>
          <a:srcRect/>
          <a:stretch/>
        </p:blipFill>
        <p:spPr>
          <a:xfrm>
            <a:off x="756327" y="1096995"/>
            <a:ext cx="10912475" cy="5456205"/>
          </a:xfrm>
          <a:prstGeom prst="rect">
            <a:avLst/>
          </a:prstGeom>
          <a:noFill/>
          <a:ln>
            <a:noFill/>
          </a:ln>
        </p:spPr>
      </p:pic>
      <p:grpSp>
        <p:nvGrpSpPr>
          <p:cNvPr id="205" name="Google Shape;205;p21"/>
          <p:cNvGrpSpPr/>
          <p:nvPr/>
        </p:nvGrpSpPr>
        <p:grpSpPr>
          <a:xfrm>
            <a:off x="411480" y="685800"/>
            <a:ext cx="883920" cy="808268"/>
            <a:chOff x="499279" y="507464"/>
            <a:chExt cx="520842" cy="492626"/>
          </a:xfrm>
        </p:grpSpPr>
        <p:sp>
          <p:nvSpPr>
            <p:cNvPr id="206" name="Google Shape;206;p21"/>
            <p:cNvSpPr/>
            <p:nvPr/>
          </p:nvSpPr>
          <p:spPr>
            <a:xfrm>
              <a:off x="501379" y="507464"/>
              <a:ext cx="518742" cy="492626"/>
            </a:xfrm>
            <a:prstGeom prst="ellipse">
              <a:avLst/>
            </a:prstGeom>
            <a:solidFill>
              <a:schemeClr val="lt1"/>
            </a:solidFill>
            <a:ln w="9525" cap="flat" cmpd="thickThin">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7" name="Google Shape;207;p21"/>
            <p:cNvPicPr preferRelativeResize="0"/>
            <p:nvPr/>
          </p:nvPicPr>
          <p:blipFill rotWithShape="1">
            <a:blip r:embed="rId4">
              <a:alphaModFix/>
            </a:blip>
            <a:srcRect r="-16970" b="22268"/>
            <a:stretch/>
          </p:blipFill>
          <p:spPr>
            <a:xfrm flipH="1">
              <a:off x="499279" y="524303"/>
              <a:ext cx="480281" cy="442625"/>
            </a:xfrm>
            <a:prstGeom prst="rect">
              <a:avLst/>
            </a:prstGeom>
            <a:noFill/>
            <a:ln>
              <a:noFill/>
            </a:ln>
          </p:spPr>
        </p:pic>
      </p:grpSp>
      <p:sp>
        <p:nvSpPr>
          <p:cNvPr id="208" name="Google Shape;208;p21"/>
          <p:cNvSpPr txBox="1"/>
          <p:nvPr/>
        </p:nvSpPr>
        <p:spPr>
          <a:xfrm>
            <a:off x="914400" y="1676400"/>
            <a:ext cx="10673674" cy="4031873"/>
          </a:xfrm>
          <a:prstGeom prst="rect">
            <a:avLst/>
          </a:prstGeom>
          <a:blipFill rotWithShape="1">
            <a:blip r:embed="rId5">
              <a:alphaModFix/>
            </a:blip>
            <a:stretch>
              <a:fillRect l="-1427" t="-1966" r="-1427" b="-40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VN" sz="1800">
                <a:latin typeface="Calibri"/>
                <a:ea typeface="Calibri"/>
                <a:cs typeface="Calibri"/>
                <a:sym typeface="Calibri"/>
              </a:rPr>
              <a:t> </a:t>
            </a:r>
            <a:endParaRPr/>
          </a:p>
        </p:txBody>
      </p:sp>
      <p:grpSp>
        <p:nvGrpSpPr>
          <p:cNvPr id="209" name="Google Shape;209;p21"/>
          <p:cNvGrpSpPr/>
          <p:nvPr/>
        </p:nvGrpSpPr>
        <p:grpSpPr>
          <a:xfrm>
            <a:off x="156193" y="83130"/>
            <a:ext cx="8225807" cy="541687"/>
            <a:chOff x="258574" y="2255789"/>
            <a:chExt cx="8174840" cy="756153"/>
          </a:xfrm>
        </p:grpSpPr>
        <p:grpSp>
          <p:nvGrpSpPr>
            <p:cNvPr id="210" name="Google Shape;210;p21"/>
            <p:cNvGrpSpPr/>
            <p:nvPr/>
          </p:nvGrpSpPr>
          <p:grpSpPr>
            <a:xfrm>
              <a:off x="258574" y="2280389"/>
              <a:ext cx="6205915" cy="708275"/>
              <a:chOff x="550568" y="3403331"/>
              <a:chExt cx="3195757" cy="1364238"/>
            </a:xfrm>
          </p:grpSpPr>
          <p:pic>
            <p:nvPicPr>
              <p:cNvPr id="211" name="Google Shape;211;p21" descr="empty-green-rectangle"/>
              <p:cNvPicPr preferRelativeResize="0"/>
              <p:nvPr/>
            </p:nvPicPr>
            <p:blipFill rotWithShape="1">
              <a:blip r:embed="rId6">
                <a:alphaModFix/>
              </a:blip>
              <a:srcRect/>
              <a:stretch/>
            </p:blipFill>
            <p:spPr>
              <a:xfrm>
                <a:off x="550568" y="3403331"/>
                <a:ext cx="3195757" cy="1364238"/>
              </a:xfrm>
              <a:prstGeom prst="rect">
                <a:avLst/>
              </a:prstGeom>
              <a:noFill/>
              <a:ln>
                <a:noFill/>
              </a:ln>
            </p:spPr>
          </p:pic>
          <p:pic>
            <p:nvPicPr>
              <p:cNvPr id="212" name="Google Shape;212;p21" descr="green-top-faded"/>
              <p:cNvPicPr preferRelativeResize="0"/>
              <p:nvPr/>
            </p:nvPicPr>
            <p:blipFill rotWithShape="1">
              <a:blip r:embed="rId7">
                <a:alphaModFix/>
              </a:blip>
              <a:srcRect/>
              <a:stretch/>
            </p:blipFill>
            <p:spPr>
              <a:xfrm rot="-5400000">
                <a:off x="205129" y="3887447"/>
                <a:ext cx="1273934" cy="396005"/>
              </a:xfrm>
              <a:prstGeom prst="rect">
                <a:avLst/>
              </a:prstGeom>
              <a:noFill/>
              <a:ln>
                <a:noFill/>
              </a:ln>
            </p:spPr>
          </p:pic>
        </p:grpSp>
        <p:sp>
          <p:nvSpPr>
            <p:cNvPr id="213" name="Google Shape;213;p21"/>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a:ea typeface="Arial"/>
                  <a:cs typeface="Arial"/>
                  <a:sym typeface="Arial"/>
                </a:rPr>
                <a:t>IV. KẾT QUẢ THÍ NGHIỆM</a:t>
              </a:r>
              <a:endParaRPr sz="2800" b="1">
                <a:solidFill>
                  <a:srgbClr val="005DA2"/>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1000"/>
                                        <p:tgtEl>
                                          <p:spTgt spid="2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Widescreen</PresentationFormat>
  <Paragraphs>47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2023-08-26T03:18:28Z</dcterms:modified>
</cp:coreProperties>
</file>