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0" r:id="rId3"/>
    <p:sldId id="256" r:id="rId4"/>
    <p:sldId id="258" r:id="rId5"/>
    <p:sldId id="25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80" autoAdjust="0"/>
  </p:normalViewPr>
  <p:slideViewPr>
    <p:cSldViewPr snapToGrid="0">
      <p:cViewPr varScale="1">
        <p:scale>
          <a:sx n="65" d="100"/>
          <a:sy n="65" d="100"/>
        </p:scale>
        <p:origin x="2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63285F-47E2-41BF-94B4-C3FFDD59B5EF}" type="datetimeFigureOut">
              <a:rPr lang="en-GB" smtClean="0"/>
              <a:t>16/02/2024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7B16C7-2BA3-4448-AD70-249B7518DB33}" type="slidenum">
              <a:rPr lang="en-GB" smtClean="0"/>
              <a:t>‹#›</a:t>
            </a:fld>
            <a:endParaRPr lang="en-GB"/>
          </a:p>
        </p:txBody>
      </p:sp>
    </p:spTree>
    <p:extLst>
      <p:ext uri="{BB962C8B-B14F-4D97-AF65-F5344CB8AC3E}">
        <p14:creationId xmlns:p14="http://schemas.microsoft.com/office/powerpoint/2010/main" val="4144514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Mở</a:t>
            </a:r>
            <a:r>
              <a:rPr lang="en-GB" baseline="0" smtClean="0"/>
              <a:t> bảng tính “Quyên góp” SGK/50. Yêu cầu HS đọc công thức tính tổng số sách quyên góp lớp 6A, tổng số sách Toán quyên góp được của trường. Cần sử dụng hàm tính toán cho nhanh, gọn</a:t>
            </a:r>
            <a:endParaRPr lang="en-GB"/>
          </a:p>
        </p:txBody>
      </p:sp>
      <p:sp>
        <p:nvSpPr>
          <p:cNvPr id="4" name="Slide Number Placeholder 3"/>
          <p:cNvSpPr>
            <a:spLocks noGrp="1"/>
          </p:cNvSpPr>
          <p:nvPr>
            <p:ph type="sldNum" sz="quarter" idx="10"/>
          </p:nvPr>
        </p:nvSpPr>
        <p:spPr/>
        <p:txBody>
          <a:bodyPr/>
          <a:lstStyle/>
          <a:p>
            <a:fld id="{8F7B16C7-2BA3-4448-AD70-249B7518DB33}" type="slidenum">
              <a:rPr lang="en-GB" smtClean="0"/>
              <a:t>1</a:t>
            </a:fld>
            <a:endParaRPr lang="en-GB"/>
          </a:p>
        </p:txBody>
      </p:sp>
    </p:spTree>
    <p:extLst>
      <p:ext uri="{BB962C8B-B14F-4D97-AF65-F5344CB8AC3E}">
        <p14:creationId xmlns:p14="http://schemas.microsoft.com/office/powerpoint/2010/main" val="4161780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Mở</a:t>
            </a:r>
            <a:r>
              <a:rPr lang="en-GB" baseline="0" smtClean="0"/>
              <a:t> bảng tính “Quyên góp” SGK/50. Yêu cầu HS đọc công thức tính tổng số sách quyên góp lớp 6A, tổng số sách Toán quyên góp được của trường. Cần sử dụng hàm tính toán cho nhanh, gọn</a:t>
            </a:r>
            <a:endParaRPr lang="en-GB"/>
          </a:p>
        </p:txBody>
      </p:sp>
      <p:sp>
        <p:nvSpPr>
          <p:cNvPr id="4" name="Slide Number Placeholder 3"/>
          <p:cNvSpPr>
            <a:spLocks noGrp="1"/>
          </p:cNvSpPr>
          <p:nvPr>
            <p:ph type="sldNum" sz="quarter" idx="10"/>
          </p:nvPr>
        </p:nvSpPr>
        <p:spPr/>
        <p:txBody>
          <a:bodyPr/>
          <a:lstStyle/>
          <a:p>
            <a:fld id="{8F7B16C7-2BA3-4448-AD70-249B7518DB33}" type="slidenum">
              <a:rPr lang="en-GB" smtClean="0"/>
              <a:t>2</a:t>
            </a:fld>
            <a:endParaRPr lang="en-GB"/>
          </a:p>
        </p:txBody>
      </p:sp>
    </p:spTree>
    <p:extLst>
      <p:ext uri="{BB962C8B-B14F-4D97-AF65-F5344CB8AC3E}">
        <p14:creationId xmlns:p14="http://schemas.microsoft.com/office/powerpoint/2010/main" val="4177070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A3F94A-C2C2-46F8-988B-C783786B059B}"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1082875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3F94A-C2C2-46F8-988B-C783786B059B}"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217008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3F94A-C2C2-46F8-988B-C783786B059B}"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44253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A3F94A-C2C2-46F8-988B-C783786B059B}"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3109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A3F94A-C2C2-46F8-988B-C783786B059B}"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311668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A3F94A-C2C2-46F8-988B-C783786B059B}"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100839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A3F94A-C2C2-46F8-988B-C783786B059B}" type="datetimeFigureOut">
              <a:rPr lang="en-GB" smtClean="0"/>
              <a:t>16/02/2024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154353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A3F94A-C2C2-46F8-988B-C783786B059B}" type="datetimeFigureOut">
              <a:rPr lang="en-GB" smtClean="0"/>
              <a:t>16/02/2024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156054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3F94A-C2C2-46F8-988B-C783786B059B}" type="datetimeFigureOut">
              <a:rPr lang="en-GB" smtClean="0"/>
              <a:t>16/02/2024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241541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3F94A-C2C2-46F8-988B-C783786B059B}"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301977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3F94A-C2C2-46F8-988B-C783786B059B}"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D3750-84DA-46C4-A336-949F821F9277}" type="slidenum">
              <a:rPr lang="en-GB" smtClean="0"/>
              <a:t>‹#›</a:t>
            </a:fld>
            <a:endParaRPr lang="en-GB"/>
          </a:p>
        </p:txBody>
      </p:sp>
    </p:spTree>
    <p:extLst>
      <p:ext uri="{BB962C8B-B14F-4D97-AF65-F5344CB8AC3E}">
        <p14:creationId xmlns:p14="http://schemas.microsoft.com/office/powerpoint/2010/main" val="315789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3F94A-C2C2-46F8-988B-C783786B059B}" type="datetimeFigureOut">
              <a:rPr lang="en-GB" smtClean="0"/>
              <a:t>16/02/2024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D3750-84DA-46C4-A336-949F821F9277}" type="slidenum">
              <a:rPr lang="en-GB" smtClean="0"/>
              <a:t>‹#›</a:t>
            </a:fld>
            <a:endParaRPr lang="en-GB"/>
          </a:p>
        </p:txBody>
      </p:sp>
    </p:spTree>
    <p:extLst>
      <p:ext uri="{BB962C8B-B14F-4D97-AF65-F5344CB8AC3E}">
        <p14:creationId xmlns:p14="http://schemas.microsoft.com/office/powerpoint/2010/main" val="3827560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1169895" y="0"/>
            <a:ext cx="10234005" cy="738664"/>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6" name="TextBox 5"/>
          <p:cNvSpPr txBox="1"/>
          <p:nvPr/>
        </p:nvSpPr>
        <p:spPr>
          <a:xfrm>
            <a:off x="263719"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1. Hàm số trong bảng tính </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408894" y="1363811"/>
            <a:ext cx="3853940" cy="584775"/>
          </a:xfrm>
          <a:prstGeom prst="rect">
            <a:avLst/>
          </a:prstGeom>
        </p:spPr>
        <p:txBody>
          <a:bodyPr wrap="none">
            <a:spAutoFit/>
          </a:bodyPr>
          <a:lstStyle/>
          <a:p>
            <a:r>
              <a:rPr lang="en-US" sz="3200" b="1" kern="0" smtClean="0">
                <a:solidFill>
                  <a:prstClr val="black"/>
                </a:solidFill>
                <a:latin typeface="Times New Roman" panose="02020603050405020304" pitchFamily="18" charset="0"/>
                <a:cs typeface="Times New Roman" panose="02020603050405020304" pitchFamily="18" charset="0"/>
              </a:rPr>
              <a:t>- Nêu cách </a:t>
            </a:r>
            <a:r>
              <a:rPr lang="en-US" sz="3200" b="1" kern="0">
                <a:solidFill>
                  <a:prstClr val="black"/>
                </a:solidFill>
                <a:latin typeface="Times New Roman" panose="02020603050405020304" pitchFamily="18" charset="0"/>
                <a:cs typeface="Times New Roman" panose="02020603050405020304" pitchFamily="18" charset="0"/>
              </a:rPr>
              <a:t>viết </a:t>
            </a:r>
            <a:r>
              <a:rPr lang="en-US" sz="3200" b="1" kern="0" smtClean="0">
                <a:solidFill>
                  <a:prstClr val="black"/>
                </a:solidFill>
                <a:latin typeface="Times New Roman" panose="02020603050405020304" pitchFamily="18" charset="0"/>
                <a:cs typeface="Times New Roman" panose="02020603050405020304" pitchFamily="18" charset="0"/>
              </a:rPr>
              <a:t>hàm?</a:t>
            </a:r>
            <a:endParaRPr lang="en-GB" sz="3200" b="1">
              <a:latin typeface="Times New Roman" panose="02020603050405020304" pitchFamily="18" charset="0"/>
              <a:cs typeface="Times New Roman" panose="02020603050405020304" pitchFamily="18" charset="0"/>
            </a:endParaRPr>
          </a:p>
        </p:txBody>
      </p:sp>
      <p:sp>
        <p:nvSpPr>
          <p:cNvPr id="3" name="Rectangle 2"/>
          <p:cNvSpPr/>
          <p:nvPr/>
        </p:nvSpPr>
        <p:spPr>
          <a:xfrm>
            <a:off x="408894" y="2037963"/>
            <a:ext cx="8092280" cy="584775"/>
          </a:xfrm>
          <a:prstGeom prst="rect">
            <a:avLst/>
          </a:prstGeom>
        </p:spPr>
        <p:txBody>
          <a:bodyPr wrap="none">
            <a:spAutoFit/>
          </a:bodyPr>
          <a:lstStyle/>
          <a:p>
            <a:r>
              <a:rPr lang="en-US" sz="3200" b="1" kern="0" smtClean="0">
                <a:solidFill>
                  <a:prstClr val="black"/>
                </a:solidFill>
                <a:latin typeface="Times New Roman" panose="02020603050405020304" pitchFamily="18" charset="0"/>
                <a:cs typeface="Times New Roman" panose="02020603050405020304" pitchFamily="18" charset="0"/>
              </a:rPr>
              <a:t>- Các </a:t>
            </a:r>
            <a:r>
              <a:rPr lang="en-US" sz="3200" b="1" kern="0">
                <a:solidFill>
                  <a:prstClr val="black"/>
                </a:solidFill>
                <a:latin typeface="Times New Roman" panose="02020603050405020304" pitchFamily="18" charset="0"/>
                <a:cs typeface="Times New Roman" panose="02020603050405020304" pitchFamily="18" charset="0"/>
              </a:rPr>
              <a:t>tham số của hàm </a:t>
            </a:r>
            <a:r>
              <a:rPr lang="en-US" sz="3200" b="1" kern="0" smtClean="0">
                <a:solidFill>
                  <a:prstClr val="black"/>
                </a:solidFill>
                <a:latin typeface="Times New Roman" panose="02020603050405020304" pitchFamily="18" charset="0"/>
                <a:cs typeface="Times New Roman" panose="02020603050405020304" pitchFamily="18" charset="0"/>
              </a:rPr>
              <a:t>ở đây là gì? (D3:D22)</a:t>
            </a:r>
            <a:endParaRPr lang="en-GB" sz="3200" b="1">
              <a:latin typeface="Times New Roman" panose="02020603050405020304" pitchFamily="18" charset="0"/>
              <a:cs typeface="Times New Roman" panose="02020603050405020304" pitchFamily="18" charset="0"/>
            </a:endParaRPr>
          </a:p>
        </p:txBody>
      </p:sp>
      <p:sp>
        <p:nvSpPr>
          <p:cNvPr id="10" name="Rounded Rectangle 9"/>
          <p:cNvSpPr/>
          <p:nvPr/>
        </p:nvSpPr>
        <p:spPr>
          <a:xfrm>
            <a:off x="922491" y="5335767"/>
            <a:ext cx="3365211" cy="1207643"/>
          </a:xfrm>
          <a:prstGeom prst="roundRect">
            <a:avLst/>
          </a:prstGeom>
          <a:solidFill>
            <a:schemeClr val="accent2">
              <a:lumMod val="20000"/>
              <a:lumOff val="80000"/>
            </a:schemeClr>
          </a:solidFill>
          <a:ln>
            <a:solidFill>
              <a:srgbClr val="E4C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Sử dụng tham số là địa chỉ các ô </a:t>
            </a:r>
            <a:endParaRPr lang="en-US" sz="3200" b="1">
              <a:solidFill>
                <a:schemeClr val="tx1"/>
              </a:solidFill>
              <a:latin typeface="Times New Roman" panose="02020603050405020304" pitchFamily="18" charset="0"/>
              <a:cs typeface="Times New Roman" panose="02020603050405020304" pitchFamily="18" charset="0"/>
            </a:endParaRPr>
          </a:p>
        </p:txBody>
      </p:sp>
      <p:cxnSp>
        <p:nvCxnSpPr>
          <p:cNvPr id="11" name="Straight Arrow Connector 10"/>
          <p:cNvCxnSpPr/>
          <p:nvPr/>
        </p:nvCxnSpPr>
        <p:spPr>
          <a:xfrm>
            <a:off x="4526047" y="6201763"/>
            <a:ext cx="315838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8116749" y="5347366"/>
            <a:ext cx="3287151" cy="1207643"/>
          </a:xfrm>
          <a:prstGeom prst="roundRect">
            <a:avLst/>
          </a:prstGeom>
          <a:solidFill>
            <a:schemeClr val="accent2">
              <a:lumMod val="20000"/>
              <a:lumOff val="80000"/>
            </a:schemeClr>
          </a:solidFill>
          <a:ln>
            <a:solidFill>
              <a:srgbClr val="E4C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Kết quả tự động </a:t>
            </a:r>
          </a:p>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thay đổi theo </a:t>
            </a:r>
            <a:endParaRPr lang="en-US" sz="3200" b="1">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4294023" y="5529969"/>
            <a:ext cx="3657600" cy="584775"/>
          </a:xfrm>
          <a:prstGeom prst="rect">
            <a:avLst/>
          </a:prstGeom>
          <a:noFill/>
        </p:spPr>
        <p:txBody>
          <a:bodyPr wrap="square" rtlCol="0">
            <a:spAutoFit/>
          </a:bodyPr>
          <a:lstStyle/>
          <a:p>
            <a:pPr algn="ctr"/>
            <a:r>
              <a:rPr lang="en-US" sz="3200" b="1" i="1" smtClean="0">
                <a:solidFill>
                  <a:srgbClr val="002060"/>
                </a:solidFill>
                <a:latin typeface="Times New Roman" panose="02020603050405020304" pitchFamily="18" charset="0"/>
                <a:cs typeface="Times New Roman" panose="02020603050405020304" pitchFamily="18" charset="0"/>
              </a:rPr>
              <a:t>Thay đổi số liệu </a:t>
            </a:r>
            <a:endParaRPr lang="en-US" sz="3200" b="1" i="1">
              <a:solidFill>
                <a:srgbClr val="002060"/>
              </a:solidFill>
              <a:latin typeface="Times New Roman" panose="02020603050405020304" pitchFamily="18" charset="0"/>
              <a:cs typeface="Times New Roman" panose="02020603050405020304" pitchFamily="18" charset="0"/>
            </a:endParaRPr>
          </a:p>
        </p:txBody>
      </p:sp>
      <p:sp>
        <p:nvSpPr>
          <p:cNvPr id="15" name="Rounded Rectangle 14"/>
          <p:cNvSpPr/>
          <p:nvPr/>
        </p:nvSpPr>
        <p:spPr>
          <a:xfrm>
            <a:off x="4606929" y="1290744"/>
            <a:ext cx="7019640" cy="68670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i="1">
                <a:solidFill>
                  <a:schemeClr val="tx1"/>
                </a:solidFill>
                <a:latin typeface="Times New Roman" panose="02020603050405020304" pitchFamily="18" charset="0"/>
                <a:cs typeface="Times New Roman" panose="02020603050405020304" pitchFamily="18" charset="0"/>
              </a:rPr>
              <a:t>=&lt;</a:t>
            </a:r>
            <a:r>
              <a:rPr lang="en-US" sz="3200" b="1" i="1">
                <a:solidFill>
                  <a:srgbClr val="FF0000"/>
                </a:solidFill>
                <a:latin typeface="Times New Roman" panose="02020603050405020304" pitchFamily="18" charset="0"/>
                <a:cs typeface="Times New Roman" panose="02020603050405020304" pitchFamily="18" charset="0"/>
              </a:rPr>
              <a:t>tên hàm</a:t>
            </a:r>
            <a:r>
              <a:rPr lang="en-US" sz="3200" b="1" i="1">
                <a:solidFill>
                  <a:schemeClr val="tx1"/>
                </a:solidFill>
                <a:latin typeface="Times New Roman" panose="02020603050405020304" pitchFamily="18" charset="0"/>
                <a:cs typeface="Times New Roman" panose="02020603050405020304" pitchFamily="18" charset="0"/>
              </a:rPr>
              <a:t>&gt; (&lt;</a:t>
            </a:r>
            <a:r>
              <a:rPr lang="en-US" sz="3200" b="1" i="1">
                <a:solidFill>
                  <a:srgbClr val="FF0000"/>
                </a:solidFill>
                <a:latin typeface="Times New Roman" panose="02020603050405020304" pitchFamily="18" charset="0"/>
                <a:cs typeface="Times New Roman" panose="02020603050405020304" pitchFamily="18" charset="0"/>
              </a:rPr>
              <a:t>các tham số của hàm</a:t>
            </a:r>
            <a:r>
              <a:rPr lang="en-US" sz="3200" b="1" i="1" smtClean="0">
                <a:solidFill>
                  <a:schemeClr val="tx1"/>
                </a:solidFill>
                <a:latin typeface="Times New Roman" panose="02020603050405020304" pitchFamily="18" charset="0"/>
                <a:cs typeface="Times New Roman" panose="02020603050405020304" pitchFamily="18" charset="0"/>
              </a:rPr>
              <a:t>&gt;)</a:t>
            </a:r>
            <a:endParaRPr lang="en-US" sz="3200" b="1" i="1">
              <a:solidFill>
                <a:schemeClr val="tx1"/>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408894" y="2690363"/>
            <a:ext cx="11566796" cy="2404504"/>
          </a:xfrm>
          <a:prstGeom prst="rect">
            <a:avLst/>
          </a:prstGeom>
        </p:spPr>
        <p:txBody>
          <a:bodyPr wrap="square">
            <a:spAutoFit/>
          </a:bodyPr>
          <a:lstStyle/>
          <a:p>
            <a:pPr algn="just">
              <a:lnSpc>
                <a:spcPct val="120000"/>
              </a:lnSpc>
            </a:pPr>
            <a:r>
              <a:rPr lang="en-US" sz="3200" b="1" kern="0" smtClean="0">
                <a:solidFill>
                  <a:prstClr val="black"/>
                </a:solidFill>
                <a:latin typeface="Times New Roman" panose="02020603050405020304" pitchFamily="18" charset="0"/>
                <a:cs typeface="Times New Roman" panose="02020603050405020304" pitchFamily="18" charset="0"/>
              </a:rPr>
              <a:t>- Có thể thay địa chỉ khối ô tính là địa chỉ các ô tính hay giá trị là số cụ thể, có thể kết hợp vừa số vừa là địa chỉ ô tính không?</a:t>
            </a:r>
          </a:p>
          <a:p>
            <a:pPr>
              <a:lnSpc>
                <a:spcPct val="120000"/>
              </a:lnSpc>
            </a:pPr>
            <a:r>
              <a:rPr lang="en-US" sz="3200" b="1" kern="0" smtClean="0">
                <a:solidFill>
                  <a:prstClr val="black"/>
                </a:solidFill>
                <a:latin typeface="Times New Roman" panose="02020603050405020304" pitchFamily="18" charset="0"/>
                <a:cs typeface="Times New Roman" panose="02020603050405020304" pitchFamily="18" charset="0"/>
              </a:rPr>
              <a:t>- Các </a:t>
            </a:r>
            <a:r>
              <a:rPr lang="en-US" sz="3200" b="1" kern="0">
                <a:solidFill>
                  <a:prstClr val="black"/>
                </a:solidFill>
                <a:latin typeface="Times New Roman" panose="02020603050405020304" pitchFamily="18" charset="0"/>
                <a:cs typeface="Times New Roman" panose="02020603050405020304" pitchFamily="18" charset="0"/>
              </a:rPr>
              <a:t>tham số của hàm thường cách nhau bởi dấu </a:t>
            </a:r>
            <a:r>
              <a:rPr lang="en-US" sz="3200" b="1" kern="0" smtClean="0">
                <a:solidFill>
                  <a:prstClr val="black"/>
                </a:solidFill>
                <a:latin typeface="Times New Roman" panose="02020603050405020304" pitchFamily="18" charset="0"/>
                <a:cs typeface="Times New Roman" panose="02020603050405020304" pitchFamily="18" charset="0"/>
              </a:rPr>
              <a:t>gì?</a:t>
            </a:r>
          </a:p>
          <a:p>
            <a:pPr>
              <a:lnSpc>
                <a:spcPct val="120000"/>
              </a:lnSpc>
            </a:pPr>
            <a:r>
              <a:rPr lang="en-US" sz="3200" b="1" kern="0" smtClean="0">
                <a:solidFill>
                  <a:prstClr val="black"/>
                </a:solidFill>
                <a:latin typeface="Times New Roman" panose="02020603050405020304" pitchFamily="18" charset="0"/>
                <a:cs typeface="Times New Roman" panose="02020603050405020304" pitchFamily="18" charset="0"/>
              </a:rPr>
              <a:t>- Ta nên sử dụng giá trị cụ thể hay địa chỉ ô tính?</a:t>
            </a:r>
            <a:endParaRPr lang="en-GB" sz="32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93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xEl>
                                              <p:pRg st="0" end="0"/>
                                            </p:txEl>
                                          </p:spTgt>
                                        </p:tgtEl>
                                        <p:attrNameLst>
                                          <p:attrName>style.visibility</p:attrName>
                                        </p:attrNameLst>
                                      </p:cBhvr>
                                      <p:to>
                                        <p:strVal val="visible"/>
                                      </p:to>
                                    </p:set>
                                    <p:animEffect transition="in" filter="wipe(left)">
                                      <p:cBhvr>
                                        <p:cTn id="22" dur="500"/>
                                        <p:tgtEl>
                                          <p:spTgt spid="1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animEffect transition="in" filter="wipe(left)">
                                      <p:cBhvr>
                                        <p:cTn id="27" dur="500"/>
                                        <p:tgtEl>
                                          <p:spTgt spid="1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
                                            <p:txEl>
                                              <p:pRg st="2" end="2"/>
                                            </p:txEl>
                                          </p:spTgt>
                                        </p:tgtEl>
                                        <p:attrNameLst>
                                          <p:attrName>style.visibility</p:attrName>
                                        </p:attrNameLst>
                                      </p:cBhvr>
                                      <p:to>
                                        <p:strVal val="visible"/>
                                      </p:to>
                                    </p:set>
                                    <p:animEffect transition="in" filter="wipe(left)">
                                      <p:cBhvr>
                                        <p:cTn id="32" dur="500"/>
                                        <p:tgtEl>
                                          <p:spTgt spid="1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left)">
                                      <p:cBhvr>
                                        <p:cTn id="5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animBg="1"/>
      <p:bldP spid="12" grpId="0" animBg="1"/>
      <p:bldP spid="13" grpId="0"/>
      <p:bldP spid="15" grpId="0" animBg="1"/>
      <p:bldP spid="14"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63793" y="66467"/>
            <a:ext cx="11582400" cy="3182717"/>
            <a:chOff x="363793" y="66467"/>
            <a:chExt cx="11582400" cy="3182717"/>
          </a:xfrm>
        </p:grpSpPr>
        <p:sp>
          <p:nvSpPr>
            <p:cNvPr id="2" name="Rectangle 1"/>
            <p:cNvSpPr/>
            <p:nvPr/>
          </p:nvSpPr>
          <p:spPr>
            <a:xfrm>
              <a:off x="363793" y="202196"/>
              <a:ext cx="11582400" cy="3046988"/>
            </a:xfrm>
            <a:prstGeom prst="rect">
              <a:avLst/>
            </a:prstGeom>
          </p:spPr>
          <p:txBody>
            <a:bodyPr wrap="square">
              <a:spAutoFit/>
            </a:bodyPr>
            <a:lstStyle/>
            <a:p>
              <a:pPr>
                <a:lnSpc>
                  <a:spcPct val="120000"/>
                </a:lnSpc>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cs typeface="Times New Roman" panose="02020603050405020304" pitchFamily="18" charset="0"/>
                </a:rPr>
                <a:t>Nút lệnh                dùng để?</a:t>
              </a:r>
            </a:p>
            <a:p>
              <a:pPr marL="722313" indent="-457200">
                <a:lnSpc>
                  <a:spcPct val="120000"/>
                </a:lnSpc>
                <a:buAutoNum type="alphaUcPeriod"/>
              </a:pPr>
              <a:r>
                <a:rPr lang="en-GB" sz="3200" b="1" smtClean="0">
                  <a:latin typeface="Times New Roman" panose="02020603050405020304" pitchFamily="18" charset="0"/>
                  <a:cs typeface="Times New Roman" panose="02020603050405020304" pitchFamily="18" charset="0"/>
                </a:rPr>
                <a:t> Định </a:t>
              </a:r>
              <a:r>
                <a:rPr lang="en-GB" sz="3200" b="1">
                  <a:latin typeface="Times New Roman" panose="02020603050405020304" pitchFamily="18" charset="0"/>
                  <a:cs typeface="Times New Roman" panose="02020603050405020304" pitchFamily="18" charset="0"/>
                </a:rPr>
                <a:t>dạng màu chữ trong ô tính</a:t>
              </a:r>
              <a:r>
                <a:rPr lang="en-GB" sz="3200" b="1" smtClean="0">
                  <a:latin typeface="Times New Roman" panose="02020603050405020304" pitchFamily="18" charset="0"/>
                  <a:cs typeface="Times New Roman" panose="02020603050405020304" pitchFamily="18" charset="0"/>
                </a:rPr>
                <a:t>.</a:t>
              </a:r>
            </a:p>
            <a:p>
              <a:pPr marL="722313" indent="-457200">
                <a:lnSpc>
                  <a:spcPct val="120000"/>
                </a:lnSpc>
                <a:buAutoNum type="alphaUcPeriod"/>
              </a:pPr>
              <a:r>
                <a:rPr lang="en-GB" sz="3200" b="1">
                  <a:latin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cs typeface="Times New Roman" panose="02020603050405020304" pitchFamily="18" charset="0"/>
                </a:rPr>
                <a:t>Tô </a:t>
              </a:r>
              <a:r>
                <a:rPr lang="en-GB" sz="3200" b="1">
                  <a:latin typeface="Times New Roman" panose="02020603050405020304" pitchFamily="18" charset="0"/>
                  <a:cs typeface="Times New Roman" panose="02020603050405020304" pitchFamily="18" charset="0"/>
                </a:rPr>
                <a:t>màu nền ô tính</a:t>
              </a:r>
              <a:r>
                <a:rPr lang="en-GB" sz="3200" b="1" smtClean="0">
                  <a:latin typeface="Times New Roman" panose="02020603050405020304" pitchFamily="18" charset="0"/>
                  <a:cs typeface="Times New Roman" panose="02020603050405020304" pitchFamily="18" charset="0"/>
                </a:rPr>
                <a:t>.</a:t>
              </a:r>
            </a:p>
            <a:p>
              <a:pPr marL="722313" indent="-457200">
                <a:lnSpc>
                  <a:spcPct val="120000"/>
                </a:lnSpc>
                <a:buAutoNum type="alphaUcPeriod"/>
              </a:pPr>
              <a:r>
                <a:rPr lang="en-GB" sz="3200" b="1" smtClean="0">
                  <a:latin typeface="Times New Roman" panose="02020603050405020304" pitchFamily="18" charset="0"/>
                  <a:cs typeface="Times New Roman" panose="02020603050405020304" pitchFamily="18" charset="0"/>
                </a:rPr>
                <a:t> Định </a:t>
              </a:r>
              <a:r>
                <a:rPr lang="en-GB" sz="3200" b="1">
                  <a:latin typeface="Times New Roman" panose="02020603050405020304" pitchFamily="18" charset="0"/>
                  <a:cs typeface="Times New Roman" panose="02020603050405020304" pitchFamily="18" charset="0"/>
                </a:rPr>
                <a:t>dạng kiểu chữ trong ô tính</a:t>
              </a:r>
              <a:r>
                <a:rPr lang="en-GB" sz="3200" b="1" smtClean="0">
                  <a:latin typeface="Times New Roman" panose="02020603050405020304" pitchFamily="18" charset="0"/>
                  <a:cs typeface="Times New Roman" panose="02020603050405020304" pitchFamily="18" charset="0"/>
                </a:rPr>
                <a:t>.</a:t>
              </a:r>
            </a:p>
            <a:p>
              <a:pPr marL="722313" indent="-457200">
                <a:lnSpc>
                  <a:spcPct val="120000"/>
                </a:lnSpc>
                <a:buAutoNum type="alphaUcPeriod"/>
              </a:pPr>
              <a:r>
                <a:rPr lang="en-GB" sz="3200" b="1" smtClean="0">
                  <a:latin typeface="Times New Roman" panose="02020603050405020304" pitchFamily="18" charset="0"/>
                  <a:cs typeface="Times New Roman" panose="02020603050405020304" pitchFamily="18" charset="0"/>
                </a:rPr>
                <a:t> </a:t>
              </a:r>
              <a:r>
                <a:rPr lang="vi-VN" sz="3200" b="1" smtClean="0">
                  <a:latin typeface="Times New Roman" panose="02020603050405020304" pitchFamily="18" charset="0"/>
                  <a:cs typeface="Times New Roman" panose="02020603050405020304" pitchFamily="18" charset="0"/>
                </a:rPr>
                <a:t>Kẻ </a:t>
              </a:r>
              <a:r>
                <a:rPr lang="vi-VN" sz="3200" b="1">
                  <a:latin typeface="Times New Roman" panose="02020603050405020304" pitchFamily="18" charset="0"/>
                  <a:cs typeface="Times New Roman" panose="02020603050405020304" pitchFamily="18" charset="0"/>
                </a:rPr>
                <a:t>đường viền ô tính.</a:t>
              </a:r>
              <a:endParaRPr lang="en-GB" sz="3200" b="1">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470311" y="66467"/>
              <a:ext cx="1175431" cy="825978"/>
            </a:xfrm>
            <a:prstGeom prst="rect">
              <a:avLst/>
            </a:prstGeom>
          </p:spPr>
        </p:pic>
      </p:grpSp>
      <p:sp>
        <p:nvSpPr>
          <p:cNvPr id="4" name="Rectangle 3"/>
          <p:cNvSpPr/>
          <p:nvPr/>
        </p:nvSpPr>
        <p:spPr>
          <a:xfrm>
            <a:off x="363793" y="3249184"/>
            <a:ext cx="7699865" cy="3229346"/>
          </a:xfrm>
          <a:prstGeom prst="rect">
            <a:avLst/>
          </a:prstGeom>
        </p:spPr>
        <p:txBody>
          <a:bodyPr wrap="none">
            <a:spAutoFit/>
          </a:bodyPr>
          <a:lstStyle/>
          <a:p>
            <a:pPr>
              <a:lnSpc>
                <a:spcPct val="130000"/>
              </a:lnSpc>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6.</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cs typeface="Times New Roman" panose="02020603050405020304" pitchFamily="18" charset="0"/>
              </a:rPr>
              <a:t>Cách </a:t>
            </a:r>
            <a:r>
              <a:rPr lang="en-GB" sz="3200" b="1">
                <a:latin typeface="Times New Roman" panose="02020603050405020304" pitchFamily="18" charset="0"/>
                <a:cs typeface="Times New Roman" panose="02020603050405020304" pitchFamily="18" charset="0"/>
              </a:rPr>
              <a:t>viết hàm đúng là</a:t>
            </a:r>
            <a:r>
              <a:rPr lang="en-GB" sz="3200" b="1" smtClean="0">
                <a:latin typeface="Times New Roman" panose="02020603050405020304" pitchFamily="18" charset="0"/>
                <a:cs typeface="Times New Roman" panose="02020603050405020304" pitchFamily="18" charset="0"/>
              </a:rPr>
              <a:t>:</a:t>
            </a:r>
          </a:p>
          <a:p>
            <a:pPr marL="722313" indent="-546100">
              <a:lnSpc>
                <a:spcPct val="130000"/>
              </a:lnSpc>
              <a:buAutoNum type="alphaUcPeriod"/>
            </a:pPr>
            <a:r>
              <a:rPr lang="en-GB" sz="3200" b="1" smtClean="0">
                <a:latin typeface="Times New Roman" panose="02020603050405020304" pitchFamily="18" charset="0"/>
                <a:cs typeface="Times New Roman" panose="02020603050405020304" pitchFamily="18" charset="0"/>
              </a:rPr>
              <a:t>=&lt;</a:t>
            </a:r>
            <a:r>
              <a:rPr lang="en-GB" sz="3200" b="1">
                <a:latin typeface="Times New Roman" panose="02020603050405020304" pitchFamily="18" charset="0"/>
                <a:cs typeface="Times New Roman" panose="02020603050405020304" pitchFamily="18" charset="0"/>
              </a:rPr>
              <a:t>tên hàm&gt;&lt;các tham số của hàm</a:t>
            </a:r>
            <a:r>
              <a:rPr lang="en-GB" sz="3200" b="1" smtClean="0">
                <a:latin typeface="Times New Roman" panose="02020603050405020304" pitchFamily="18" charset="0"/>
                <a:cs typeface="Times New Roman" panose="02020603050405020304" pitchFamily="18" charset="0"/>
              </a:rPr>
              <a:t>&gt;</a:t>
            </a:r>
          </a:p>
          <a:p>
            <a:pPr marL="722313" indent="-546100">
              <a:lnSpc>
                <a:spcPct val="130000"/>
              </a:lnSpc>
              <a:buAutoNum type="alphaUcPeriod"/>
            </a:pPr>
            <a:r>
              <a:rPr lang="en-GB" sz="3200" b="1">
                <a:latin typeface="Times New Roman" panose="02020603050405020304" pitchFamily="18" charset="0"/>
                <a:cs typeface="Times New Roman" panose="02020603050405020304" pitchFamily="18" charset="0"/>
              </a:rPr>
              <a:t>=&lt;tên hàm&gt;(&lt;các tham số của hàm</a:t>
            </a:r>
            <a:r>
              <a:rPr lang="en-GB" sz="3200" b="1" smtClean="0">
                <a:latin typeface="Times New Roman" panose="02020603050405020304" pitchFamily="18" charset="0"/>
                <a:cs typeface="Times New Roman" panose="02020603050405020304" pitchFamily="18" charset="0"/>
              </a:rPr>
              <a:t>&gt;)</a:t>
            </a:r>
          </a:p>
          <a:p>
            <a:pPr marL="722313" indent="-546100">
              <a:lnSpc>
                <a:spcPct val="130000"/>
              </a:lnSpc>
              <a:buAutoNum type="alphaUcPeriod"/>
            </a:pPr>
            <a:r>
              <a:rPr lang="en-GB" sz="3200" b="1">
                <a:latin typeface="Times New Roman" panose="02020603050405020304" pitchFamily="18" charset="0"/>
                <a:cs typeface="Times New Roman" panose="02020603050405020304" pitchFamily="18" charset="0"/>
              </a:rPr>
              <a:t>=(&lt;tên hàm&gt;)(&lt;các tham số của hàm</a:t>
            </a:r>
            <a:r>
              <a:rPr lang="en-GB" sz="3200" b="1" smtClean="0">
                <a:latin typeface="Times New Roman" panose="02020603050405020304" pitchFamily="18" charset="0"/>
                <a:cs typeface="Times New Roman" panose="02020603050405020304" pitchFamily="18" charset="0"/>
              </a:rPr>
              <a:t>&gt;)</a:t>
            </a:r>
          </a:p>
          <a:p>
            <a:pPr marL="722313" indent="-546100">
              <a:lnSpc>
                <a:spcPct val="130000"/>
              </a:lnSpc>
              <a:buAutoNum type="alphaUcPeriod"/>
            </a:pPr>
            <a:r>
              <a:rPr lang="en-GB" sz="3200" b="1">
                <a:latin typeface="Times New Roman" panose="02020603050405020304" pitchFamily="18" charset="0"/>
                <a:cs typeface="Times New Roman" panose="02020603050405020304" pitchFamily="18" charset="0"/>
              </a:rPr>
              <a:t>=(&lt;tên hàm&gt;)&lt;các tham số của hàm&gt;</a:t>
            </a:r>
          </a:p>
        </p:txBody>
      </p:sp>
      <p:pic>
        <p:nvPicPr>
          <p:cNvPr id="6"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492598" y="727377"/>
            <a:ext cx="764694" cy="7917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363793" y="4468003"/>
            <a:ext cx="764694" cy="791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17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style.rotation</p:attrName>
                                        </p:attrNameLst>
                                      </p:cBhvr>
                                      <p:tavLst>
                                        <p:tav tm="0">
                                          <p:val>
                                            <p:fltVal val="720"/>
                                          </p:val>
                                        </p:tav>
                                        <p:tav tm="100000">
                                          <p:val>
                                            <p:fltVal val="0"/>
                                          </p:val>
                                        </p:tav>
                                      </p:tavLst>
                                    </p:anim>
                                    <p:anim calcmode="lin" valueType="num">
                                      <p:cBhvr>
                                        <p:cTn id="23" dur="2000" fill="hold"/>
                                        <p:tgtEl>
                                          <p:spTgt spid="4"/>
                                        </p:tgtEl>
                                        <p:attrNameLst>
                                          <p:attrName>ppt_h</p:attrName>
                                        </p:attrNameLst>
                                      </p:cBhvr>
                                      <p:tavLst>
                                        <p:tav tm="0">
                                          <p:val>
                                            <p:fltVal val="0"/>
                                          </p:val>
                                        </p:tav>
                                        <p:tav tm="100000">
                                          <p:val>
                                            <p:strVal val="#ppt_h"/>
                                          </p:val>
                                        </p:tav>
                                      </p:tavLst>
                                    </p:anim>
                                    <p:anim calcmode="lin" valueType="num">
                                      <p:cBhvr>
                                        <p:cTn id="24"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530" y="38820"/>
            <a:ext cx="11758150" cy="1569660"/>
          </a:xfrm>
          <a:prstGeom prst="rect">
            <a:avLst/>
          </a:prstGeom>
        </p:spPr>
        <p:txBody>
          <a:bodyPr wrap="square">
            <a:spAutoFit/>
          </a:bodyPr>
          <a:lstStyle/>
          <a:p>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7</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b="1" smtClean="0">
                <a:latin typeface="Times New Roman" panose="02020603050405020304" pitchFamily="18" charset="0"/>
                <a:cs typeface="Times New Roman" panose="02020603050405020304" pitchFamily="18" charset="0"/>
              </a:rPr>
              <a:t>Trong </a:t>
            </a:r>
            <a:r>
              <a:rPr lang="vi-VN" sz="3200" b="1">
                <a:latin typeface="Times New Roman" panose="02020603050405020304" pitchFamily="18" charset="0"/>
                <a:cs typeface="Times New Roman" panose="02020603050405020304" pitchFamily="18" charset="0"/>
              </a:rPr>
              <a:t>các cách viết hàm dưới đây, cách viết nào là sai</a:t>
            </a:r>
            <a:r>
              <a:rPr lang="vi-VN" sz="3200" b="1" smtClean="0">
                <a:latin typeface="Times New Roman" panose="02020603050405020304" pitchFamily="18" charset="0"/>
                <a:cs typeface="Times New Roman" panose="02020603050405020304" pitchFamily="18" charset="0"/>
              </a:rPr>
              <a:t>?</a:t>
            </a:r>
            <a:endParaRPr lang="en-GB" sz="3200" b="1" smtClean="0">
              <a:latin typeface="Times New Roman" panose="02020603050405020304" pitchFamily="18" charset="0"/>
              <a:cs typeface="Times New Roman" panose="02020603050405020304" pitchFamily="18" charset="0"/>
            </a:endParaRPr>
          </a:p>
          <a:p>
            <a:r>
              <a:rPr lang="en-GB" sz="3200" b="1" smtClean="0">
                <a:latin typeface="Times New Roman" panose="02020603050405020304" pitchFamily="18" charset="0"/>
                <a:cs typeface="Times New Roman" panose="02020603050405020304" pitchFamily="18" charset="0"/>
              </a:rPr>
              <a:t>  A. =SUM(2,5,7)			B. =sum(A3;A10)		</a:t>
            </a:r>
          </a:p>
          <a:p>
            <a:r>
              <a:rPr lang="en-GB" sz="3200" b="1" smtClean="0">
                <a:latin typeface="Times New Roman" panose="02020603050405020304" pitchFamily="18" charset="0"/>
                <a:cs typeface="Times New Roman" panose="02020603050405020304" pitchFamily="18" charset="0"/>
              </a:rPr>
              <a:t>  C. =sUm(A3,C3:F3)		D. =SuM(10,15,A3</a:t>
            </a:r>
            <a:r>
              <a:rPr lang="en-GB" sz="3200" b="1">
                <a:latin typeface="Times New Roman" panose="02020603050405020304" pitchFamily="18" charset="0"/>
                <a:cs typeface="Times New Roman" panose="02020603050405020304" pitchFamily="18" charset="0"/>
              </a:rPr>
              <a:t>)</a:t>
            </a:r>
          </a:p>
        </p:txBody>
      </p:sp>
      <p:sp>
        <p:nvSpPr>
          <p:cNvPr id="3" name="Rectangle 2"/>
          <p:cNvSpPr/>
          <p:nvPr/>
        </p:nvSpPr>
        <p:spPr>
          <a:xfrm>
            <a:off x="159530" y="1706079"/>
            <a:ext cx="10890097" cy="1569660"/>
          </a:xfrm>
          <a:prstGeom prst="rect">
            <a:avLst/>
          </a:prstGeom>
        </p:spPr>
        <p:txBody>
          <a:bodyPr wrap="none">
            <a:spAutoFit/>
          </a:bodyPr>
          <a:lstStyle/>
          <a:p>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8. </a:t>
            </a:r>
            <a:r>
              <a:rPr lang="en-GB" sz="3200" b="1" smtClean="0">
                <a:latin typeface="Times New Roman" panose="02020603050405020304" pitchFamily="18" charset="0"/>
                <a:cs typeface="Times New Roman" panose="02020603050405020304" pitchFamily="18" charset="0"/>
              </a:rPr>
              <a:t>Tính </a:t>
            </a:r>
            <a:r>
              <a:rPr lang="en-GB" sz="3200" b="1">
                <a:latin typeface="Times New Roman" panose="02020603050405020304" pitchFamily="18" charset="0"/>
                <a:cs typeface="Times New Roman" panose="02020603050405020304" pitchFamily="18" charset="0"/>
              </a:rPr>
              <a:t>năng của hàm AVERAGE là: </a:t>
            </a:r>
            <a:endParaRPr lang="en-GB" sz="3200" b="1" smtClean="0">
              <a:latin typeface="Times New Roman" panose="02020603050405020304" pitchFamily="18" charset="0"/>
              <a:cs typeface="Times New Roman" panose="02020603050405020304" pitchFamily="18" charset="0"/>
            </a:endParaRPr>
          </a:p>
          <a:p>
            <a:r>
              <a:rPr lang="en-GB" sz="3200" b="1" smtClean="0">
                <a:latin typeface="Times New Roman" panose="02020603050405020304" pitchFamily="18" charset="0"/>
                <a:cs typeface="Times New Roman" panose="02020603050405020304" pitchFamily="18" charset="0"/>
              </a:rPr>
              <a:t>  A. Tính </a:t>
            </a:r>
            <a:r>
              <a:rPr lang="en-GB" sz="3200" b="1">
                <a:latin typeface="Times New Roman" panose="02020603050405020304" pitchFamily="18" charset="0"/>
                <a:cs typeface="Times New Roman" panose="02020603050405020304" pitchFamily="18" charset="0"/>
              </a:rPr>
              <a:t>tổng các giá trị </a:t>
            </a:r>
            <a:r>
              <a:rPr lang="en-GB" sz="3200" b="1" smtClean="0">
                <a:latin typeface="Times New Roman" panose="02020603050405020304" pitchFamily="18" charset="0"/>
                <a:cs typeface="Times New Roman" panose="02020603050405020304" pitchFamily="18" charset="0"/>
              </a:rPr>
              <a:t>số		B. Tìm </a:t>
            </a:r>
            <a:r>
              <a:rPr lang="en-GB" sz="3200" b="1">
                <a:latin typeface="Times New Roman" panose="02020603050405020304" pitchFamily="18" charset="0"/>
                <a:cs typeface="Times New Roman" panose="02020603050405020304" pitchFamily="18" charset="0"/>
              </a:rPr>
              <a:t>giá trị nhỏ </a:t>
            </a:r>
            <a:r>
              <a:rPr lang="en-GB" sz="3200" b="1" smtClean="0">
                <a:latin typeface="Times New Roman" panose="02020603050405020304" pitchFamily="18" charset="0"/>
                <a:cs typeface="Times New Roman" panose="02020603050405020304" pitchFamily="18" charset="0"/>
              </a:rPr>
              <a:t>nhất</a:t>
            </a:r>
          </a:p>
          <a:p>
            <a:r>
              <a:rPr lang="en-GB" sz="3200" b="1" smtClean="0">
                <a:latin typeface="Times New Roman" panose="02020603050405020304" pitchFamily="18" charset="0"/>
                <a:cs typeface="Times New Roman" panose="02020603050405020304" pitchFamily="18" charset="0"/>
              </a:rPr>
              <a:t>  C. Đếm </a:t>
            </a:r>
            <a:r>
              <a:rPr lang="en-GB" sz="3200" b="1">
                <a:latin typeface="Times New Roman" panose="02020603050405020304" pitchFamily="18" charset="0"/>
                <a:cs typeface="Times New Roman" panose="02020603050405020304" pitchFamily="18" charset="0"/>
              </a:rPr>
              <a:t>các giá trị </a:t>
            </a:r>
            <a:r>
              <a:rPr lang="en-GB" sz="3200" b="1" smtClean="0">
                <a:latin typeface="Times New Roman" panose="02020603050405020304" pitchFamily="18" charset="0"/>
                <a:cs typeface="Times New Roman" panose="02020603050405020304" pitchFamily="18" charset="0"/>
              </a:rPr>
              <a:t>số			D. Tính </a:t>
            </a:r>
            <a:r>
              <a:rPr lang="en-GB" sz="3200" b="1">
                <a:latin typeface="Times New Roman" panose="02020603050405020304" pitchFamily="18" charset="0"/>
                <a:cs typeface="Times New Roman" panose="02020603050405020304" pitchFamily="18" charset="0"/>
              </a:rPr>
              <a:t>trung bình cộng</a:t>
            </a:r>
          </a:p>
        </p:txBody>
      </p:sp>
      <p:sp>
        <p:nvSpPr>
          <p:cNvPr id="4" name="Rectangle 3"/>
          <p:cNvSpPr/>
          <p:nvPr/>
        </p:nvSpPr>
        <p:spPr>
          <a:xfrm>
            <a:off x="159530" y="3318570"/>
            <a:ext cx="11758150" cy="3539430"/>
          </a:xfrm>
          <a:prstGeom prst="rect">
            <a:avLst/>
          </a:prstGeom>
        </p:spPr>
        <p:txBody>
          <a:bodyPr wrap="square">
            <a:spAutoFit/>
          </a:bodyPr>
          <a:lstStyle/>
          <a:p>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9. </a:t>
            </a:r>
            <a:r>
              <a:rPr lang="en-GB" sz="3200" b="1" smtClean="0">
                <a:latin typeface="Times New Roman" panose="02020603050405020304" pitchFamily="18" charset="0"/>
                <a:cs typeface="Times New Roman" panose="02020603050405020304" pitchFamily="18" charset="0"/>
              </a:rPr>
              <a:t>Chọn </a:t>
            </a:r>
            <a:r>
              <a:rPr lang="en-GB" sz="3200" b="1">
                <a:latin typeface="Times New Roman" panose="02020603050405020304" pitchFamily="18" charset="0"/>
                <a:cs typeface="Times New Roman" panose="02020603050405020304" pitchFamily="18" charset="0"/>
              </a:rPr>
              <a:t>phát biểu đúng</a:t>
            </a:r>
            <a:r>
              <a:rPr lang="en-GB" sz="3200" b="1" smtClean="0">
                <a:latin typeface="Times New Roman" panose="02020603050405020304" pitchFamily="18" charset="0"/>
                <a:cs typeface="Times New Roman" panose="02020603050405020304" pitchFamily="18" charset="0"/>
              </a:rPr>
              <a:t>.</a:t>
            </a:r>
          </a:p>
          <a:p>
            <a:pPr marL="722313" indent="-546100">
              <a:buAutoNum type="alphaUcPeriod"/>
            </a:pPr>
            <a:r>
              <a:rPr lang="vi-VN" sz="3200" b="1" smtClean="0">
                <a:latin typeface="Times New Roman" panose="02020603050405020304" pitchFamily="18" charset="0"/>
                <a:cs typeface="Times New Roman" panose="02020603050405020304" pitchFamily="18" charset="0"/>
              </a:rPr>
              <a:t>Tên </a:t>
            </a:r>
            <a:r>
              <a:rPr lang="vi-VN" sz="3200" b="1">
                <a:latin typeface="Times New Roman" panose="02020603050405020304" pitchFamily="18" charset="0"/>
                <a:cs typeface="Times New Roman" panose="02020603050405020304" pitchFamily="18" charset="0"/>
              </a:rPr>
              <a:t>hàm phân biệt chữ hoa và chữ </a:t>
            </a:r>
            <a:r>
              <a:rPr lang="vi-VN" sz="3200" b="1" smtClean="0">
                <a:latin typeface="Times New Roman" panose="02020603050405020304" pitchFamily="18" charset="0"/>
                <a:cs typeface="Times New Roman" panose="02020603050405020304" pitchFamily="18" charset="0"/>
              </a:rPr>
              <a:t>thường</a:t>
            </a:r>
            <a:endParaRPr lang="en-GB" sz="3200" b="1" smtClean="0">
              <a:latin typeface="Times New Roman" panose="02020603050405020304" pitchFamily="18" charset="0"/>
              <a:cs typeface="Times New Roman" panose="02020603050405020304" pitchFamily="18" charset="0"/>
            </a:endParaRPr>
          </a:p>
          <a:p>
            <a:pPr marL="722313" indent="-546100">
              <a:buAutoNum type="alphaUcPeriod"/>
            </a:pPr>
            <a:r>
              <a:rPr lang="en-GB" sz="3200" b="1">
                <a:latin typeface="Times New Roman" panose="02020603050405020304" pitchFamily="18" charset="0"/>
                <a:cs typeface="Times New Roman" panose="02020603050405020304" pitchFamily="18" charset="0"/>
              </a:rPr>
              <a:t>Tham số của hàm chỉ có thể là các dữ liệu cụ thể hoặc địa chỉ ô tính</a:t>
            </a:r>
            <a:r>
              <a:rPr lang="en-GB" sz="3200" b="1" smtClean="0">
                <a:latin typeface="Times New Roman" panose="02020603050405020304" pitchFamily="18" charset="0"/>
                <a:cs typeface="Times New Roman" panose="02020603050405020304" pitchFamily="18" charset="0"/>
              </a:rPr>
              <a:t>.</a:t>
            </a:r>
          </a:p>
          <a:p>
            <a:pPr marL="722313" indent="-546100">
              <a:buAutoNum type="alphaUcPeriod"/>
            </a:pPr>
            <a:r>
              <a:rPr lang="en-GB" sz="3200" b="1">
                <a:latin typeface="Times New Roman" panose="02020603050405020304" pitchFamily="18" charset="0"/>
                <a:cs typeface="Times New Roman" panose="02020603050405020304" pitchFamily="18" charset="0"/>
              </a:rPr>
              <a:t>Các tham số của hàm cách nhau bởi dấu chấm phẩy </a:t>
            </a:r>
            <a:r>
              <a:rPr lang="en-GB" sz="3200" b="1" smtClean="0">
                <a:latin typeface="Times New Roman" panose="02020603050405020304" pitchFamily="18" charset="0"/>
                <a:cs typeface="Times New Roman" panose="02020603050405020304" pitchFamily="18" charset="0"/>
              </a:rPr>
              <a:t>(;)</a:t>
            </a:r>
          </a:p>
          <a:p>
            <a:pPr marL="722313" indent="-546100">
              <a:buAutoNum type="alphaUcPeriod"/>
            </a:pPr>
            <a:r>
              <a:rPr lang="en-GB" sz="3200" b="1">
                <a:latin typeface="Times New Roman" panose="02020603050405020304" pitchFamily="18" charset="0"/>
                <a:cs typeface="Times New Roman" panose="02020603050405020304" pitchFamily="18" charset="0"/>
              </a:rPr>
              <a:t>Có thể sao chép hàm bằng chức năng tự động diễn dữ liệu (Autofill).</a:t>
            </a:r>
          </a:p>
        </p:txBody>
      </p:sp>
      <p:pic>
        <p:nvPicPr>
          <p:cNvPr id="5"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5448055" y="427796"/>
            <a:ext cx="764694" cy="7917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6391951" y="2703660"/>
            <a:ext cx="764694" cy="7917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189026" y="5727079"/>
            <a:ext cx="764694" cy="791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354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4" dur="1000" fill="hold"/>
                                        <p:tgtEl>
                                          <p:spTgt spid="3"/>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2000"/>
                                        <p:tgtEl>
                                          <p:spTgt spid="4"/>
                                        </p:tgtEl>
                                      </p:cBhvr>
                                    </p:animEffect>
                                    <p:anim calcmode="lin" valueType="num">
                                      <p:cBhvr>
                                        <p:cTn id="40" dur="2000" fill="hold"/>
                                        <p:tgtEl>
                                          <p:spTgt spid="4"/>
                                        </p:tgtEl>
                                        <p:attrNameLst>
                                          <p:attrName>ppt_w</p:attrName>
                                        </p:attrNameLst>
                                      </p:cBhvr>
                                      <p:tavLst>
                                        <p:tav tm="0" fmla="#ppt_w*sin(2.5*pi*$)">
                                          <p:val>
                                            <p:fltVal val="0"/>
                                          </p:val>
                                        </p:tav>
                                        <p:tav tm="100000">
                                          <p:val>
                                            <p:fltVal val="1"/>
                                          </p:val>
                                        </p:tav>
                                      </p:tavLst>
                                    </p:anim>
                                    <p:anim calcmode="lin" valueType="num">
                                      <p:cBhvr>
                                        <p:cTn id="41"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fill="hold"/>
                                        <p:tgtEl>
                                          <p:spTgt spid="7"/>
                                        </p:tgtEl>
                                        <p:attrNameLst>
                                          <p:attrName>ppt_x</p:attrName>
                                        </p:attrNameLst>
                                      </p:cBhvr>
                                      <p:tavLst>
                                        <p:tav tm="0">
                                          <p:val>
                                            <p:strVal val="#ppt_x"/>
                                          </p:val>
                                        </p:tav>
                                        <p:tav tm="100000">
                                          <p:val>
                                            <p:strVal val="#ppt_x"/>
                                          </p:val>
                                        </p:tav>
                                      </p:tavLst>
                                    </p:anim>
                                    <p:anim calcmode="lin" valueType="num">
                                      <p:cBhvr additive="base">
                                        <p:cTn id="4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86" y="14442"/>
            <a:ext cx="11814556" cy="3586366"/>
          </a:xfrm>
          <a:prstGeom prst="rect">
            <a:avLst/>
          </a:prstGeom>
        </p:spPr>
        <p:txBody>
          <a:bodyPr wrap="square">
            <a:spAutoFit/>
          </a:bodyPr>
          <a:lstStyle/>
          <a:p>
            <a:pPr>
              <a:lnSpc>
                <a:spcPct val="120000"/>
              </a:lnSpc>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10. </a:t>
            </a:r>
            <a:r>
              <a:rPr lang="vi-VN" sz="3200" b="1" smtClean="0">
                <a:solidFill>
                  <a:srgbClr val="202124"/>
                </a:solidFill>
                <a:latin typeface="Times New Roman" panose="02020603050405020304" pitchFamily="18" charset="0"/>
                <a:cs typeface="Times New Roman" panose="02020603050405020304" pitchFamily="18" charset="0"/>
              </a:rPr>
              <a:t>Phát </a:t>
            </a:r>
            <a:r>
              <a:rPr lang="vi-VN" sz="3200" b="1">
                <a:solidFill>
                  <a:srgbClr val="202124"/>
                </a:solidFill>
                <a:latin typeface="Times New Roman" panose="02020603050405020304" pitchFamily="18" charset="0"/>
                <a:cs typeface="Times New Roman" panose="02020603050405020304" pitchFamily="18" charset="0"/>
              </a:rPr>
              <a:t>biểu nào dưới đây sai</a:t>
            </a:r>
            <a:r>
              <a:rPr lang="vi-VN" sz="3200" b="1" smtClean="0">
                <a:solidFill>
                  <a:srgbClr val="202124"/>
                </a:solidFill>
                <a:latin typeface="Times New Roman" panose="02020603050405020304" pitchFamily="18" charset="0"/>
                <a:cs typeface="Times New Roman" panose="02020603050405020304" pitchFamily="18" charset="0"/>
              </a:rPr>
              <a:t>?</a:t>
            </a:r>
            <a:endParaRPr lang="en-GB" sz="3200" b="1" smtClean="0">
              <a:solidFill>
                <a:srgbClr val="202124"/>
              </a:solidFill>
              <a:latin typeface="Times New Roman" panose="02020603050405020304" pitchFamily="18" charset="0"/>
              <a:cs typeface="Times New Roman" panose="02020603050405020304" pitchFamily="18" charset="0"/>
            </a:endParaRPr>
          </a:p>
          <a:p>
            <a:pPr marL="354013">
              <a:lnSpc>
                <a:spcPct val="120000"/>
              </a:lnSpc>
            </a:pPr>
            <a:r>
              <a:rPr lang="en-GB" sz="3200" b="1" smtClean="0">
                <a:solidFill>
                  <a:srgbClr val="202124"/>
                </a:solidFill>
                <a:latin typeface="Times New Roman" panose="02020603050405020304" pitchFamily="18" charset="0"/>
                <a:cs typeface="Times New Roman" panose="02020603050405020304" pitchFamily="18" charset="0"/>
              </a:rPr>
              <a:t>A. </a:t>
            </a:r>
            <a:r>
              <a:rPr lang="vi-VN" sz="3200" b="1" smtClean="0">
                <a:solidFill>
                  <a:srgbClr val="202124"/>
                </a:solidFill>
                <a:latin typeface="Times New Roman" panose="02020603050405020304" pitchFamily="18" charset="0"/>
                <a:cs typeface="Times New Roman" panose="02020603050405020304" pitchFamily="18" charset="0"/>
              </a:rPr>
              <a:t>Định </a:t>
            </a:r>
            <a:r>
              <a:rPr lang="vi-VN" sz="3200" b="1">
                <a:solidFill>
                  <a:srgbClr val="202124"/>
                </a:solidFill>
                <a:latin typeface="Times New Roman" panose="02020603050405020304" pitchFamily="18" charset="0"/>
                <a:cs typeface="Times New Roman" panose="02020603050405020304" pitchFamily="18" charset="0"/>
              </a:rPr>
              <a:t>dạng trang tính giúp trang tính đẹp hơn, dễ đọc hơn</a:t>
            </a:r>
            <a:r>
              <a:rPr lang="vi-VN" sz="3200" b="1" smtClean="0">
                <a:solidFill>
                  <a:srgbClr val="202124"/>
                </a:solidFill>
                <a:latin typeface="Times New Roman" panose="02020603050405020304" pitchFamily="18" charset="0"/>
                <a:cs typeface="Times New Roman" panose="02020603050405020304" pitchFamily="18" charset="0"/>
              </a:rPr>
              <a:t>.</a:t>
            </a:r>
            <a:endParaRPr lang="en-GB" sz="3200" b="1" smtClean="0">
              <a:solidFill>
                <a:srgbClr val="202124"/>
              </a:solidFill>
              <a:latin typeface="Times New Roman" panose="02020603050405020304" pitchFamily="18" charset="0"/>
              <a:cs typeface="Times New Roman" panose="02020603050405020304" pitchFamily="18" charset="0"/>
            </a:endParaRPr>
          </a:p>
          <a:p>
            <a:pPr marL="354013">
              <a:lnSpc>
                <a:spcPct val="120000"/>
              </a:lnSpc>
            </a:pPr>
            <a:r>
              <a:rPr lang="en-GB" sz="3200" b="1" smtClean="0">
                <a:solidFill>
                  <a:srgbClr val="202124"/>
                </a:solidFill>
                <a:latin typeface="Times New Roman" panose="02020603050405020304" pitchFamily="18" charset="0"/>
                <a:cs typeface="Times New Roman" panose="02020603050405020304" pitchFamily="18" charset="0"/>
              </a:rPr>
              <a:t>B. </a:t>
            </a:r>
            <a:r>
              <a:rPr lang="vi-VN" sz="3200" b="1">
                <a:solidFill>
                  <a:srgbClr val="202124"/>
                </a:solidFill>
                <a:latin typeface="Times New Roman" panose="02020603050405020304" pitchFamily="18" charset="0"/>
                <a:cs typeface="Times New Roman" panose="02020603050405020304" pitchFamily="18" charset="0"/>
              </a:rPr>
              <a:t>Để định dạng ô tính trước tiên ta chọn ô tính cần định dạng</a:t>
            </a:r>
            <a:r>
              <a:rPr lang="vi-VN" sz="3200" b="1" smtClean="0">
                <a:solidFill>
                  <a:srgbClr val="202124"/>
                </a:solidFill>
                <a:latin typeface="Times New Roman" panose="02020603050405020304" pitchFamily="18" charset="0"/>
                <a:cs typeface="Times New Roman" panose="02020603050405020304" pitchFamily="18" charset="0"/>
              </a:rPr>
              <a:t>.</a:t>
            </a:r>
            <a:endParaRPr lang="en-GB" sz="3200" b="1" smtClean="0">
              <a:solidFill>
                <a:srgbClr val="202124"/>
              </a:solidFill>
              <a:latin typeface="Times New Roman" panose="02020603050405020304" pitchFamily="18" charset="0"/>
              <a:cs typeface="Times New Roman" panose="02020603050405020304" pitchFamily="18" charset="0"/>
            </a:endParaRPr>
          </a:p>
          <a:p>
            <a:pPr marL="811213" indent="-457200">
              <a:lnSpc>
                <a:spcPct val="120000"/>
              </a:lnSpc>
            </a:pPr>
            <a:r>
              <a:rPr lang="en-GB" sz="3200" b="1">
                <a:solidFill>
                  <a:srgbClr val="202124"/>
                </a:solidFill>
                <a:latin typeface="Times New Roman" panose="02020603050405020304" pitchFamily="18" charset="0"/>
                <a:cs typeface="Times New Roman" panose="02020603050405020304" pitchFamily="18" charset="0"/>
              </a:rPr>
              <a:t>C. Để định dạng ô tính ta sử dụng nhóm lệnh Home&gt; Font và Home&gt;Alignment</a:t>
            </a:r>
            <a:r>
              <a:rPr lang="en-GB" sz="3200" b="1" smtClean="0">
                <a:solidFill>
                  <a:srgbClr val="202124"/>
                </a:solidFill>
                <a:latin typeface="Times New Roman" panose="02020603050405020304" pitchFamily="18" charset="0"/>
                <a:cs typeface="Times New Roman" panose="02020603050405020304" pitchFamily="18" charset="0"/>
              </a:rPr>
              <a:t>.</a:t>
            </a:r>
          </a:p>
          <a:p>
            <a:pPr marL="354013">
              <a:lnSpc>
                <a:spcPct val="120000"/>
              </a:lnSpc>
            </a:pPr>
            <a:r>
              <a:rPr lang="en-GB" sz="3200" b="1">
                <a:solidFill>
                  <a:srgbClr val="202124"/>
                </a:solidFill>
                <a:latin typeface="Times New Roman" panose="02020603050405020304" pitchFamily="18" charset="0"/>
                <a:cs typeface="Times New Roman" panose="02020603050405020304" pitchFamily="18" charset="0"/>
              </a:rPr>
              <a:t>D. Không định dạng trang tính thì sẽ thiếu dữ liệu. </a:t>
            </a:r>
            <a:endParaRPr lang="en-GB" sz="3200" b="1">
              <a:latin typeface="Times New Roman" panose="02020603050405020304" pitchFamily="18" charset="0"/>
              <a:cs typeface="Times New Roman" panose="02020603050405020304" pitchFamily="18" charset="0"/>
            </a:endParaRPr>
          </a:p>
        </p:txBody>
      </p:sp>
      <p:pic>
        <p:nvPicPr>
          <p:cNvPr id="3"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315616" y="2924891"/>
            <a:ext cx="764694" cy="7917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89994" y="3748568"/>
            <a:ext cx="11527339" cy="2923877"/>
          </a:xfrm>
          <a:prstGeom prst="rect">
            <a:avLst/>
          </a:prstGeom>
        </p:spPr>
        <p:txBody>
          <a:bodyPr wrap="square">
            <a:spAutoFit/>
          </a:bodyPr>
          <a:lstStyle/>
          <a:p>
            <a:pPr marR="30480" algn="just">
              <a:lnSpc>
                <a:spcPct val="115000"/>
              </a:lnSpc>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11.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Cho </a:t>
            </a:r>
            <a:r>
              <a:rPr lang="en-GB" sz="3200" b="1">
                <a:latin typeface="Times New Roman" panose="02020603050405020304" pitchFamily="18" charset="0"/>
                <a:ea typeface="Times New Roman" panose="02020603050405020304" pitchFamily="18" charset="0"/>
                <a:cs typeface="Times New Roman" panose="02020603050405020304" pitchFamily="18" charset="0"/>
              </a:rPr>
              <a:t>hàm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=maX(A3:A10</a:t>
            </a:r>
            <a:r>
              <a:rPr lang="en-GB" sz="3200" b="1">
                <a:latin typeface="Times New Roman" panose="02020603050405020304" pitchFamily="18" charset="0"/>
                <a:ea typeface="Times New Roman" panose="02020603050405020304" pitchFamily="18" charset="0"/>
                <a:cs typeface="Times New Roman" panose="02020603050405020304" pitchFamily="18" charset="0"/>
              </a:rPr>
              <a:t>) để thực hiện?</a:t>
            </a:r>
          </a:p>
          <a:p>
            <a:pPr marL="450215" marR="30480" algn="just">
              <a:lnSpc>
                <a:spcPct val="115000"/>
              </a:lnSpc>
              <a:spcAft>
                <a:spcPts val="0"/>
              </a:spcAft>
            </a:pPr>
            <a:r>
              <a:rPr lang="en-GB" sz="3200" b="1">
                <a:latin typeface="Times New Roman" panose="02020603050405020304" pitchFamily="18" charset="0"/>
                <a:ea typeface="Times New Roman" panose="02020603050405020304" pitchFamily="18" charset="0"/>
                <a:cs typeface="Times New Roman" panose="02020603050405020304" pitchFamily="18" charset="0"/>
              </a:rPr>
              <a:t>A. Tính tổng của </a:t>
            </a:r>
            <a:r>
              <a:rPr lang="en-GB" sz="3200" b="1">
                <a:latin typeface="Times New Roman" panose="02020603050405020304" pitchFamily="18" charset="0"/>
                <a:ea typeface="Times New Roman" panose="02020603050405020304" pitchFamily="18" charset="0"/>
                <a:cs typeface="Times New Roman" panose="02020603050405020304" pitchFamily="18" charset="0"/>
              </a:rPr>
              <a:t>ô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A3 </a:t>
            </a:r>
            <a:r>
              <a:rPr lang="en-GB" sz="3200" b="1">
                <a:latin typeface="Times New Roman" panose="02020603050405020304" pitchFamily="18" charset="0"/>
                <a:ea typeface="Times New Roman" panose="02020603050405020304" pitchFamily="18" charset="0"/>
                <a:cs typeface="Times New Roman" panose="02020603050405020304" pitchFamily="18" charset="0"/>
              </a:rPr>
              <a:t>và ô A10.	</a:t>
            </a:r>
            <a:r>
              <a:rPr lang="en-GB" sz="3200" b="1">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	</a:t>
            </a:r>
          </a:p>
          <a:p>
            <a:pPr marL="450215" marR="30480" algn="just">
              <a:lnSpc>
                <a:spcPct val="115000"/>
              </a:lnSpc>
              <a:spcAft>
                <a:spcPts val="0"/>
              </a:spcAft>
            </a:pP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B</a:t>
            </a:r>
            <a:r>
              <a:rPr lang="en-GB" sz="3200" b="1">
                <a:latin typeface="Times New Roman" panose="02020603050405020304" pitchFamily="18" charset="0"/>
                <a:ea typeface="Times New Roman" panose="02020603050405020304" pitchFamily="18" charset="0"/>
                <a:cs typeface="Times New Roman" panose="02020603050405020304" pitchFamily="18" charset="0"/>
              </a:rPr>
              <a:t>. Tìm giá trị lớn nhất của </a:t>
            </a:r>
            <a:r>
              <a:rPr lang="en-GB" sz="3200" b="1">
                <a:latin typeface="Times New Roman" panose="02020603050405020304" pitchFamily="18" charset="0"/>
                <a:ea typeface="Times New Roman" panose="02020603050405020304" pitchFamily="18" charset="0"/>
                <a:cs typeface="Times New Roman" panose="02020603050405020304" pitchFamily="18" charset="0"/>
              </a:rPr>
              <a:t>ô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A3 và </a:t>
            </a:r>
            <a:r>
              <a:rPr lang="en-GB" sz="3200" b="1">
                <a:latin typeface="Times New Roman" panose="02020603050405020304" pitchFamily="18" charset="0"/>
                <a:ea typeface="Times New Roman" panose="02020603050405020304" pitchFamily="18" charset="0"/>
                <a:cs typeface="Times New Roman" panose="02020603050405020304" pitchFamily="18" charset="0"/>
              </a:rPr>
              <a:t>ô A10.</a:t>
            </a:r>
          </a:p>
          <a:p>
            <a:pPr marL="450215" marR="30480" algn="just">
              <a:lnSpc>
                <a:spcPct val="115000"/>
              </a:lnSpc>
            </a:pPr>
            <a:r>
              <a:rPr lang="en-GB" sz="3200" b="1">
                <a:latin typeface="Times New Roman" panose="02020603050405020304" pitchFamily="18" charset="0"/>
                <a:ea typeface="Times New Roman" panose="02020603050405020304" pitchFamily="18" charset="0"/>
                <a:cs typeface="Times New Roman" panose="02020603050405020304" pitchFamily="18" charset="0"/>
              </a:rPr>
              <a:t>C.</a:t>
            </a:r>
            <a:r>
              <a:rPr lang="en-GB" sz="3200" b="1">
                <a:latin typeface="Times New Roman" panose="02020603050405020304" pitchFamily="18" charset="0"/>
                <a:ea typeface="Times New Roman" panose="02020603050405020304" pitchFamily="18" charset="0"/>
                <a:cs typeface="Times New Roman" panose="02020603050405020304" pitchFamily="18" charset="0"/>
              </a:rPr>
              <a:t> </a:t>
            </a:r>
            <a:r>
              <a:rPr lang="en-GB" sz="3200" b="1">
                <a:latin typeface="Times New Roman" panose="02020603050405020304" pitchFamily="18" charset="0"/>
                <a:ea typeface="Times New Roman" panose="02020603050405020304" pitchFamily="18" charset="0"/>
                <a:cs typeface="Times New Roman" panose="02020603050405020304" pitchFamily="18" charset="0"/>
              </a:rPr>
              <a:t>Tìm giá trị lớn nhất của ô A3 đến ô A10.</a:t>
            </a:r>
          </a:p>
          <a:p>
            <a:pPr marL="450215" marR="30480" algn="just">
              <a:lnSpc>
                <a:spcPct val="115000"/>
              </a:lnSpc>
              <a:spcAft>
                <a:spcPts val="0"/>
              </a:spcAft>
            </a:pP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D</a:t>
            </a:r>
            <a:r>
              <a:rPr lang="en-GB" sz="3200" b="1">
                <a:latin typeface="Times New Roman" panose="02020603050405020304" pitchFamily="18" charset="0"/>
                <a:ea typeface="Times New Roman" panose="02020603050405020304" pitchFamily="18" charset="0"/>
                <a:cs typeface="Times New Roman" panose="02020603050405020304" pitchFamily="18" charset="0"/>
              </a:rPr>
              <a:t>. Tìm giá trị nhỏ nhất từ </a:t>
            </a:r>
            <a:r>
              <a:rPr lang="en-GB" sz="3200" b="1">
                <a:latin typeface="Times New Roman" panose="02020603050405020304" pitchFamily="18" charset="0"/>
                <a:ea typeface="Times New Roman" panose="02020603050405020304" pitchFamily="18" charset="0"/>
                <a:cs typeface="Times New Roman" panose="02020603050405020304" pitchFamily="18" charset="0"/>
              </a:rPr>
              <a:t>ô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A3 </a:t>
            </a:r>
            <a:r>
              <a:rPr lang="en-GB" sz="3200" b="1">
                <a:latin typeface="Times New Roman" panose="02020603050405020304" pitchFamily="18" charset="0"/>
                <a:ea typeface="Times New Roman" panose="02020603050405020304" pitchFamily="18" charset="0"/>
                <a:cs typeface="Times New Roman" panose="02020603050405020304" pitchFamily="18" charset="0"/>
              </a:rPr>
              <a:t>đến ô A10.</a:t>
            </a:r>
            <a:endParaRPr lang="en-GB" sz="32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6"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547913" y="5367141"/>
            <a:ext cx="764694" cy="791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30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805" y="260696"/>
            <a:ext cx="11611897" cy="1716367"/>
          </a:xfrm>
          <a:prstGeom prst="rect">
            <a:avLst/>
          </a:prstGeom>
        </p:spPr>
        <p:txBody>
          <a:bodyPr wrap="square">
            <a:spAutoFit/>
          </a:bodyPr>
          <a:lstStyle/>
          <a:p>
            <a:pPr marR="30480" algn="just">
              <a:lnSpc>
                <a:spcPct val="115000"/>
              </a:lnSpc>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12.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Cho </a:t>
            </a:r>
            <a:r>
              <a:rPr lang="en-GB" sz="3200" b="1">
                <a:latin typeface="Times New Roman" panose="02020603050405020304" pitchFamily="18" charset="0"/>
                <a:ea typeface="Times New Roman" panose="02020603050405020304" pitchFamily="18" charset="0"/>
                <a:cs typeface="Times New Roman" panose="02020603050405020304" pitchFamily="18" charset="0"/>
              </a:rPr>
              <a:t>giá trị các ô D3 </a:t>
            </a:r>
            <a:r>
              <a:rPr lang="en-GB" sz="3200" b="1">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11; </a:t>
            </a:r>
            <a:r>
              <a:rPr lang="en-GB" sz="3200" b="1">
                <a:latin typeface="Times New Roman" panose="02020603050405020304" pitchFamily="18" charset="0"/>
                <a:ea typeface="Times New Roman" panose="02020603050405020304" pitchFamily="18" charset="0"/>
                <a:cs typeface="Times New Roman" panose="02020603050405020304" pitchFamily="18" charset="0"/>
              </a:rPr>
              <a:t>D4 = 7; D5 </a:t>
            </a:r>
            <a:r>
              <a:rPr lang="en-GB" sz="3200" b="1">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9. </a:t>
            </a:r>
            <a:r>
              <a:rPr lang="en-GB" sz="3200" b="1">
                <a:latin typeface="Times New Roman" panose="02020603050405020304" pitchFamily="18" charset="0"/>
                <a:ea typeface="Times New Roman" panose="02020603050405020304" pitchFamily="18" charset="0"/>
                <a:cs typeface="Times New Roman" panose="02020603050405020304" pitchFamily="18" charset="0"/>
              </a:rPr>
              <a:t>Kết quả ở ô D6 bằng bao nhiêu nếu ta nhập công thức: </a:t>
            </a:r>
            <a:r>
              <a:rPr lang="en-GB" sz="3200" b="1">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ea typeface="Times New Roman" panose="02020603050405020304" pitchFamily="18" charset="0"/>
                <a:cs typeface="Times New Roman" panose="02020603050405020304" pitchFamily="18" charset="0"/>
              </a:rPr>
              <a:t>Average(D4,D5</a:t>
            </a:r>
            <a:r>
              <a:rPr lang="en-GB" sz="3200" b="1">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A. 5			B. 4				C. 7,5			D. 8</a:t>
            </a:r>
            <a:endParaRPr lang="en-GB" sz="3200" b="1">
              <a:effectLst/>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6" name="Group 5"/>
          <p:cNvGrpSpPr/>
          <p:nvPr/>
        </p:nvGrpSpPr>
        <p:grpSpPr>
          <a:xfrm>
            <a:off x="245805" y="2241756"/>
            <a:ext cx="11611896" cy="3091738"/>
            <a:chOff x="245805" y="2374491"/>
            <a:chExt cx="11611896" cy="3091738"/>
          </a:xfrm>
        </p:grpSpPr>
        <p:sp>
          <p:nvSpPr>
            <p:cNvPr id="4" name="Rectangle 2"/>
            <p:cNvSpPr>
              <a:spLocks noChangeArrowheads="1"/>
            </p:cNvSpPr>
            <p:nvPr/>
          </p:nvSpPr>
          <p:spPr bwMode="auto">
            <a:xfrm>
              <a:off x="245805" y="2419241"/>
              <a:ext cx="1161189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20000"/>
                </a:lnSpc>
                <a:spcBef>
                  <a:spcPct val="0"/>
                </a:spcBef>
                <a:spcAft>
                  <a:spcPct val="0"/>
                </a:spcAft>
              </a:pPr>
              <a:r>
                <a:rPr kumimoji="0" lang="en-US" altLang="en-US" sz="3200" b="1" i="0" u="none"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a:t>
              </a:r>
              <a:r>
                <a:rPr kumimoji="0" lang="en-US" altLang="en-US" sz="3200" b="1" i="0" u="none"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kumimoji="0" lang="en-US" altLang="en-US" sz="3200" b="1" i="0" u="none"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Nút </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lệnh                </a:t>
              </a:r>
              <a:r>
                <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rPr>
                <a:t>có </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tác dụng gì?</a:t>
              </a:r>
              <a:endParaRPr lang="en-GB" altLang="en-US" sz="3200" b="1">
                <a:latin typeface="Times New Roman" panose="02020603050405020304" pitchFamily="18" charset="0"/>
                <a:cs typeface="Times New Roman" panose="02020603050405020304" pitchFamily="18" charset="0"/>
              </a:endParaRPr>
            </a:p>
            <a:p>
              <a:pPr lvl="0" algn="just" eaLnBrk="0" fontAlgn="base" hangingPunct="0">
                <a:lnSpc>
                  <a:spcPct val="120000"/>
                </a:lnSpc>
                <a:spcBef>
                  <a:spcPct val="0"/>
                </a:spcBef>
                <a:spcAft>
                  <a:spcPct val="0"/>
                </a:spcAft>
              </a:pPr>
              <a:r>
                <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rPr>
                <a:t>A. Định </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dạng màu chữ trong ô tính.		</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endParaRPr>
            </a:p>
            <a:p>
              <a:pPr lvl="0" algn="just" eaLnBrk="0" fontAlgn="base" hangingPunct="0">
                <a:lnSpc>
                  <a:spcPct val="120000"/>
                </a:lnSpc>
                <a:spcBef>
                  <a:spcPct val="0"/>
                </a:spcBef>
                <a:spcAft>
                  <a:spcPct val="0"/>
                </a:spcAft>
              </a:pPr>
              <a:r>
                <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rPr>
                <a:t>B</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 Tô màu nền ô tính.		</a:t>
              </a:r>
              <a:endParaRPr lang="en-GB" altLang="en-US" sz="3200" b="1">
                <a:latin typeface="Times New Roman" panose="02020603050405020304" pitchFamily="18" charset="0"/>
                <a:cs typeface="Times New Roman" panose="02020603050405020304" pitchFamily="18" charset="0"/>
              </a:endParaRPr>
            </a:p>
            <a:p>
              <a:pPr lvl="0" algn="just" eaLnBrk="0" fontAlgn="base" hangingPunct="0">
                <a:lnSpc>
                  <a:spcPct val="120000"/>
                </a:lnSpc>
                <a:spcBef>
                  <a:spcPct val="0"/>
                </a:spcBef>
                <a:spcAft>
                  <a:spcPct val="0"/>
                </a:spcAft>
              </a:pP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C. Kẻ đường viền ô tính.				</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endParaRPr>
            </a:p>
            <a:p>
              <a:pPr lvl="0" algn="just" eaLnBrk="0" fontAlgn="base" hangingPunct="0">
                <a:lnSpc>
                  <a:spcPct val="120000"/>
                </a:lnSpc>
                <a:spcBef>
                  <a:spcPct val="0"/>
                </a:spcBef>
                <a:spcAft>
                  <a:spcPct val="0"/>
                </a:spcAft>
              </a:pPr>
              <a:r>
                <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rPr>
                <a:t>D</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 Căn lề trong ô </a:t>
              </a:r>
              <a:r>
                <a:rPr lang="en-US" altLang="en-US" sz="3200" b="1">
                  <a:latin typeface="Times New Roman" panose="02020603050405020304" pitchFamily="18" charset="0"/>
                  <a:ea typeface="Times New Roman" panose="02020603050405020304" pitchFamily="18" charset="0"/>
                  <a:cs typeface="Times New Roman" panose="02020603050405020304" pitchFamily="18" charset="0"/>
                </a:rPr>
                <a:t>tính</a:t>
              </a:r>
              <a:r>
                <a:rPr lang="en-US" altLang="en-US" sz="3200" b="1"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3200" b="1">
                <a:latin typeface="Times New Roman" panose="02020603050405020304" pitchFamily="18" charset="0"/>
                <a:cs typeface="Times New Roman" panose="02020603050405020304" pitchFamily="18" charset="0"/>
              </a:endParaRPr>
            </a:p>
          </p:txBody>
        </p:sp>
        <p:pic>
          <p:nvPicPr>
            <p:cNvPr id="102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7204" y="2374491"/>
              <a:ext cx="1406014" cy="79088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685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80">
                                          <p:stCondLst>
                                            <p:cond delay="0"/>
                                          </p:stCondLst>
                                        </p:cTn>
                                        <p:tgtEl>
                                          <p:spTgt spid="6"/>
                                        </p:tgtEl>
                                      </p:cBhvr>
                                    </p:animEffect>
                                    <p:anim calcmode="lin" valueType="num">
                                      <p:cBhvr>
                                        <p:cTn id="1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1" dur="26">
                                          <p:stCondLst>
                                            <p:cond delay="650"/>
                                          </p:stCondLst>
                                        </p:cTn>
                                        <p:tgtEl>
                                          <p:spTgt spid="6"/>
                                        </p:tgtEl>
                                      </p:cBhvr>
                                      <p:to x="100000" y="60000"/>
                                    </p:animScale>
                                    <p:animScale>
                                      <p:cBhvr>
                                        <p:cTn id="22" dur="166" decel="50000">
                                          <p:stCondLst>
                                            <p:cond delay="676"/>
                                          </p:stCondLst>
                                        </p:cTn>
                                        <p:tgtEl>
                                          <p:spTgt spid="6"/>
                                        </p:tgtEl>
                                      </p:cBhvr>
                                      <p:to x="100000" y="100000"/>
                                    </p:animScale>
                                    <p:animScale>
                                      <p:cBhvr>
                                        <p:cTn id="23" dur="26">
                                          <p:stCondLst>
                                            <p:cond delay="1312"/>
                                          </p:stCondLst>
                                        </p:cTn>
                                        <p:tgtEl>
                                          <p:spTgt spid="6"/>
                                        </p:tgtEl>
                                      </p:cBhvr>
                                      <p:to x="100000" y="80000"/>
                                    </p:animScale>
                                    <p:animScale>
                                      <p:cBhvr>
                                        <p:cTn id="24" dur="166" decel="50000">
                                          <p:stCondLst>
                                            <p:cond delay="1338"/>
                                          </p:stCondLst>
                                        </p:cTn>
                                        <p:tgtEl>
                                          <p:spTgt spid="6"/>
                                        </p:tgtEl>
                                      </p:cBhvr>
                                      <p:to x="100000" y="100000"/>
                                    </p:animScale>
                                    <p:animScale>
                                      <p:cBhvr>
                                        <p:cTn id="25" dur="26">
                                          <p:stCondLst>
                                            <p:cond delay="1642"/>
                                          </p:stCondLst>
                                        </p:cTn>
                                        <p:tgtEl>
                                          <p:spTgt spid="6"/>
                                        </p:tgtEl>
                                      </p:cBhvr>
                                      <p:to x="100000" y="90000"/>
                                    </p:animScale>
                                    <p:animScale>
                                      <p:cBhvr>
                                        <p:cTn id="26" dur="166" decel="50000">
                                          <p:stCondLst>
                                            <p:cond delay="1668"/>
                                          </p:stCondLst>
                                        </p:cTn>
                                        <p:tgtEl>
                                          <p:spTgt spid="6"/>
                                        </p:tgtEl>
                                      </p:cBhvr>
                                      <p:to x="100000" y="100000"/>
                                    </p:animScale>
                                    <p:animScale>
                                      <p:cBhvr>
                                        <p:cTn id="27" dur="26">
                                          <p:stCondLst>
                                            <p:cond delay="1808"/>
                                          </p:stCondLst>
                                        </p:cTn>
                                        <p:tgtEl>
                                          <p:spTgt spid="6"/>
                                        </p:tgtEl>
                                      </p:cBhvr>
                                      <p:to x="100000" y="95000"/>
                                    </p:animScale>
                                    <p:animScale>
                                      <p:cBhvr>
                                        <p:cTn id="2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1169895" y="0"/>
            <a:ext cx="10234005" cy="738664"/>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6" name="TextBox 5"/>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1. Hàm số trong bảng tính </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728520" y="1426407"/>
            <a:ext cx="3853940" cy="584775"/>
          </a:xfrm>
          <a:prstGeom prst="rect">
            <a:avLst/>
          </a:prstGeom>
        </p:spPr>
        <p:txBody>
          <a:bodyPr wrap="none">
            <a:spAutoFit/>
          </a:bodyPr>
          <a:lstStyle/>
          <a:p>
            <a:r>
              <a:rPr lang="en-US" sz="3200" b="1" kern="0" smtClean="0">
                <a:solidFill>
                  <a:prstClr val="black"/>
                </a:solidFill>
                <a:latin typeface="Times New Roman" panose="02020603050405020304" pitchFamily="18" charset="0"/>
                <a:cs typeface="Times New Roman" panose="02020603050405020304" pitchFamily="18" charset="0"/>
              </a:rPr>
              <a:t>- Nêu cách </a:t>
            </a:r>
            <a:r>
              <a:rPr lang="en-US" sz="3200" b="1" kern="0">
                <a:solidFill>
                  <a:prstClr val="black"/>
                </a:solidFill>
                <a:latin typeface="Times New Roman" panose="02020603050405020304" pitchFamily="18" charset="0"/>
                <a:cs typeface="Times New Roman" panose="02020603050405020304" pitchFamily="18" charset="0"/>
              </a:rPr>
              <a:t>viết </a:t>
            </a:r>
            <a:r>
              <a:rPr lang="en-US" sz="3200" b="1" kern="0" smtClean="0">
                <a:solidFill>
                  <a:prstClr val="black"/>
                </a:solidFill>
                <a:latin typeface="Times New Roman" panose="02020603050405020304" pitchFamily="18" charset="0"/>
                <a:cs typeface="Times New Roman" panose="02020603050405020304" pitchFamily="18" charset="0"/>
              </a:rPr>
              <a:t>hàm?</a:t>
            </a:r>
            <a:endParaRPr lang="en-GB" sz="3200" b="1">
              <a:latin typeface="Times New Roman" panose="02020603050405020304" pitchFamily="18" charset="0"/>
              <a:cs typeface="Times New Roman" panose="02020603050405020304" pitchFamily="18" charset="0"/>
            </a:endParaRPr>
          </a:p>
        </p:txBody>
      </p:sp>
      <p:sp>
        <p:nvSpPr>
          <p:cNvPr id="3" name="Rectangle 2"/>
          <p:cNvSpPr/>
          <p:nvPr/>
        </p:nvSpPr>
        <p:spPr>
          <a:xfrm>
            <a:off x="728520" y="2243465"/>
            <a:ext cx="9510937" cy="584775"/>
          </a:xfrm>
          <a:prstGeom prst="rect">
            <a:avLst/>
          </a:prstGeom>
        </p:spPr>
        <p:txBody>
          <a:bodyPr wrap="none">
            <a:spAutoFit/>
          </a:bodyPr>
          <a:lstStyle/>
          <a:p>
            <a:r>
              <a:rPr lang="en-US" sz="3200" b="1" kern="0" smtClean="0">
                <a:solidFill>
                  <a:prstClr val="black"/>
                </a:solidFill>
                <a:latin typeface="Times New Roman" panose="02020603050405020304" pitchFamily="18" charset="0"/>
                <a:cs typeface="Times New Roman" panose="02020603050405020304" pitchFamily="18" charset="0"/>
              </a:rPr>
              <a:t>- Các </a:t>
            </a:r>
            <a:r>
              <a:rPr lang="en-US" sz="3200" b="1" kern="0">
                <a:solidFill>
                  <a:prstClr val="black"/>
                </a:solidFill>
                <a:latin typeface="Times New Roman" panose="02020603050405020304" pitchFamily="18" charset="0"/>
                <a:cs typeface="Times New Roman" panose="02020603050405020304" pitchFamily="18" charset="0"/>
              </a:rPr>
              <a:t>tham số của hàm thường cách nhau bởi dấu </a:t>
            </a:r>
            <a:r>
              <a:rPr lang="en-US" sz="3200" b="1" kern="0" smtClean="0">
                <a:solidFill>
                  <a:prstClr val="black"/>
                </a:solidFill>
                <a:latin typeface="Times New Roman" panose="02020603050405020304" pitchFamily="18" charset="0"/>
                <a:cs typeface="Times New Roman" panose="02020603050405020304" pitchFamily="18" charset="0"/>
              </a:rPr>
              <a:t>gì?</a:t>
            </a:r>
            <a:endParaRPr lang="en-GB" sz="3200" b="1">
              <a:latin typeface="Times New Roman" panose="02020603050405020304" pitchFamily="18" charset="0"/>
              <a:cs typeface="Times New Roman" panose="02020603050405020304" pitchFamily="18" charset="0"/>
            </a:endParaRPr>
          </a:p>
        </p:txBody>
      </p:sp>
      <p:sp>
        <p:nvSpPr>
          <p:cNvPr id="9" name="TextBox 8"/>
          <p:cNvSpPr txBox="1"/>
          <p:nvPr/>
        </p:nvSpPr>
        <p:spPr>
          <a:xfrm>
            <a:off x="728520" y="3162454"/>
            <a:ext cx="11037656" cy="1077218"/>
          </a:xfrm>
          <a:prstGeom prst="rect">
            <a:avLst/>
          </a:prstGeom>
          <a:noFill/>
        </p:spPr>
        <p:txBody>
          <a:bodyPr wrap="square" rtlCol="0">
            <a:spAutoFit/>
          </a:bodyPr>
          <a:lstStyle/>
          <a:p>
            <a:pPr algn="just"/>
            <a:r>
              <a:rPr lang="en-GB" sz="3200" b="1" smtClean="0">
                <a:latin typeface="Times New Roman" panose="02020603050405020304" pitchFamily="18" charset="0"/>
                <a:cs typeface="Times New Roman" panose="02020603050405020304" pitchFamily="18" charset="0"/>
              </a:rPr>
              <a:t>- </a:t>
            </a:r>
            <a:r>
              <a:rPr lang="vi-VN" sz="3200" b="1" smtClean="0">
                <a:latin typeface="Times New Roman" panose="02020603050405020304" pitchFamily="18" charset="0"/>
                <a:cs typeface="Times New Roman" panose="02020603050405020304" pitchFamily="18" charset="0"/>
              </a:rPr>
              <a:t>Theo </a:t>
            </a:r>
            <a:r>
              <a:rPr lang="vi-VN" sz="3200" b="1">
                <a:latin typeface="Times New Roman" panose="02020603050405020304" pitchFamily="18" charset="0"/>
                <a:cs typeface="Times New Roman" panose="02020603050405020304" pitchFamily="18" charset="0"/>
              </a:rPr>
              <a:t>em nên sử dụng tham số của hàm là dữ liệu cụ thể hay địa chỉ ô tính, khối ô tính? Vì sao</a:t>
            </a:r>
            <a:r>
              <a:rPr lang="vi-VN" sz="3200" b="1" smtClean="0">
                <a:latin typeface="Times New Roman" panose="02020603050405020304" pitchFamily="18" charset="0"/>
                <a:cs typeface="Times New Roman" panose="02020603050405020304" pitchFamily="18" charset="0"/>
              </a:rPr>
              <a:t>?</a:t>
            </a:r>
            <a:endParaRPr lang="vi-VN" sz="3200" b="1">
              <a:latin typeface="Times New Roman" panose="02020603050405020304" pitchFamily="18" charset="0"/>
              <a:cs typeface="Times New Roman" panose="02020603050405020304" pitchFamily="18" charset="0"/>
            </a:endParaRPr>
          </a:p>
        </p:txBody>
      </p:sp>
      <p:sp>
        <p:nvSpPr>
          <p:cNvPr id="10" name="Rounded Rectangle 9"/>
          <p:cNvSpPr/>
          <p:nvPr/>
        </p:nvSpPr>
        <p:spPr>
          <a:xfrm>
            <a:off x="728520" y="4824447"/>
            <a:ext cx="3547920" cy="1752600"/>
          </a:xfrm>
          <a:prstGeom prst="roundRect">
            <a:avLst/>
          </a:prstGeom>
          <a:solidFill>
            <a:srgbClr val="E4CFB4"/>
          </a:solidFill>
          <a:ln>
            <a:solidFill>
              <a:srgbClr val="E4C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Sử dụng tham số là địa chỉ các ô </a:t>
            </a:r>
            <a:endParaRPr lang="en-US" sz="3200" b="1">
              <a:solidFill>
                <a:schemeClr val="tx1"/>
              </a:solidFill>
              <a:latin typeface="Times New Roman" panose="02020603050405020304" pitchFamily="18" charset="0"/>
              <a:cs typeface="Times New Roman" panose="02020603050405020304" pitchFamily="18" charset="0"/>
            </a:endParaRPr>
          </a:p>
        </p:txBody>
      </p:sp>
      <p:cxnSp>
        <p:nvCxnSpPr>
          <p:cNvPr id="11" name="Straight Arrow Connector 10"/>
          <p:cNvCxnSpPr/>
          <p:nvPr/>
        </p:nvCxnSpPr>
        <p:spPr>
          <a:xfrm>
            <a:off x="4561119" y="5788808"/>
            <a:ext cx="315838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8116749" y="4830649"/>
            <a:ext cx="3287151" cy="1752600"/>
          </a:xfrm>
          <a:prstGeom prst="roundRect">
            <a:avLst/>
          </a:prstGeom>
          <a:solidFill>
            <a:srgbClr val="E4CFB4"/>
          </a:solidFill>
          <a:ln>
            <a:solidFill>
              <a:srgbClr val="E4C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Kết quả tự động </a:t>
            </a:r>
          </a:p>
          <a:p>
            <a:pPr algn="ctr">
              <a:lnSpc>
                <a:spcPct val="150000"/>
              </a:lnSpc>
            </a:pPr>
            <a:r>
              <a:rPr lang="en-US" sz="3200" b="1" smtClean="0">
                <a:solidFill>
                  <a:schemeClr val="tx1"/>
                </a:solidFill>
                <a:latin typeface="Times New Roman" panose="02020603050405020304" pitchFamily="18" charset="0"/>
                <a:cs typeface="Times New Roman" panose="02020603050405020304" pitchFamily="18" charset="0"/>
              </a:rPr>
              <a:t>thay đổi theo </a:t>
            </a:r>
            <a:endParaRPr lang="en-US" sz="3200" b="1">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4276440" y="5115003"/>
            <a:ext cx="3657600" cy="584775"/>
          </a:xfrm>
          <a:prstGeom prst="rect">
            <a:avLst/>
          </a:prstGeom>
          <a:noFill/>
        </p:spPr>
        <p:txBody>
          <a:bodyPr wrap="square" rtlCol="0">
            <a:spAutoFit/>
          </a:bodyPr>
          <a:lstStyle/>
          <a:p>
            <a:pPr algn="ctr"/>
            <a:r>
              <a:rPr lang="en-US" sz="3200" b="1" i="1" smtClean="0">
                <a:solidFill>
                  <a:srgbClr val="002060"/>
                </a:solidFill>
                <a:latin typeface="Times New Roman" panose="02020603050405020304" pitchFamily="18" charset="0"/>
                <a:cs typeface="Times New Roman" panose="02020603050405020304" pitchFamily="18" charset="0"/>
              </a:rPr>
              <a:t>Thay đổi số liệu </a:t>
            </a:r>
            <a:endParaRPr lang="en-US" sz="3200" b="1" i="1">
              <a:solidFill>
                <a:srgbClr val="002060"/>
              </a:solidFill>
              <a:latin typeface="Times New Roman" panose="02020603050405020304" pitchFamily="18" charset="0"/>
              <a:cs typeface="Times New Roman" panose="02020603050405020304" pitchFamily="18" charset="0"/>
            </a:endParaRPr>
          </a:p>
        </p:txBody>
      </p:sp>
      <p:sp>
        <p:nvSpPr>
          <p:cNvPr id="15" name="Rounded Rectangle 14"/>
          <p:cNvSpPr/>
          <p:nvPr/>
        </p:nvSpPr>
        <p:spPr>
          <a:xfrm>
            <a:off x="4606929" y="1389653"/>
            <a:ext cx="7019640" cy="68670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b="1" i="1">
                <a:solidFill>
                  <a:schemeClr val="tx1"/>
                </a:solidFill>
                <a:latin typeface="Times New Roman" panose="02020603050405020304" pitchFamily="18" charset="0"/>
                <a:cs typeface="Times New Roman" panose="02020603050405020304" pitchFamily="18" charset="0"/>
              </a:rPr>
              <a:t>=&lt;</a:t>
            </a:r>
            <a:r>
              <a:rPr lang="en-US" sz="3200" b="1" i="1">
                <a:solidFill>
                  <a:srgbClr val="FF0000"/>
                </a:solidFill>
                <a:latin typeface="Times New Roman" panose="02020603050405020304" pitchFamily="18" charset="0"/>
                <a:cs typeface="Times New Roman" panose="02020603050405020304" pitchFamily="18" charset="0"/>
              </a:rPr>
              <a:t>tên hàm</a:t>
            </a:r>
            <a:r>
              <a:rPr lang="en-US" sz="3200" b="1" i="1">
                <a:solidFill>
                  <a:schemeClr val="tx1"/>
                </a:solidFill>
                <a:latin typeface="Times New Roman" panose="02020603050405020304" pitchFamily="18" charset="0"/>
                <a:cs typeface="Times New Roman" panose="02020603050405020304" pitchFamily="18" charset="0"/>
              </a:rPr>
              <a:t>&gt; (&lt;</a:t>
            </a:r>
            <a:r>
              <a:rPr lang="en-US" sz="3200" b="1" i="1">
                <a:solidFill>
                  <a:srgbClr val="FF0000"/>
                </a:solidFill>
                <a:latin typeface="Times New Roman" panose="02020603050405020304" pitchFamily="18" charset="0"/>
                <a:cs typeface="Times New Roman" panose="02020603050405020304" pitchFamily="18" charset="0"/>
              </a:rPr>
              <a:t>các tham số của hàm</a:t>
            </a:r>
            <a:r>
              <a:rPr lang="en-US" sz="3200" b="1" i="1" smtClean="0">
                <a:solidFill>
                  <a:schemeClr val="tx1"/>
                </a:solidFill>
                <a:latin typeface="Times New Roman" panose="02020603050405020304" pitchFamily="18" charset="0"/>
                <a:cs typeface="Times New Roman" panose="02020603050405020304" pitchFamily="18" charset="0"/>
              </a:rPr>
              <a:t>&gt;)</a:t>
            </a:r>
            <a:endParaRPr lang="en-US" sz="3200" b="1" i="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49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animBg="1"/>
      <p:bldP spid="12" grpId="0" animBg="1"/>
      <p:bldP spid="13"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1169895" y="0"/>
            <a:ext cx="10234005" cy="647421"/>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6" name="TextBox 5"/>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1. Hàm số trong bảng tính </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493611" y="1559851"/>
            <a:ext cx="11147474" cy="4545114"/>
          </a:xfrm>
          <a:prstGeom prst="roundRect">
            <a:avLst/>
          </a:prstGeom>
          <a:solidFill>
            <a:schemeClr val="accent2">
              <a:lumMod val="20000"/>
              <a:lumOff val="80000"/>
            </a:schemeClr>
          </a:solidFill>
          <a:ln w="25400" cap="flat" cmpd="sng" algn="ctr">
            <a:solidFill>
              <a:srgbClr val="D2E3DB"/>
            </a:solidFill>
            <a:prstDash val="solid"/>
          </a:ln>
          <a:effectLst/>
        </p:spPr>
        <p:txBody>
          <a:bodyPr rtlCol="0" anchor="ctr"/>
          <a:lstStyle/>
          <a:p>
            <a:pPr marL="571500" marR="0" lvl="0" indent="-57150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Cách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viết hàm: </a:t>
            </a:r>
            <a:r>
              <a:rPr kumimoji="0" lang="en-US" sz="3200" b="1" i="0" u="none" strike="noStrike" kern="0" cap="none" spc="0" normalizeH="0" baseline="0" noProof="0">
                <a:ln>
                  <a:noFill/>
                </a:ln>
                <a:solidFill>
                  <a:srgbClr val="002060"/>
                </a:solidFill>
                <a:effectLst/>
                <a:uLnTx/>
                <a:uFillTx/>
                <a:latin typeface="Times New Roman" panose="02020603050405020304" pitchFamily="18" charset="0"/>
                <a:cs typeface="Times New Roman" panose="02020603050405020304" pitchFamily="18" charset="0"/>
              </a:rPr>
              <a:t>=&lt;tên hàm&gt;(&lt;các tham số của hàm</a:t>
            </a:r>
            <a:r>
              <a:rPr kumimoji="0" lang="en-US" sz="3200" b="1" i="0" u="none" strike="noStrike" kern="0" cap="none" spc="0" normalizeH="0" baseline="0" noProof="0" smtClean="0">
                <a:ln>
                  <a:noFill/>
                </a:ln>
                <a:solidFill>
                  <a:srgbClr val="002060"/>
                </a:solidFill>
                <a:effectLst/>
                <a:uLnTx/>
                <a:uFillTx/>
                <a:latin typeface="Times New Roman" panose="02020603050405020304" pitchFamily="18" charset="0"/>
                <a:cs typeface="Times New Roman" panose="02020603050405020304" pitchFamily="18" charset="0"/>
              </a:rPr>
              <a:t>&gt;)</a:t>
            </a:r>
            <a:endPar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571500" marR="0" lvl="0" indent="-57150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Các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tham số của hàm thường cách nhau bởi dấu phẩy </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571500" marR="0" lvl="0" indent="-571500" algn="just"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Tham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số có thể là </a:t>
            </a:r>
            <a:endPar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R="0" lvl="0" algn="just" defTabSz="914400" eaLnBrk="1" fontAlgn="auto" latinLnBrk="0" hangingPunct="1">
              <a:lnSpc>
                <a:spcPct val="150000"/>
              </a:lnSpc>
              <a:spcBef>
                <a:spcPts val="0"/>
              </a:spcBef>
              <a:spcAft>
                <a:spcPts val="0"/>
              </a:spcAft>
              <a:buClrTx/>
              <a:buSzTx/>
              <a:tabLst/>
              <a:defRPr/>
            </a:pPr>
            <a:r>
              <a:rPr lang="en-US" sz="3200" b="1" kern="0" smtClean="0">
                <a:solidFill>
                  <a:prstClr val="black"/>
                </a:solidFill>
                <a:latin typeface="Times New Roman" panose="02020603050405020304" pitchFamily="18" charset="0"/>
                <a:cs typeface="Times New Roman" panose="02020603050405020304" pitchFamily="18" charset="0"/>
              </a:rPr>
              <a:t>	+ </a:t>
            </a:r>
            <a:r>
              <a:rPr lang="en-US" sz="3200" b="1" kern="0">
                <a:solidFill>
                  <a:prstClr val="black"/>
                </a:solidFill>
                <a:latin typeface="Times New Roman" panose="02020603050405020304" pitchFamily="18" charset="0"/>
                <a:cs typeface="Times New Roman" panose="02020603050405020304" pitchFamily="18" charset="0"/>
              </a:rPr>
              <a:t>D</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ữ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liệu cụ </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thể: =sum(2,4,7)</a:t>
            </a:r>
          </a:p>
          <a:p>
            <a:pPr algn="just">
              <a:lnSpc>
                <a:spcPct val="150000"/>
              </a:lnSpc>
            </a:pPr>
            <a:r>
              <a:rPr lang="en-US" sz="3200" b="1" kern="0" noProof="0" smtClean="0">
                <a:solidFill>
                  <a:prstClr val="black"/>
                </a:solidFill>
                <a:latin typeface="Times New Roman" panose="02020603050405020304" pitchFamily="18" charset="0"/>
                <a:cs typeface="Times New Roman" panose="02020603050405020304" pitchFamily="18" charset="0"/>
              </a:rPr>
              <a:t>	+ Đ</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ịa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chỉ ô </a:t>
            </a:r>
            <a:r>
              <a:rPr lang="en-US" sz="3200" b="1" kern="0">
                <a:solidFill>
                  <a:prstClr val="black"/>
                </a:solidFill>
                <a:latin typeface="Times New Roman" panose="02020603050405020304" pitchFamily="18" charset="0"/>
                <a:cs typeface="Times New Roman" panose="02020603050405020304" pitchFamily="18" charset="0"/>
              </a:rPr>
              <a:t>tính: =</a:t>
            </a:r>
            <a:r>
              <a:rPr lang="en-US" sz="3200" b="1" kern="0" smtClean="0">
                <a:solidFill>
                  <a:prstClr val="black"/>
                </a:solidFill>
                <a:latin typeface="Times New Roman" panose="02020603050405020304" pitchFamily="18" charset="0"/>
                <a:cs typeface="Times New Roman" panose="02020603050405020304" pitchFamily="18" charset="0"/>
              </a:rPr>
              <a:t>sum(B2,C4)</a:t>
            </a:r>
            <a:endPar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endParaRPr>
          </a:p>
          <a:p>
            <a:pPr algn="just">
              <a:lnSpc>
                <a:spcPct val="150000"/>
              </a:lnSpc>
            </a:pPr>
            <a:r>
              <a:rPr lang="en-US" sz="3200" b="1" kern="0" noProof="0" smtClean="0">
                <a:solidFill>
                  <a:prstClr val="black"/>
                </a:solidFill>
                <a:latin typeface="Times New Roman" panose="02020603050405020304" pitchFamily="18" charset="0"/>
                <a:cs typeface="Times New Roman" panose="02020603050405020304" pitchFamily="18" charset="0"/>
              </a:rPr>
              <a:t>	+ Đ</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ịa </a:t>
            </a:r>
            <a:r>
              <a:rPr kumimoji="0" lang="en-US" sz="3200" b="1" i="0" u="none" strike="noStrike" kern="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chỉ khối ô </a:t>
            </a:r>
            <a:r>
              <a:rPr kumimoji="0" lang="en-US" sz="3200" b="1" i="0" u="none" strike="noStrike" kern="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tính</a:t>
            </a:r>
            <a:r>
              <a:rPr lang="en-US" sz="3200" b="1" kern="0" smtClean="0">
                <a:solidFill>
                  <a:prstClr val="black"/>
                </a:solidFill>
                <a:latin typeface="Times New Roman" panose="02020603050405020304" pitchFamily="18" charset="0"/>
                <a:cs typeface="Times New Roman" panose="02020603050405020304" pitchFamily="18" charset="0"/>
              </a:rPr>
              <a:t>: </a:t>
            </a:r>
            <a:r>
              <a:rPr lang="en-US" sz="3200" b="1" kern="0">
                <a:solidFill>
                  <a:prstClr val="black"/>
                </a:solidFill>
                <a:latin typeface="Times New Roman" panose="02020603050405020304" pitchFamily="18" charset="0"/>
                <a:cs typeface="Times New Roman" panose="02020603050405020304" pitchFamily="18" charset="0"/>
              </a:rPr>
              <a:t>=</a:t>
            </a:r>
            <a:r>
              <a:rPr lang="en-US" sz="3200" b="1" kern="0" smtClean="0">
                <a:solidFill>
                  <a:prstClr val="black"/>
                </a:solidFill>
                <a:latin typeface="Times New Roman" panose="02020603050405020304" pitchFamily="18" charset="0"/>
                <a:cs typeface="Times New Roman" panose="02020603050405020304" pitchFamily="18" charset="0"/>
              </a:rPr>
              <a:t>sum(A2:A7)</a:t>
            </a:r>
            <a:endParaRPr lang="en-US" sz="3200" b="1" ker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678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1169895" y="0"/>
            <a:ext cx="10234005" cy="738664"/>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3" name="TextBox 2"/>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2. </a:t>
            </a:r>
            <a:r>
              <a:rPr lang="en-US" sz="3200" b="1">
                <a:solidFill>
                  <a:srgbClr val="FF0000"/>
                </a:solidFill>
                <a:latin typeface="Times New Roman" panose="02020603050405020304" pitchFamily="18" charset="0"/>
                <a:cs typeface="Times New Roman" panose="02020603050405020304" pitchFamily="18" charset="0"/>
              </a:rPr>
              <a:t>S</a:t>
            </a:r>
            <a:r>
              <a:rPr lang="en-US" sz="3200" b="1" smtClean="0">
                <a:solidFill>
                  <a:srgbClr val="FF0000"/>
                </a:solidFill>
                <a:latin typeface="Times New Roman" panose="02020603050405020304" pitchFamily="18" charset="0"/>
                <a:cs typeface="Times New Roman" panose="02020603050405020304" pitchFamily="18" charset="0"/>
              </a:rPr>
              <a:t>ử dụng một số hàm đơn giản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65334" y="1363853"/>
            <a:ext cx="7467600" cy="584775"/>
          </a:xfrm>
          <a:prstGeom prst="rect">
            <a:avLst/>
          </a:prstGeom>
          <a:noFill/>
        </p:spPr>
        <p:txBody>
          <a:bodyPr wrap="square" rtlCol="0">
            <a:spAutoFit/>
          </a:bodyPr>
          <a:lstStyle/>
          <a:p>
            <a:r>
              <a:rPr lang="en-US" sz="3200" b="1" smtClean="0">
                <a:latin typeface="Times New Roman" panose="02020603050405020304" pitchFamily="18" charset="0"/>
                <a:cs typeface="Times New Roman" panose="02020603050405020304" pitchFamily="18" charset="0"/>
              </a:rPr>
              <a:t>a) Một số hàm đơn giản.</a:t>
            </a:r>
            <a:endParaRPr lang="en-US" sz="3200" b="1">
              <a:latin typeface="Times New Roman" panose="02020603050405020304" pitchFamily="18" charset="0"/>
              <a:cs typeface="Times New Roman" panose="02020603050405020304" pitchFamily="18" charset="0"/>
            </a:endParaRPr>
          </a:p>
        </p:txBody>
      </p:sp>
      <p:sp>
        <p:nvSpPr>
          <p:cNvPr id="6" name="Rectangle 5"/>
          <p:cNvSpPr/>
          <p:nvPr/>
        </p:nvSpPr>
        <p:spPr>
          <a:xfrm>
            <a:off x="1043285" y="1999603"/>
            <a:ext cx="5848652" cy="830997"/>
          </a:xfrm>
          <a:prstGeom prst="rect">
            <a:avLst/>
          </a:prstGeom>
        </p:spPr>
        <p:txBody>
          <a:bodyPr wrap="none">
            <a:spAutoFit/>
          </a:bodyPr>
          <a:lstStyle/>
          <a:p>
            <a:pPr>
              <a:lnSpc>
                <a:spcPct val="150000"/>
              </a:lnSpc>
            </a:pPr>
            <a:r>
              <a:rPr lang="en-US" sz="3200" smtClean="0">
                <a:latin typeface="Times New Roman" panose="02020603050405020304" pitchFamily="18" charset="0"/>
                <a:cs typeface="Times New Roman" panose="02020603050405020304" pitchFamily="18" charset="0"/>
                <a:sym typeface="Symbol" panose="05050102010706020507" pitchFamily="18" charset="2"/>
              </a:rPr>
              <a:t> </a:t>
            </a:r>
            <a:r>
              <a:rPr lang="en-US" sz="3200" b="1" smtClean="0">
                <a:latin typeface="Times New Roman" panose="02020603050405020304" pitchFamily="18" charset="0"/>
                <a:cs typeface="Times New Roman" panose="02020603050405020304" pitchFamily="18" charset="0"/>
              </a:rPr>
              <a:t>SUM: Tính</a:t>
            </a:r>
            <a:r>
              <a:rPr lang="en-US" sz="3200" b="1" baseline="0" smtClean="0">
                <a:latin typeface="Times New Roman" panose="02020603050405020304" pitchFamily="18" charset="0"/>
                <a:cs typeface="Times New Roman" panose="02020603050405020304" pitchFamily="18" charset="0"/>
              </a:rPr>
              <a:t> tổng các giá trị số. </a:t>
            </a:r>
            <a:endParaRPr lang="en-US" sz="3200" b="1">
              <a:latin typeface="Times New Roman" panose="02020603050405020304" pitchFamily="18" charset="0"/>
              <a:cs typeface="Times New Roman" panose="02020603050405020304" pitchFamily="18" charset="0"/>
            </a:endParaRPr>
          </a:p>
        </p:txBody>
      </p:sp>
      <p:sp>
        <p:nvSpPr>
          <p:cNvPr id="7" name="Rectangle 6"/>
          <p:cNvSpPr/>
          <p:nvPr/>
        </p:nvSpPr>
        <p:spPr>
          <a:xfrm>
            <a:off x="1043285" y="2886385"/>
            <a:ext cx="6661375" cy="584775"/>
          </a:xfrm>
          <a:prstGeom prst="rect">
            <a:avLst/>
          </a:prstGeom>
        </p:spPr>
        <p:txBody>
          <a:bodyPr wrap="none">
            <a:spAutoFit/>
          </a:bodyPr>
          <a:lstStyle/>
          <a:p>
            <a:r>
              <a:rPr lang="en-US" sz="3200" smtClean="0">
                <a:latin typeface="Times New Roman" panose="02020603050405020304" pitchFamily="18" charset="0"/>
                <a:cs typeface="Times New Roman" panose="02020603050405020304" pitchFamily="18" charset="0"/>
                <a:sym typeface="Symbol" panose="05050102010706020507" pitchFamily="18" charset="2"/>
              </a:rPr>
              <a:t> </a:t>
            </a:r>
            <a:r>
              <a:rPr lang="en-US" sz="3200" b="1" smtClean="0">
                <a:latin typeface="Times New Roman" panose="02020603050405020304" pitchFamily="18" charset="0"/>
                <a:cs typeface="Times New Roman" panose="02020603050405020304" pitchFamily="18" charset="0"/>
              </a:rPr>
              <a:t>AVERAGE: Tính</a:t>
            </a:r>
            <a:r>
              <a:rPr lang="en-US" sz="3200" b="1" baseline="0" smtClean="0">
                <a:latin typeface="Times New Roman" panose="02020603050405020304" pitchFamily="18" charset="0"/>
                <a:cs typeface="Times New Roman" panose="02020603050405020304" pitchFamily="18" charset="0"/>
              </a:rPr>
              <a:t> trung bình cộng. </a:t>
            </a:r>
            <a:endParaRPr lang="en-GB" sz="3200">
              <a:latin typeface="Times New Roman" panose="02020603050405020304" pitchFamily="18" charset="0"/>
              <a:cs typeface="Times New Roman" panose="02020603050405020304" pitchFamily="18" charset="0"/>
            </a:endParaRPr>
          </a:p>
        </p:txBody>
      </p:sp>
      <p:sp>
        <p:nvSpPr>
          <p:cNvPr id="8" name="Rectangle 7"/>
          <p:cNvSpPr/>
          <p:nvPr/>
        </p:nvSpPr>
        <p:spPr>
          <a:xfrm>
            <a:off x="1043285" y="3520715"/>
            <a:ext cx="5311647" cy="1569660"/>
          </a:xfrm>
          <a:prstGeom prst="rect">
            <a:avLst/>
          </a:prstGeom>
        </p:spPr>
        <p:txBody>
          <a:bodyPr wrap="none">
            <a:spAutoFit/>
          </a:bodyPr>
          <a:lstStyle/>
          <a:p>
            <a:pPr>
              <a:lnSpc>
                <a:spcPct val="150000"/>
              </a:lnSpc>
            </a:pPr>
            <a:r>
              <a:rPr lang="en-US" sz="3200" smtClean="0">
                <a:latin typeface="Times New Roman" panose="02020603050405020304" pitchFamily="18" charset="0"/>
                <a:cs typeface="Times New Roman" panose="02020603050405020304" pitchFamily="18" charset="0"/>
                <a:sym typeface="Symbol" panose="05050102010706020507" pitchFamily="18" charset="2"/>
              </a:rPr>
              <a:t> </a:t>
            </a:r>
            <a:r>
              <a:rPr lang="en-US" sz="3200" b="1" smtClean="0">
                <a:latin typeface="Times New Roman" panose="02020603050405020304" pitchFamily="18" charset="0"/>
                <a:cs typeface="Times New Roman" panose="02020603050405020304" pitchFamily="18" charset="0"/>
              </a:rPr>
              <a:t>MAX: Tìm</a:t>
            </a:r>
            <a:r>
              <a:rPr lang="en-US" sz="3200" b="1" baseline="0" smtClean="0">
                <a:latin typeface="Times New Roman" panose="02020603050405020304" pitchFamily="18" charset="0"/>
                <a:cs typeface="Times New Roman" panose="02020603050405020304" pitchFamily="18" charset="0"/>
              </a:rPr>
              <a:t> giá trị lớn nhất.</a:t>
            </a:r>
          </a:p>
          <a:p>
            <a:pPr>
              <a:lnSpc>
                <a:spcPct val="150000"/>
              </a:lnSpc>
            </a:pPr>
            <a:r>
              <a:rPr lang="en-US" sz="3200" smtClean="0">
                <a:latin typeface="Times New Roman" panose="02020603050405020304" pitchFamily="18" charset="0"/>
                <a:cs typeface="Times New Roman" panose="02020603050405020304" pitchFamily="18" charset="0"/>
                <a:sym typeface="Symbol" panose="05050102010706020507" pitchFamily="18" charset="2"/>
              </a:rPr>
              <a:t> </a:t>
            </a:r>
            <a:r>
              <a:rPr lang="en-US" sz="3200" b="1" smtClean="0">
                <a:latin typeface="Times New Roman" panose="02020603050405020304" pitchFamily="18" charset="0"/>
                <a:cs typeface="Times New Roman" panose="02020603050405020304" pitchFamily="18" charset="0"/>
              </a:rPr>
              <a:t>MIN: Tìm</a:t>
            </a:r>
            <a:r>
              <a:rPr lang="en-US" sz="3200" b="1" baseline="0" smtClean="0">
                <a:latin typeface="Times New Roman" panose="02020603050405020304" pitchFamily="18" charset="0"/>
                <a:cs typeface="Times New Roman" panose="02020603050405020304" pitchFamily="18" charset="0"/>
              </a:rPr>
              <a:t> giá trị nhỏ nhất. </a:t>
            </a:r>
            <a:endParaRPr lang="en-US" sz="3200" b="1" smtClean="0">
              <a:latin typeface="Times New Roman" panose="02020603050405020304" pitchFamily="18" charset="0"/>
              <a:cs typeface="Times New Roman" panose="02020603050405020304" pitchFamily="18" charset="0"/>
            </a:endParaRPr>
          </a:p>
        </p:txBody>
      </p:sp>
      <p:sp>
        <p:nvSpPr>
          <p:cNvPr id="9" name="Rectangle 8"/>
          <p:cNvSpPr/>
          <p:nvPr/>
        </p:nvSpPr>
        <p:spPr>
          <a:xfrm>
            <a:off x="1043285" y="5081530"/>
            <a:ext cx="5394425" cy="830997"/>
          </a:xfrm>
          <a:prstGeom prst="rect">
            <a:avLst/>
          </a:prstGeom>
        </p:spPr>
        <p:txBody>
          <a:bodyPr wrap="none">
            <a:spAutoFit/>
          </a:bodyPr>
          <a:lstStyle/>
          <a:p>
            <a:pPr>
              <a:lnSpc>
                <a:spcPct val="150000"/>
              </a:lnSpc>
            </a:pPr>
            <a:r>
              <a:rPr lang="en-US" sz="3200" smtClean="0">
                <a:latin typeface="Times New Roman" panose="02020603050405020304" pitchFamily="18" charset="0"/>
                <a:cs typeface="Times New Roman" panose="02020603050405020304" pitchFamily="18" charset="0"/>
                <a:sym typeface="Symbol" panose="05050102010706020507" pitchFamily="18" charset="2"/>
              </a:rPr>
              <a:t> </a:t>
            </a:r>
            <a:r>
              <a:rPr lang="en-US" sz="3200" b="1" smtClean="0">
                <a:latin typeface="Times New Roman" panose="02020603050405020304" pitchFamily="18" charset="0"/>
                <a:cs typeface="Times New Roman" panose="02020603050405020304" pitchFamily="18" charset="0"/>
              </a:rPr>
              <a:t>COUNT: Đếm các</a:t>
            </a:r>
            <a:r>
              <a:rPr lang="en-US" sz="3200" b="1" baseline="0" smtClean="0">
                <a:latin typeface="Times New Roman" panose="02020603050405020304" pitchFamily="18" charset="0"/>
                <a:cs typeface="Times New Roman" panose="02020603050405020304" pitchFamily="18" charset="0"/>
              </a:rPr>
              <a:t> giá trị số.</a:t>
            </a:r>
            <a:endParaRPr lang="en-US" sz="32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126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1169895" y="0"/>
            <a:ext cx="10234005" cy="738664"/>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3" name="TextBox 2"/>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2. </a:t>
            </a:r>
            <a:r>
              <a:rPr lang="en-US" sz="3200" b="1">
                <a:solidFill>
                  <a:srgbClr val="FF0000"/>
                </a:solidFill>
                <a:latin typeface="Times New Roman" panose="02020603050405020304" pitchFamily="18" charset="0"/>
                <a:cs typeface="Times New Roman" panose="02020603050405020304" pitchFamily="18" charset="0"/>
              </a:rPr>
              <a:t>S</a:t>
            </a:r>
            <a:r>
              <a:rPr lang="en-US" sz="3200" b="1" smtClean="0">
                <a:solidFill>
                  <a:srgbClr val="FF0000"/>
                </a:solidFill>
                <a:latin typeface="Times New Roman" panose="02020603050405020304" pitchFamily="18" charset="0"/>
                <a:cs typeface="Times New Roman" panose="02020603050405020304" pitchFamily="18" charset="0"/>
              </a:rPr>
              <a:t>ử dụng một số hàm đơn giản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65333" y="1376382"/>
            <a:ext cx="7467600" cy="584775"/>
          </a:xfrm>
          <a:prstGeom prst="rect">
            <a:avLst/>
          </a:prstGeom>
          <a:noFill/>
        </p:spPr>
        <p:txBody>
          <a:bodyPr wrap="square" rtlCol="0">
            <a:spAutoFit/>
          </a:bodyPr>
          <a:lstStyle/>
          <a:p>
            <a:r>
              <a:rPr lang="en-US" sz="3200" b="1">
                <a:latin typeface="Times New Roman" panose="02020603050405020304" pitchFamily="18" charset="0"/>
                <a:cs typeface="Times New Roman" panose="02020603050405020304" pitchFamily="18" charset="0"/>
              </a:rPr>
              <a:t>b</a:t>
            </a:r>
            <a:r>
              <a:rPr lang="en-US" sz="3200" b="1" smtClean="0">
                <a:latin typeface="Times New Roman" panose="02020603050405020304" pitchFamily="18" charset="0"/>
                <a:cs typeface="Times New Roman" panose="02020603050405020304" pitchFamily="18" charset="0"/>
              </a:rPr>
              <a:t>) Nhập hàm vào ô tính.</a:t>
            </a:r>
            <a:endParaRPr lang="en-US" sz="3200" b="1">
              <a:latin typeface="Times New Roman" panose="02020603050405020304" pitchFamily="18" charset="0"/>
              <a:cs typeface="Times New Roman" panose="02020603050405020304" pitchFamily="18" charset="0"/>
            </a:endParaRPr>
          </a:p>
        </p:txBody>
      </p:sp>
      <p:sp>
        <p:nvSpPr>
          <p:cNvPr id="6" name="Rectangle 5"/>
          <p:cNvSpPr/>
          <p:nvPr/>
        </p:nvSpPr>
        <p:spPr>
          <a:xfrm>
            <a:off x="665332" y="3155806"/>
            <a:ext cx="11165595" cy="3490186"/>
          </a:xfrm>
          <a:prstGeom prst="rect">
            <a:avLst/>
          </a:prstGeom>
        </p:spPr>
        <p:txBody>
          <a:bodyPr wrap="square">
            <a:spAutoFit/>
          </a:bodyPr>
          <a:lstStyle/>
          <a:p>
            <a:pPr algn="just">
              <a:lnSpc>
                <a:spcPct val="115000"/>
              </a:lnSpc>
              <a:spcAft>
                <a:spcPts val="0"/>
              </a:spcAft>
            </a:pPr>
            <a:r>
              <a:rPr lang="en-US" sz="3200" b="1" smtClean="0">
                <a:effectLst/>
                <a:latin typeface="Times New Roman" panose="02020603050405020304" pitchFamily="18" charset="0"/>
                <a:ea typeface="Times New Roman" panose="02020603050405020304" pitchFamily="18" charset="0"/>
                <a:cs typeface="Times New Roman" panose="02020603050405020304" pitchFamily="18" charset="0"/>
              </a:rPr>
              <a:t>Sắp xếp đúng thứ tự các bước nhập hàm vào ô tính?</a:t>
            </a:r>
          </a:p>
          <a:p>
            <a:pPr algn="just">
              <a:lnSpc>
                <a:spcPct val="115000"/>
              </a:lnSpc>
              <a:spcAft>
                <a:spcPts val="0"/>
              </a:spcAft>
            </a:pPr>
            <a:r>
              <a:rPr lang="en-US" sz="3200" b="1" smtClean="0">
                <a:effectLst/>
                <a:latin typeface="Times New Roman" panose="02020603050405020304" pitchFamily="18" charset="0"/>
                <a:ea typeface="Times New Roman" panose="02020603050405020304" pitchFamily="18" charset="0"/>
                <a:cs typeface="Times New Roman" panose="02020603050405020304" pitchFamily="18" charset="0"/>
              </a:rPr>
              <a:t>(a) Gõ dấu =</a:t>
            </a:r>
            <a:endParaRPr lang="en-GB" sz="3200" b="1"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3200" b="1" smtClean="0">
                <a:effectLst/>
                <a:latin typeface="Times New Roman" panose="02020603050405020304" pitchFamily="18" charset="0"/>
                <a:ea typeface="Times New Roman" panose="02020603050405020304" pitchFamily="18" charset="0"/>
                <a:cs typeface="Times New Roman" panose="02020603050405020304" pitchFamily="18" charset="0"/>
              </a:rPr>
              <a:t>(b) Gõ phím Enter.</a:t>
            </a:r>
            <a:endParaRPr lang="en-GB" sz="3200" b="1"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3200" b="1" smtClean="0">
                <a:effectLst/>
                <a:latin typeface="Times New Roman" panose="02020603050405020304" pitchFamily="18" charset="0"/>
                <a:ea typeface="Times New Roman" panose="02020603050405020304" pitchFamily="18" charset="0"/>
                <a:cs typeface="Times New Roman" panose="02020603050405020304" pitchFamily="18" charset="0"/>
              </a:rPr>
              <a:t>(c) Chọn ô tính cần nhập hàm.</a:t>
            </a:r>
            <a:endParaRPr lang="en-GB" sz="3200" b="1"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3200" b="1" smtClean="0">
                <a:effectLst/>
                <a:latin typeface="Times New Roman" panose="02020603050405020304" pitchFamily="18" charset="0"/>
                <a:ea typeface="Times New Roman" panose="02020603050405020304" pitchFamily="18" charset="0"/>
                <a:cs typeface="Times New Roman" panose="02020603050405020304" pitchFamily="18" charset="0"/>
              </a:rPr>
              <a:t>(d) Nhập tên hàm, các tham số của hàm (đặt trong dấu ngoặc tròn).</a:t>
            </a:r>
            <a:endParaRPr lang="en-GB" sz="3200" b="1">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p:cNvSpPr txBox="1"/>
          <p:nvPr/>
        </p:nvSpPr>
        <p:spPr>
          <a:xfrm>
            <a:off x="665333" y="2040981"/>
            <a:ext cx="11165595" cy="1077218"/>
          </a:xfrm>
          <a:prstGeom prst="rect">
            <a:avLst/>
          </a:prstGeom>
          <a:noFill/>
        </p:spPr>
        <p:txBody>
          <a:bodyPr wrap="square" rtlCol="0">
            <a:spAutoFit/>
          </a:bodyPr>
          <a:lstStyle/>
          <a:p>
            <a:r>
              <a:rPr lang="en-US" sz="3200" b="1" smtClean="0">
                <a:latin typeface="Times New Roman" panose="02020603050405020304" pitchFamily="18" charset="0"/>
                <a:cs typeface="Times New Roman" panose="02020603050405020304" pitchFamily="18" charset="0"/>
              </a:rPr>
              <a:t>- Nhập hàm thông qua vùng nhập liệu hoặc nhập trực tiếp vào ô tính.</a:t>
            </a:r>
            <a:endParaRPr lang="en-US" sz="3200" b="1">
              <a:latin typeface="Times New Roman" panose="02020603050405020304" pitchFamily="18" charset="0"/>
              <a:cs typeface="Times New Roman" panose="02020603050405020304" pitchFamily="18" charset="0"/>
            </a:endParaRPr>
          </a:p>
        </p:txBody>
      </p:sp>
      <p:sp>
        <p:nvSpPr>
          <p:cNvPr id="8" name="TextBox 7"/>
          <p:cNvSpPr txBox="1"/>
          <p:nvPr/>
        </p:nvSpPr>
        <p:spPr>
          <a:xfrm>
            <a:off x="665332" y="3287413"/>
            <a:ext cx="11165595" cy="584775"/>
          </a:xfrm>
          <a:prstGeom prst="rect">
            <a:avLst/>
          </a:prstGeom>
          <a:noFill/>
        </p:spPr>
        <p:txBody>
          <a:bodyPr wrap="square" rtlCol="0">
            <a:spAutoFit/>
          </a:bodyPr>
          <a:lstStyle/>
          <a:p>
            <a:r>
              <a:rPr lang="en-US" sz="3200" b="1" smtClean="0">
                <a:latin typeface="Times New Roman" panose="02020603050405020304" pitchFamily="18" charset="0"/>
                <a:cs typeface="Times New Roman" panose="02020603050405020304" pitchFamily="18" charset="0"/>
              </a:rPr>
              <a:t>*Lưu ý: SGK/52.</a:t>
            </a:r>
            <a:endParaRPr lang="en-US" sz="3200" b="1">
              <a:latin typeface="Times New Roman" panose="02020603050405020304" pitchFamily="18" charset="0"/>
              <a:cs typeface="Times New Roman" panose="02020603050405020304" pitchFamily="18" charset="0"/>
            </a:endParaRPr>
          </a:p>
        </p:txBody>
      </p:sp>
      <p:sp>
        <p:nvSpPr>
          <p:cNvPr id="9" name="TextBox 8"/>
          <p:cNvSpPr txBox="1"/>
          <p:nvPr/>
        </p:nvSpPr>
        <p:spPr>
          <a:xfrm>
            <a:off x="6533560" y="3846302"/>
            <a:ext cx="3198745" cy="584775"/>
          </a:xfrm>
          <a:prstGeom prst="rect">
            <a:avLst/>
          </a:prstGeom>
          <a:solidFill>
            <a:schemeClr val="accent2">
              <a:lumMod val="20000"/>
              <a:lumOff val="80000"/>
            </a:schemeClr>
          </a:solid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c </a:t>
            </a:r>
            <a:r>
              <a:rPr lang="en-US" sz="3200" b="1">
                <a:solidFill>
                  <a:srgbClr val="FF0000"/>
                </a:solidFill>
                <a:latin typeface="Times New Roman" panose="02020603050405020304" pitchFamily="18" charset="0"/>
                <a:cs typeface="Times New Roman" panose="02020603050405020304" pitchFamily="18" charset="0"/>
                <a:sym typeface="Symbol" panose="05050102010706020507" pitchFamily="18" charset="2"/>
              </a:rPr>
              <a:t> a </a:t>
            </a:r>
            <a:r>
              <a:rPr lang="en-US" sz="3200" b="1"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 d  b </a:t>
            </a:r>
            <a:endParaRPr lang="en-US" sz="32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74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6"/>
                                        </p:tgtEl>
                                        <p:attrNameLst>
                                          <p:attrName>ppt_x</p:attrName>
                                        </p:attrNameLst>
                                      </p:cBhvr>
                                      <p:tavLst>
                                        <p:tav tm="0">
                                          <p:val>
                                            <p:strVal val="ppt_x"/>
                                          </p:val>
                                        </p:tav>
                                        <p:tav tm="100000">
                                          <p:val>
                                            <p:strVal val="ppt_x"/>
                                          </p:val>
                                        </p:tav>
                                      </p:tavLst>
                                    </p:anim>
                                    <p:anim calcmode="lin" valueType="num">
                                      <p:cBhvr additive="base">
                                        <p:cTn id="27" dur="500"/>
                                        <p:tgtEl>
                                          <p:spTgt spid="6"/>
                                        </p:tgtEl>
                                        <p:attrNameLst>
                                          <p:attrName>ppt_y</p:attrName>
                                        </p:attrNameLst>
                                      </p:cBhvr>
                                      <p:tavLst>
                                        <p:tav tm="0">
                                          <p:val>
                                            <p:strVal val="ppt_y"/>
                                          </p:val>
                                        </p:tav>
                                        <p:tav tm="100000">
                                          <p:val>
                                            <p:strVal val="1+ppt_h/2"/>
                                          </p:val>
                                        </p:tav>
                                      </p:tavLst>
                                    </p:anim>
                                    <p:set>
                                      <p:cBhvr>
                                        <p:cTn id="28" dur="1" fill="hold">
                                          <p:stCondLst>
                                            <p:cond delay="499"/>
                                          </p:stCondLst>
                                        </p:cTn>
                                        <p:tgtEl>
                                          <p:spTgt spid="6"/>
                                        </p:tgtEl>
                                        <p:attrNameLst>
                                          <p:attrName>style.visibility</p:attrName>
                                        </p:attrNameLst>
                                      </p:cBhvr>
                                      <p:to>
                                        <p:strVal val="hidden"/>
                                      </p:to>
                                    </p:set>
                                  </p:childTnLst>
                                </p:cTn>
                              </p:par>
                              <p:par>
                                <p:cTn id="29" presetID="2" presetClass="exit" presetSubtype="4" fill="hold" grpId="1" nodeType="withEffect">
                                  <p:stCondLst>
                                    <p:cond delay="0"/>
                                  </p:stCondLst>
                                  <p:childTnLst>
                                    <p:anim calcmode="lin" valueType="num">
                                      <p:cBhvr additive="base">
                                        <p:cTn id="30" dur="500"/>
                                        <p:tgtEl>
                                          <p:spTgt spid="9"/>
                                        </p:tgtEl>
                                        <p:attrNameLst>
                                          <p:attrName>ppt_x</p:attrName>
                                        </p:attrNameLst>
                                      </p:cBhvr>
                                      <p:tavLst>
                                        <p:tav tm="0">
                                          <p:val>
                                            <p:strVal val="ppt_x"/>
                                          </p:val>
                                        </p:tav>
                                        <p:tav tm="100000">
                                          <p:val>
                                            <p:strVal val="ppt_x"/>
                                          </p:val>
                                        </p:tav>
                                      </p:tavLst>
                                    </p:anim>
                                    <p:anim calcmode="lin" valueType="num">
                                      <p:cBhvr additive="base">
                                        <p:cTn id="31" dur="500"/>
                                        <p:tgtEl>
                                          <p:spTgt spid="9"/>
                                        </p:tgtEl>
                                        <p:attrNameLst>
                                          <p:attrName>ppt_y</p:attrName>
                                        </p:attrNameLst>
                                      </p:cBhvr>
                                      <p:tavLst>
                                        <p:tav tm="0">
                                          <p:val>
                                            <p:strVal val="ppt_y"/>
                                          </p:val>
                                        </p:tav>
                                        <p:tav tm="100000">
                                          <p:val>
                                            <p:strVal val="1+ppt_h/2"/>
                                          </p:val>
                                        </p:tav>
                                      </p:tavLst>
                                    </p:anim>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6" grpId="1"/>
      <p:bldP spid="7" grpId="0"/>
      <p:bldP spid="8" grpId="0"/>
      <p:bldP spid="9" grpId="0" animBg="1"/>
      <p:bldP spid="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1169895" y="0"/>
            <a:ext cx="10234005" cy="738664"/>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3" name="TextBox 2"/>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2. </a:t>
            </a:r>
            <a:r>
              <a:rPr lang="en-US" sz="3200" b="1">
                <a:solidFill>
                  <a:srgbClr val="FF0000"/>
                </a:solidFill>
                <a:latin typeface="Times New Roman" panose="02020603050405020304" pitchFamily="18" charset="0"/>
                <a:cs typeface="Times New Roman" panose="02020603050405020304" pitchFamily="18" charset="0"/>
              </a:rPr>
              <a:t>S</a:t>
            </a:r>
            <a:r>
              <a:rPr lang="en-US" sz="3200" b="1" smtClean="0">
                <a:solidFill>
                  <a:srgbClr val="FF0000"/>
                </a:solidFill>
                <a:latin typeface="Times New Roman" panose="02020603050405020304" pitchFamily="18" charset="0"/>
                <a:cs typeface="Times New Roman" panose="02020603050405020304" pitchFamily="18" charset="0"/>
              </a:rPr>
              <a:t>ử dụng một số hàm đơn giản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65333" y="1376382"/>
            <a:ext cx="7467600" cy="584775"/>
          </a:xfrm>
          <a:prstGeom prst="rect">
            <a:avLst/>
          </a:prstGeom>
          <a:noFill/>
        </p:spPr>
        <p:txBody>
          <a:bodyPr wrap="square" rtlCol="0">
            <a:spAutoFit/>
          </a:bodyPr>
          <a:lstStyle/>
          <a:p>
            <a:r>
              <a:rPr lang="en-US" sz="3200" b="1" smtClean="0">
                <a:latin typeface="Times New Roman" panose="02020603050405020304" pitchFamily="18" charset="0"/>
                <a:cs typeface="Times New Roman" panose="02020603050405020304" pitchFamily="18" charset="0"/>
              </a:rPr>
              <a:t>c) Sao chép hàm.</a:t>
            </a:r>
            <a:endParaRPr lang="en-US" sz="3200" b="1">
              <a:latin typeface="Times New Roman" panose="02020603050405020304" pitchFamily="18" charset="0"/>
              <a:cs typeface="Times New Roman" panose="02020603050405020304" pitchFamily="18" charset="0"/>
            </a:endParaRPr>
          </a:p>
        </p:txBody>
      </p:sp>
      <p:sp>
        <p:nvSpPr>
          <p:cNvPr id="6" name="Rectangle 5"/>
          <p:cNvSpPr/>
          <p:nvPr/>
        </p:nvSpPr>
        <p:spPr>
          <a:xfrm>
            <a:off x="665331" y="3423494"/>
            <a:ext cx="11165595" cy="1308820"/>
          </a:xfrm>
          <a:prstGeom prst="rect">
            <a:avLst/>
          </a:prstGeom>
        </p:spPr>
        <p:txBody>
          <a:bodyPr wrap="square">
            <a:spAutoFit/>
          </a:bodyPr>
          <a:lstStyle/>
          <a:p>
            <a:pPr algn="just">
              <a:lnSpc>
                <a:spcPct val="130000"/>
              </a:lnSpc>
              <a:spcAft>
                <a:spcPts val="0"/>
              </a:spcAft>
            </a:pPr>
            <a:r>
              <a:rPr lang="en-GB" sz="3200" b="1" smtClean="0">
                <a:effectLst/>
                <a:latin typeface="Times New Roman" panose="02020603050405020304" pitchFamily="18" charset="0"/>
                <a:ea typeface="Times New Roman" panose="02020603050405020304" pitchFamily="18" charset="0"/>
                <a:cs typeface="Times New Roman" panose="02020603050405020304" pitchFamily="18" charset="0"/>
              </a:rPr>
              <a:t>Khi sao chép công thức, vị trí tương đối giữa các ô tính của hàm có thay đổi không?</a:t>
            </a:r>
            <a:endParaRPr lang="en-GB" sz="3200" b="1">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p:cNvSpPr txBox="1"/>
          <p:nvPr/>
        </p:nvSpPr>
        <p:spPr>
          <a:xfrm>
            <a:off x="665333" y="2040981"/>
            <a:ext cx="11165595" cy="1308820"/>
          </a:xfrm>
          <a:prstGeom prst="rect">
            <a:avLst/>
          </a:prstGeom>
          <a:noFill/>
        </p:spPr>
        <p:txBody>
          <a:bodyPr wrap="square" rtlCol="0">
            <a:spAutoFit/>
          </a:bodyPr>
          <a:lstStyle/>
          <a:p>
            <a:pPr marL="457200" indent="-457200">
              <a:lnSpc>
                <a:spcPct val="130000"/>
              </a:lnSpc>
              <a:buFontTx/>
              <a:buChar char="-"/>
            </a:pPr>
            <a:r>
              <a:rPr lang="en-US" sz="3200" b="1" smtClean="0">
                <a:latin typeface="Times New Roman" panose="02020603050405020304" pitchFamily="18" charset="0"/>
                <a:cs typeface="Times New Roman" panose="02020603050405020304" pitchFamily="18" charset="0"/>
              </a:rPr>
              <a:t>Cách 1: Sử dụng các lệnh Copy, Paste.</a:t>
            </a:r>
          </a:p>
          <a:p>
            <a:pPr marL="457200" indent="-457200">
              <a:lnSpc>
                <a:spcPct val="130000"/>
              </a:lnSpc>
              <a:buFontTx/>
              <a:buChar char="-"/>
            </a:pPr>
            <a:r>
              <a:rPr lang="en-US" sz="3200" b="1">
                <a:latin typeface="Times New Roman" panose="02020603050405020304" pitchFamily="18" charset="0"/>
                <a:cs typeface="Times New Roman" panose="02020603050405020304" pitchFamily="18" charset="0"/>
              </a:rPr>
              <a:t>Cách </a:t>
            </a:r>
            <a:r>
              <a:rPr lang="en-US" sz="3200" b="1" smtClean="0">
                <a:latin typeface="Times New Roman" panose="02020603050405020304" pitchFamily="18" charset="0"/>
                <a:cs typeface="Times New Roman" panose="02020603050405020304" pitchFamily="18" charset="0"/>
              </a:rPr>
              <a:t>2: Sử dụng chức năng tự động điền dữ liệu (Autofill) </a:t>
            </a:r>
            <a:endParaRPr lang="en-US" sz="3200" b="1">
              <a:latin typeface="Times New Roman" panose="02020603050405020304" pitchFamily="18" charset="0"/>
              <a:cs typeface="Times New Roman" panose="02020603050405020304" pitchFamily="18" charset="0"/>
            </a:endParaRPr>
          </a:p>
        </p:txBody>
      </p:sp>
      <p:sp>
        <p:nvSpPr>
          <p:cNvPr id="10" name="Rectangle 9"/>
          <p:cNvSpPr/>
          <p:nvPr/>
        </p:nvSpPr>
        <p:spPr>
          <a:xfrm>
            <a:off x="665332" y="4862968"/>
            <a:ext cx="11165595" cy="658642"/>
          </a:xfrm>
          <a:prstGeom prst="rect">
            <a:avLst/>
          </a:prstGeom>
        </p:spPr>
        <p:txBody>
          <a:bodyPr wrap="square">
            <a:spAutoFit/>
          </a:bodyPr>
          <a:lstStyle/>
          <a:p>
            <a:pPr algn="just">
              <a:lnSpc>
                <a:spcPct val="115000"/>
              </a:lnSpc>
              <a:spcAft>
                <a:spcPts val="0"/>
              </a:spcAft>
            </a:pPr>
            <a:r>
              <a:rPr lang="en-GB" sz="3200" b="1" smtClean="0">
                <a:effectLst/>
                <a:latin typeface="Times New Roman" panose="02020603050405020304" pitchFamily="18" charset="0"/>
                <a:ea typeface="Times New Roman" panose="02020603050405020304" pitchFamily="18" charset="0"/>
                <a:cs typeface="Times New Roman" panose="02020603050405020304" pitchFamily="18" charset="0"/>
              </a:rPr>
              <a:t>Không thay đổi.</a:t>
            </a:r>
            <a:endParaRPr lang="en-GB" sz="3200" b="1">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13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6"/>
                                        </p:tgtEl>
                                        <p:attrNameLst>
                                          <p:attrName>ppt_x</p:attrName>
                                        </p:attrNameLst>
                                      </p:cBhvr>
                                      <p:tavLst>
                                        <p:tav tm="0">
                                          <p:val>
                                            <p:strVal val="ppt_x"/>
                                          </p:val>
                                        </p:tav>
                                        <p:tav tm="100000">
                                          <p:val>
                                            <p:strVal val="ppt_x"/>
                                          </p:val>
                                        </p:tav>
                                      </p:tavLst>
                                    </p:anim>
                                    <p:anim calcmode="lin" valueType="num">
                                      <p:cBhvr additive="base">
                                        <p:cTn id="22" dur="500"/>
                                        <p:tgtEl>
                                          <p:spTgt spid="6"/>
                                        </p:tgtEl>
                                        <p:attrNameLst>
                                          <p:attrName>ppt_y</p:attrName>
                                        </p:attrNameLst>
                                      </p:cBhvr>
                                      <p:tavLst>
                                        <p:tav tm="0">
                                          <p:val>
                                            <p:strVal val="ppt_y"/>
                                          </p:val>
                                        </p:tav>
                                        <p:tav tm="100000">
                                          <p:val>
                                            <p:strVal val="1+ppt_h/2"/>
                                          </p:val>
                                        </p:tav>
                                      </p:tavLst>
                                    </p:anim>
                                    <p:set>
                                      <p:cBhvr>
                                        <p:cTn id="23" dur="1" fill="hold">
                                          <p:stCondLst>
                                            <p:cond delay="4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10"/>
                                        </p:tgtEl>
                                        <p:attrNameLst>
                                          <p:attrName>ppt_x</p:attrName>
                                        </p:attrNameLst>
                                      </p:cBhvr>
                                      <p:tavLst>
                                        <p:tav tm="0">
                                          <p:val>
                                            <p:strVal val="ppt_x"/>
                                          </p:val>
                                        </p:tav>
                                        <p:tav tm="100000">
                                          <p:val>
                                            <p:strVal val="ppt_x"/>
                                          </p:val>
                                        </p:tav>
                                      </p:tavLst>
                                    </p:anim>
                                    <p:anim calcmode="lin" valueType="num">
                                      <p:cBhvr additive="base">
                                        <p:cTn id="33" dur="500"/>
                                        <p:tgtEl>
                                          <p:spTgt spid="10"/>
                                        </p:tgtEl>
                                        <p:attrNameLst>
                                          <p:attrName>ppt_y</p:attrName>
                                        </p:attrNameLst>
                                      </p:cBhvr>
                                      <p:tavLst>
                                        <p:tav tm="0">
                                          <p:val>
                                            <p:strVal val="ppt_y"/>
                                          </p:val>
                                        </p:tav>
                                        <p:tav tm="100000">
                                          <p:val>
                                            <p:strVal val="1+ppt_h/2"/>
                                          </p:val>
                                        </p:tav>
                                      </p:tavLst>
                                    </p:anim>
                                    <p:set>
                                      <p:cBhvr>
                                        <p:cTn id="34"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6" grpId="1"/>
      <p:bldP spid="7" grpId="0"/>
      <p:bldP spid="10" grpId="0"/>
      <p:bldP spid="1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1169895" y="0"/>
            <a:ext cx="10234005" cy="650178"/>
          </a:xfrm>
          <a:prstGeom prst="rect">
            <a:avLst/>
          </a:prstGeom>
        </p:spPr>
        <p:txBody>
          <a:bodyPr wrap="square" lIns="0" tIns="0" rIns="0" bIns="0" rtlCol="0" anchor="t">
            <a:spAutoFit/>
          </a:bodyPr>
          <a:lstStyle/>
          <a:p>
            <a:pPr algn="ctr">
              <a:lnSpc>
                <a:spcPct val="150000"/>
              </a:lnSpc>
            </a:pPr>
            <a:r>
              <a:rPr lang="en-US" sz="3200" b="1">
                <a:solidFill>
                  <a:srgbClr val="FF0000"/>
                </a:solidFill>
                <a:latin typeface="Times New Roman" panose="02020603050405020304" pitchFamily="18" charset="0"/>
                <a:cs typeface="Times New Roman" panose="02020603050405020304" pitchFamily="18" charset="0"/>
              </a:rPr>
              <a:t>BÀI 10: </a:t>
            </a:r>
            <a:r>
              <a:rPr lang="en-US" sz="3200" b="1" smtClean="0">
                <a:solidFill>
                  <a:srgbClr val="FF0000"/>
                </a:solidFill>
                <a:latin typeface="Times New Roman" panose="02020603050405020304" pitchFamily="18" charset="0"/>
                <a:cs typeface="Times New Roman" panose="02020603050405020304" pitchFamily="18" charset="0"/>
              </a:rPr>
              <a:t>SỬ </a:t>
            </a:r>
            <a:r>
              <a:rPr lang="en-US" sz="3200" b="1">
                <a:solidFill>
                  <a:srgbClr val="FF0000"/>
                </a:solidFill>
                <a:latin typeface="Times New Roman" panose="02020603050405020304" pitchFamily="18" charset="0"/>
                <a:cs typeface="Times New Roman" panose="02020603050405020304" pitchFamily="18" charset="0"/>
              </a:rPr>
              <a:t>DỤNG HÀM ĐỂ TÍNH TOÁN</a:t>
            </a:r>
          </a:p>
        </p:txBody>
      </p:sp>
      <p:sp>
        <p:nvSpPr>
          <p:cNvPr id="3" name="TextBox 2"/>
          <p:cNvSpPr txBox="1"/>
          <p:nvPr/>
        </p:nvSpPr>
        <p:spPr>
          <a:xfrm>
            <a:off x="293215" y="728103"/>
            <a:ext cx="87630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2. </a:t>
            </a:r>
            <a:r>
              <a:rPr lang="en-US" sz="3200" b="1">
                <a:solidFill>
                  <a:srgbClr val="FF0000"/>
                </a:solidFill>
                <a:latin typeface="Times New Roman" panose="02020603050405020304" pitchFamily="18" charset="0"/>
                <a:cs typeface="Times New Roman" panose="02020603050405020304" pitchFamily="18" charset="0"/>
              </a:rPr>
              <a:t>S</a:t>
            </a:r>
            <a:r>
              <a:rPr lang="en-US" sz="3200" b="1" smtClean="0">
                <a:solidFill>
                  <a:srgbClr val="FF0000"/>
                </a:solidFill>
                <a:latin typeface="Times New Roman" panose="02020603050405020304" pitchFamily="18" charset="0"/>
                <a:cs typeface="Times New Roman" panose="02020603050405020304" pitchFamily="18" charset="0"/>
              </a:rPr>
              <a:t>ử dụng một số hàm đơn giản</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65333" y="1376382"/>
            <a:ext cx="7467600" cy="584775"/>
          </a:xfrm>
          <a:prstGeom prst="rect">
            <a:avLst/>
          </a:prstGeom>
          <a:noFill/>
        </p:spPr>
        <p:txBody>
          <a:bodyPr wrap="square" rtlCol="0">
            <a:spAutoFit/>
          </a:bodyPr>
          <a:lstStyle/>
          <a:p>
            <a:r>
              <a:rPr lang="en-US" sz="3200" b="1" smtClean="0">
                <a:latin typeface="Times New Roman" panose="02020603050405020304" pitchFamily="18" charset="0"/>
                <a:cs typeface="Times New Roman" panose="02020603050405020304" pitchFamily="18" charset="0"/>
              </a:rPr>
              <a:t>d) Đặc điểm của hàm.</a:t>
            </a:r>
            <a:endParaRPr lang="en-US" sz="3200" b="1">
              <a:latin typeface="Times New Roman" panose="02020603050405020304" pitchFamily="18" charset="0"/>
              <a:cs typeface="Times New Roman" panose="02020603050405020304" pitchFamily="18" charset="0"/>
            </a:endParaRPr>
          </a:p>
        </p:txBody>
      </p:sp>
      <p:sp>
        <p:nvSpPr>
          <p:cNvPr id="7" name="TextBox 6"/>
          <p:cNvSpPr txBox="1"/>
          <p:nvPr/>
        </p:nvSpPr>
        <p:spPr>
          <a:xfrm>
            <a:off x="665333" y="2040981"/>
            <a:ext cx="11165595" cy="2217082"/>
          </a:xfrm>
          <a:prstGeom prst="rect">
            <a:avLst/>
          </a:prstGeom>
          <a:noFill/>
        </p:spPr>
        <p:txBody>
          <a:bodyPr wrap="square" rtlCol="0">
            <a:spAutoFit/>
          </a:bodyPr>
          <a:lstStyle/>
          <a:p>
            <a:pPr marL="571500" indent="-571500" algn="just">
              <a:lnSpc>
                <a:spcPct val="150000"/>
              </a:lnSpc>
              <a:buFont typeface="Arial" panose="020B0604020202020204" pitchFamily="34" charset="0"/>
              <a:buChar char="•"/>
            </a:pPr>
            <a:r>
              <a:rPr lang="vi-VN" sz="3200" b="1">
                <a:latin typeface="Times New Roman" panose="02020603050405020304" pitchFamily="18" charset="0"/>
                <a:cs typeface="Times New Roman" panose="02020603050405020304" pitchFamily="18" charset="0"/>
              </a:rPr>
              <a:t>Các hàm SUM, AVERAGE, MAX, MIN, COUNT chỉ tính toán trên các ô tính dữ liệu số, bỏ qua các ô tính có dữ liệu chữ, ô tính trống.</a:t>
            </a:r>
          </a:p>
        </p:txBody>
      </p:sp>
    </p:spTree>
    <p:extLst>
      <p:ext uri="{BB962C8B-B14F-4D97-AF65-F5344CB8AC3E}">
        <p14:creationId xmlns:p14="http://schemas.microsoft.com/office/powerpoint/2010/main" val="92335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7126" y="2916023"/>
            <a:ext cx="10586515" cy="3416320"/>
          </a:xfrm>
          <a:prstGeom prst="rect">
            <a:avLst/>
          </a:prstGeom>
        </p:spPr>
        <p:txBody>
          <a:bodyPr wrap="square">
            <a:spAutoFit/>
          </a:bodyPr>
          <a:lstStyle/>
          <a:p>
            <a:pPr>
              <a:lnSpc>
                <a:spcPct val="110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3200" b="1" smtClean="0">
                <a:latin typeface="Times New Roman" panose="02020603050405020304" pitchFamily="18" charset="0"/>
                <a:cs typeface="Times New Roman" panose="02020603050405020304" pitchFamily="18" charset="0"/>
              </a:rPr>
              <a:t>Nút </a:t>
            </a:r>
            <a:r>
              <a:rPr lang="en-GB" sz="3200" b="1">
                <a:latin typeface="Times New Roman" panose="02020603050405020304" pitchFamily="18" charset="0"/>
                <a:cs typeface="Times New Roman" panose="02020603050405020304" pitchFamily="18" charset="0"/>
              </a:rPr>
              <a:t>lệnh Merge &amp; Center dùng để</a:t>
            </a:r>
          </a:p>
          <a:p>
            <a:pPr>
              <a:lnSpc>
                <a:spcPct val="110000"/>
              </a:lnSpc>
              <a:spcBef>
                <a:spcPts val="600"/>
              </a:spcBef>
              <a:spcAft>
                <a:spcPts val="600"/>
              </a:spcAft>
            </a:pPr>
            <a:r>
              <a:rPr lang="en-GB" sz="3200" b="1" smtClean="0">
                <a:latin typeface="Times New Roman" panose="02020603050405020304" pitchFamily="18" charset="0"/>
                <a:cs typeface="Times New Roman" panose="02020603050405020304" pitchFamily="18" charset="0"/>
              </a:rPr>
              <a:t>   A</a:t>
            </a:r>
            <a:r>
              <a:rPr lang="en-GB" sz="3200" b="1">
                <a:latin typeface="Times New Roman" panose="02020603050405020304" pitchFamily="18" charset="0"/>
                <a:cs typeface="Times New Roman" panose="02020603050405020304" pitchFamily="18" charset="0"/>
              </a:rPr>
              <a:t>. Căn lề giữa dữ liệu trong ô tính.</a:t>
            </a:r>
          </a:p>
          <a:p>
            <a:pPr>
              <a:lnSpc>
                <a:spcPct val="110000"/>
              </a:lnSpc>
              <a:spcBef>
                <a:spcPts val="600"/>
              </a:spcBef>
              <a:spcAft>
                <a:spcPts val="600"/>
              </a:spcAft>
            </a:pPr>
            <a:r>
              <a:rPr lang="en-GB" sz="3200" b="1" smtClean="0">
                <a:latin typeface="Times New Roman" panose="02020603050405020304" pitchFamily="18" charset="0"/>
                <a:cs typeface="Times New Roman" panose="02020603050405020304" pitchFamily="18" charset="0"/>
              </a:rPr>
              <a:t>   B</a:t>
            </a:r>
            <a:r>
              <a:rPr lang="en-GB" sz="3200" b="1">
                <a:latin typeface="Times New Roman" panose="02020603050405020304" pitchFamily="18" charset="0"/>
                <a:cs typeface="Times New Roman" panose="02020603050405020304" pitchFamily="18" charset="0"/>
              </a:rPr>
              <a:t>. Gộp khối ô tính và căn lề </a:t>
            </a:r>
            <a:r>
              <a:rPr lang="en-GB" sz="3200" b="1" smtClean="0">
                <a:latin typeface="Times New Roman" panose="02020603050405020304" pitchFamily="18" charset="0"/>
                <a:cs typeface="Times New Roman" panose="02020603050405020304" pitchFamily="18" charset="0"/>
              </a:rPr>
              <a:t>giữa.</a:t>
            </a:r>
            <a:endParaRPr lang="en-GB" sz="3200" b="1">
              <a:latin typeface="Times New Roman" panose="02020603050405020304" pitchFamily="18" charset="0"/>
              <a:cs typeface="Times New Roman" panose="02020603050405020304" pitchFamily="18" charset="0"/>
            </a:endParaRPr>
          </a:p>
          <a:p>
            <a:pPr>
              <a:lnSpc>
                <a:spcPct val="110000"/>
              </a:lnSpc>
              <a:spcBef>
                <a:spcPts val="600"/>
              </a:spcBef>
              <a:spcAft>
                <a:spcPts val="600"/>
              </a:spcAft>
            </a:pPr>
            <a:r>
              <a:rPr lang="en-GB" sz="3200" b="1" smtClean="0">
                <a:latin typeface="Times New Roman" panose="02020603050405020304" pitchFamily="18" charset="0"/>
                <a:cs typeface="Times New Roman" panose="02020603050405020304" pitchFamily="18" charset="0"/>
              </a:rPr>
              <a:t>   C</a:t>
            </a:r>
            <a:r>
              <a:rPr lang="en-GB" sz="3200" b="1">
                <a:latin typeface="Times New Roman" panose="02020603050405020304" pitchFamily="18" charset="0"/>
                <a:cs typeface="Times New Roman" panose="02020603050405020304" pitchFamily="18" charset="0"/>
              </a:rPr>
              <a:t>. Gộp khối ô tính, căn lề giữa và định dạng kí tự.</a:t>
            </a:r>
          </a:p>
          <a:p>
            <a:pPr>
              <a:lnSpc>
                <a:spcPct val="110000"/>
              </a:lnSpc>
              <a:spcBef>
                <a:spcPts val="600"/>
              </a:spcBef>
              <a:spcAft>
                <a:spcPts val="600"/>
              </a:spcAft>
            </a:pPr>
            <a:r>
              <a:rPr lang="en-GB" sz="3200" b="1" smtClean="0">
                <a:latin typeface="Times New Roman" panose="02020603050405020304" pitchFamily="18" charset="0"/>
                <a:cs typeface="Times New Roman" panose="02020603050405020304" pitchFamily="18" charset="0"/>
              </a:rPr>
              <a:t>   D</a:t>
            </a:r>
            <a:r>
              <a:rPr lang="en-GB" sz="3200" b="1">
                <a:latin typeface="Times New Roman" panose="02020603050405020304" pitchFamily="18" charset="0"/>
                <a:cs typeface="Times New Roman" panose="02020603050405020304" pitchFamily="18" charset="0"/>
              </a:rPr>
              <a:t>. Thiết lập xuống dòng cho dữ liệu trong ô tính.</a:t>
            </a:r>
            <a:endParaRPr lang="en-GB" sz="3200" b="1" i="0">
              <a:effectLst/>
              <a:latin typeface="Times New Roman" panose="02020603050405020304" pitchFamily="18" charset="0"/>
              <a:cs typeface="Times New Roman" panose="02020603050405020304" pitchFamily="18" charset="0"/>
            </a:endParaRPr>
          </a:p>
        </p:txBody>
      </p:sp>
      <p:pic>
        <p:nvPicPr>
          <p:cNvPr id="6"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133846" y="4136152"/>
            <a:ext cx="914688" cy="947001"/>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p:nvGrpSpPr>
        <p:grpSpPr>
          <a:xfrm>
            <a:off x="227126" y="212443"/>
            <a:ext cx="11887200" cy="2341591"/>
            <a:chOff x="182880" y="2207332"/>
            <a:chExt cx="11887200" cy="2341591"/>
          </a:xfrm>
        </p:grpSpPr>
        <p:sp>
          <p:nvSpPr>
            <p:cNvPr id="8" name="Rectangle 5"/>
            <p:cNvSpPr>
              <a:spLocks noChangeArrowheads="1"/>
            </p:cNvSpPr>
            <p:nvPr/>
          </p:nvSpPr>
          <p:spPr bwMode="auto">
            <a:xfrm>
              <a:off x="182880" y="2207332"/>
              <a:ext cx="118872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Nút lệnh nào dùng để </a:t>
              </a:r>
              <a:r>
                <a:rPr kumimoji="0" lang="en-US" altLang="en-US" sz="3200" b="1" i="0" u="none"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chèn</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thêm hàng (cột) mới trong nhóm lệnh Home</a:t>
              </a:r>
              <a:r>
                <a:rPr kumimoji="0" lang="en-US" altLang="en-US" sz="3200" b="1" i="0" u="none" strike="noStrike" cap="none" normalizeH="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0" u="none" strike="noStrike" cap="none" normalizeH="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Cells?</a:t>
              </a:r>
              <a:endParaRPr kumimoji="0" lang="en-US" altLang="en-US"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Rectangle 6"/>
            <p:cNvSpPr>
              <a:spLocks noChangeArrowheads="1"/>
            </p:cNvSpPr>
            <p:nvPr/>
          </p:nvSpPr>
          <p:spPr bwMode="auto">
            <a:xfrm>
              <a:off x="546944" y="3240103"/>
              <a:ext cx="11159072" cy="13088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30000"/>
                </a:lnSpc>
                <a:spcBef>
                  <a:spcPct val="0"/>
                </a:spcBef>
                <a:spcAft>
                  <a:spcPct val="0"/>
                </a:spcAft>
                <a:buClrTx/>
                <a:buSzTx/>
                <a:buFontTx/>
                <a:buNone/>
                <a:tabLst/>
              </a:pP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Nút lệnh Format.		B. Nút lệnh Delete.	      </a:t>
              </a:r>
            </a:p>
            <a:p>
              <a:pPr marL="0" marR="0" lvl="0" indent="0" defTabSz="914400" rtl="0" eaLnBrk="0" fontAlgn="base" latinLnBrk="0" hangingPunct="0">
                <a:lnSpc>
                  <a:spcPct val="130000"/>
                </a:lnSpc>
                <a:spcBef>
                  <a:spcPct val="0"/>
                </a:spcBef>
                <a:spcAft>
                  <a:spcPct val="0"/>
                </a:spcAft>
                <a:buClrTx/>
                <a:buSzTx/>
                <a:buFontTx/>
                <a:buNone/>
                <a:tabLst/>
              </a:pPr>
              <a:r>
                <a:rPr kumimoji="0" lang="en-US" altLang="en-US"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 Nút lệnh Insert.      	D. Nút lệnh Cells.</a:t>
              </a:r>
              <a:endParaRPr kumimoji="0" lang="en-US" altLang="en-US"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pic>
        <p:nvPicPr>
          <p:cNvPr id="11"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265764" y="1748842"/>
            <a:ext cx="894633" cy="926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88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9" presetClass="entr" presetSubtype="0" decel="10000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 calcmode="lin" valueType="num">
                                      <p:cBhvr>
                                        <p:cTn id="20" dur="500" fill="hold"/>
                                        <p:tgtEl>
                                          <p:spTgt spid="5"/>
                                        </p:tgtEl>
                                        <p:attrNameLst>
                                          <p:attrName>style.rotation</p:attrName>
                                        </p:attrNameLst>
                                      </p:cBhvr>
                                      <p:tavLst>
                                        <p:tav tm="0">
                                          <p:val>
                                            <p:fltVal val="360"/>
                                          </p:val>
                                        </p:tav>
                                        <p:tav tm="100000">
                                          <p:val>
                                            <p:fltVal val="0"/>
                                          </p:val>
                                        </p:tav>
                                      </p:tavLst>
                                    </p:anim>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7126" y="52927"/>
            <a:ext cx="11746523" cy="1791260"/>
          </a:xfrm>
          <a:prstGeom prst="rect">
            <a:avLst/>
          </a:prstGeom>
        </p:spPr>
        <p:txBody>
          <a:bodyPr wrap="square">
            <a:spAutoFit/>
          </a:bodyPr>
          <a:lstStyle/>
          <a:p>
            <a:pPr>
              <a:lnSpc>
                <a:spcPct val="115000"/>
              </a:lnSpc>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a:latin typeface="Times New Roman" panose="02020603050405020304" pitchFamily="18" charset="0"/>
                <a:ea typeface="Times New Roman" panose="02020603050405020304" pitchFamily="18" charset="0"/>
                <a:cs typeface="Times New Roman" panose="02020603050405020304" pitchFamily="18" charset="0"/>
              </a:rPr>
              <a:t>Nhấn tổ hợp phím nào sau đây sẽ cho phép mở bảng chọn thông số in?</a:t>
            </a:r>
            <a:endParaRPr lang="en-GB" sz="3200" b="1">
              <a:latin typeface="Times New Roman" panose="02020603050405020304" pitchFamily="18" charset="0"/>
              <a:ea typeface="Calibri" panose="020F0502020204030204" pitchFamily="34" charset="0"/>
              <a:cs typeface="Times New Roman" panose="02020603050405020304" pitchFamily="18" charset="0"/>
            </a:endParaRPr>
          </a:p>
          <a:p>
            <a:pPr marL="268288">
              <a:lnSpc>
                <a:spcPct val="115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A. Ctrl + </a:t>
            </a:r>
            <a:r>
              <a:rPr lang="en-US" sz="3200" b="1" smtClean="0">
                <a:latin typeface="Times New Roman" panose="02020603050405020304" pitchFamily="18" charset="0"/>
                <a:ea typeface="Times New Roman" panose="02020603050405020304" pitchFamily="18" charset="0"/>
                <a:cs typeface="Times New Roman" panose="02020603050405020304" pitchFamily="18" charset="0"/>
              </a:rPr>
              <a:t>A	</a:t>
            </a:r>
            <a:r>
              <a:rPr lang="en-US" sz="3200" b="1">
                <a:latin typeface="Times New Roman" panose="02020603050405020304" pitchFamily="18" charset="0"/>
                <a:ea typeface="Times New Roman" panose="02020603050405020304" pitchFamily="18" charset="0"/>
                <a:cs typeface="Times New Roman" panose="02020603050405020304" pitchFamily="18" charset="0"/>
              </a:rPr>
              <a:t>	B. Ctrl + </a:t>
            </a:r>
            <a:r>
              <a:rPr lang="en-US" sz="3200" b="1" smtClean="0">
                <a:latin typeface="Times New Roman" panose="02020603050405020304" pitchFamily="18" charset="0"/>
                <a:ea typeface="Times New Roman" panose="02020603050405020304" pitchFamily="18" charset="0"/>
                <a:cs typeface="Times New Roman" panose="02020603050405020304" pitchFamily="18" charset="0"/>
              </a:rPr>
              <a:t>B</a:t>
            </a:r>
            <a:r>
              <a:rPr lang="en-US" sz="3200" b="1">
                <a:latin typeface="Times New Roman" panose="02020603050405020304" pitchFamily="18" charset="0"/>
                <a:ea typeface="Times New Roman" panose="02020603050405020304" pitchFamily="18" charset="0"/>
                <a:cs typeface="Times New Roman" panose="02020603050405020304" pitchFamily="18" charset="0"/>
              </a:rPr>
              <a:t>	C. Ctrl + </a:t>
            </a:r>
            <a:r>
              <a:rPr lang="en-US" sz="3200" b="1" smtClean="0">
                <a:latin typeface="Times New Roman" panose="02020603050405020304" pitchFamily="18" charset="0"/>
                <a:ea typeface="Times New Roman" panose="02020603050405020304" pitchFamily="18" charset="0"/>
                <a:cs typeface="Times New Roman" panose="02020603050405020304" pitchFamily="18" charset="0"/>
              </a:rPr>
              <a:t>P</a:t>
            </a:r>
            <a:r>
              <a:rPr lang="en-US" sz="3200" b="1">
                <a:latin typeface="Times New Roman" panose="02020603050405020304" pitchFamily="18" charset="0"/>
                <a:ea typeface="Times New Roman" panose="02020603050405020304" pitchFamily="18" charset="0"/>
                <a:cs typeface="Times New Roman" panose="02020603050405020304" pitchFamily="18" charset="0"/>
              </a:rPr>
              <a:t>	D. Ctrl + C</a:t>
            </a:r>
            <a:endParaRPr lang="en-GB" sz="3200" b="1">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6282898" y="954747"/>
            <a:ext cx="894633" cy="92623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27126" y="2173107"/>
            <a:ext cx="11746523" cy="4573560"/>
          </a:xfrm>
          <a:prstGeom prst="rect">
            <a:avLst/>
          </a:prstGeom>
        </p:spPr>
        <p:txBody>
          <a:bodyPr wrap="square">
            <a:spAutoFit/>
          </a:bodyPr>
          <a:lstStyle/>
          <a:p>
            <a:pPr>
              <a:lnSpc>
                <a:spcPct val="130000"/>
              </a:lnSpc>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b="1" smtClean="0">
                <a:solidFill>
                  <a:srgbClr val="202124"/>
                </a:solidFill>
                <a:latin typeface="Times New Roman" panose="02020603050405020304" pitchFamily="18" charset="0"/>
                <a:cs typeface="Times New Roman" panose="02020603050405020304" pitchFamily="18" charset="0"/>
              </a:rPr>
              <a:t>Phát </a:t>
            </a:r>
            <a:r>
              <a:rPr lang="vi-VN" sz="3200" b="1">
                <a:solidFill>
                  <a:srgbClr val="202124"/>
                </a:solidFill>
                <a:latin typeface="Times New Roman" panose="02020603050405020304" pitchFamily="18" charset="0"/>
                <a:cs typeface="Times New Roman" panose="02020603050405020304" pitchFamily="18" charset="0"/>
              </a:rPr>
              <a:t>biểu nào dưới đây là sai</a:t>
            </a:r>
            <a:r>
              <a:rPr lang="vi-VN" sz="3200" b="1" smtClean="0">
                <a:solidFill>
                  <a:srgbClr val="202124"/>
                </a:solidFill>
                <a:latin typeface="Times New Roman" panose="02020603050405020304" pitchFamily="18" charset="0"/>
                <a:cs typeface="Times New Roman" panose="02020603050405020304" pitchFamily="18" charset="0"/>
              </a:rPr>
              <a:t>?</a:t>
            </a:r>
            <a:endParaRPr lang="en-GB" sz="3200" b="1" smtClean="0">
              <a:solidFill>
                <a:srgbClr val="202124"/>
              </a:solidFill>
              <a:latin typeface="Times New Roman" panose="02020603050405020304" pitchFamily="18" charset="0"/>
              <a:cs typeface="Times New Roman" panose="02020603050405020304" pitchFamily="18" charset="0"/>
            </a:endParaRPr>
          </a:p>
          <a:p>
            <a:pPr marL="722313" indent="-546100">
              <a:lnSpc>
                <a:spcPct val="130000"/>
              </a:lnSpc>
              <a:buAutoNum type="alphaUcPeriod"/>
            </a:pPr>
            <a:r>
              <a:rPr lang="en-GB" sz="3200" b="1" smtClean="0">
                <a:latin typeface="Times New Roman" panose="02020603050405020304" pitchFamily="18" charset="0"/>
                <a:cs typeface="Times New Roman" panose="02020603050405020304" pitchFamily="18" charset="0"/>
              </a:rPr>
              <a:t> Có </a:t>
            </a:r>
            <a:r>
              <a:rPr lang="en-GB" sz="3200" b="1">
                <a:latin typeface="Times New Roman" panose="02020603050405020304" pitchFamily="18" charset="0"/>
                <a:cs typeface="Times New Roman" panose="02020603050405020304" pitchFamily="18" charset="0"/>
              </a:rPr>
              <a:t>thể chèn đồng thời nhiều hàng hay nhiều cột</a:t>
            </a:r>
            <a:r>
              <a:rPr lang="en-GB" sz="3200" b="1" smtClean="0">
                <a:latin typeface="Times New Roman" panose="02020603050405020304" pitchFamily="18" charset="0"/>
                <a:cs typeface="Times New Roman" panose="02020603050405020304" pitchFamily="18" charset="0"/>
              </a:rPr>
              <a:t>.</a:t>
            </a:r>
          </a:p>
          <a:p>
            <a:pPr marL="722313" indent="-546100">
              <a:lnSpc>
                <a:spcPct val="130000"/>
              </a:lnSpc>
              <a:buAutoNum type="alphaUcPeriod"/>
            </a:pPr>
            <a:r>
              <a:rPr lang="en-GB" sz="3200" b="1" smtClean="0">
                <a:latin typeface="Times New Roman" panose="02020603050405020304" pitchFamily="18" charset="0"/>
                <a:cs typeface="Times New Roman" panose="02020603050405020304" pitchFamily="18" charset="0"/>
              </a:rPr>
              <a:t> </a:t>
            </a:r>
            <a:r>
              <a:rPr lang="vi-VN" sz="3200" b="1" smtClean="0">
                <a:latin typeface="Times New Roman" panose="02020603050405020304" pitchFamily="18" charset="0"/>
                <a:cs typeface="Times New Roman" panose="02020603050405020304" pitchFamily="18" charset="0"/>
              </a:rPr>
              <a:t>Mỗi </a:t>
            </a:r>
            <a:r>
              <a:rPr lang="vi-VN" sz="3200" b="1">
                <a:latin typeface="Times New Roman" panose="02020603050405020304" pitchFamily="18" charset="0"/>
                <a:cs typeface="Times New Roman" panose="02020603050405020304" pitchFamily="18" charset="0"/>
              </a:rPr>
              <a:t>lần chỉ có thể thực hiện xóa được một hàng</a:t>
            </a:r>
            <a:r>
              <a:rPr lang="vi-VN" sz="3200" b="1" smtClean="0">
                <a:latin typeface="Times New Roman" panose="02020603050405020304" pitchFamily="18" charset="0"/>
                <a:cs typeface="Times New Roman" panose="02020603050405020304" pitchFamily="18" charset="0"/>
              </a:rPr>
              <a:t>.</a:t>
            </a:r>
            <a:endParaRPr lang="en-GB" sz="3200" b="1" smtClean="0">
              <a:latin typeface="Times New Roman" panose="02020603050405020304" pitchFamily="18" charset="0"/>
              <a:cs typeface="Times New Roman" panose="02020603050405020304" pitchFamily="18" charset="0"/>
            </a:endParaRPr>
          </a:p>
          <a:p>
            <a:pPr marL="722313" indent="-546100">
              <a:lnSpc>
                <a:spcPct val="130000"/>
              </a:lnSpc>
              <a:buAutoNum type="alphaUcPeriod"/>
            </a:pPr>
            <a:r>
              <a:rPr lang="en-GB" sz="3200" b="1" smtClean="0">
                <a:latin typeface="Times New Roman" panose="02020603050405020304" pitchFamily="18" charset="0"/>
                <a:cs typeface="Times New Roman" panose="02020603050405020304" pitchFamily="18" charset="0"/>
              </a:rPr>
              <a:t> </a:t>
            </a:r>
            <a:r>
              <a:rPr lang="vi-VN" sz="3200" b="1" smtClean="0">
                <a:latin typeface="Times New Roman" panose="02020603050405020304" pitchFamily="18" charset="0"/>
                <a:cs typeface="Times New Roman" panose="02020603050405020304" pitchFamily="18" charset="0"/>
              </a:rPr>
              <a:t>Khi </a:t>
            </a:r>
            <a:r>
              <a:rPr lang="vi-VN" sz="3200" b="1">
                <a:latin typeface="Times New Roman" panose="02020603050405020304" pitchFamily="18" charset="0"/>
                <a:cs typeface="Times New Roman" panose="02020603050405020304" pitchFamily="18" charset="0"/>
              </a:rPr>
              <a:t>chèn thêm một cột, cột mới được chèn vào đúng vị trí cột được chọn</a:t>
            </a:r>
            <a:r>
              <a:rPr lang="vi-VN" sz="3200" b="1" smtClean="0">
                <a:latin typeface="Times New Roman" panose="02020603050405020304" pitchFamily="18" charset="0"/>
                <a:cs typeface="Times New Roman" panose="02020603050405020304" pitchFamily="18" charset="0"/>
              </a:rPr>
              <a:t>.</a:t>
            </a:r>
            <a:endParaRPr lang="en-GB" sz="3200" b="1" smtClean="0">
              <a:latin typeface="Times New Roman" panose="02020603050405020304" pitchFamily="18" charset="0"/>
              <a:cs typeface="Times New Roman" panose="02020603050405020304" pitchFamily="18" charset="0"/>
            </a:endParaRPr>
          </a:p>
          <a:p>
            <a:pPr marL="722313" indent="-546100">
              <a:lnSpc>
                <a:spcPct val="130000"/>
              </a:lnSpc>
              <a:buAutoNum type="alphaUcPeriod"/>
            </a:pPr>
            <a:r>
              <a:rPr lang="en-GB" sz="3200" b="1" smtClean="0">
                <a:latin typeface="Times New Roman" panose="02020603050405020304" pitchFamily="18" charset="0"/>
                <a:cs typeface="Times New Roman" panose="02020603050405020304" pitchFamily="18" charset="0"/>
              </a:rPr>
              <a:t> Có </a:t>
            </a:r>
            <a:r>
              <a:rPr lang="en-GB" sz="3200" b="1">
                <a:latin typeface="Times New Roman" panose="02020603050405020304" pitchFamily="18" charset="0"/>
                <a:cs typeface="Times New Roman" panose="02020603050405020304" pitchFamily="18" charset="0"/>
              </a:rPr>
              <a:t>thể chọn nhiều hàng hoặc nhiều cột để chèn hoặc xóa đồng thời.</a:t>
            </a:r>
          </a:p>
        </p:txBody>
      </p:sp>
      <p:pic>
        <p:nvPicPr>
          <p:cNvPr id="13" name="Picture 8" descr="Hình ảnh Dấu Kiểm Màu Xanh Lá Cây Lỗi Toán Dấu Kiểm Lỗi PNG , Lỗi Cờ Kiểm  Tra Màu Xanh Lá Cây, đánh Dấu, Lỗi PNG miễn phí tải tập tin"/>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l="9580" t="7848" r="9243" b="8107"/>
          <a:stretch/>
        </p:blipFill>
        <p:spPr bwMode="auto">
          <a:xfrm>
            <a:off x="227126" y="3426331"/>
            <a:ext cx="764694" cy="791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30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ppt_w</p:attrName>
                                        </p:attrNameLst>
                                      </p:cBhvr>
                                      <p:tavLst>
                                        <p:tav tm="0">
                                          <p:val>
                                            <p:fltVal val="0"/>
                                          </p:val>
                                        </p:tav>
                                        <p:tav tm="100000">
                                          <p:val>
                                            <p:strVal val="#ppt_w"/>
                                          </p:val>
                                        </p:tav>
                                      </p:tavLst>
                                    </p:anim>
                                    <p:anim calcmode="lin" valueType="num">
                                      <p:cBhvr>
                                        <p:cTn id="19" dur="1000" fill="hold"/>
                                        <p:tgtEl>
                                          <p:spTgt spid="9"/>
                                        </p:tgtEl>
                                        <p:attrNameLst>
                                          <p:attrName>ppt_h</p:attrName>
                                        </p:attrNameLst>
                                      </p:cBhvr>
                                      <p:tavLst>
                                        <p:tav tm="0">
                                          <p:val>
                                            <p:fltVal val="0"/>
                                          </p:val>
                                        </p:tav>
                                        <p:tav tm="100000">
                                          <p:val>
                                            <p:strVal val="#ppt_h"/>
                                          </p:val>
                                        </p:tav>
                                      </p:tavLst>
                                    </p:anim>
                                    <p:anim calcmode="lin" valueType="num">
                                      <p:cBhvr>
                                        <p:cTn id="20" dur="1000" fill="hold"/>
                                        <p:tgtEl>
                                          <p:spTgt spid="9"/>
                                        </p:tgtEl>
                                        <p:attrNameLst>
                                          <p:attrName>style.rotation</p:attrName>
                                        </p:attrNameLst>
                                      </p:cBhvr>
                                      <p:tavLst>
                                        <p:tav tm="0">
                                          <p:val>
                                            <p:fltVal val="90"/>
                                          </p:val>
                                        </p:tav>
                                        <p:tav tm="100000">
                                          <p:val>
                                            <p:fltVal val="0"/>
                                          </p:val>
                                        </p:tav>
                                      </p:tavLst>
                                    </p:anim>
                                    <p:animEffect transition="in" filter="fade">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950</Words>
  <PresentationFormat>Widescreen</PresentationFormat>
  <Paragraphs>117</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2024-01-20T10:09:10Z</dcterms:created>
  <dcterms:modified xsi:type="dcterms:W3CDTF">2024-02-15T23:16:14Z</dcterms:modified>
</cp:coreProperties>
</file>