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7" r:id="rId3"/>
    <p:sldId id="372" r:id="rId4"/>
    <p:sldId id="386" r:id="rId5"/>
    <p:sldId id="374" r:id="rId6"/>
    <p:sldId id="387" r:id="rId7"/>
    <p:sldId id="388" r:id="rId8"/>
    <p:sldId id="375" r:id="rId9"/>
    <p:sldId id="345" r:id="rId10"/>
    <p:sldId id="389" r:id="rId11"/>
    <p:sldId id="390" r:id="rId12"/>
    <p:sldId id="391" r:id="rId13"/>
    <p:sldId id="385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0" autoAdjust="0"/>
    <p:restoredTop sz="94374" autoAdjust="0"/>
  </p:normalViewPr>
  <p:slideViewPr>
    <p:cSldViewPr>
      <p:cViewPr varScale="1">
        <p:scale>
          <a:sx n="32" d="100"/>
          <a:sy n="32" d="100"/>
        </p:scale>
        <p:origin x="196" y="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7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9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5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5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1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w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6.wm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wm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885834" y="3719346"/>
            <a:ext cx="305876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267200"/>
            <a:ext cx="18288000" cy="271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vi-VN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1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: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ỨNG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DỤNG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ĐẠO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HÀM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KHẢO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SÁT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VÀ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VẼ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ĐỒ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THỊ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HÀM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SỐ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CŨ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005270" y="7646473"/>
                  <a:ext cx="448771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47547" y="1072015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04733" y="7640053"/>
                  <a:ext cx="71695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r>
                    <a:rPr lang="vi-VN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017348" y="7091767"/>
            <a:ext cx="8878244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ĐƯỜNG TIỆM CẬN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949924" y="9427858"/>
            <a:ext cx="19013083" cy="36785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33016" y="8229600"/>
            <a:ext cx="584690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11: BÀI TẬP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grpSp>
        <p:nvGrpSpPr>
          <p:cNvPr id="43" name="Group 26"/>
          <p:cNvGrpSpPr/>
          <p:nvPr/>
        </p:nvGrpSpPr>
        <p:grpSpPr>
          <a:xfrm>
            <a:off x="4247547" y="11665811"/>
            <a:ext cx="17088453" cy="907189"/>
            <a:chOff x="7483861" y="7543801"/>
            <a:chExt cx="17012919" cy="907308"/>
          </a:xfrm>
        </p:grpSpPr>
        <p:sp>
          <p:nvSpPr>
            <p:cNvPr id="55" name="TextBox 54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r>
                    <a:rPr lang="vi-VN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54" grpId="0" animBg="1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367474" y="7395183"/>
            <a:ext cx="693677" cy="6885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13639800" y="9850561"/>
            <a:ext cx="706506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39" name="Group 26"/>
          <p:cNvGrpSpPr/>
          <p:nvPr/>
        </p:nvGrpSpPr>
        <p:grpSpPr>
          <a:xfrm>
            <a:off x="545124" y="1752600"/>
            <a:ext cx="17088453" cy="907189"/>
            <a:chOff x="7483861" y="7543801"/>
            <a:chExt cx="17012919" cy="907308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r>
                    <a:rPr lang="vi-VN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807510-556E-476E-A2F2-98246EA5AAB6}"/>
                  </a:ext>
                </a:extLst>
              </p:cNvPr>
              <p:cNvSpPr txBox="1"/>
              <p:nvPr/>
            </p:nvSpPr>
            <p:spPr>
              <a:xfrm>
                <a:off x="812690" y="3239375"/>
                <a:ext cx="23667491" cy="2042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fr-FR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4:	</a:t>
                </a:r>
                <a:r>
                  <a:rPr lang="fr-FR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=−3;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807510-556E-476E-A2F2-98246EA5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0" y="3239375"/>
                <a:ext cx="23667491" cy="2042097"/>
              </a:xfrm>
              <a:prstGeom prst="rect">
                <a:avLst/>
              </a:prstGeom>
              <a:blipFill>
                <a:blip r:embed="rId3"/>
                <a:stretch>
                  <a:fillRect l="-1030" r="-567" b="-1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26F4B1-F60C-48F4-A628-F722B3138090}"/>
                  </a:ext>
                </a:extLst>
              </p:cNvPr>
              <p:cNvSpPr txBox="1"/>
              <p:nvPr/>
            </p:nvSpPr>
            <p:spPr>
              <a:xfrm>
                <a:off x="739892" y="5985907"/>
                <a:ext cx="21619516" cy="2061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5:	</a:t>
                </a:r>
                <a:r>
                  <a:rPr lang="vi-VN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Số đường tiệm cận đứng của đồ thị hàm số 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4.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26F4B1-F60C-48F4-A628-F722B313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92" y="5985907"/>
                <a:ext cx="21619516" cy="2061590"/>
              </a:xfrm>
              <a:prstGeom prst="rect">
                <a:avLst/>
              </a:prstGeom>
              <a:blipFill>
                <a:blip r:embed="rId4"/>
                <a:stretch>
                  <a:fillRect l="-1128" b="-1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620EB-D480-4CAB-AA1E-A7D15F78212F}"/>
                  </a:ext>
                </a:extLst>
              </p:cNvPr>
              <p:cNvSpPr txBox="1"/>
              <p:nvPr/>
            </p:nvSpPr>
            <p:spPr>
              <a:xfrm>
                <a:off x="664042" y="8434529"/>
                <a:ext cx="23274632" cy="2178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6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0620EB-D480-4CAB-AA1E-A7D15F782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42" y="8434529"/>
                <a:ext cx="23274632" cy="2178032"/>
              </a:xfrm>
              <a:prstGeom prst="rect">
                <a:avLst/>
              </a:prstGeom>
              <a:blipFill>
                <a:blip r:embed="rId5"/>
                <a:stretch>
                  <a:fillRect l="-1074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7316FF94-08F3-4504-A2B4-AAFB370DFA6C}"/>
              </a:ext>
            </a:extLst>
          </p:cNvPr>
          <p:cNvSpPr/>
          <p:nvPr/>
        </p:nvSpPr>
        <p:spPr>
          <a:xfrm>
            <a:off x="1407703" y="4572701"/>
            <a:ext cx="706506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738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5" grpId="0"/>
      <p:bldP spid="17" grpId="0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696200" y="10879721"/>
            <a:ext cx="693677" cy="6885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9" name="Group 26"/>
          <p:cNvGrpSpPr/>
          <p:nvPr/>
        </p:nvGrpSpPr>
        <p:grpSpPr>
          <a:xfrm>
            <a:off x="545124" y="1752600"/>
            <a:ext cx="17088453" cy="907189"/>
            <a:chOff x="7483861" y="7543801"/>
            <a:chExt cx="17012919" cy="907308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r>
                    <a:rPr lang="vi-VN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F1125E-B633-4110-BC57-15116782CBDA}"/>
                  </a:ext>
                </a:extLst>
              </p:cNvPr>
              <p:cNvSpPr txBox="1"/>
              <p:nvPr/>
            </p:nvSpPr>
            <p:spPr>
              <a:xfrm>
                <a:off x="545124" y="3350557"/>
                <a:ext cx="21960805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7:	</a:t>
                </a:r>
                <a:r>
                  <a:rPr lang="vi-VN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bảng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thiên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F1125E-B633-4110-BC57-15116782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4" y="3350557"/>
                <a:ext cx="21960805" cy="808619"/>
              </a:xfrm>
              <a:prstGeom prst="rect">
                <a:avLst/>
              </a:prstGeom>
              <a:blipFill>
                <a:blip r:embed="rId3"/>
                <a:stretch>
                  <a:fillRect l="-1110" t="-1060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3EAC3D9D-50D9-4353-90B2-A139127BA9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16611600" cy="4876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B00769-2371-47FA-AFDD-4F83745453F0}"/>
                  </a:ext>
                </a:extLst>
              </p:cNvPr>
              <p:cNvSpPr txBox="1"/>
              <p:nvPr/>
            </p:nvSpPr>
            <p:spPr>
              <a:xfrm>
                <a:off x="1271041" y="9952057"/>
                <a:ext cx="21438661" cy="1715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ngang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B00769-2371-47FA-AFDD-4F8374545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041" y="9952057"/>
                <a:ext cx="21438661" cy="1715534"/>
              </a:xfrm>
              <a:prstGeom prst="rect">
                <a:avLst/>
              </a:prstGeom>
              <a:blipFill>
                <a:blip r:embed="rId5"/>
                <a:stretch>
                  <a:fillRect t="-4982" b="-1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3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085272" y="4665504"/>
            <a:ext cx="693677" cy="6885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1061459" y="10664133"/>
            <a:ext cx="706506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9" name="Group 26"/>
          <p:cNvGrpSpPr/>
          <p:nvPr/>
        </p:nvGrpSpPr>
        <p:grpSpPr>
          <a:xfrm>
            <a:off x="545124" y="1752600"/>
            <a:ext cx="17088453" cy="907189"/>
            <a:chOff x="7483861" y="7543801"/>
            <a:chExt cx="17012919" cy="907308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r>
                    <a:rPr lang="vi-VN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D51A09-B1A4-4C0A-987B-F753CD37B88D}"/>
                  </a:ext>
                </a:extLst>
              </p:cNvPr>
              <p:cNvSpPr txBox="1"/>
              <p:nvPr/>
            </p:nvSpPr>
            <p:spPr>
              <a:xfrm>
                <a:off x="545124" y="3003184"/>
                <a:ext cx="23274632" cy="221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8:	</a:t>
                </a:r>
                <a:r>
                  <a:rPr lang="vi-VN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6−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bao nhiêu đường tiệm cận?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D51A09-B1A4-4C0A-987B-F753CD37B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4" y="3003184"/>
                <a:ext cx="23274632" cy="2219967"/>
              </a:xfrm>
              <a:prstGeom prst="rect">
                <a:avLst/>
              </a:prstGeom>
              <a:blipFill>
                <a:blip r:embed="rId3"/>
                <a:stretch>
                  <a:fillRect l="-1048" b="-1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B3AEFA-29BA-4EF7-8D35-D9A38F138371}"/>
                  </a:ext>
                </a:extLst>
              </p:cNvPr>
              <p:cNvSpPr txBox="1"/>
              <p:nvPr/>
            </p:nvSpPr>
            <p:spPr>
              <a:xfrm>
                <a:off x="457200" y="5484975"/>
                <a:ext cx="23255512" cy="5945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9:	</a:t>
                </a:r>
                <a:r>
                  <a:rPr lang="en-US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 đường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=−3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≠−1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10:	</a:t>
                </a:r>
                <a:r>
                  <a:rPr lang="pt-BR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sao cho 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 hai đường tiệm cận đứng.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&gt;−1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≠3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&gt;−1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≤−1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B3AEFA-29BA-4EF7-8D35-D9A38F138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84975"/>
                <a:ext cx="23255512" cy="5945025"/>
              </a:xfrm>
              <a:prstGeom prst="rect">
                <a:avLst/>
              </a:prstGeom>
              <a:blipFill>
                <a:blip r:embed="rId4"/>
                <a:stretch>
                  <a:fillRect l="-1048" r="-1048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6C5FF6D7-D2D5-48FA-BBF0-4F85BEC42CC6}"/>
              </a:ext>
            </a:extLst>
          </p:cNvPr>
          <p:cNvSpPr/>
          <p:nvPr/>
        </p:nvSpPr>
        <p:spPr>
          <a:xfrm>
            <a:off x="19964400" y="6844194"/>
            <a:ext cx="706506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6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59" y="2743200"/>
            <a:ext cx="2786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cố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endParaRPr lang="vi-VN" sz="4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054" y="4565511"/>
            <a:ext cx="20878800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vững định nghĩa tiệm cận ngang, tiệm cận đứng.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59" y="6312673"/>
            <a:ext cx="6277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Hướng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dẫn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nhà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vi-VN" sz="4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7460452"/>
            <a:ext cx="22535148" cy="2421694"/>
            <a:chOff x="1219200" y="7736273"/>
            <a:chExt cx="22535148" cy="2421694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7736273"/>
              <a:ext cx="225351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1,</a:t>
              </a:r>
              <a:r>
                <a:rPr lang="en-US" sz="4400" dirty="0">
                  <a:latin typeface="Arial" panose="020B0604020202020204" pitchFamily="34" charset="0"/>
                </a:rPr>
                <a:t>Giải </a:t>
              </a:r>
              <a:r>
                <a:rPr lang="en-US" sz="4400" dirty="0" err="1">
                  <a:latin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trong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sách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giải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tích</a:t>
              </a:r>
              <a:r>
                <a:rPr lang="en-US" sz="4400" dirty="0">
                  <a:latin typeface="Arial" panose="020B0604020202020204" pitchFamily="34" charset="0"/>
                </a:rPr>
                <a:t> 12, </a:t>
              </a:r>
              <a:r>
                <a:rPr lang="en-US" sz="4400" dirty="0" err="1">
                  <a:latin typeface="Arial" panose="020B0604020202020204" pitchFamily="34" charset="0"/>
                </a:rPr>
                <a:t>và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làm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các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giáo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viên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ra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thêm</a:t>
              </a:r>
              <a:r>
                <a:rPr lang="en-US" sz="4400" dirty="0">
                  <a:latin typeface="Arial" panose="020B0604020202020204" pitchFamily="34" charset="0"/>
                </a:rPr>
                <a:t>  </a:t>
              </a:r>
              <a:r>
                <a:rPr lang="en-US" sz="4400" dirty="0" err="1">
                  <a:latin typeface="Arial" panose="020B0604020202020204" pitchFamily="34" charset="0"/>
                </a:rPr>
                <a:t>tập</a:t>
              </a:r>
              <a:r>
                <a:rPr lang="en-US" sz="4400" dirty="0">
                  <a:latin typeface="Arial" panose="020B0604020202020204" pitchFamily="34" charset="0"/>
                </a:rPr>
                <a:t>. </a:t>
              </a:r>
              <a:endParaRPr lang="vi-VN" sz="4400" dirty="0">
                <a:latin typeface="Arial" panose="020B0604020202020204" pitchFamily="34" charset="0"/>
              </a:endParaRPr>
            </a:p>
            <a:p>
              <a:endParaRPr lang="vi-VN" sz="4400" dirty="0">
                <a:latin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9388526"/>
              <a:ext cx="2087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2, </a:t>
              </a:r>
              <a:r>
                <a:rPr lang="en-US" sz="4400" dirty="0" err="1">
                  <a:latin typeface="Arial" panose="020B0604020202020204" pitchFamily="34" charset="0"/>
                </a:rPr>
                <a:t>Đọc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trước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</a:rPr>
                <a:t> </a:t>
              </a:r>
              <a:r>
                <a:rPr lang="vi-VN" sz="4400" dirty="0">
                  <a:latin typeface="Arial" panose="020B0604020202020204" pitchFamily="34" charset="0"/>
                </a:rPr>
                <a:t>Khảo sát và vẽ đồ thị hàm số</a:t>
              </a:r>
              <a:r>
                <a:rPr lang="en-US" sz="4400" dirty="0">
                  <a:latin typeface="Arial" panose="020B0604020202020204" pitchFamily="34" charset="0"/>
                </a:rPr>
                <a:t>.</a:t>
              </a:r>
              <a:endParaRPr lang="vi-VN" sz="4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57744"/>
              </p:ext>
            </p:extLst>
          </p:nvPr>
        </p:nvGraphicFramePr>
        <p:xfrm>
          <a:off x="12133263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63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637016" y="2971800"/>
                <a:ext cx="22416784" cy="217476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vi-VN" sz="4400" b="1" u="sng" dirty="0">
                    <a:solidFill>
                      <a:srgbClr val="0000FF"/>
                    </a:solidFill>
                  </a:rPr>
                  <a:t>Câu hỏi 1: </a:t>
                </a:r>
                <a:r>
                  <a:rPr lang="vi-VN" sz="4400" b="1" dirty="0">
                    <a:solidFill>
                      <a:srgbClr val="0000FF"/>
                    </a:solidFill>
                  </a:rPr>
                  <a:t>Nêu điều kiện để đường thẳng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 đường tiệm cận ngang của đồ thị hàm số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FF"/>
                    </a:solidFill>
                  </a:rPr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16" y="2971800"/>
                <a:ext cx="22416784" cy="2174763"/>
              </a:xfrm>
              <a:prstGeom prst="rect">
                <a:avLst/>
              </a:prstGeom>
              <a:blipFill>
                <a:blip r:embed="rId5"/>
                <a:stretch>
                  <a:fillRect l="-1251" b="-1404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420695" y="5773701"/>
            <a:ext cx="2091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Arial" panose="020B0604020202020204" pitchFamily="34" charset="0"/>
              </a:rPr>
              <a:t>Trả lời:</a:t>
            </a:r>
          </a:p>
        </p:txBody>
      </p:sp>
      <p:grpSp>
        <p:nvGrpSpPr>
          <p:cNvPr id="53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54" name="TextBox 5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CŨ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5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58" name="Round Same Side Corner Rectangle 5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095E3-4669-4591-A2BC-3ED3E29B68C2}"/>
                  </a:ext>
                </a:extLst>
              </p:cNvPr>
              <p:cNvSpPr txBox="1"/>
              <p:nvPr/>
            </p:nvSpPr>
            <p:spPr>
              <a:xfrm>
                <a:off x="1600200" y="7421358"/>
                <a:ext cx="21756384" cy="3452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nl-NL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đường tiệm cận ngang của đồ thị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66"/>
                        </a:solidFill>
                        <a:latin typeface="Cambria Math"/>
                      </a:rPr>
                      <m:t>𝒇</m:t>
                    </m:r>
                    <m:r>
                      <a:rPr lang="nl-NL" sz="4400" b="1">
                        <a:solidFill>
                          <a:srgbClr val="FF0066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66"/>
                        </a:solidFill>
                        <a:latin typeface="Cambria Math"/>
                      </a:rPr>
                      <m:t>𝒙</m:t>
                    </m:r>
                    <m:r>
                      <a:rPr lang="nl-NL" sz="4400" b="1">
                        <a:solidFill>
                          <a:srgbClr val="FF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ít nhất một trong các điều kiện sau: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nl-NL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→+∞</m:t>
                          </m:r>
                        </m:lim>
                      </m:limLow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nl-NL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nl-NL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nl-NL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nl-NL" sz="4400" b="1">
                          <a:solidFill>
                            <a:srgbClr val="FF0066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4400" b="1" i="0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nl-NL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→−∞</m:t>
                          </m:r>
                        </m:lim>
                      </m:limLow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𝒇</m:t>
                      </m:r>
                      <m:r>
                        <a:rPr lang="nl-NL" sz="4400" b="1">
                          <a:solidFill>
                            <a:srgbClr val="FF0066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𝒙</m:t>
                      </m:r>
                      <m:r>
                        <a:rPr lang="nl-NL" sz="4400" b="1">
                          <a:solidFill>
                            <a:srgbClr val="FF0066"/>
                          </a:solidFill>
                          <a:latin typeface="Cambria Math"/>
                        </a:rPr>
                        <m:t>)</m:t>
                      </m:r>
                      <m:r>
                        <a:rPr lang="nl-NL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nl-NL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095E3-4669-4591-A2BC-3ED3E29B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7421358"/>
                <a:ext cx="21756384" cy="3452227"/>
              </a:xfrm>
              <a:prstGeom prst="rect">
                <a:avLst/>
              </a:prstGeom>
              <a:blipFill>
                <a:blip r:embed="rId6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914817"/>
              </p:ext>
            </p:extLst>
          </p:nvPr>
        </p:nvGraphicFramePr>
        <p:xfrm>
          <a:off x="12133263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63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433816" y="3124200"/>
                <a:ext cx="22416784" cy="200202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0000FF"/>
                    </a:solidFill>
                  </a:rPr>
                  <a:t>Câu hỏi 2: </a:t>
                </a:r>
                <a:r>
                  <a:rPr lang="vi-VN" sz="4000" b="1" dirty="0">
                    <a:solidFill>
                      <a:srgbClr val="0000FF"/>
                    </a:solidFill>
                  </a:rPr>
                  <a:t>Nêu điều kiện để đường thẳng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  đường tiệm cận đứng của đồ thị hàm số</a:t>
                </a:r>
                <a:r>
                  <a:rPr lang="vi-VN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rgbClr val="0000FF"/>
                    </a:solidFill>
                  </a:rPr>
                  <a:t>.</a:t>
                </a:r>
                <a:endParaRPr lang="vi-VN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16" y="3124200"/>
                <a:ext cx="22416784" cy="2002023"/>
              </a:xfrm>
              <a:prstGeom prst="rect">
                <a:avLst/>
              </a:prstGeom>
              <a:blipFill>
                <a:blip r:embed="rId5"/>
                <a:stretch>
                  <a:fillRect l="-1088" b="-1372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433816" y="5562600"/>
            <a:ext cx="2091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Arial" panose="020B0604020202020204" pitchFamily="34" charset="0"/>
              </a:rPr>
              <a:t>Trả lời:</a:t>
            </a:r>
          </a:p>
        </p:txBody>
      </p:sp>
      <p:grpSp>
        <p:nvGrpSpPr>
          <p:cNvPr id="28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29" name="TextBox 28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CŨ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5753C1-7883-4AA4-AB52-28791168DBAA}"/>
                  </a:ext>
                </a:extLst>
              </p:cNvPr>
              <p:cNvSpPr txBox="1"/>
              <p:nvPr/>
            </p:nvSpPr>
            <p:spPr>
              <a:xfrm>
                <a:off x="1433816" y="7162800"/>
                <a:ext cx="22416784" cy="360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𝒙</m:t>
                    </m:r>
                    <m:r>
                      <a:rPr lang="nl-NL" sz="4400" b="1" i="1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nl-NL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gọi là đường tiệm cận đứng của đồ thị hàm số </a:t>
                </a:r>
                <a:endParaRPr lang="vi-VN" sz="4400" b="1" i="1" dirty="0">
                  <a:solidFill>
                    <a:srgbClr val="FF0066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𝒚</m:t>
                    </m:r>
                    <m:r>
                      <a:rPr lang="nl-NL" sz="4400" b="1" i="1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FF0066"/>
                        </a:solidFill>
                        <a:latin typeface="Cambria Math"/>
                      </a:rPr>
                      <m:t>𝒇</m:t>
                    </m:r>
                    <m:r>
                      <a:rPr lang="nl-NL" sz="4400" b="1">
                        <a:solidFill>
                          <a:srgbClr val="FF0066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rgbClr val="FF0066"/>
                        </a:solidFill>
                        <a:latin typeface="Cambria Math"/>
                      </a:rPr>
                      <m:t>𝒙</m:t>
                    </m:r>
                    <m:r>
                      <a:rPr lang="nl-NL" sz="4400" b="1">
                        <a:solidFill>
                          <a:srgbClr val="FF006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 nhất một trong các điều kiện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b="1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=+∞</m:t>
                      </m:r>
                      <m:r>
                        <a:rPr lang="en-US" sz="4400" b="1">
                          <a:solidFill>
                            <a:srgbClr val="FF0066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  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=−∞</m:t>
                      </m:r>
                      <m:r>
                        <a:rPr lang="en-US" sz="4400" b="1">
                          <a:solidFill>
                            <a:srgbClr val="FF0066"/>
                          </a:solidFill>
                          <a:latin typeface="Cambria Math"/>
                        </a:rPr>
                        <m:t>,</m:t>
                      </m:r>
                      <m:r>
                        <a:rPr lang="vi-VN" sz="4400" b="1" i="0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>
                          <a:solidFill>
                            <a:srgbClr val="FF0066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>
                          <a:solidFill>
                            <a:srgbClr val="FF0066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=−∞</m:t>
                      </m:r>
                      <m:r>
                        <a:rPr lang="en-US" sz="4400" b="1">
                          <a:solidFill>
                            <a:srgbClr val="FF0066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  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rgbClr val="FF0066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>
                          <a:solidFill>
                            <a:srgbClr val="FF0066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>
                          <a:solidFill>
                            <a:srgbClr val="FF0066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solidFill>
                            <a:srgbClr val="FF0066"/>
                          </a:solidFill>
                          <a:latin typeface="Cambria Math"/>
                        </a:rPr>
                        <m:t>=+∞</m:t>
                      </m:r>
                    </m:oMath>
                  </m:oMathPara>
                </a14:m>
                <a:endPara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5753C1-7883-4AA4-AB52-28791168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16" y="7162800"/>
                <a:ext cx="22416784" cy="3604448"/>
              </a:xfrm>
              <a:prstGeom prst="rect">
                <a:avLst/>
              </a:prstGeom>
              <a:blipFill>
                <a:blip r:embed="rId6"/>
                <a:stretch>
                  <a:fillRect l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33263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63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433816" y="3124200"/>
                <a:ext cx="22416784" cy="259070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0000FF"/>
                    </a:solidFill>
                  </a:rPr>
                  <a:t>Câu hỏi 3: </a:t>
                </a:r>
                <a:r>
                  <a:rPr lang="vi-VN" sz="4000" b="1" dirty="0">
                    <a:solidFill>
                      <a:srgbClr val="0000FF"/>
                    </a:solidFill>
                  </a:rPr>
                  <a:t>Nêu phương trình đường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 cận đứng  và phương trình đường tiệm ngang của  đồ thị hàm số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𝒂𝒙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𝒄𝒙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  <m:r>
                      <a:rPr lang="en-US" sz="4800" b="1">
                        <a:solidFill>
                          <a:srgbClr val="FF0066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4800" b="1">
                            <a:solidFill>
                              <a:srgbClr val="FF0066"/>
                            </a:solidFill>
                            <a:latin typeface="Cambria Math"/>
                          </a:rPr>
                          <m:t>; 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𝒂𝒅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𝒃𝒄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48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FF0066"/>
                    </a:solidFill>
                  </a:rPr>
                  <a:t>.</a:t>
                </a:r>
                <a:endParaRPr lang="vi-VN" sz="4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16" y="3124200"/>
                <a:ext cx="22416784" cy="2590709"/>
              </a:xfrm>
              <a:prstGeom prst="rect">
                <a:avLst/>
              </a:prstGeom>
              <a:blipFill>
                <a:blip r:embed="rId5"/>
                <a:stretch>
                  <a:fillRect l="-1088" r="-2148" b="-471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433816" y="5936159"/>
            <a:ext cx="20915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Arial" panose="020B0604020202020204" pitchFamily="34" charset="0"/>
              </a:rPr>
              <a:t>Trả lời:</a:t>
            </a:r>
          </a:p>
        </p:txBody>
      </p:sp>
      <p:grpSp>
        <p:nvGrpSpPr>
          <p:cNvPr id="28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29" name="TextBox 28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CŨ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5753C1-7883-4AA4-AB52-28791168DBAA}"/>
                  </a:ext>
                </a:extLst>
              </p:cNvPr>
              <p:cNvSpPr txBox="1"/>
              <p:nvPr/>
            </p:nvSpPr>
            <p:spPr>
              <a:xfrm>
                <a:off x="1447199" y="7148997"/>
                <a:ext cx="22416784" cy="280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đường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đường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0066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sz="4400" b="1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solidFill>
                    <a:srgbClr val="FF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5753C1-7883-4AA4-AB52-28791168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7148997"/>
                <a:ext cx="22416784" cy="2805833"/>
              </a:xfrm>
              <a:prstGeom prst="rect">
                <a:avLst/>
              </a:prstGeom>
              <a:blipFill>
                <a:blip r:embed="rId6"/>
                <a:stretch>
                  <a:fillRect l="-1088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55977"/>
              </p:ext>
            </p:extLst>
          </p:nvPr>
        </p:nvGraphicFramePr>
        <p:xfrm>
          <a:off x="12133263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63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3400" y="3220721"/>
            <a:ext cx="23279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</a:lstStyle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90600" y="4601308"/>
                <a:ext cx="7761785" cy="105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01308"/>
                <a:ext cx="7761785" cy="1052019"/>
              </a:xfrm>
              <a:prstGeom prst="rect">
                <a:avLst/>
              </a:prstGeom>
              <a:blipFill>
                <a:blip r:embed="rId5"/>
                <a:stretch>
                  <a:fillRect l="-3221" t="-1744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6"/>
          <p:cNvGrpSpPr/>
          <p:nvPr/>
        </p:nvGrpSpPr>
        <p:grpSpPr>
          <a:xfrm>
            <a:off x="381000" y="2064608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46EA60-C629-42A9-8C5D-571B8CB7E988}"/>
                  </a:ext>
                </a:extLst>
              </p:cNvPr>
              <p:cNvSpPr txBox="1"/>
              <p:nvPr/>
            </p:nvSpPr>
            <p:spPr>
              <a:xfrm>
                <a:off x="7086599" y="4495800"/>
                <a:ext cx="4581939" cy="114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46EA60-C629-42A9-8C5D-571B8CB7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4495800"/>
                <a:ext cx="4581939" cy="1148391"/>
              </a:xfrm>
              <a:prstGeom prst="rect">
                <a:avLst/>
              </a:prstGeom>
              <a:blipFill>
                <a:blip r:embed="rId6"/>
                <a:stretch>
                  <a:fillRect l="-5319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F50B6-6F0D-454C-A11A-6223E1B85FDC}"/>
                  </a:ext>
                </a:extLst>
              </p:cNvPr>
              <p:cNvSpPr txBox="1"/>
              <p:nvPr/>
            </p:nvSpPr>
            <p:spPr>
              <a:xfrm>
                <a:off x="13411200" y="4343400"/>
                <a:ext cx="5410200" cy="117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F50B6-6F0D-454C-A11A-6223E1B8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4343400"/>
                <a:ext cx="5410200" cy="1173078"/>
              </a:xfrm>
              <a:prstGeom prst="rect">
                <a:avLst/>
              </a:prstGeom>
              <a:blipFill>
                <a:blip r:embed="rId7"/>
                <a:stretch>
                  <a:fillRect l="-450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E80C2C-158D-42BB-8BDC-EBC5771F8679}"/>
              </a:ext>
            </a:extLst>
          </p:cNvPr>
          <p:cNvSpPr txBox="1"/>
          <p:nvPr/>
        </p:nvSpPr>
        <p:spPr>
          <a:xfrm>
            <a:off x="801926" y="6015047"/>
            <a:ext cx="27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</a:rPr>
              <a:t>Giải:</a:t>
            </a:r>
            <a:endParaRPr lang="en-US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05656-5493-4E42-B0D2-FB768A57636F}"/>
                  </a:ext>
                </a:extLst>
              </p:cNvPr>
              <p:cNvSpPr txBox="1"/>
              <p:nvPr/>
            </p:nvSpPr>
            <p:spPr>
              <a:xfrm>
                <a:off x="775422" y="7146208"/>
                <a:ext cx="12235070" cy="1335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\{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2; −2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05656-5493-4E42-B0D2-FB768A57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22" y="7146208"/>
                <a:ext cx="12235070" cy="13354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1650D40-497D-44E2-BE59-23B0FFCC78EC}"/>
              </a:ext>
            </a:extLst>
          </p:cNvPr>
          <p:cNvSpPr txBox="1"/>
          <p:nvPr/>
        </p:nvSpPr>
        <p:spPr>
          <a:xfrm>
            <a:off x="990600" y="8991600"/>
            <a:ext cx="411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3A4327-87AE-4F59-827F-0843591D2B7E}"/>
                  </a:ext>
                </a:extLst>
              </p:cNvPr>
              <p:cNvSpPr txBox="1"/>
              <p:nvPr/>
            </p:nvSpPr>
            <p:spPr>
              <a:xfrm>
                <a:off x="2667000" y="8704201"/>
                <a:ext cx="19507200" cy="10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3A4327-87AE-4F59-827F-0843591D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8704201"/>
                <a:ext cx="19507200" cy="1088183"/>
              </a:xfrm>
              <a:prstGeom prst="rect">
                <a:avLst/>
              </a:prstGeom>
              <a:blipFill>
                <a:blip r:embed="rId9"/>
                <a:stretch>
                  <a:fillRect t="-562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146FC7-BBEF-4BC1-8EE5-F395E18FE1E2}"/>
                  </a:ext>
                </a:extLst>
              </p:cNvPr>
              <p:cNvSpPr txBox="1"/>
              <p:nvPr/>
            </p:nvSpPr>
            <p:spPr>
              <a:xfrm>
                <a:off x="990600" y="9944674"/>
                <a:ext cx="20269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146FC7-BBEF-4BC1-8EE5-F395E18FE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944674"/>
                <a:ext cx="20269200" cy="769441"/>
              </a:xfrm>
              <a:prstGeom prst="rect">
                <a:avLst/>
              </a:prstGeom>
              <a:blipFill>
                <a:blip r:embed="rId10"/>
                <a:stretch>
                  <a:fillRect l="-1233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6AA4D9A-5D43-425B-AFBC-8072A60DEA23}"/>
              </a:ext>
            </a:extLst>
          </p:cNvPr>
          <p:cNvSpPr txBox="1"/>
          <p:nvPr/>
        </p:nvSpPr>
        <p:spPr>
          <a:xfrm>
            <a:off x="1217091" y="11125200"/>
            <a:ext cx="18309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6A34153B-78C4-4EA6-A16E-91B462DD03EA}"/>
                  </a:ext>
                </a:extLst>
              </p:cNvPr>
              <p:cNvSpPr txBox="1"/>
              <p:nvPr/>
            </p:nvSpPr>
            <p:spPr bwMode="auto">
              <a:xfrm>
                <a:off x="3183836" y="10715813"/>
                <a:ext cx="19752364" cy="1704787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  <m:r>
                        <a:rPr lang="vi-VN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→−2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6A34153B-78C4-4EA6-A16E-91B462DD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3836" y="10715813"/>
                <a:ext cx="19752364" cy="17047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4A6DDF-F41F-410D-80C8-9BFCB9F63D9A}"/>
                  </a:ext>
                </a:extLst>
              </p:cNvPr>
              <p:cNvSpPr txBox="1"/>
              <p:nvPr/>
            </p:nvSpPr>
            <p:spPr>
              <a:xfrm>
                <a:off x="904460" y="12420600"/>
                <a:ext cx="20269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4A6DDF-F41F-410D-80C8-9BFCB9F63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60" y="12420600"/>
                <a:ext cx="20269200" cy="769441"/>
              </a:xfrm>
              <a:prstGeom prst="rect">
                <a:avLst/>
              </a:prstGeom>
              <a:blipFill>
                <a:blip r:embed="rId12"/>
                <a:stretch>
                  <a:fillRect l="-1203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6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2" grpId="0"/>
      <p:bldP spid="8" grpId="0"/>
      <p:bldP spid="9" grpId="0"/>
      <p:bldP spid="13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33263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63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3400" y="3220721"/>
            <a:ext cx="23279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</a:lstStyle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90600" y="4601308"/>
                <a:ext cx="7761785" cy="105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01308"/>
                <a:ext cx="7761785" cy="1052019"/>
              </a:xfrm>
              <a:prstGeom prst="rect">
                <a:avLst/>
              </a:prstGeom>
              <a:blipFill>
                <a:blip r:embed="rId5"/>
                <a:stretch>
                  <a:fillRect l="-3221" t="-1744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6"/>
          <p:cNvGrpSpPr/>
          <p:nvPr/>
        </p:nvGrpSpPr>
        <p:grpSpPr>
          <a:xfrm>
            <a:off x="381000" y="2064608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46EA60-C629-42A9-8C5D-571B8CB7E988}"/>
                  </a:ext>
                </a:extLst>
              </p:cNvPr>
              <p:cNvSpPr txBox="1"/>
              <p:nvPr/>
            </p:nvSpPr>
            <p:spPr>
              <a:xfrm>
                <a:off x="7086599" y="4495800"/>
                <a:ext cx="4581939" cy="114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46EA60-C629-42A9-8C5D-571B8CB7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4495800"/>
                <a:ext cx="4581939" cy="1148391"/>
              </a:xfrm>
              <a:prstGeom prst="rect">
                <a:avLst/>
              </a:prstGeom>
              <a:blipFill>
                <a:blip r:embed="rId6"/>
                <a:stretch>
                  <a:fillRect l="-5319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F50B6-6F0D-454C-A11A-6223E1B85FDC}"/>
                  </a:ext>
                </a:extLst>
              </p:cNvPr>
              <p:cNvSpPr txBox="1"/>
              <p:nvPr/>
            </p:nvSpPr>
            <p:spPr>
              <a:xfrm>
                <a:off x="13411200" y="4343400"/>
                <a:ext cx="5410200" cy="117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F50B6-6F0D-454C-A11A-6223E1B8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4343400"/>
                <a:ext cx="5410200" cy="1173078"/>
              </a:xfrm>
              <a:prstGeom prst="rect">
                <a:avLst/>
              </a:prstGeom>
              <a:blipFill>
                <a:blip r:embed="rId7"/>
                <a:stretch>
                  <a:fillRect l="-450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E80C2C-158D-42BB-8BDC-EBC5771F8679}"/>
              </a:ext>
            </a:extLst>
          </p:cNvPr>
          <p:cNvSpPr txBox="1"/>
          <p:nvPr/>
        </p:nvSpPr>
        <p:spPr>
          <a:xfrm>
            <a:off x="801926" y="6015047"/>
            <a:ext cx="27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</a:rPr>
              <a:t>Giải:</a:t>
            </a:r>
            <a:endParaRPr lang="en-US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05656-5493-4E42-B0D2-FB768A57636F}"/>
                  </a:ext>
                </a:extLst>
              </p:cNvPr>
              <p:cNvSpPr txBox="1"/>
              <p:nvPr/>
            </p:nvSpPr>
            <p:spPr>
              <a:xfrm>
                <a:off x="775422" y="7146208"/>
                <a:ext cx="12235070" cy="1426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\{</m:t>
                      </m:r>
                      <m:r>
                        <m:rPr>
                          <m:nor/>
                        </m:rPr>
                        <a:rPr lang="vi-V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05656-5493-4E42-B0D2-FB768A57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22" y="7146208"/>
                <a:ext cx="12235070" cy="14261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1650D40-497D-44E2-BE59-23B0FFCC78EC}"/>
              </a:ext>
            </a:extLst>
          </p:cNvPr>
          <p:cNvSpPr txBox="1"/>
          <p:nvPr/>
        </p:nvSpPr>
        <p:spPr>
          <a:xfrm>
            <a:off x="990600" y="8991600"/>
            <a:ext cx="411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3A4327-87AE-4F59-827F-0843591D2B7E}"/>
                  </a:ext>
                </a:extLst>
              </p:cNvPr>
              <p:cNvSpPr txBox="1"/>
              <p:nvPr/>
            </p:nvSpPr>
            <p:spPr>
              <a:xfrm>
                <a:off x="2667000" y="8704201"/>
                <a:ext cx="19507200" cy="1185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vi-VN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và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func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3A4327-87AE-4F59-827F-0843591D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8704201"/>
                <a:ext cx="19507200" cy="1185517"/>
              </a:xfrm>
              <a:prstGeom prst="rect">
                <a:avLst/>
              </a:prstGeom>
              <a:blipFill>
                <a:blip r:embed="rId9"/>
                <a:stretch>
                  <a:fillRect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D146FC7-BBEF-4BC1-8EE5-F395E18FE1E2}"/>
              </a:ext>
            </a:extLst>
          </p:cNvPr>
          <p:cNvSpPr txBox="1"/>
          <p:nvPr/>
        </p:nvSpPr>
        <p:spPr>
          <a:xfrm>
            <a:off x="990600" y="9944674"/>
            <a:ext cx="2026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AA4D9A-5D43-425B-AFBC-8072A60DEA23}"/>
              </a:ext>
            </a:extLst>
          </p:cNvPr>
          <p:cNvSpPr txBox="1"/>
          <p:nvPr/>
        </p:nvSpPr>
        <p:spPr>
          <a:xfrm>
            <a:off x="1217091" y="11125200"/>
            <a:ext cx="18309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6A34153B-78C4-4EA6-A16E-91B462DD03EA}"/>
                  </a:ext>
                </a:extLst>
              </p:cNvPr>
              <p:cNvSpPr txBox="1"/>
              <p:nvPr/>
            </p:nvSpPr>
            <p:spPr bwMode="auto">
              <a:xfrm>
                <a:off x="3183836" y="10715813"/>
                <a:ext cx="19752364" cy="1704787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6A34153B-78C4-4EA6-A16E-91B462DD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3836" y="10715813"/>
                <a:ext cx="19752364" cy="17047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4A6DDF-F41F-410D-80C8-9BFCB9F63D9A}"/>
                  </a:ext>
                </a:extLst>
              </p:cNvPr>
              <p:cNvSpPr txBox="1"/>
              <p:nvPr/>
            </p:nvSpPr>
            <p:spPr>
              <a:xfrm>
                <a:off x="904460" y="12420600"/>
                <a:ext cx="20269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4A6DDF-F41F-410D-80C8-9BFCB9F63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60" y="12420600"/>
                <a:ext cx="20269200" cy="769441"/>
              </a:xfrm>
              <a:prstGeom prst="rect">
                <a:avLst/>
              </a:prstGeom>
              <a:blipFill>
                <a:blip r:embed="rId12"/>
                <a:stretch>
                  <a:fillRect l="-1203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5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33263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63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3400" y="3220721"/>
            <a:ext cx="23279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rgbClr val="0000FF"/>
                </a:solidFill>
                <a:latin typeface="Arial" panose="020B0604020202020204" pitchFamily="34" charset="0"/>
              </a:defRPr>
            </a:lvl1pPr>
          </a:lstStyle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990600" y="4601308"/>
                <a:ext cx="7761785" cy="105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601308"/>
                <a:ext cx="7761785" cy="1052019"/>
              </a:xfrm>
              <a:prstGeom prst="rect">
                <a:avLst/>
              </a:prstGeom>
              <a:blipFill>
                <a:blip r:embed="rId5"/>
                <a:stretch>
                  <a:fillRect l="-3221" t="-1744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26"/>
          <p:cNvGrpSpPr/>
          <p:nvPr/>
        </p:nvGrpSpPr>
        <p:grpSpPr>
          <a:xfrm>
            <a:off x="381000" y="2064608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1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0" name="Round Same Side Corner Rectangle 1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46EA60-C629-42A9-8C5D-571B8CB7E988}"/>
                  </a:ext>
                </a:extLst>
              </p:cNvPr>
              <p:cNvSpPr txBox="1"/>
              <p:nvPr/>
            </p:nvSpPr>
            <p:spPr>
              <a:xfrm>
                <a:off x="7086599" y="4495800"/>
                <a:ext cx="4581939" cy="114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46EA60-C629-42A9-8C5D-571B8CB7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4495800"/>
                <a:ext cx="4581939" cy="1148391"/>
              </a:xfrm>
              <a:prstGeom prst="rect">
                <a:avLst/>
              </a:prstGeom>
              <a:blipFill>
                <a:blip r:embed="rId6"/>
                <a:stretch>
                  <a:fillRect l="-5319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F50B6-6F0D-454C-A11A-6223E1B85FDC}"/>
                  </a:ext>
                </a:extLst>
              </p:cNvPr>
              <p:cNvSpPr txBox="1"/>
              <p:nvPr/>
            </p:nvSpPr>
            <p:spPr>
              <a:xfrm>
                <a:off x="13411200" y="4343400"/>
                <a:ext cx="5410200" cy="117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EF50B6-6F0D-454C-A11A-6223E1B8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0" y="4343400"/>
                <a:ext cx="5410200" cy="1173078"/>
              </a:xfrm>
              <a:prstGeom prst="rect">
                <a:avLst/>
              </a:prstGeom>
              <a:blipFill>
                <a:blip r:embed="rId7"/>
                <a:stretch>
                  <a:fillRect l="-450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E80C2C-158D-42BB-8BDC-EBC5771F8679}"/>
              </a:ext>
            </a:extLst>
          </p:cNvPr>
          <p:cNvSpPr txBox="1"/>
          <p:nvPr/>
        </p:nvSpPr>
        <p:spPr>
          <a:xfrm>
            <a:off x="801926" y="6015047"/>
            <a:ext cx="270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</a:rPr>
              <a:t>Giải:</a:t>
            </a:r>
            <a:endParaRPr lang="en-US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05656-5493-4E42-B0D2-FB768A57636F}"/>
                  </a:ext>
                </a:extLst>
              </p:cNvPr>
              <p:cNvSpPr txBox="1"/>
              <p:nvPr/>
            </p:nvSpPr>
            <p:spPr>
              <a:xfrm>
                <a:off x="775422" y="7146208"/>
                <a:ext cx="12235070" cy="211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+4</m:t>
                          </m:r>
                        </m:den>
                      </m:f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205656-5493-4E42-B0D2-FB768A57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22" y="7146208"/>
                <a:ext cx="12235070" cy="21195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1650D40-497D-44E2-BE59-23B0FFCC78EC}"/>
              </a:ext>
            </a:extLst>
          </p:cNvPr>
          <p:cNvSpPr txBox="1"/>
          <p:nvPr/>
        </p:nvSpPr>
        <p:spPr>
          <a:xfrm>
            <a:off x="990600" y="8991600"/>
            <a:ext cx="4114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3A4327-87AE-4F59-827F-0843591D2B7E}"/>
                  </a:ext>
                </a:extLst>
              </p:cNvPr>
              <p:cNvSpPr txBox="1"/>
              <p:nvPr/>
            </p:nvSpPr>
            <p:spPr>
              <a:xfrm>
                <a:off x="2667000" y="8704201"/>
                <a:ext cx="9982200" cy="1457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+4</m:t>
                              </m:r>
                            </m:den>
                          </m:f>
                          <m:r>
                            <a:rPr lang="vi-V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3A4327-87AE-4F59-827F-0843591D2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8704201"/>
                <a:ext cx="9982200" cy="1457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146FC7-BBEF-4BC1-8EE5-F395E18FE1E2}"/>
                  </a:ext>
                </a:extLst>
              </p:cNvPr>
              <p:cNvSpPr txBox="1"/>
              <p:nvPr/>
            </p:nvSpPr>
            <p:spPr>
              <a:xfrm>
                <a:off x="990600" y="9944674"/>
                <a:ext cx="20269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D146FC7-BBEF-4BC1-8EE5-F395E18FE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944674"/>
                <a:ext cx="20269200" cy="769441"/>
              </a:xfrm>
              <a:prstGeom prst="rect">
                <a:avLst/>
              </a:prstGeom>
              <a:blipFill>
                <a:blip r:embed="rId10"/>
                <a:stretch>
                  <a:fillRect l="-1233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6AA4D9A-5D43-425B-AFBC-8072A60DEA23}"/>
              </a:ext>
            </a:extLst>
          </p:cNvPr>
          <p:cNvSpPr txBox="1"/>
          <p:nvPr/>
        </p:nvSpPr>
        <p:spPr>
          <a:xfrm>
            <a:off x="1217091" y="11125200"/>
            <a:ext cx="18309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6A34153B-78C4-4EA6-A16E-91B462DD03EA}"/>
                  </a:ext>
                </a:extLst>
              </p:cNvPr>
              <p:cNvSpPr txBox="1"/>
              <p:nvPr/>
            </p:nvSpPr>
            <p:spPr bwMode="auto">
              <a:xfrm>
                <a:off x="3183836" y="11035384"/>
                <a:ext cx="19752364" cy="1004216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=−4∉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6A34153B-78C4-4EA6-A16E-91B462DD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3836" y="11035384"/>
                <a:ext cx="19752364" cy="10042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74A6DDF-F41F-410D-80C8-9BFCB9F63D9A}"/>
              </a:ext>
            </a:extLst>
          </p:cNvPr>
          <p:cNvSpPr txBox="1"/>
          <p:nvPr/>
        </p:nvSpPr>
        <p:spPr>
          <a:xfrm>
            <a:off x="904460" y="12420600"/>
            <a:ext cx="2026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13303"/>
              </p:ext>
            </p:extLst>
          </p:nvPr>
        </p:nvGraphicFramePr>
        <p:xfrm>
          <a:off x="12133263" y="6769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63" y="6769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1660" y="2590800"/>
                <a:ext cx="20905340" cy="2596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vi-VN" dirty="0"/>
                  <a:t>Câu 2: Tìm tất cả các  giá trị của 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/>
                  <a:t> để đồ thị hàm số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𝒎𝒙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vi-VN" sz="4800" dirty="0"/>
                  <a:t>  </a:t>
                </a:r>
                <a:r>
                  <a:rPr lang="vi-VN" dirty="0"/>
                  <a:t>có đúng một tiệm cận đứng.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0" y="2590800"/>
                <a:ext cx="20905340" cy="2596416"/>
              </a:xfrm>
              <a:prstGeom prst="rect">
                <a:avLst/>
              </a:prstGeom>
              <a:blipFill>
                <a:blip r:embed="rId5"/>
                <a:stretch>
                  <a:fillRect l="-1166" b="-10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390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529" imgH="520474" progId="Equation.DSMT4">
                  <p:embed/>
                </p:oleObj>
              </mc:Choice>
              <mc:Fallback>
                <p:oleObj name="Equation" r:id="rId6" imgW="393529" imgH="52047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905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" y="152400"/>
          <a:ext cx="390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529" imgH="520474" progId="Equation.DSMT4">
                  <p:embed/>
                </p:oleObj>
              </mc:Choice>
              <mc:Fallback>
                <p:oleObj name="Equation" r:id="rId8" imgW="393529" imgH="520474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3905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04800" y="304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304800"/>
          <a:ext cx="390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529" imgH="520474" progId="Equation.DSMT4">
                  <p:embed/>
                </p:oleObj>
              </mc:Choice>
              <mc:Fallback>
                <p:oleObj name="Equation" r:id="rId9" imgW="393529" imgH="52047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3905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26"/>
          <p:cNvGrpSpPr/>
          <p:nvPr/>
        </p:nvGrpSpPr>
        <p:grpSpPr>
          <a:xfrm>
            <a:off x="381000" y="2064608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3DDF52-8ADD-4FC6-B1A9-4AEE6897B1FB}"/>
              </a:ext>
            </a:extLst>
          </p:cNvPr>
          <p:cNvSpPr txBox="1"/>
          <p:nvPr/>
        </p:nvSpPr>
        <p:spPr>
          <a:xfrm>
            <a:off x="695325" y="53340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</a:rPr>
              <a:t>Giải:</a:t>
            </a:r>
            <a:endParaRPr lang="en-US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835C17-6B71-401E-9DE7-F419F85BCF45}"/>
                  </a:ext>
                </a:extLst>
              </p:cNvPr>
              <p:cNvSpPr txBox="1"/>
              <p:nvPr/>
            </p:nvSpPr>
            <p:spPr>
              <a:xfrm>
                <a:off x="390525" y="5725479"/>
                <a:ext cx="22751060" cy="7211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indent="63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Dễ thấy tử số có một nghiệm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. Do đó để đồ thị hàm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−3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𝑚𝑥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+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có đúng một tiệm cận đứng thì cần xét hai trường hợp sau: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63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Trường hợp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−3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𝑚𝑥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có nghiệm kép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⟺</m:t>
                    </m:r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−4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⟺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=0,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63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Trường hợp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−3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𝑚𝑥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 hai nghiệm phân biệt, trong đó có một nghiệm bằng 2.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⟺</m:t>
                    </m:r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=9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−4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4−3⋅2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⟺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=0,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, 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835C17-6B71-401E-9DE7-F419F85BC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5725479"/>
                <a:ext cx="22751060" cy="7211846"/>
              </a:xfrm>
              <a:prstGeom prst="rect">
                <a:avLst/>
              </a:prstGeom>
              <a:blipFill>
                <a:blip r:embed="rId10"/>
                <a:stretch>
                  <a:fillRect r="-804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2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058923" y="6533680"/>
            <a:ext cx="693677" cy="6885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20040600" y="9893313"/>
            <a:ext cx="706506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9" name="Group 26"/>
          <p:cNvGrpSpPr/>
          <p:nvPr/>
        </p:nvGrpSpPr>
        <p:grpSpPr>
          <a:xfrm>
            <a:off x="545124" y="1752600"/>
            <a:ext cx="17088453" cy="907189"/>
            <a:chOff x="7483861" y="7543801"/>
            <a:chExt cx="17012919" cy="907308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r>
                    <a:rPr lang="vi-VN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74C7A8-9847-4D00-92C3-539DE138037B}"/>
                  </a:ext>
                </a:extLst>
              </p:cNvPr>
              <p:cNvSpPr txBox="1"/>
              <p:nvPr/>
            </p:nvSpPr>
            <p:spPr>
              <a:xfrm>
                <a:off x="518620" y="2801098"/>
                <a:ext cx="22364298" cy="545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1:	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thỏa mãn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Với giả thiết đó, hãy chọn mệnh đề đúng trong các mệnh đề sau.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tiệm cận đứng của 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tiệm cận đứng của 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tiệm cận ngang của 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tiệm cận ngang của đồ thị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74C7A8-9847-4D00-92C3-539DE1380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20" y="2801098"/>
                <a:ext cx="22364298" cy="5454955"/>
              </a:xfrm>
              <a:prstGeom prst="rect">
                <a:avLst/>
              </a:prstGeom>
              <a:blipFill>
                <a:blip r:embed="rId3"/>
                <a:stretch>
                  <a:fillRect l="-1090" r="-1117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DED115-7D27-4C72-85B0-ED463A75A333}"/>
                  </a:ext>
                </a:extLst>
              </p:cNvPr>
              <p:cNvSpPr txBox="1"/>
              <p:nvPr/>
            </p:nvSpPr>
            <p:spPr>
              <a:xfrm>
                <a:off x="557675" y="8538546"/>
                <a:ext cx="22530925" cy="2053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2:	</a:t>
                </a:r>
                <a:r>
                  <a:rPr lang="en-US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ngang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DED115-7D27-4C72-85B0-ED463A75A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5" y="8538546"/>
                <a:ext cx="22530925" cy="2053254"/>
              </a:xfrm>
              <a:prstGeom prst="rect">
                <a:avLst/>
              </a:prstGeom>
              <a:blipFill>
                <a:blip r:embed="rId4"/>
                <a:stretch>
                  <a:fillRect l="-1082" b="-14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998AEA-BDB2-477F-8316-709E164352DC}"/>
                  </a:ext>
                </a:extLst>
              </p:cNvPr>
              <p:cNvSpPr txBox="1"/>
              <p:nvPr/>
            </p:nvSpPr>
            <p:spPr>
              <a:xfrm>
                <a:off x="518620" y="11115348"/>
                <a:ext cx="23042385" cy="2042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3:	</a:t>
                </a:r>
                <a:r>
                  <a:rPr lang="en-US" sz="4400" b="1" dirty="0">
                    <a:solidFill>
                      <a:srgbClr val="FF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cận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998AEA-BDB2-477F-8316-709E16435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20" y="11115348"/>
                <a:ext cx="23042385" cy="2042803"/>
              </a:xfrm>
              <a:prstGeom prst="rect">
                <a:avLst/>
              </a:prstGeom>
              <a:blipFill>
                <a:blip r:embed="rId5"/>
                <a:stretch>
                  <a:fillRect l="-1058" b="-1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41B3EBE1-71D1-4C08-B364-B5852D4E460E}"/>
              </a:ext>
            </a:extLst>
          </p:cNvPr>
          <p:cNvSpPr/>
          <p:nvPr/>
        </p:nvSpPr>
        <p:spPr>
          <a:xfrm>
            <a:off x="20040600" y="12396151"/>
            <a:ext cx="706506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46" grpId="0"/>
      <p:bldP spid="47" grpId="0"/>
      <p:bldP spid="48" grpId="0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8614</TotalTime>
  <Words>1999</Words>
  <Application>Microsoft Office PowerPoint</Application>
  <PresentationFormat>Custom</PresentationFormat>
  <Paragraphs>159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Lê Thị  Liên</cp:lastModifiedBy>
  <cp:revision>531</cp:revision>
  <dcterms:created xsi:type="dcterms:W3CDTF">2013-08-31T11:42:51Z</dcterms:created>
  <dcterms:modified xsi:type="dcterms:W3CDTF">2021-08-26T05:45:46Z</dcterms:modified>
</cp:coreProperties>
</file>