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23.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62" r:id="rId2"/>
    <p:sldMasterId id="2147483788" r:id="rId3"/>
  </p:sldMasterIdLst>
  <p:notesMasterIdLst>
    <p:notesMasterId r:id="rId25"/>
  </p:notesMasterIdLst>
  <p:sldIdLst>
    <p:sldId id="1080" r:id="rId4"/>
    <p:sldId id="1131" r:id="rId5"/>
    <p:sldId id="1132" r:id="rId6"/>
    <p:sldId id="1148" r:id="rId7"/>
    <p:sldId id="1149" r:id="rId8"/>
    <p:sldId id="1158" r:id="rId9"/>
    <p:sldId id="1159" r:id="rId10"/>
    <p:sldId id="1160" r:id="rId11"/>
    <p:sldId id="1161" r:id="rId12"/>
    <p:sldId id="1162" r:id="rId13"/>
    <p:sldId id="1163" r:id="rId14"/>
    <p:sldId id="1164" r:id="rId15"/>
    <p:sldId id="1165" r:id="rId16"/>
    <p:sldId id="1166" r:id="rId17"/>
    <p:sldId id="1167" r:id="rId18"/>
    <p:sldId id="1168" r:id="rId19"/>
    <p:sldId id="1169" r:id="rId20"/>
    <p:sldId id="1170" r:id="rId21"/>
    <p:sldId id="1171" r:id="rId22"/>
    <p:sldId id="1173" r:id="rId23"/>
    <p:sldId id="117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70" d="100"/>
          <a:sy n="70" d="100"/>
        </p:scale>
        <p:origin x="3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10/29/2022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203523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96491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710807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463705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894874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08505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214182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40202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89532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627413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94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809883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17633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9777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62220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242653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68896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13945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981732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606363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10/29/2022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10/29/2022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10/29/2022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10/29/2022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10/29/2022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10/29/2022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2022/10/29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77421" y="1984696"/>
            <a:ext cx="12192000" cy="3213380"/>
          </a:xfrm>
          <a:prstGeom prst="rect">
            <a:avLst/>
          </a:prstGeom>
        </p:spPr>
        <p:txBody>
          <a:bodyPr wrap="square">
            <a:spAutoFit/>
          </a:bodyPr>
          <a:lstStyle/>
          <a:p>
            <a:pPr algn="ctr">
              <a:lnSpc>
                <a:spcPct val="150000"/>
              </a:lnSpc>
              <a:spcAft>
                <a:spcPts val="0"/>
              </a:spcAft>
            </a:pPr>
            <a:r>
              <a:rPr lang="en-US" sz="4000" b="1" smtClean="0">
                <a:solidFill>
                  <a:srgbClr val="FF0000"/>
                </a:solidFill>
                <a:latin typeface="Times New Roman" panose="02020603050405020304" pitchFamily="18" charset="0"/>
                <a:ea typeface="Times New Roman" panose="02020603050405020304" pitchFamily="18" charset="0"/>
              </a:rPr>
              <a:t>ÔN TẬP VĂN BẢN 4</a:t>
            </a:r>
            <a:endParaRPr lang="en-US" sz="4000" smtClean="0">
              <a:latin typeface="Times New Roman" panose="02020603050405020304" pitchFamily="18" charset="0"/>
              <a:ea typeface="Times New Roman" panose="02020603050405020304" pitchFamily="18" charset="0"/>
            </a:endParaRPr>
          </a:p>
          <a:p>
            <a:pPr marL="457200" algn="ctr">
              <a:lnSpc>
                <a:spcPct val="150000"/>
              </a:lnSpc>
              <a:spcAft>
                <a:spcPts val="0"/>
              </a:spcAft>
            </a:pPr>
            <a:r>
              <a:rPr lang="en-US" sz="6000" b="1" smtClean="0">
                <a:solidFill>
                  <a:srgbClr val="0070C0"/>
                </a:solidFill>
                <a:latin typeface="Times New Roman" panose="02020603050405020304" pitchFamily="18" charset="0"/>
                <a:ea typeface="Times New Roman" panose="02020603050405020304" pitchFamily="18" charset="0"/>
              </a:rPr>
              <a:t>NHỮNG </a:t>
            </a:r>
            <a:r>
              <a:rPr lang="en-US" sz="6000" b="1">
                <a:solidFill>
                  <a:srgbClr val="0070C0"/>
                </a:solidFill>
                <a:latin typeface="Times New Roman" panose="02020603050405020304" pitchFamily="18" charset="0"/>
                <a:ea typeface="Times New Roman" panose="02020603050405020304" pitchFamily="18" charset="0"/>
              </a:rPr>
              <a:t>KHUÔN CỬA </a:t>
            </a:r>
            <a:r>
              <a:rPr lang="en-US" sz="6000" b="1">
                <a:solidFill>
                  <a:srgbClr val="0070C0"/>
                </a:solidFill>
                <a:latin typeface="Times New Roman" panose="02020603050405020304" pitchFamily="18" charset="0"/>
                <a:ea typeface="Times New Roman" panose="02020603050405020304" pitchFamily="18" charset="0"/>
              </a:rPr>
              <a:t>DẤU </a:t>
            </a:r>
            <a:r>
              <a:rPr lang="en-US" sz="6000" b="1" smtClean="0">
                <a:solidFill>
                  <a:srgbClr val="0070C0"/>
                </a:solidFill>
                <a:latin typeface="Times New Roman" panose="02020603050405020304" pitchFamily="18" charset="0"/>
                <a:ea typeface="Times New Roman" panose="02020603050405020304" pitchFamily="18" charset="0"/>
              </a:rPr>
              <a:t>YÊU</a:t>
            </a:r>
            <a:endParaRPr lang="en-US" sz="6000" smtClean="0">
              <a:latin typeface="Times New Roman" panose="02020603050405020304" pitchFamily="18" charset="0"/>
              <a:ea typeface="Times New Roman" panose="02020603050405020304" pitchFamily="18" charset="0"/>
            </a:endParaRPr>
          </a:p>
          <a:p>
            <a:pPr marL="457200" algn="ctr">
              <a:lnSpc>
                <a:spcPct val="150000"/>
              </a:lnSpc>
              <a:spcAft>
                <a:spcPts val="0"/>
              </a:spcAft>
            </a:pPr>
            <a:r>
              <a:rPr lang="en-US" sz="4000" smtClean="0">
                <a:solidFill>
                  <a:srgbClr val="0D0D0D"/>
                </a:solidFill>
                <a:latin typeface="Times New Roman" panose="02020603050405020304" pitchFamily="18" charset="0"/>
                <a:ea typeface="Times New Roman" panose="02020603050405020304" pitchFamily="18" charset="0"/>
              </a:rPr>
              <a:t>(Trương Anh Ngọc)</a:t>
            </a:r>
            <a:endParaRPr lang="en-US" sz="4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376" y="327546"/>
            <a:ext cx="11218460" cy="6227346"/>
          </a:xfrm>
          <a:prstGeom prst="rect">
            <a:avLst/>
          </a:prstGeom>
        </p:spPr>
        <p:txBody>
          <a:bodyPr wrap="square">
            <a:spAutoFit/>
          </a:bodyPr>
          <a:lstStyle/>
          <a:p>
            <a:pPr algn="just">
              <a:spcAft>
                <a:spcPts val="800"/>
              </a:spcAft>
            </a:pPr>
            <a:r>
              <a:rPr lang="en-GB" sz="2800" smtClean="0">
                <a:latin typeface="Times New Roman" panose="02020603050405020304" pitchFamily="18" charset="0"/>
                <a:ea typeface="Times New Roman" panose="02020603050405020304" pitchFamily="18" charset="0"/>
                <a:cs typeface="Times New Roman" panose="02020603050405020304" pitchFamily="18" charset="0"/>
              </a:rPr>
              <a:t>       Cốm </a:t>
            </a:r>
            <a:r>
              <a:rPr lang="en-GB" sz="2800">
                <a:latin typeface="Times New Roman" panose="02020603050405020304" pitchFamily="18" charset="0"/>
                <a:ea typeface="Times New Roman" panose="02020603050405020304" pitchFamily="18" charset="0"/>
                <a:cs typeface="Times New Roman" panose="02020603050405020304" pitchFamily="18" charset="0"/>
              </a:rPr>
              <a:t>không phải là thức quà của người vội; ăn cốm phải ăn từng chút ít, thong thả và ngẫm nghĩ. Lúc bấy giờ ta mới thấy thu lại cả trong hương vị ấy, cái mùi thơm phức của lúa mới, của hoa cỏ dại ven bờ: trong màu xanh của cốm, cái tươi mát của lá non, và trong chất ngọt của cốm, cái dịu dàng thanh đạm của loài thảo mộc. Thêm vào cái mùi hơi ngát của lá sen già, ướp lấy từng hạt cốm một, còn giữ lại cái ấm áp của những ngày mùa hạ trên hồ. Chúng ta có thể nói rằng trời sinh lá sen để bao bọc cốm, cũng như trời sinh cốm nằm ủ trong lá sen, chúng ta thấy hiện ra từng lá cốm, sạch sẽ và tinh khiết, không có mảy may chút bụi nào. Hỡi các bà mua hàng! Chớ có thọc tay mân mê thức quà thần tiên ấy, hãy nhẹ nhàng mà nâng đỡ, chút chiu mà vuốt ve… Phải nên kính trọng cái lộc của Trời, cái khéo léo của người, và sự cố tiềm tàng và nhẫn nại của thần Lúa. Sự thưởng thức của các bà sẽ được trang nhã và đẹp đẽ hơn và cái vui cũng sẽ tươi sáng hơn nhiều lắm.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gn="r">
              <a:spcAft>
                <a:spcPts val="0"/>
              </a:spcAft>
            </a:pPr>
            <a:r>
              <a:rPr lang="vi-VN" sz="2800">
                <a:latin typeface="Times New Roman" panose="02020603050405020304" pitchFamily="18" charset="0"/>
                <a:ea typeface="Calibri" panose="020F0502020204030204" pitchFamily="34" charset="0"/>
                <a:cs typeface="Times New Roman" panose="02020603050405020304" pitchFamily="18" charset="0"/>
              </a:rPr>
              <a:t>(</a:t>
            </a:r>
            <a:r>
              <a:rPr lang="en-US" sz="2800" i="1">
                <a:latin typeface="Times New Roman" panose="02020603050405020304" pitchFamily="18" charset="0"/>
                <a:ea typeface="Calibri" panose="020F0502020204030204" pitchFamily="34" charset="0"/>
                <a:cs typeface="Times New Roman" panose="02020603050405020304" pitchFamily="18" charset="0"/>
              </a:rPr>
              <a:t>Ngữ văn 7</a:t>
            </a:r>
            <a:r>
              <a:rPr lang="en-US" sz="2800">
                <a:latin typeface="Times New Roman" panose="02020603050405020304" pitchFamily="18" charset="0"/>
                <a:ea typeface="Calibri" panose="020F0502020204030204" pitchFamily="34" charset="0"/>
                <a:cs typeface="Times New Roman" panose="02020603050405020304" pitchFamily="18" charset="0"/>
              </a:rPr>
              <a:t> tập 1, NXB Giáo dục, 2009)</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433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7063" y="1145611"/>
            <a:ext cx="10395044" cy="4401205"/>
          </a:xfrm>
          <a:prstGeom prst="rect">
            <a:avLst/>
          </a:prstGeom>
        </p:spPr>
        <p:txBody>
          <a:bodyPr wrap="square">
            <a:spAutoFit/>
          </a:bodyPr>
          <a:lstStyle/>
          <a:p>
            <a:pPr marR="34290" algn="just">
              <a:spcAft>
                <a:spcPts val="0"/>
              </a:spcAft>
            </a:pPr>
            <a:r>
              <a:rPr lang="en-GB" sz="2800" b="1">
                <a:latin typeface="Times New Roman" panose="02020603050405020304" pitchFamily="18" charset="0"/>
                <a:ea typeface="Times New Roman" panose="02020603050405020304" pitchFamily="18" charset="0"/>
              </a:rPr>
              <a:t>Câu 1. </a:t>
            </a:r>
            <a:r>
              <a:rPr lang="en-GB" sz="2800">
                <a:latin typeface="Times New Roman" panose="02020603050405020304" pitchFamily="18" charset="0"/>
                <a:ea typeface="Times New Roman" panose="02020603050405020304" pitchFamily="18" charset="0"/>
              </a:rPr>
              <a:t>Văn bản sử dụng kết hợp những phương thức biểu đạt nào?</a:t>
            </a:r>
            <a:endParaRPr lang="en-US" sz="2800">
              <a:latin typeface="Times New Roman" panose="02020603050405020304" pitchFamily="18" charset="0"/>
              <a:ea typeface="Times New Roman" panose="02020603050405020304" pitchFamily="18" charset="0"/>
            </a:endParaRPr>
          </a:p>
          <a:p>
            <a:pPr marR="34290" algn="just">
              <a:spcAft>
                <a:spcPts val="0"/>
              </a:spcAft>
            </a:pPr>
            <a:r>
              <a:rPr lang="en-GB" sz="2800" b="1">
                <a:latin typeface="Times New Roman" panose="02020603050405020304" pitchFamily="18" charset="0"/>
                <a:ea typeface="Times New Roman" panose="02020603050405020304" pitchFamily="18" charset="0"/>
              </a:rPr>
              <a:t>Câu 2. </a:t>
            </a:r>
            <a:r>
              <a:rPr lang="en-GB" sz="2800">
                <a:latin typeface="Times New Roman" panose="02020603050405020304" pitchFamily="18" charset="0"/>
                <a:ea typeface="Times New Roman" panose="02020603050405020304" pitchFamily="18" charset="0"/>
              </a:rPr>
              <a:t>Tìm câu văn nói về cách thưởng thức cốm. </a:t>
            </a:r>
            <a:endParaRPr lang="en-US" sz="2800">
              <a:latin typeface="Times New Roman" panose="02020603050405020304" pitchFamily="18" charset="0"/>
              <a:ea typeface="Times New Roman" panose="02020603050405020304" pitchFamily="18" charset="0"/>
            </a:endParaRPr>
          </a:p>
          <a:p>
            <a:pPr marR="34290" algn="just">
              <a:spcAft>
                <a:spcPts val="0"/>
              </a:spcAft>
            </a:pPr>
            <a:r>
              <a:rPr lang="en-GB" sz="2800" b="1">
                <a:latin typeface="Times New Roman" panose="02020603050405020304" pitchFamily="18" charset="0"/>
                <a:ea typeface="Times New Roman" panose="02020603050405020304" pitchFamily="18" charset="0"/>
              </a:rPr>
              <a:t>Câu 3. </a:t>
            </a:r>
            <a:r>
              <a:rPr lang="en-GB" sz="2800">
                <a:latin typeface="Times New Roman" panose="02020603050405020304" pitchFamily="18" charset="0"/>
                <a:ea typeface="Times New Roman" panose="02020603050405020304" pitchFamily="18" charset="0"/>
              </a:rPr>
              <a:t>Cho biết công dụng của dấu chấm lửng trong những câu sau: “</a:t>
            </a:r>
            <a:r>
              <a:rPr lang="en-US" sz="2800" i="1">
                <a:latin typeface="Times New Roman" panose="02020603050405020304" pitchFamily="18" charset="0"/>
                <a:ea typeface="Calibri" panose="020F0502020204030204" pitchFamily="34" charset="0"/>
              </a:rPr>
              <a:t>Hỡi các bà mua hàng! Chớ có thọc tay mân mê thức quà thần tiên ấy, hãy nhẹ nhàng mà nâng đỡ, chút chiu mà vuốt ve…</a:t>
            </a:r>
            <a:r>
              <a:rPr lang="en-GB" sz="280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spcAft>
                <a:spcPts val="0"/>
              </a:spcAft>
            </a:pPr>
            <a:r>
              <a:rPr lang="en-GB" sz="2800" b="1">
                <a:latin typeface="Times New Roman" panose="02020603050405020304" pitchFamily="18" charset="0"/>
                <a:ea typeface="Times New Roman" panose="02020603050405020304" pitchFamily="18" charset="0"/>
              </a:rPr>
              <a:t>Câu 4. </a:t>
            </a:r>
            <a:r>
              <a:rPr lang="en-GB" sz="2800">
                <a:latin typeface="Times New Roman" panose="02020603050405020304" pitchFamily="18" charset="0"/>
                <a:ea typeface="Times New Roman" panose="02020603050405020304" pitchFamily="18" charset="0"/>
              </a:rPr>
              <a:t>Hãy nhận xét về nét đặc trưng ngôn ngữ trong văn bản.</a:t>
            </a:r>
            <a:endParaRPr lang="en-US" sz="2800">
              <a:latin typeface="Times New Roman" panose="02020603050405020304" pitchFamily="18" charset="0"/>
              <a:ea typeface="Times New Roman" panose="02020603050405020304" pitchFamily="18" charset="0"/>
            </a:endParaRPr>
          </a:p>
          <a:p>
            <a:pPr marR="34290" algn="just">
              <a:spcAft>
                <a:spcPts val="0"/>
              </a:spcAft>
            </a:pPr>
            <a:r>
              <a:rPr lang="en-GB" sz="2800" b="1">
                <a:latin typeface="Times New Roman" panose="02020603050405020304" pitchFamily="18" charset="0"/>
                <a:ea typeface="Times New Roman" panose="02020603050405020304" pitchFamily="18" charset="0"/>
              </a:rPr>
              <a:t>Câu 5. </a:t>
            </a:r>
            <a:r>
              <a:rPr lang="en-GB" sz="2800">
                <a:latin typeface="Times New Roman" panose="02020603050405020304" pitchFamily="18" charset="0"/>
                <a:ea typeface="Times New Roman" panose="02020603050405020304" pitchFamily="18" charset="0"/>
              </a:rPr>
              <a:t>Từ văn bản trên, em rút ra bài học gì cho bản thân? </a:t>
            </a:r>
            <a:endParaRPr lang="en-US" sz="2800">
              <a:latin typeface="Times New Roman" panose="02020603050405020304" pitchFamily="18" charset="0"/>
              <a:ea typeface="Times New Roman" panose="02020603050405020304" pitchFamily="18" charset="0"/>
            </a:endParaRPr>
          </a:p>
          <a:p>
            <a:pPr marR="34290" algn="just">
              <a:spcAft>
                <a:spcPts val="0"/>
              </a:spcAft>
            </a:pPr>
            <a:r>
              <a:rPr lang="en-GB" sz="2800" b="1">
                <a:latin typeface="Times New Roman" panose="02020603050405020304" pitchFamily="18" charset="0"/>
                <a:ea typeface="Times New Roman" panose="02020603050405020304" pitchFamily="18" charset="0"/>
              </a:rPr>
              <a:t>Câu 6.</a:t>
            </a:r>
            <a:r>
              <a:rPr lang="en-GB" sz="2800">
                <a:latin typeface="Times New Roman" panose="02020603050405020304" pitchFamily="18" charset="0"/>
                <a:ea typeface="Times New Roman" panose="02020603050405020304" pitchFamily="18" charset="0"/>
              </a:rPr>
              <a:t> Em có đồng ý với ý kiến của tác giả: “</a:t>
            </a:r>
            <a:r>
              <a:rPr lang="en-GB" sz="2800" i="1">
                <a:latin typeface="Times New Roman" panose="02020603050405020304" pitchFamily="18" charset="0"/>
                <a:ea typeface="Times New Roman" panose="02020603050405020304" pitchFamily="18" charset="0"/>
              </a:rPr>
              <a:t>Cốm không phải là thức quà của người vội; ăn cốm phải ăn từng chút ít, thong thả và ngẫm nghĩ</a:t>
            </a:r>
            <a:r>
              <a:rPr lang="en-GB" sz="2800">
                <a:latin typeface="Times New Roman" panose="02020603050405020304" pitchFamily="18" charset="0"/>
                <a:ea typeface="Times New Roman" panose="02020603050405020304" pitchFamily="18" charset="0"/>
              </a:rPr>
              <a:t>” không? Vì sao</a:t>
            </a:r>
            <a:r>
              <a:rPr lang="en-GB" sz="2800">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422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8955" y="296418"/>
            <a:ext cx="4410566" cy="523220"/>
          </a:xfrm>
          <a:prstGeom prst="rect">
            <a:avLst/>
          </a:prstGeom>
        </p:spPr>
        <p:txBody>
          <a:bodyPr wrap="none">
            <a:spAutoFit/>
          </a:bodyPr>
          <a:lstStyle/>
          <a:p>
            <a:pPr marR="34290" algn="just">
              <a:spcAft>
                <a:spcPts val="0"/>
              </a:spcAft>
            </a:pPr>
            <a:r>
              <a:rPr lang="en-GB"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ĐÁP ÁN ĐỀ SỐ 2:</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96035" y="982639"/>
            <a:ext cx="11068335" cy="5262979"/>
          </a:xfrm>
          <a:prstGeom prst="rect">
            <a:avLst/>
          </a:prstGeom>
        </p:spPr>
        <p:txBody>
          <a:bodyPr wrap="square">
            <a:spAutoFit/>
          </a:bodyPr>
          <a:lstStyle/>
          <a:p>
            <a:pPr marR="34290" algn="just">
              <a:spcAft>
                <a:spcPts val="0"/>
              </a:spcAft>
            </a:pPr>
            <a:r>
              <a:rPr lang="en-GB" sz="2800" b="1">
                <a:latin typeface="Times New Roman" panose="02020603050405020304" pitchFamily="18" charset="0"/>
                <a:ea typeface="Times New Roman" panose="02020603050405020304" pitchFamily="18" charset="0"/>
                <a:cs typeface="Times New Roman" panose="02020603050405020304" pitchFamily="18" charset="0"/>
              </a:rPr>
              <a:t>Câu 1. </a:t>
            </a:r>
            <a:r>
              <a:rPr lang="en-GB" sz="2800">
                <a:latin typeface="Times New Roman" panose="02020603050405020304" pitchFamily="18" charset="0"/>
                <a:ea typeface="Times New Roman" panose="02020603050405020304" pitchFamily="18" charset="0"/>
                <a:cs typeface="Times New Roman" panose="02020603050405020304" pitchFamily="18" charset="0"/>
              </a:rPr>
              <a:t>Kết hợp những phương thức biểu đạt: Biểu cảm, tự sự, nghị luận.</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R="34290" algn="just">
              <a:spcAft>
                <a:spcPts val="0"/>
              </a:spcAft>
            </a:pPr>
            <a:r>
              <a:rPr lang="en-GB" sz="2800" b="1">
                <a:latin typeface="Times New Roman" panose="02020603050405020304" pitchFamily="18" charset="0"/>
                <a:ea typeface="Times New Roman" panose="02020603050405020304" pitchFamily="18" charset="0"/>
                <a:cs typeface="Times New Roman" panose="02020603050405020304" pitchFamily="18" charset="0"/>
              </a:rPr>
              <a:t>Câu 2. </a:t>
            </a:r>
            <a:r>
              <a:rPr lang="en-GB" sz="2800">
                <a:latin typeface="Times New Roman" panose="02020603050405020304" pitchFamily="18" charset="0"/>
                <a:ea typeface="Times New Roman" panose="02020603050405020304" pitchFamily="18" charset="0"/>
                <a:cs typeface="Times New Roman" panose="02020603050405020304" pitchFamily="18" charset="0"/>
              </a:rPr>
              <a:t>Câu văn nói về cách thưởng thức cốm: “</a:t>
            </a:r>
            <a:r>
              <a:rPr lang="en-US" sz="2800" i="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Cốm không phải là thức quà của người vội; ăn cốm phải ăn từng chút ít, thong thả và ngẫm nghĩ”.</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R="34290" algn="just">
              <a:spcAft>
                <a:spcPts val="0"/>
              </a:spcAft>
            </a:pPr>
            <a:r>
              <a:rPr lang="en-GB" sz="2800" b="1">
                <a:latin typeface="Times New Roman" panose="02020603050405020304" pitchFamily="18" charset="0"/>
                <a:ea typeface="Times New Roman" panose="02020603050405020304" pitchFamily="18" charset="0"/>
                <a:cs typeface="Times New Roman" panose="02020603050405020304" pitchFamily="18" charset="0"/>
              </a:rPr>
              <a:t>Câu 3. </a:t>
            </a:r>
            <a:r>
              <a:rPr lang="en-GB" sz="2800">
                <a:latin typeface="Times New Roman" panose="02020603050405020304" pitchFamily="18" charset="0"/>
                <a:ea typeface="Times New Roman" panose="02020603050405020304" pitchFamily="18" charset="0"/>
                <a:cs typeface="Times New Roman" panose="02020603050405020304" pitchFamily="18" charset="0"/>
              </a:rPr>
              <a:t>Công dụng của dấu chấm lửng: </a:t>
            </a:r>
            <a:r>
              <a:rPr lang="en-GB"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Biểu đạt ý còn nhiều sự vật, hiện tượng chưa liệt kê hết.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GB" sz="2800" b="1">
                <a:latin typeface="Times New Roman" panose="02020603050405020304" pitchFamily="18" charset="0"/>
                <a:ea typeface="Times New Roman" panose="02020603050405020304" pitchFamily="18" charset="0"/>
                <a:cs typeface="Times New Roman" panose="02020603050405020304" pitchFamily="18" charset="0"/>
              </a:rPr>
              <a:t>Câu 4. </a:t>
            </a:r>
            <a:r>
              <a:rPr lang="en-GB" sz="2800">
                <a:latin typeface="Times New Roman" panose="02020603050405020304" pitchFamily="18" charset="0"/>
                <a:ea typeface="Times New Roman" panose="02020603050405020304" pitchFamily="18" charset="0"/>
                <a:cs typeface="Times New Roman" panose="02020603050405020304" pitchFamily="18" charset="0"/>
              </a:rPr>
              <a:t>Đặc trưng ngôn ngữ trong văn bản: </a:t>
            </a:r>
            <a:r>
              <a:rPr lang="en-GB" sz="2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Giàu hình ảnh , giọng văn tinh tế, nhẹ nhàng mà sâu sắc</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R="34290" algn="just">
              <a:spcAft>
                <a:spcPts val="0"/>
              </a:spcAft>
            </a:pPr>
            <a:r>
              <a:rPr lang="en-GB" sz="2800" b="1">
                <a:latin typeface="Times New Roman" panose="02020603050405020304" pitchFamily="18" charset="0"/>
                <a:ea typeface="Times New Roman" panose="02020603050405020304" pitchFamily="18" charset="0"/>
                <a:cs typeface="Times New Roman" panose="02020603050405020304" pitchFamily="18" charset="0"/>
              </a:rPr>
              <a:t>Câu 5. </a:t>
            </a:r>
            <a:r>
              <a:rPr lang="en-GB" sz="2800">
                <a:latin typeface="Times New Roman" panose="02020603050405020304" pitchFamily="18" charset="0"/>
                <a:ea typeface="Times New Roman" panose="02020603050405020304" pitchFamily="18" charset="0"/>
                <a:cs typeface="Times New Roman" panose="02020603050405020304" pitchFamily="18" charset="0"/>
              </a:rPr>
              <a:t>Bài học cho bản thân: Trân trọng nâng niu văn hoá truyền thống của quê hương; biết yêu mến gắn bó, lan toả những đặc sản quê mình,…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tabLst>
                <a:tab pos="152400" algn="l"/>
              </a:tabLst>
            </a:pPr>
            <a:r>
              <a:rPr lang="en-GB" sz="2800" b="1">
                <a:latin typeface="Times New Roman" panose="02020603050405020304" pitchFamily="18" charset="0"/>
                <a:ea typeface="Times New Roman" panose="02020603050405020304" pitchFamily="18" charset="0"/>
                <a:cs typeface="Times New Roman" panose="02020603050405020304" pitchFamily="18" charset="0"/>
              </a:rPr>
              <a:t>Câu 6.</a:t>
            </a:r>
            <a:r>
              <a:rPr lang="en-GB"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tabLst>
                <a:tab pos="152400" algn="l"/>
              </a:tabLst>
            </a:pPr>
            <a:r>
              <a:rPr lang="en-GB" sz="2800">
                <a:latin typeface="Times New Roman" panose="02020603050405020304" pitchFamily="18" charset="0"/>
                <a:ea typeface="Times New Roman" panose="02020603050405020304" pitchFamily="18" charset="0"/>
                <a:cs typeface="Times New Roman" panose="02020603050405020304" pitchFamily="18" charset="0"/>
              </a:rPr>
              <a:t>- HS nêu ý kiến đồng ý hoặc không đồng ý, hoặc cả hai.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tabLst>
                <a:tab pos="152400" algn="l"/>
              </a:tabLst>
            </a:pPr>
            <a:r>
              <a:rPr lang="en-GB" sz="2800">
                <a:latin typeface="Times New Roman" panose="02020603050405020304" pitchFamily="18" charset="0"/>
                <a:ea typeface="Times New Roman" panose="02020603050405020304" pitchFamily="18" charset="0"/>
                <a:cs typeface="Times New Roman" panose="02020603050405020304" pitchFamily="18" charset="0"/>
              </a:rPr>
              <a:t>- Lí giải hợp lí thuyết phục.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5749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4" y="341195"/>
            <a:ext cx="10918209" cy="5686172"/>
          </a:xfrm>
          <a:prstGeom prst="rect">
            <a:avLst/>
          </a:prstGeom>
        </p:spPr>
        <p:txBody>
          <a:bodyPr wrap="squar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rPr>
              <a:t>ĐỀ SỐ 2</a:t>
            </a:r>
            <a:endParaRPr lang="en-US" sz="2800">
              <a:latin typeface="Times New Roman" panose="02020603050405020304" pitchFamily="18" charset="0"/>
              <a:ea typeface="Times New Roman" panose="02020603050405020304" pitchFamily="18" charset="0"/>
            </a:endParaRPr>
          </a:p>
          <a:p>
            <a:pPr indent="457200">
              <a:spcAft>
                <a:spcPts val="0"/>
              </a:spcAft>
            </a:pPr>
            <a:r>
              <a:rPr lang="en-US" sz="2800" b="1">
                <a:solidFill>
                  <a:srgbClr val="0D0D0D"/>
                </a:solidFill>
                <a:latin typeface="Times New Roman" panose="02020603050405020304" pitchFamily="18" charset="0"/>
                <a:ea typeface="Times New Roman" panose="02020603050405020304" pitchFamily="18" charset="0"/>
              </a:rPr>
              <a:t>Đọc văn bản sau và trả lời các câu hỏi:</a:t>
            </a:r>
            <a:endParaRPr lang="en-US" sz="2800">
              <a:latin typeface="Times New Roman" panose="02020603050405020304" pitchFamily="18" charset="0"/>
              <a:ea typeface="Times New Roman" panose="02020603050405020304" pitchFamily="18" charset="0"/>
            </a:endParaRPr>
          </a:p>
          <a:p>
            <a:pPr algn="just">
              <a:spcBef>
                <a:spcPts val="1125"/>
              </a:spcBef>
              <a:spcAft>
                <a:spcPts val="1125"/>
              </a:spcAft>
            </a:pPr>
            <a:r>
              <a:rPr lang="en-US" sz="2800">
                <a:solidFill>
                  <a:srgbClr val="111111"/>
                </a:solidFill>
                <a:latin typeface="Times New Roman" panose="02020603050405020304" pitchFamily="18" charset="0"/>
                <a:ea typeface="Times New Roman" panose="02020603050405020304" pitchFamily="18" charset="0"/>
              </a:rPr>
              <a:t>      Hạt dẻ Trùng Khánh thông thường mang hình tròn đều. Nhưng thỉnh thoảng cũng có hạt méo mó, dị dạng. Hạt nhỏ nhất cũng bằng ngón chân cái. Vào cữ</a:t>
            </a:r>
            <a:r>
              <a:rPr lang="en-US" sz="2800" baseline="30000">
                <a:solidFill>
                  <a:srgbClr val="111111"/>
                </a:solidFill>
                <a:latin typeface="Times New Roman" panose="02020603050405020304" pitchFamily="18" charset="0"/>
                <a:ea typeface="Times New Roman" panose="02020603050405020304" pitchFamily="18" charset="0"/>
              </a:rPr>
              <a:t>1</a:t>
            </a:r>
            <a:r>
              <a:rPr lang="en-US" sz="2800">
                <a:solidFill>
                  <a:srgbClr val="111111"/>
                </a:solidFill>
                <a:latin typeface="Times New Roman" panose="02020603050405020304" pitchFamily="18" charset="0"/>
                <a:ea typeface="Times New Roman" panose="02020603050405020304" pitchFamily="18" charset="0"/>
              </a:rPr>
              <a:t> cuối tháng Tám âm lịch, hạt dẻ bắt đầu chín. Khi chín, vỏ của nó lên màu hỗn hợp, giữa nâu với tía.</a:t>
            </a:r>
            <a:endParaRPr lang="en-US" sz="2800">
              <a:latin typeface="Times New Roman" panose="02020603050405020304" pitchFamily="18" charset="0"/>
              <a:ea typeface="Times New Roman" panose="02020603050405020304" pitchFamily="18" charset="0"/>
            </a:endParaRPr>
          </a:p>
          <a:p>
            <a:pPr algn="just">
              <a:spcBef>
                <a:spcPts val="1125"/>
              </a:spcBef>
              <a:spcAft>
                <a:spcPts val="1125"/>
              </a:spcAft>
            </a:pPr>
            <a:r>
              <a:rPr lang="en-US" sz="2800">
                <a:solidFill>
                  <a:srgbClr val="111111"/>
                </a:solidFill>
                <a:latin typeface="Times New Roman" panose="02020603050405020304" pitchFamily="18" charset="0"/>
                <a:ea typeface="Times New Roman" panose="02020603050405020304" pitchFamily="18" charset="0"/>
              </a:rPr>
              <a:t>       Bọn trẻ nhà tôi bảo: Đó là biến thể sẫm của màu đỏ, chưa bị bão hòa. Khi hạt dẻ còn tươi, thịt của nó rắn chắc, giòn tan, vị ngọt thanh và có màu vàng hoàng yến. Ngày nay, thứ quả đặc sản có một không hai ấy không chỉ thấy bày bán ở phố huyện Co Xàu. Thương hiệu hạt dẻ Trùng Khánh tràn lan ra khắp cả nước. Thậm chí, sang Quảng Đông, Quảng Tây (Trung Quốc) cũng có hạt dẻ Trùng Khánh bày bán.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8550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683" y="941696"/>
            <a:ext cx="10754435" cy="4683333"/>
          </a:xfrm>
          <a:prstGeom prst="rect">
            <a:avLst/>
          </a:prstGeom>
        </p:spPr>
        <p:txBody>
          <a:bodyPr wrap="square">
            <a:spAutoFit/>
          </a:bodyPr>
          <a:lstStyle/>
          <a:p>
            <a:pPr algn="just">
              <a:spcBef>
                <a:spcPts val="1125"/>
              </a:spcBef>
              <a:spcAft>
                <a:spcPts val="1125"/>
              </a:spcAft>
            </a:pPr>
            <a:r>
              <a:rPr lang="en-US" sz="280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Tất </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nhiên đó là hạt dẻ do họ trồng nhưng mượn danh Trùng Khánh. Người bên đó làm hàng nhái rất giỏi. Nhưng nhìn kỹ thì biết. Hạt dẻ to, tròn, mỏng vỏ, bóng bẩy và rốn không hề có lông tơ. Khi luộc chín, không có mùi thơm. Nhưng thịt nó rất ngọt. Ngọt như trộn với đường.</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125"/>
              </a:spcBef>
              <a:spcAft>
                <a:spcPts val="1125"/>
              </a:spcAft>
            </a:pP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Điều dễ nhận biết nhất là hạt dẻ nhái</a:t>
            </a:r>
            <a:r>
              <a:rPr lang="en-US" sz="2800" baseline="300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có bán quanh năm. Mùa nào cũng có. Hạt dẻ ấy mang đi bao xa, đi bao lâu cũng không bao giờ sợ bị thâm thối. Còn hạt dẻ Trùng Khánh xịn, vỏ cứng, dày và có nhiều lông măng. Nếu đem luộc, hấp hoặc mang vào lò nướng chín, bạn sẽ thấy có hương thơm tự nhiên. Ngọt bùi tự nhiên. Chỉ cần ngậm một lúc, tự nó mềm ra như bột bánh khảo. Nó từ từ chín một lần nữa trong miệng.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813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615" y="1119116"/>
            <a:ext cx="10986448" cy="4401205"/>
          </a:xfrm>
          <a:prstGeom prst="rect">
            <a:avLst/>
          </a:prstGeom>
        </p:spPr>
        <p:txBody>
          <a:bodyPr wrap="square">
            <a:spAutoFit/>
          </a:bodyPr>
          <a:lstStyle/>
          <a:p>
            <a:pPr algn="just">
              <a:spcAft>
                <a:spcPts val="0"/>
              </a:spcAft>
            </a:pP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Hãy </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nhớ một điều, hạt dẻ Trùng Khánh chỉ xuất hiện vào mùa thu. Mùa đẹp nhất trong năm. Cứ vào giữa thu là hạt dẻ xù lông rụng rốn. Lượm về phải chế biến ngay, đừng để lâu. Nếu để lâu, hạt dẻ bị thâm thối, bốc mùi người không đứng gần được. Vì hạt dẻ chứa hàm lượng đạm rất cao. Đạm càng cao, khi bị hư càng nặng mùi.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(Trích </a:t>
            </a:r>
            <a:r>
              <a:rPr lang="en-US" sz="2800" i="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Mùa thu về Trùng Khánh nghe hạt dẻ hát,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0"/>
              </a:spcAft>
            </a:pPr>
            <a:r>
              <a:rPr lang="en-US" sz="2800" i="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In trong </a:t>
            </a:r>
            <a:r>
              <a:rPr lang="en-US" sz="2800" i="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Tháng Giêng – tháng Giêng một vòng dao quắm, NXB Phụ nữ, 2009)</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mj-lt"/>
              <a:buAutoNum type="arabicParenBoth"/>
            </a:pPr>
            <a:r>
              <a:rPr lang="en-US" sz="2800" i="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Cữ (khẩu ngữ): </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chỉ thời gian ước chừng, có nghĩa là “vào khoảng”</a:t>
            </a:r>
            <a:endParaRPr lang="en-US" sz="2800">
              <a:latin typeface="Times New Roman" panose="02020603050405020304" pitchFamily="18" charset="0"/>
              <a:cs typeface="Times New Roman" panose="02020603050405020304" pitchFamily="18" charset="0"/>
            </a:endParaRPr>
          </a:p>
          <a:p>
            <a:pPr marL="342900" lvl="0" indent="-342900">
              <a:buFont typeface="+mj-lt"/>
              <a:buAutoNum type="arabicParenBoth"/>
            </a:pPr>
            <a:r>
              <a:rPr lang="en-US" sz="2800" i="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Nhái: </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tức hàng nhái, hàng giả, giả mạo.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242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991" y="846162"/>
            <a:ext cx="10495128" cy="4539191"/>
          </a:xfrm>
          <a:prstGeom prst="rect">
            <a:avLst/>
          </a:prstGeom>
        </p:spPr>
        <p:txBody>
          <a:bodyPr wrap="square">
            <a:spAutoFit/>
          </a:bodyPr>
          <a:lstStyle/>
          <a:p>
            <a:pPr>
              <a:lnSpc>
                <a:spcPct val="150000"/>
              </a:lnSpc>
              <a:spcAft>
                <a:spcPts val="0"/>
              </a:spcAft>
            </a:pPr>
            <a:r>
              <a:rPr lang="en-US" sz="2800" b="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Xác định phương thức biểu đạt của đoạn trích.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Câu 2. </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Tìm các chi tiết miêu tả hình dạng, màu sắc của hạt dẻ Trùng Khánh.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Theo tác giả, có những đặc điểm nào để phân biệt hạt dẻ Trùng Khánh và hạt dẻ nhái, mượn danh Trùng Khánh?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Câu 4. </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Cái tôi của tác giả</a:t>
            </a:r>
            <a:r>
              <a:rPr lang="en-US" sz="2800" b="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biểu hiện trong đoạn trích như thế nào?</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0"/>
              </a:spcAft>
            </a:pPr>
            <a:r>
              <a:rPr lang="en-US" sz="2800" b="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Em có cảm nhận gì về hạt dẻ Trùng Khánh qua đoạn trích</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69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4014" y="569372"/>
            <a:ext cx="4255717" cy="523220"/>
          </a:xfrm>
          <a:prstGeom prst="rect">
            <a:avLst/>
          </a:prstGeom>
        </p:spPr>
        <p:txBody>
          <a:bodyPr wrap="non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rPr>
              <a:t>*GỢI Ý ĐÁP ÁN ĐỀ SỐ 2</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614149" y="1692324"/>
            <a:ext cx="11122926" cy="3323987"/>
          </a:xfrm>
          <a:prstGeom prst="rect">
            <a:avLst/>
          </a:prstGeom>
        </p:spPr>
        <p:txBody>
          <a:bodyPr wrap="square">
            <a:spAutoFit/>
          </a:bodyPr>
          <a:lstStyle/>
          <a:p>
            <a:pPr>
              <a:lnSpc>
                <a:spcPct val="150000"/>
              </a:lnSpc>
              <a:spcAft>
                <a:spcPts val="0"/>
              </a:spcAft>
            </a:pPr>
            <a:r>
              <a:rPr lang="en-US" sz="2800" b="1">
                <a:solidFill>
                  <a:srgbClr val="111111"/>
                </a:solidFill>
                <a:latin typeface="Times New Roman" panose="02020603050405020304" pitchFamily="18" charset="0"/>
                <a:ea typeface="Times New Roman" panose="02020603050405020304" pitchFamily="18" charset="0"/>
              </a:rPr>
              <a:t>Câu 1. </a:t>
            </a:r>
            <a:r>
              <a:rPr lang="en-US" sz="2800">
                <a:solidFill>
                  <a:srgbClr val="111111"/>
                </a:solidFill>
                <a:latin typeface="Times New Roman" panose="02020603050405020304" pitchFamily="18" charset="0"/>
                <a:ea typeface="Times New Roman" panose="02020603050405020304" pitchFamily="18" charset="0"/>
              </a:rPr>
              <a:t>Phương thức biểu đạt trong đoạn trích: miêu tả, biểu cảm.</a:t>
            </a:r>
            <a:endParaRPr lang="en-US" sz="2800">
              <a:latin typeface="Times New Roman" panose="02020603050405020304" pitchFamily="18" charset="0"/>
              <a:ea typeface="Times New Roman" panose="02020603050405020304" pitchFamily="18" charset="0"/>
            </a:endParaRPr>
          </a:p>
          <a:p>
            <a:pPr>
              <a:lnSpc>
                <a:spcPct val="150000"/>
              </a:lnSpc>
              <a:spcAft>
                <a:spcPts val="0"/>
              </a:spcAft>
            </a:pPr>
            <a:r>
              <a:rPr lang="en-US" sz="2800" b="1">
                <a:solidFill>
                  <a:srgbClr val="111111"/>
                </a:solidFill>
                <a:latin typeface="Times New Roman" panose="02020603050405020304" pitchFamily="18" charset="0"/>
                <a:ea typeface="Times New Roman" panose="02020603050405020304" pitchFamily="18" charset="0"/>
              </a:rPr>
              <a:t>Câu 2. </a:t>
            </a:r>
            <a:r>
              <a:rPr lang="en-US" sz="2800">
                <a:solidFill>
                  <a:srgbClr val="111111"/>
                </a:solidFill>
                <a:latin typeface="Times New Roman" panose="02020603050405020304" pitchFamily="18" charset="0"/>
                <a:ea typeface="Times New Roman" panose="02020603050405020304" pitchFamily="18" charset="0"/>
              </a:rPr>
              <a:t>Các chi tiết:</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111111"/>
                </a:solidFill>
                <a:latin typeface="Times New Roman" panose="02020603050405020304" pitchFamily="18" charset="0"/>
                <a:ea typeface="Times New Roman" panose="02020603050405020304" pitchFamily="18" charset="0"/>
              </a:rPr>
              <a:t> + Miêu tả hình dạng: thường tròn đều, thỉnh thoảng có hạt méo mó, dị dạng; hạt nhỏ nhất bằng ngón chân cái; vỏ cứng, dày và có nhiều lông măng.</a:t>
            </a:r>
            <a:endParaRPr lang="en-US" sz="2800">
              <a:latin typeface="Times New Roman" panose="02020603050405020304" pitchFamily="18" charset="0"/>
              <a:ea typeface="Times New Roman" panose="02020603050405020304" pitchFamily="18" charset="0"/>
            </a:endParaRPr>
          </a:p>
          <a:p>
            <a:pPr algn="just">
              <a:lnSpc>
                <a:spcPct val="150000"/>
              </a:lnSpc>
              <a:spcAft>
                <a:spcPts val="0"/>
              </a:spcAft>
            </a:pPr>
            <a:r>
              <a:rPr lang="en-US" sz="2800">
                <a:solidFill>
                  <a:srgbClr val="111111"/>
                </a:solidFill>
                <a:latin typeface="Times New Roman" panose="02020603050405020304" pitchFamily="18" charset="0"/>
                <a:ea typeface="Times New Roman" panose="02020603050405020304" pitchFamily="18" charset="0"/>
              </a:rPr>
              <a:t> + Miêu tả màu sắc: Khi chín, hạt dẻ có màu hỗn hợp, nâu và tía.</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376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6537" y="341195"/>
            <a:ext cx="9689910" cy="954107"/>
          </a:xfrm>
          <a:prstGeom prst="rect">
            <a:avLst/>
          </a:prstGeom>
        </p:spPr>
        <p:txBody>
          <a:bodyPr wrap="square">
            <a:spAutoFit/>
          </a:bodyPr>
          <a:lstStyle/>
          <a:p>
            <a:pPr algn="just">
              <a:spcAft>
                <a:spcPts val="0"/>
              </a:spcAft>
            </a:pPr>
            <a:r>
              <a:rPr lang="en-US" sz="2800" b="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Câu 3. </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Theo tác giả, hạt dẻ Trùng Khánh và hạt dẻ nhái mượn danh Trùng Khánh có những điểm khác biệt: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69699943"/>
              </p:ext>
            </p:extLst>
          </p:nvPr>
        </p:nvGraphicFramePr>
        <p:xfrm>
          <a:off x="627796" y="1513666"/>
          <a:ext cx="11027391" cy="4542786"/>
        </p:xfrm>
        <a:graphic>
          <a:graphicData uri="http://schemas.openxmlformats.org/drawingml/2006/table">
            <a:tbl>
              <a:tblPr firstRow="1" firstCol="1" bandRow="1"/>
              <a:tblGrid>
                <a:gridCol w="4822658">
                  <a:extLst>
                    <a:ext uri="{9D8B030D-6E8A-4147-A177-3AD203B41FA5}">
                      <a16:colId xmlns:a16="http://schemas.microsoft.com/office/drawing/2014/main" val="3598906032"/>
                    </a:ext>
                  </a:extLst>
                </a:gridCol>
                <a:gridCol w="6204733">
                  <a:extLst>
                    <a:ext uri="{9D8B030D-6E8A-4147-A177-3AD203B41FA5}">
                      <a16:colId xmlns:a16="http://schemas.microsoft.com/office/drawing/2014/main" val="111463489"/>
                    </a:ext>
                  </a:extLst>
                </a:gridCol>
              </a:tblGrid>
              <a:tr h="702306">
                <a:tc>
                  <a:txBody>
                    <a:bodyPr/>
                    <a:lstStyle/>
                    <a:p>
                      <a:pPr algn="ctr">
                        <a:spcAft>
                          <a:spcPts val="0"/>
                        </a:spcAft>
                      </a:pPr>
                      <a:r>
                        <a:rPr lang="en-US" sz="2800" b="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Hạt dẻ Trùng Khánh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Hạt dẻ nhái, mượn danh Trùng Khánh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4645230"/>
                  </a:ext>
                </a:extLst>
              </a:tr>
              <a:tr h="3638918">
                <a:tc>
                  <a:txBody>
                    <a:bodyPr/>
                    <a:lstStyle/>
                    <a:p>
                      <a:pPr marL="342900" lvl="0" indent="-342900">
                        <a:buFont typeface="Times New Roman" panose="02020603050405020304" pitchFamily="18" charset="0"/>
                        <a:buChar char="-"/>
                      </a:pPr>
                      <a:r>
                        <a:rPr lang="en-US" sz="280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Chỉ xuất hiện vào mùa thu.</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US" sz="280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Vỏ cứng, dày và có nhiều lông măng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US" sz="280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Khi chín có hương thơm tự nhiên, vị ngọt tự nhiên.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US" sz="280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Lượm về phải chế biến ngay. Nếu để lâu dễ bị thâm thối, bốc mùi vì chứa hàm lượng đạm cao.</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Times New Roman" panose="02020603050405020304" pitchFamily="18" charset="0"/>
                        <a:buChar char="-"/>
                      </a:pPr>
                      <a:r>
                        <a:rPr lang="en-US" sz="280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Có bán quanh năm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US" sz="2800">
                          <a:solidFill>
                            <a:srgbClr val="111111"/>
                          </a:solidFill>
                          <a:effectLst/>
                          <a:latin typeface="Times New Roman" panose="02020603050405020304" pitchFamily="18" charset="0"/>
                          <a:ea typeface="Calibri" panose="020F0502020204030204" pitchFamily="34" charset="0"/>
                          <a:cs typeface="Times New Roman" panose="02020603050405020304" pitchFamily="18" charset="0"/>
                        </a:rPr>
                        <a:t>Hạt dẻ to, tròn, mỏng vỏ, bóng bẩy và rốn không hề có lông tơ.</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US" sz="280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Khi luộc chín không có mùi thơm; vị rất ngọt như trộn với đường.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en-US" sz="2800">
                          <a:solidFill>
                            <a:srgbClr val="111111"/>
                          </a:solidFill>
                          <a:effectLst/>
                          <a:latin typeface="Times New Roman" panose="02020603050405020304" pitchFamily="18" charset="0"/>
                          <a:ea typeface="Times New Roman" panose="02020603050405020304" pitchFamily="18" charset="0"/>
                          <a:cs typeface="Times New Roman" panose="02020603050405020304" pitchFamily="18" charset="0"/>
                        </a:rPr>
                        <a:t>Mang đi bao lâu, bao xa cũng được, không bao giờ sợ bị thâm thối.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027027"/>
                  </a:ext>
                </a:extLst>
              </a:tr>
            </a:tbl>
          </a:graphicData>
        </a:graphic>
      </p:graphicFrame>
    </p:spTree>
    <p:extLst>
      <p:ext uri="{BB962C8B-B14F-4D97-AF65-F5344CB8AC3E}">
        <p14:creationId xmlns:p14="http://schemas.microsoft.com/office/powerpoint/2010/main" val="164665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4" y="1037231"/>
            <a:ext cx="10781732" cy="4539191"/>
          </a:xfrm>
          <a:prstGeom prst="rect">
            <a:avLst/>
          </a:prstGeom>
        </p:spPr>
        <p:txBody>
          <a:bodyPr wrap="square">
            <a:spAutoFit/>
          </a:bodyPr>
          <a:lstStyle/>
          <a:p>
            <a:pPr>
              <a:lnSpc>
                <a:spcPct val="150000"/>
              </a:lnSpc>
              <a:spcAft>
                <a:spcPts val="0"/>
              </a:spcAft>
            </a:pPr>
            <a:r>
              <a:rPr lang="en-US" sz="2800" b="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Câu 4. Cái tôi của tác giả được thể hiện trong đoạn trích:</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Biểu hiện trực tiếp qua cách nhân xưng “tôi”: “Bọn trẻ nhà tôi bảo…”; qua thái độ, tình cảm của mình bộc lộ trong văn bản “Hãy nhớ một điều…”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Biểu hiện gián tiếp qua cách miêu tả tỉ mỉ, chi tiết về hạt dẻ Trùng Khánh. Từ đó, thể hiện sự am hiểu, yêu quý, tự hào của tác giả với sản vật quê </a:t>
            </a:r>
            <a:r>
              <a:rPr lang="en-US" sz="280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80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218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7923" y="1132764"/>
            <a:ext cx="10658901" cy="4524315"/>
          </a:xfrm>
          <a:prstGeom prst="rect">
            <a:avLst/>
          </a:prstGeom>
        </p:spPr>
        <p:txBody>
          <a:bodyPr wrap="square">
            <a:spAutoFit/>
          </a:bodyPr>
          <a:lstStyle/>
          <a:p>
            <a:pPr>
              <a:spcAft>
                <a:spcPts val="0"/>
              </a:spcAft>
              <a:tabLst>
                <a:tab pos="1386840" algn="l"/>
                <a:tab pos="3797935" algn="l"/>
              </a:tabLst>
            </a:pP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Kiến thức cơ bản về tác phẩm</a:t>
            </a:r>
            <a:endParaRPr lang="en-US" sz="3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3200" b="1">
                <a:solidFill>
                  <a:srgbClr val="0D0D0D"/>
                </a:solidFill>
                <a:latin typeface="Times New Roman" panose="02020603050405020304" pitchFamily="18" charset="0"/>
                <a:ea typeface="MS Mincho"/>
                <a:cs typeface="Times New Roman" panose="02020603050405020304" pitchFamily="18" charset="0"/>
              </a:rPr>
              <a:t>1. </a:t>
            </a:r>
            <a:r>
              <a:rPr lang="en-US" sz="3200" b="1">
                <a:solidFill>
                  <a:srgbClr val="0D0D0D"/>
                </a:solidFill>
                <a:latin typeface="Times New Roman" panose="02020603050405020304" pitchFamily="18" charset="0"/>
                <a:ea typeface="MS Mincho"/>
                <a:cs typeface="Times New Roman" panose="02020603050405020304" pitchFamily="18" charset="0"/>
              </a:rPr>
              <a:t>Tác giả </a:t>
            </a:r>
            <a:r>
              <a:rPr lang="en-US"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Trương Anh Ngọc</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 pos="3797935" algn="l"/>
              </a:tabLst>
            </a:pPr>
            <a:r>
              <a:rPr lang="en-US" sz="32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2. Khái quát lại kiến thức văn bản</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 pos="3797935" algn="l"/>
              </a:tabLst>
            </a:pPr>
            <a:r>
              <a:rPr lang="en-US" sz="32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*Xuất xứ:</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 pos="3797935" algn="l"/>
              </a:tabLst>
            </a:pPr>
            <a:r>
              <a:rPr lang="en-US"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Văn bản trích trong </a:t>
            </a:r>
            <a:r>
              <a:rPr lang="en-US" sz="32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Nghìn ngày nước Ý</a:t>
            </a:r>
            <a:r>
              <a:rPr lang="en-US"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nghìn ngày yêu, NXB Hội Nhà văn, Hà Nội, 2018, tr.75-80)</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 pos="3797935" algn="l"/>
              </a:tabLst>
            </a:pPr>
            <a:r>
              <a:rPr lang="en-US" sz="32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 đặc điểm thể loại tản văn trong văn bản</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1386840" algn="l"/>
                <a:tab pos="3797935" algn="l"/>
              </a:tabLst>
            </a:pPr>
            <a:r>
              <a:rPr lang="en-US"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Chất trữ tình:</a:t>
            </a:r>
            <a:r>
              <a:rPr lang="en-US"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Thể hiện tình cảm yêu mến, gắn bó qua quan sát và cảm nhận về những ô cửa sổ ở đất </a:t>
            </a:r>
            <a:r>
              <a:rPr lang="en-US" sz="32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Ý</a:t>
            </a:r>
            <a:r>
              <a:rPr lang="en-US" sz="320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80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808" y="1187356"/>
            <a:ext cx="10549719" cy="4435830"/>
          </a:xfrm>
          <a:prstGeom prst="rect">
            <a:avLst/>
          </a:prstGeom>
        </p:spPr>
        <p:txBody>
          <a:bodyPr wrap="square">
            <a:spAutoFit/>
          </a:bodyPr>
          <a:lstStyle/>
          <a:p>
            <a:pPr algn="just">
              <a:lnSpc>
                <a:spcPct val="150000"/>
              </a:lnSpc>
              <a:spcAft>
                <a:spcPts val="0"/>
              </a:spcAft>
            </a:pPr>
            <a:r>
              <a:rPr lang="en-US" sz="3200" b="1">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3200">
                <a:latin typeface="Times New Roman" panose="02020603050405020304" pitchFamily="18" charset="0"/>
                <a:ea typeface="Times New Roman" panose="02020603050405020304" pitchFamily="18" charset="0"/>
                <a:cs typeface="Times New Roman" panose="02020603050405020304" pitchFamily="18" charset="0"/>
              </a:rPr>
              <a:t>Nêu lên cảm nhận của mình về hạt dẻ Trùng Khánh qua đoạn trích như:</a:t>
            </a:r>
          </a:p>
          <a:p>
            <a:pPr>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 + Hiểu biết thêm về một sản vật quý của đất nước.</a:t>
            </a:r>
          </a:p>
          <a:p>
            <a:pPr>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 + Yêu mến, tự hào về sản vật đất nước.</a:t>
            </a:r>
          </a:p>
          <a:p>
            <a:pPr>
              <a:lnSpc>
                <a:spcPct val="150000"/>
              </a:lnSpc>
              <a:spcAft>
                <a:spcPts val="0"/>
              </a:spcAft>
            </a:pPr>
            <a:r>
              <a:rPr lang="en-US" sz="3200">
                <a:latin typeface="Times New Roman" panose="02020603050405020304" pitchFamily="18" charset="0"/>
                <a:ea typeface="Times New Roman" panose="02020603050405020304" pitchFamily="18" charset="0"/>
                <a:cs typeface="Times New Roman" panose="02020603050405020304" pitchFamily="18" charset="0"/>
              </a:rPr>
              <a:t> + Mong muốn được một lần đến tận nơi và thưởng thức sản vật quý này.</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5919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5929" y="2066582"/>
            <a:ext cx="8989326" cy="2062103"/>
          </a:xfrm>
          <a:prstGeom prst="rect">
            <a:avLst/>
          </a:prstGeom>
        </p:spPr>
        <p:txBody>
          <a:bodyPr wrap="square">
            <a:spAutoFit/>
          </a:bodyPr>
          <a:lstStyle/>
          <a:p>
            <a:pPr algn="just">
              <a:lnSpc>
                <a:spcPct val="200000"/>
              </a:lnSpc>
              <a:spcAft>
                <a:spcPts val="0"/>
              </a:spcAft>
              <a:tabLst>
                <a:tab pos="152400" algn="l"/>
              </a:tabLst>
            </a:pPr>
            <a:r>
              <a:rPr lang="de-DE" sz="3200" smtClean="0">
                <a:solidFill>
                  <a:srgbClr val="0D0D0D"/>
                </a:solidFill>
                <a:latin typeface="Times New Roman" panose="02020603050405020304" pitchFamily="18" charset="0"/>
                <a:ea typeface="Times New Roman" panose="02020603050405020304" pitchFamily="18" charset="0"/>
              </a:rPr>
              <a:t>- </a:t>
            </a:r>
            <a:r>
              <a:rPr lang="de-DE" sz="3200">
                <a:solidFill>
                  <a:srgbClr val="0D0D0D"/>
                </a:solidFill>
                <a:latin typeface="Times New Roman" panose="02020603050405020304" pitchFamily="18" charset="0"/>
                <a:ea typeface="Times New Roman" panose="02020603050405020304" pitchFamily="18" charset="0"/>
              </a:rPr>
              <a:t>Hoàn thiện các nội dung của buổi học;</a:t>
            </a:r>
            <a:endParaRPr lang="en-US" sz="3200">
              <a:latin typeface="Times New Roman" panose="02020603050405020304" pitchFamily="18" charset="0"/>
              <a:ea typeface="Times New Roman" panose="02020603050405020304" pitchFamily="18" charset="0"/>
            </a:endParaRPr>
          </a:p>
          <a:p>
            <a:pPr algn="just">
              <a:lnSpc>
                <a:spcPct val="200000"/>
              </a:lnSpc>
              <a:spcAft>
                <a:spcPts val="0"/>
              </a:spcAft>
              <a:tabLst>
                <a:tab pos="152400" algn="l"/>
              </a:tabLst>
            </a:pPr>
            <a:r>
              <a:rPr lang="de-DE" sz="3200">
                <a:solidFill>
                  <a:srgbClr val="0D0D0D"/>
                </a:solidFill>
                <a:latin typeface="Times New Roman" panose="02020603050405020304" pitchFamily="18" charset="0"/>
                <a:ea typeface="Times New Roman" panose="02020603050405020304" pitchFamily="18" charset="0"/>
              </a:rPr>
              <a:t>- Chuẩn bị Thực hành tiếng Việt:</a:t>
            </a:r>
            <a:r>
              <a:rPr lang="en-US" sz="3200" i="1">
                <a:latin typeface="Times New Roman" panose="02020603050405020304" pitchFamily="18" charset="0"/>
                <a:ea typeface="Calibri" panose="020F0502020204030204" pitchFamily="34" charset="0"/>
              </a:rPr>
              <a:t> Từ ngữ địa phương.</a:t>
            </a:r>
            <a:endParaRPr lang="en-US" sz="3200">
              <a:effectLst/>
              <a:latin typeface="Times New Roman" panose="02020603050405020304" pitchFamily="18" charset="0"/>
              <a:ea typeface="Times New Roman" panose="02020603050405020304" pitchFamily="18" charset="0"/>
            </a:endParaRPr>
          </a:p>
        </p:txBody>
      </p:sp>
      <p:sp>
        <p:nvSpPr>
          <p:cNvPr id="3" name="Rectangle 2"/>
          <p:cNvSpPr/>
          <p:nvPr/>
        </p:nvSpPr>
        <p:spPr>
          <a:xfrm>
            <a:off x="3700420" y="842328"/>
            <a:ext cx="4490909" cy="584775"/>
          </a:xfrm>
          <a:prstGeom prst="rect">
            <a:avLst/>
          </a:prstGeom>
        </p:spPr>
        <p:txBody>
          <a:bodyPr wrap="none">
            <a:spAutoFit/>
          </a:bodyPr>
          <a:lstStyle/>
          <a:p>
            <a:pPr algn="ctr">
              <a:spcAft>
                <a:spcPts val="0"/>
              </a:spcAft>
              <a:tabLst>
                <a:tab pos="152400" algn="l"/>
              </a:tabLst>
            </a:pPr>
            <a:r>
              <a:rPr lang="de-DE" sz="3200" b="1">
                <a:solidFill>
                  <a:srgbClr val="FF0000"/>
                </a:solidFill>
                <a:latin typeface="Times New Roman" panose="02020603050405020304" pitchFamily="18" charset="0"/>
                <a:ea typeface="Times New Roman" panose="02020603050405020304" pitchFamily="18" charset="0"/>
              </a:rPr>
              <a:t>HƯỚNG DẪN TỰ HỌC</a:t>
            </a:r>
            <a:endParaRPr lang="en-US" sz="320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3036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2263" y="450376"/>
            <a:ext cx="11013743" cy="6001643"/>
          </a:xfrm>
          <a:prstGeom prst="rect">
            <a:avLst/>
          </a:prstGeom>
        </p:spPr>
        <p:txBody>
          <a:bodyPr wrap="square">
            <a:spAutoFit/>
          </a:bodyPr>
          <a:lstStyle/>
          <a:p>
            <a:pPr algn="just">
              <a:spcAft>
                <a:spcPts val="0"/>
              </a:spcAft>
              <a:tabLst>
                <a:tab pos="1386840" algn="l"/>
                <a:tab pos="3797935" algn="l"/>
              </a:tabLst>
            </a:pPr>
            <a:r>
              <a:rPr lang="en-US" sz="3200">
                <a:solidFill>
                  <a:srgbClr val="0D0D0D"/>
                </a:solidFill>
                <a:latin typeface="Times New Roman" panose="02020603050405020304" pitchFamily="18" charset="0"/>
                <a:ea typeface="Times New Roman" panose="02020603050405020304" pitchFamily="18" charset="0"/>
              </a:rPr>
              <a:t>- </a:t>
            </a:r>
            <a:r>
              <a:rPr lang="en-US" sz="3200" b="1">
                <a:solidFill>
                  <a:srgbClr val="0D0D0D"/>
                </a:solidFill>
                <a:latin typeface="Times New Roman" panose="02020603050405020304" pitchFamily="18" charset="0"/>
                <a:ea typeface="Times New Roman" panose="02020603050405020304" pitchFamily="18" charset="0"/>
              </a:rPr>
              <a:t>Cái tôi tác giả:</a:t>
            </a:r>
            <a:r>
              <a:rPr lang="en-US" sz="3200">
                <a:solidFill>
                  <a:srgbClr val="0D0D0D"/>
                </a:solidFill>
                <a:latin typeface="Times New Roman" panose="02020603050405020304" pitchFamily="18" charset="0"/>
                <a:ea typeface="Times New Roman" panose="02020603050405020304" pitchFamily="18" charset="0"/>
              </a:rPr>
              <a:t> Thể hiện ở những nhận xét, so sánh, liên tưởng phong phú, suy ngẫm sâu sắc về những ô cửa mở, những ô cửa khép, những ô cửa có dây thường xuân qua bốn mùa, những ô cửa của những căn nhà liêu xiêu…</a:t>
            </a:r>
            <a:endParaRPr lang="en-US" sz="3200">
              <a:latin typeface="Times New Roman" panose="02020603050405020304" pitchFamily="18" charset="0"/>
              <a:ea typeface="Times New Roman" panose="02020603050405020304" pitchFamily="18" charset="0"/>
            </a:endParaRPr>
          </a:p>
          <a:p>
            <a:pPr algn="just">
              <a:spcAft>
                <a:spcPts val="0"/>
              </a:spcAft>
              <a:tabLst>
                <a:tab pos="1386840" algn="l"/>
                <a:tab pos="3797935" algn="l"/>
              </a:tabLst>
            </a:pPr>
            <a:r>
              <a:rPr lang="en-US" sz="3200">
                <a:solidFill>
                  <a:srgbClr val="0D0D0D"/>
                </a:solidFill>
                <a:latin typeface="Times New Roman" panose="02020603050405020304" pitchFamily="18" charset="0"/>
                <a:ea typeface="Times New Roman" panose="02020603050405020304" pitchFamily="18" charset="0"/>
              </a:rPr>
              <a:t>- </a:t>
            </a:r>
            <a:r>
              <a:rPr lang="en-US" sz="3200" b="1">
                <a:solidFill>
                  <a:srgbClr val="0D0D0D"/>
                </a:solidFill>
                <a:latin typeface="Times New Roman" panose="02020603050405020304" pitchFamily="18" charset="0"/>
                <a:ea typeface="Times New Roman" panose="02020603050405020304" pitchFamily="18" charset="0"/>
              </a:rPr>
              <a:t>Ngôn ngữ của bài tản văn:</a:t>
            </a:r>
            <a:r>
              <a:rPr lang="en-US" sz="3200">
                <a:solidFill>
                  <a:srgbClr val="0D0D0D"/>
                </a:solidFill>
                <a:latin typeface="Times New Roman" panose="02020603050405020304" pitchFamily="18" charset="0"/>
                <a:ea typeface="Times New Roman" panose="02020603050405020304" pitchFamily="18" charset="0"/>
              </a:rPr>
              <a:t> gần gũi, tâm tình, trò chuyện. </a:t>
            </a:r>
            <a:endParaRPr lang="en-US" sz="3200">
              <a:latin typeface="Times New Roman" panose="02020603050405020304" pitchFamily="18" charset="0"/>
              <a:ea typeface="Times New Roman" panose="02020603050405020304" pitchFamily="18" charset="0"/>
            </a:endParaRPr>
          </a:p>
          <a:p>
            <a:pPr algn="just">
              <a:spcAft>
                <a:spcPts val="0"/>
              </a:spcAft>
              <a:tabLst>
                <a:tab pos="1386840" algn="l"/>
                <a:tab pos="3797935" algn="l"/>
              </a:tabLst>
            </a:pPr>
            <a:r>
              <a:rPr lang="en-US" sz="3200" b="1">
                <a:latin typeface="Times New Roman" panose="02020603050405020304" pitchFamily="18" charset="0"/>
                <a:ea typeface="Calibri" panose="020F0502020204030204" pitchFamily="34" charset="0"/>
              </a:rPr>
              <a:t>*Vẻ đẹp đất nước và con người qua văn bản</a:t>
            </a:r>
            <a:endParaRPr lang="en-US" sz="3200">
              <a:latin typeface="Times New Roman" panose="02020603050405020304" pitchFamily="18" charset="0"/>
              <a:ea typeface="Times New Roman" panose="02020603050405020304" pitchFamily="18" charset="0"/>
            </a:endParaRPr>
          </a:p>
          <a:p>
            <a:pPr algn="just">
              <a:spcAft>
                <a:spcPts val="0"/>
              </a:spcAft>
              <a:tabLst>
                <a:tab pos="1386840" algn="l"/>
                <a:tab pos="3797935" algn="l"/>
              </a:tabLst>
            </a:pPr>
            <a:r>
              <a:rPr lang="en-US" sz="3200">
                <a:solidFill>
                  <a:srgbClr val="0D0D0D"/>
                </a:solidFill>
                <a:latin typeface="Times New Roman" panose="02020603050405020304" pitchFamily="18" charset="0"/>
                <a:ea typeface="Times New Roman" panose="02020603050405020304" pitchFamily="18" charset="0"/>
              </a:rPr>
              <a:t>- Đất nước: ấn tượng, đẹp, thân thiện;</a:t>
            </a:r>
            <a:endParaRPr lang="en-US" sz="3200">
              <a:latin typeface="Times New Roman" panose="02020603050405020304" pitchFamily="18" charset="0"/>
              <a:ea typeface="Times New Roman" panose="02020603050405020304" pitchFamily="18" charset="0"/>
            </a:endParaRPr>
          </a:p>
          <a:p>
            <a:pPr algn="just">
              <a:spcAft>
                <a:spcPts val="0"/>
              </a:spcAft>
              <a:tabLst>
                <a:tab pos="1386840" algn="l"/>
                <a:tab pos="3797935" algn="l"/>
              </a:tabLst>
            </a:pPr>
            <a:r>
              <a:rPr lang="en-US" sz="3200">
                <a:solidFill>
                  <a:srgbClr val="0D0D0D"/>
                </a:solidFill>
                <a:latin typeface="Times New Roman" panose="02020603050405020304" pitchFamily="18" charset="0"/>
                <a:ea typeface="Times New Roman" panose="02020603050405020304" pitchFamily="18" charset="0"/>
              </a:rPr>
              <a:t>- Con người: đáng yêu, luôn biết chăm chút, nâng niu cho vẻ đẹp xung quanh mình, có cá tính, có tâm hồn…</a:t>
            </a:r>
            <a:endParaRPr lang="en-US" sz="3200">
              <a:latin typeface="Times New Roman" panose="02020603050405020304" pitchFamily="18" charset="0"/>
              <a:ea typeface="Times New Roman" panose="02020603050405020304" pitchFamily="18" charset="0"/>
            </a:endParaRPr>
          </a:p>
          <a:p>
            <a:pPr algn="just">
              <a:spcAft>
                <a:spcPts val="0"/>
              </a:spcAft>
              <a:tabLst>
                <a:tab pos="1386840" algn="l"/>
                <a:tab pos="3797935" algn="l"/>
              </a:tabLst>
            </a:pPr>
            <a:r>
              <a:rPr lang="en-US" sz="3200" b="1">
                <a:solidFill>
                  <a:srgbClr val="262626"/>
                </a:solidFill>
                <a:latin typeface="Times New Roman" panose="02020603050405020304" pitchFamily="18" charset="0"/>
                <a:ea typeface="Times New Roman" panose="02020603050405020304" pitchFamily="18" charset="0"/>
              </a:rPr>
              <a:t>*Những cảm xúc của tác giả về đất nước và con người I-ta-li-a</a:t>
            </a:r>
            <a:endParaRPr lang="en-US" sz="3200">
              <a:latin typeface="Times New Roman" panose="02020603050405020304" pitchFamily="18" charset="0"/>
              <a:ea typeface="Times New Roman" panose="02020603050405020304" pitchFamily="18" charset="0"/>
            </a:endParaRPr>
          </a:p>
          <a:p>
            <a:pPr algn="just">
              <a:spcAft>
                <a:spcPts val="0"/>
              </a:spcAft>
              <a:tabLst>
                <a:tab pos="1386840" algn="l"/>
                <a:tab pos="3797935" algn="l"/>
              </a:tabLst>
            </a:pPr>
            <a:r>
              <a:rPr lang="en-US" sz="3200">
                <a:solidFill>
                  <a:srgbClr val="262626"/>
                </a:solidFill>
                <a:latin typeface="Times New Roman" panose="02020603050405020304" pitchFamily="18" charset="0"/>
                <a:ea typeface="Times New Roman" panose="02020603050405020304" pitchFamily="18" charset="0"/>
              </a:rPr>
              <a:t>- Yêu mến thiết tha;</a:t>
            </a:r>
            <a:endParaRPr lang="en-US" sz="3200">
              <a:latin typeface="Times New Roman" panose="02020603050405020304" pitchFamily="18" charset="0"/>
              <a:ea typeface="Times New Roman" panose="02020603050405020304" pitchFamily="18" charset="0"/>
            </a:endParaRPr>
          </a:p>
          <a:p>
            <a:r>
              <a:rPr lang="en-US" sz="3200">
                <a:solidFill>
                  <a:srgbClr val="262626"/>
                </a:solidFill>
                <a:latin typeface="Times New Roman" panose="02020603050405020304" pitchFamily="18" charset="0"/>
                <a:ea typeface="Times New Roman" panose="02020603050405020304" pitchFamily="18" charset="0"/>
              </a:rPr>
              <a:t>- Trân trọng đất nước và con người I-ta-li-a.</a:t>
            </a:r>
            <a:endParaRPr lang="en-US" sz="3200"/>
          </a:p>
        </p:txBody>
      </p:sp>
    </p:spTree>
    <p:extLst>
      <p:ext uri="{BB962C8B-B14F-4D97-AF65-F5344CB8AC3E}">
        <p14:creationId xmlns:p14="http://schemas.microsoft.com/office/powerpoint/2010/main" val="343711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4437" y="293159"/>
            <a:ext cx="2300630" cy="523220"/>
          </a:xfrm>
          <a:prstGeom prst="rect">
            <a:avLst/>
          </a:prstGeom>
        </p:spPr>
        <p:txBody>
          <a:bodyPr wrap="non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 Luyện tập </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272955" y="934689"/>
            <a:ext cx="9130352" cy="523220"/>
          </a:xfrm>
          <a:prstGeom prst="rect">
            <a:avLst/>
          </a:prstGeom>
        </p:spPr>
        <p:txBody>
          <a:bodyPr wrap="square">
            <a:spAutoFit/>
          </a:bodyPr>
          <a:lstStyle/>
          <a:p>
            <a:pPr marL="342900" lvl="0" indent="-342900" algn="ctr">
              <a:spcAft>
                <a:spcPts val="0"/>
              </a:spcAft>
              <a:buFont typeface="+mj-lt"/>
              <a:buAutoNum type="alphaUcPeriod"/>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 NGỮ LIỆU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545911" y="1498607"/>
            <a:ext cx="11136573" cy="1384995"/>
          </a:xfrm>
          <a:prstGeom prst="rect">
            <a:avLst/>
          </a:prstGeom>
        </p:spPr>
        <p:txBody>
          <a:bodyPr wrap="squar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BÀI</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 kĩ văn bản </a:t>
            </a:r>
            <a:r>
              <a:rPr lang="en-US" sz="2800" b="1"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 khuôn cửa dấu yêu</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và </a:t>
            </a:r>
            <a:r>
              <a:rPr lang="en-US" sz="2800" b="1">
                <a:latin typeface="Times New Roman" panose="02020603050405020304" pitchFamily="18" charset="0"/>
                <a:ea typeface="Times New Roman" panose="02020603050405020304" pitchFamily="18" charset="0"/>
                <a:cs typeface="Times New Roman" panose="02020603050405020304" pitchFamily="18" charset="0"/>
              </a:rPr>
              <a:t>chọn phương án trả lời đúng cho mỗi câu hỏi sau:</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09684" y="2819042"/>
            <a:ext cx="10972800" cy="3246530"/>
          </a:xfrm>
          <a:prstGeom prst="rect">
            <a:avLst/>
          </a:prstGeom>
        </p:spPr>
        <p:txBody>
          <a:bodyPr wrap="square">
            <a:spAutoFit/>
          </a:bodyPr>
          <a:lstStyle/>
          <a:p>
            <a:pPr algn="just">
              <a:lnSpc>
                <a:spcPct val="150000"/>
              </a:lnSpc>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 1.</a:t>
            </a:r>
            <a:r>
              <a:rPr lang="en-US" sz="2800">
                <a:latin typeface="Times New Roman" panose="02020603050405020304" pitchFamily="18" charset="0"/>
                <a:ea typeface="Times New Roman" panose="02020603050405020304" pitchFamily="18" charset="0"/>
                <a:cs typeface="Times New Roman" panose="02020603050405020304" pitchFamily="18" charset="0"/>
              </a:rPr>
              <a:t> Cửa sổ trong quan niệm của tác giả bài tản văn này được hiểu là:</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Đôi mắt của căn nhà để nhìn ra cuộc sống.</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Nơi treo những giỏ hoa đẹp cho người đi đường nhìn ngắm.</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C. Tâm hồn của căn nhà, thể hiện cá tính của người chủ nhà.</a:t>
            </a:r>
          </a:p>
          <a:p>
            <a:pPr algn="just">
              <a:lnSpc>
                <a:spcPct val="150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D. Nơi chỉ có dây phơi để phơi quần áo trên đó.</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312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005" y="924721"/>
            <a:ext cx="10149385" cy="4832092"/>
          </a:xfrm>
          <a:prstGeom prst="rect">
            <a:avLst/>
          </a:prstGeom>
        </p:spPr>
        <p:txBody>
          <a:bodyPr wrap="squar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Câu 2.</a:t>
            </a:r>
            <a:r>
              <a:rPr lang="en-US" sz="2800">
                <a:solidFill>
                  <a:srgbClr val="FF0000"/>
                </a:solidFill>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Nhân vật ‘tôi” nhớ mãi một ô cửa sổ, bởi:</a:t>
            </a:r>
          </a:p>
          <a:p>
            <a:pPr algn="just">
              <a:spcAft>
                <a:spcPts val="0"/>
              </a:spcAft>
            </a:pPr>
            <a:r>
              <a:rPr lang="en-US" sz="2800">
                <a:latin typeface="Times New Roman" panose="02020603050405020304" pitchFamily="18" charset="0"/>
                <a:ea typeface="Times New Roman" panose="02020603050405020304" pitchFamily="18" charset="0"/>
              </a:rPr>
              <a:t>A. Nó được bao phủ quanh năm bởi một biển lá thường xuân và mỗi mùa bức tường lại trở thành một bức tranh với những gam màu khác nhau.</a:t>
            </a:r>
          </a:p>
          <a:p>
            <a:pPr algn="just">
              <a:spcAft>
                <a:spcPts val="0"/>
              </a:spcAft>
            </a:pPr>
            <a:r>
              <a:rPr lang="en-US" sz="2800">
                <a:latin typeface="Times New Roman" panose="02020603050405020304" pitchFamily="18" charset="0"/>
                <a:ea typeface="Times New Roman" panose="02020603050405020304" pitchFamily="18" charset="0"/>
              </a:rPr>
              <a:t>B. Nó chứa đựng những biến chuyển của lịch sử và đời người, là nơi yên tĩnh để lặng ngắm dòng chảy của thời gian và bộn bề của cuộc sống.</a:t>
            </a:r>
          </a:p>
          <a:p>
            <a:pPr algn="just">
              <a:spcAft>
                <a:spcPts val="0"/>
              </a:spcAft>
            </a:pPr>
            <a:r>
              <a:rPr lang="en-US" sz="2800">
                <a:latin typeface="Times New Roman" panose="02020603050405020304" pitchFamily="18" charset="0"/>
                <a:ea typeface="Times New Roman" panose="02020603050405020304" pitchFamily="18" charset="0"/>
              </a:rPr>
              <a:t>C. Nó đã chứng kiến sự có mặt của một vòi nước đã từng tồn tại ít nhất năm thế kỉ và mang theo dấu ấn của nhiều người nổi tiếng.</a:t>
            </a:r>
          </a:p>
          <a:p>
            <a:pPr algn="just">
              <a:spcAft>
                <a:spcPts val="0"/>
              </a:spcAft>
            </a:pPr>
            <a:r>
              <a:rPr lang="en-US" sz="2800">
                <a:latin typeface="Times New Roman" panose="02020603050405020304" pitchFamily="18" charset="0"/>
                <a:ea typeface="Times New Roman" panose="02020603050405020304" pitchFamily="18" charset="0"/>
              </a:rPr>
              <a:t>D. “Tôi” đã từng ngồi ở đó và “nhoài người ra khung cửa sổ” giữa bốn bề thường xuân để ngắm nhìn cuộc sống lặng lờ </a:t>
            </a:r>
            <a:r>
              <a:rPr lang="en-US" sz="2800">
                <a:latin typeface="Times New Roman" panose="02020603050405020304" pitchFamily="18" charset="0"/>
                <a:ea typeface="Times New Roman" panose="02020603050405020304" pitchFamily="18" charset="0"/>
              </a:rPr>
              <a:t>trôi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184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7230" y="914401"/>
            <a:ext cx="10140286" cy="3539430"/>
          </a:xfrm>
          <a:prstGeom prst="rect">
            <a:avLst/>
          </a:prstGeom>
        </p:spPr>
        <p:txBody>
          <a:bodyPr wrap="square">
            <a:spAutoFit/>
          </a:bodyPr>
          <a:lstStyle/>
          <a:p>
            <a:pPr algn="just">
              <a:spcAft>
                <a:spcPts val="0"/>
              </a:spcAft>
            </a:pPr>
            <a:r>
              <a:rPr lang="en-US" sz="2800" b="1">
                <a:solidFill>
                  <a:srgbClr val="FF0000"/>
                </a:solidFill>
                <a:latin typeface="Times New Roman" panose="02020603050405020304" pitchFamily="18" charset="0"/>
                <a:ea typeface="Times New Roman" panose="02020603050405020304" pitchFamily="18" charset="0"/>
              </a:rPr>
              <a:t>Câu 3.</a:t>
            </a:r>
            <a:r>
              <a:rPr lang="en-US" sz="2800">
                <a:solidFill>
                  <a:srgbClr val="FF0000"/>
                </a:solidFill>
                <a:latin typeface="Times New Roman" panose="02020603050405020304" pitchFamily="18" charset="0"/>
                <a:ea typeface="Times New Roman" panose="02020603050405020304" pitchFamily="18" charset="0"/>
              </a:rPr>
              <a:t> </a:t>
            </a:r>
            <a:r>
              <a:rPr lang="vi-VN" sz="2800">
                <a:solidFill>
                  <a:srgbClr val="0D0D0D"/>
                </a:solidFill>
                <a:latin typeface="Times New Roman" panose="02020603050405020304" pitchFamily="18" charset="0"/>
                <a:ea typeface="Times New Roman" panose="02020603050405020304" pitchFamily="18" charset="0"/>
              </a:rPr>
              <a:t>Cái tôi tác giả đã thể hiện được:</a:t>
            </a:r>
            <a:endParaRPr lang="en-US" sz="2800">
              <a:latin typeface="Times New Roman" panose="02020603050405020304" pitchFamily="18" charset="0"/>
              <a:ea typeface="Times New Roman" panose="02020603050405020304" pitchFamily="18" charset="0"/>
            </a:endParaRPr>
          </a:p>
          <a:p>
            <a:pPr algn="just">
              <a:spcAft>
                <a:spcPts val="0"/>
              </a:spcAft>
            </a:pPr>
            <a:r>
              <a:rPr lang="vi-VN" sz="2800">
                <a:solidFill>
                  <a:srgbClr val="0D0D0D"/>
                </a:solidFill>
                <a:latin typeface="Times New Roman" panose="02020603050405020304" pitchFamily="18" charset="0"/>
                <a:ea typeface="Times New Roman" panose="02020603050405020304" pitchFamily="18" charset="0"/>
              </a:rPr>
              <a:t>A. </a:t>
            </a:r>
            <a:r>
              <a:rPr lang="en-US" sz="2800">
                <a:solidFill>
                  <a:srgbClr val="0D0D0D"/>
                </a:solidFill>
                <a:latin typeface="Times New Roman" panose="02020603050405020304" pitchFamily="18" charset="0"/>
                <a:ea typeface="Times New Roman" panose="02020603050405020304" pitchFamily="18" charset="0"/>
              </a:rPr>
              <a:t>Quan điểm, suy nghĩ của mình về những khuôn cửa sổ trong các ngôi nhà của người I-ta-li-a.</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B. Ngôn ngữ tâm tình, thủ thỉ như lời trò chuyện, tâm sự hằng ngày.</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D0D0D"/>
                </a:solidFill>
                <a:latin typeface="Times New Roman" panose="02020603050405020304" pitchFamily="18" charset="0"/>
                <a:ea typeface="Times New Roman" panose="02020603050405020304" pitchFamily="18" charset="0"/>
              </a:rPr>
              <a:t>C. Lòng yêu thích và ngưỡng mộ những khung cửa sổ của người I-ta-li-a.</a:t>
            </a:r>
            <a:endParaRPr lang="en-US"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333333"/>
                </a:solidFill>
                <a:latin typeface="Times New Roman" panose="02020603050405020304" pitchFamily="18" charset="0"/>
                <a:ea typeface="Times New Roman" panose="02020603050405020304" pitchFamily="18" charset="0"/>
              </a:rPr>
              <a:t>D. Mong muốn được sống ở những ngôi nhà có những khung cửa sổ đẹp giống như ngôi nhà của người I-ta-li-a.</a:t>
            </a:r>
            <a:endParaRPr lang="en-US" sz="2800">
              <a:latin typeface="Times New Roman" panose="02020603050405020304" pitchFamily="18" charset="0"/>
              <a:ea typeface="Times New Roman" panose="02020603050405020304" pitchFamily="18" charset="0"/>
            </a:endParaRPr>
          </a:p>
        </p:txBody>
      </p:sp>
      <p:sp>
        <p:nvSpPr>
          <p:cNvPr id="3" name="Rectangle 2"/>
          <p:cNvSpPr/>
          <p:nvPr/>
        </p:nvSpPr>
        <p:spPr>
          <a:xfrm>
            <a:off x="1132765" y="4763070"/>
            <a:ext cx="9389659" cy="1384995"/>
          </a:xfrm>
          <a:prstGeom prst="rect">
            <a:avLst/>
          </a:prstGeom>
        </p:spPr>
        <p:txBody>
          <a:bodyPr wrap="squar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rPr>
              <a:t>*GỢI Ý ĐÁP ÁN BÀI TẬP</a:t>
            </a:r>
            <a:endParaRPr lang="en-US" sz="2800">
              <a:latin typeface="Times New Roman" panose="02020603050405020304" pitchFamily="18" charset="0"/>
              <a:ea typeface="Times New Roman" panose="02020603050405020304" pitchFamily="18" charset="0"/>
            </a:endParaRPr>
          </a:p>
          <a:p>
            <a:pPr algn="ctr">
              <a:spcAft>
                <a:spcPts val="0"/>
              </a:spcAft>
            </a:pPr>
            <a:r>
              <a:rPr lang="en-US" sz="2800">
                <a:solidFill>
                  <a:srgbClr val="0D0D0D"/>
                </a:solidFill>
                <a:latin typeface="Times New Roman" panose="02020603050405020304" pitchFamily="18" charset="0"/>
                <a:ea typeface="Times New Roman" panose="02020603050405020304" pitchFamily="18" charset="0"/>
              </a:rPr>
              <a:t>Câu 1. A; Câu 2. B; Câu 3.A</a:t>
            </a:r>
            <a:endParaRPr lang="en-US" sz="2800">
              <a:latin typeface="Times New Roman" panose="02020603050405020304" pitchFamily="18" charset="0"/>
              <a:ea typeface="Times New Roman" panose="02020603050405020304" pitchFamily="18" charset="0"/>
            </a:endParaRPr>
          </a:p>
          <a:p>
            <a:pPr algn="ctr">
              <a:spcAft>
                <a:spcPts val="0"/>
              </a:spcAft>
            </a:pPr>
            <a:r>
              <a:rPr lang="en-US" sz="2800" b="1">
                <a:solidFill>
                  <a:srgbClr val="FF0000"/>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0952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835" y="266267"/>
            <a:ext cx="9330519" cy="523220"/>
          </a:xfrm>
          <a:prstGeom prst="rect">
            <a:avLst/>
          </a:prstGeom>
        </p:spPr>
        <p:txBody>
          <a:bodyPr wrap="squar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LUYỆN TẬP ĐỌC HIỂU NGỮ LIỆU NGOÀI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SGK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373039" y="1034160"/>
            <a:ext cx="8197754" cy="523220"/>
          </a:xfrm>
          <a:prstGeom prst="rect">
            <a:avLst/>
          </a:prstGeom>
        </p:spPr>
        <p:txBody>
          <a:bodyPr wrap="square">
            <a:spAutoFit/>
          </a:bodyPr>
          <a:lstStyle/>
          <a:p>
            <a:pPr algn="ctr">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 </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Đọc </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văn bản sau và trả lời các câu </a:t>
            </a:r>
            <a:r>
              <a:rPr lang="en-US" sz="28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2682951" y="1855556"/>
            <a:ext cx="6720430" cy="523220"/>
          </a:xfrm>
          <a:prstGeom prst="rect">
            <a:avLst/>
          </a:prstGeom>
        </p:spPr>
        <p:txBody>
          <a:bodyPr wrap="none">
            <a:spAutoFit/>
          </a:bodyPr>
          <a:lstStyle/>
          <a:p>
            <a:pPr algn="ctr">
              <a:spcAft>
                <a:spcPts val="800"/>
              </a:spcAft>
            </a:pPr>
            <a:r>
              <a:rPr lang="en-GB"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 THỨC QUÀ CỦA LÚA NON: CỐM</a:t>
            </a:r>
            <a:endPar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731395" y="2623449"/>
            <a:ext cx="10623541" cy="3539430"/>
          </a:xfrm>
          <a:prstGeom prst="rect">
            <a:avLst/>
          </a:prstGeom>
        </p:spPr>
        <p:txBody>
          <a:bodyPr wrap="square">
            <a:spAutoFit/>
          </a:bodyPr>
          <a:lstStyle/>
          <a:p>
            <a:pPr algn="just">
              <a:spcAft>
                <a:spcPts val="800"/>
              </a:spcAft>
            </a:pPr>
            <a:r>
              <a:rPr lang="en-GB" sz="2800" smtClean="0">
                <a:latin typeface="Times New Roman" panose="02020603050405020304" pitchFamily="18" charset="0"/>
                <a:ea typeface="Times New Roman" panose="02020603050405020304" pitchFamily="18" charset="0"/>
                <a:cs typeface="Times New Roman" panose="02020603050405020304" pitchFamily="18" charset="0"/>
              </a:rPr>
              <a:t>     Cơn </a:t>
            </a:r>
            <a:r>
              <a:rPr lang="en-GB" sz="2800">
                <a:latin typeface="Times New Roman" panose="02020603050405020304" pitchFamily="18" charset="0"/>
                <a:ea typeface="Times New Roman" panose="02020603050405020304" pitchFamily="18" charset="0"/>
                <a:cs typeface="Times New Roman" panose="02020603050405020304" pitchFamily="18" charset="0"/>
              </a:rPr>
              <a:t>gió mùa thu hạ lướt qua vùng sen trên hồ, nhuần thấm cái hương thơm của lá, như báo trước mùa về của một thức quà thanh nhã và tinh khiết. Các bạn có ngửi thấy, khi đi qua những cánh đồng xanh, mà hạt thóc nếp đầu tiên làm trĩu thân lúa còn tươi, ngửi thấy cái mùi thơm mát của bông lúa non không? Trong cái vỏ xanh kia, có một giọt sữa trắng thơm, phảng phất hương vị ngàn hoa cỏ. Dưới ánh nắng, giọt sữa dần dần đông lại, bông lúc càng ngày càng cong xuống, nặng vì cái chất quý trong sạch của </a:t>
            </a:r>
            <a:r>
              <a:rPr lang="en-GB" sz="2800">
                <a:latin typeface="Times New Roman" panose="02020603050405020304" pitchFamily="18" charset="0"/>
                <a:ea typeface="Times New Roman" panose="02020603050405020304" pitchFamily="18" charset="0"/>
                <a:cs typeface="Times New Roman" panose="02020603050405020304" pitchFamily="18" charset="0"/>
              </a:rPr>
              <a:t>Trời</a:t>
            </a:r>
            <a:r>
              <a:rPr lang="en-GB"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254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024" y="750628"/>
            <a:ext cx="10740788" cy="5509200"/>
          </a:xfrm>
          <a:prstGeom prst="rect">
            <a:avLst/>
          </a:prstGeom>
        </p:spPr>
        <p:txBody>
          <a:bodyPr wrap="square">
            <a:spAutoFit/>
          </a:bodyPr>
          <a:lstStyle/>
          <a:p>
            <a:pPr algn="just">
              <a:spcAft>
                <a:spcPts val="800"/>
              </a:spcAft>
            </a:pPr>
            <a:r>
              <a:rPr lang="en-GB" sz="3200" smtClean="0">
                <a:latin typeface="Times New Roman" panose="02020603050405020304" pitchFamily="18" charset="0"/>
                <a:ea typeface="Times New Roman" panose="02020603050405020304" pitchFamily="18" charset="0"/>
                <a:cs typeface="Times New Roman" panose="02020603050405020304" pitchFamily="18" charset="0"/>
              </a:rPr>
              <a:t>      Đợi </a:t>
            </a:r>
            <a:r>
              <a:rPr lang="en-GB" sz="3200">
                <a:latin typeface="Times New Roman" panose="02020603050405020304" pitchFamily="18" charset="0"/>
                <a:ea typeface="Times New Roman" panose="02020603050405020304" pitchFamily="18" charset="0"/>
                <a:cs typeface="Times New Roman" panose="02020603050405020304" pitchFamily="18" charset="0"/>
              </a:rPr>
              <a:t>đến lúc vừa nhất, mà chỉ riêng những người chuyên môn mới định được, người ta gặt mang về. Rồi đến một loạt cách chế biến, những cách thức làm, truyền tự đời này sang đời khác, một sự bí mật trân trọng và khe khắt giữ gìn, các cô gái Vòng làm ra thứ cốm dẻo và thơm ấy. Tất nhiên là nhiều nơi cũng biết cách thức làm cốm, nhưng không có đâu làm được cốm dẻo, thơm và ngon được ở làng Vòng, gần Hà Nội. Tiếng cốm Vòng đã lan khắp tất cả ba kỳ, và đến mùa cốm, các người ở Hà Nội 36 phố phường vẫn thường ngóng trông cô hàng cốm xinh xinh, áo quần gọn ghẽ, với cái dấu hiệu đặc biệt là cái đòn gánh hai đầu cong vút lên như chiếc thuyền rồng ...</a:t>
            </a:r>
            <a:endParaRPr lang="en-US" sz="32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81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5" y="801911"/>
            <a:ext cx="10877266" cy="5262979"/>
          </a:xfrm>
          <a:prstGeom prst="rect">
            <a:avLst/>
          </a:prstGeom>
        </p:spPr>
        <p:txBody>
          <a:bodyPr wrap="square">
            <a:spAutoFit/>
          </a:bodyPr>
          <a:lstStyle/>
          <a:p>
            <a:pPr algn="just">
              <a:spcAft>
                <a:spcPts val="800"/>
              </a:spcAft>
            </a:pPr>
            <a:r>
              <a:rPr lang="en-GB" sz="2800" smtClean="0">
                <a:latin typeface="Times New Roman" panose="02020603050405020304" pitchFamily="18" charset="0"/>
                <a:ea typeface="Times New Roman" panose="02020603050405020304" pitchFamily="18" charset="0"/>
              </a:rPr>
              <a:t>       Cốm </a:t>
            </a:r>
            <a:r>
              <a:rPr lang="en-GB" sz="2800">
                <a:latin typeface="Times New Roman" panose="02020603050405020304" pitchFamily="18" charset="0"/>
                <a:ea typeface="Times New Roman" panose="02020603050405020304" pitchFamily="18" charset="0"/>
              </a:rPr>
              <a:t>là thức quà đặc biệt riêng của đất nước, là thức dâng của những cánh đồng lúa bát ngát xanh, mang trong hương vị tất cả cái mộc mạc, giản dị và thanh khiết của đồng quê nội cỏ An Nam. Ai nghĩ đầu tiên dùng cốm để làm quà siêu tết? Không có gì hợp hơn với sự vương vít của tơ hồng, thức quà trong sạch, trung thành như các việc lễ nghi. Hồng cốm tốt đôi... Và không bao giờ có hai màu lại hòa hợp hơn nữa: màu xanh tươi của cốm như ngọc thạch quý, màu đỏ thắm của hồng như ngọc lựu già. Một thứ thanh đạm, một thứ ngọt sắc, hai vị nâng đỡ nhau để hạnh phúc được lâu bền. (Thật đáng tiếc khi chúng ta thấy những tục lệ tốt đẹp ấy mất dần, và những thức quý của đất mình thay dần bằng những thức bóng bẩy hào nháng và thô kệch bắt chước nước ngoài: những kẻ mới giàu vô học có biết đâu thưởng thức được những vẻ cao quý kín đáo và nhũn </a:t>
            </a:r>
            <a:r>
              <a:rPr lang="en-GB" sz="2800">
                <a:latin typeface="Times New Roman" panose="02020603050405020304" pitchFamily="18" charset="0"/>
                <a:ea typeface="Times New Roman" panose="02020603050405020304" pitchFamily="18" charset="0"/>
              </a:rPr>
              <a:t>nhặn</a:t>
            </a:r>
            <a:r>
              <a:rPr lang="en-GB"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2446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1330</TotalTime>
  <Words>2808</Words>
  <PresentationFormat>Widescreen</PresentationFormat>
  <Paragraphs>125</Paragraphs>
  <Slides>21</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Arial</vt:lpstr>
      <vt:lpstr>Arial Unicode MS</vt:lpstr>
      <vt:lpstr>Calibri</vt:lpstr>
      <vt:lpstr>Calibri Light</vt:lpstr>
      <vt:lpstr>等线</vt:lpstr>
      <vt:lpstr>等线 Light</vt:lpstr>
      <vt:lpstr>MS Mincho</vt:lpstr>
      <vt:lpstr>Times New Roman</vt:lpstr>
      <vt:lpstr>Office Theme</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2022-06-02T15:23:58Z</dcterms:created>
  <dcterms:modified xsi:type="dcterms:W3CDTF">2022-10-29T14:49:51Z</dcterms:modified>
</cp:coreProperties>
</file>