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sldIdLst>
    <p:sldId id="257" r:id="rId3"/>
    <p:sldId id="258" r:id="rId4"/>
    <p:sldId id="259" r:id="rId5"/>
    <p:sldId id="271" r:id="rId6"/>
    <p:sldId id="262" r:id="rId7"/>
    <p:sldId id="268" r:id="rId8"/>
    <p:sldId id="269" r:id="rId9"/>
    <p:sldId id="270" r:id="rId10"/>
    <p:sldId id="273" r:id="rId11"/>
    <p:sldId id="261" r:id="rId12"/>
    <p:sldId id="263" r:id="rId13"/>
    <p:sldId id="264" r:id="rId14"/>
    <p:sldId id="265" r:id="rId15"/>
    <p:sldId id="266" r:id="rId16"/>
    <p:sldId id="267" r:id="rId17"/>
    <p:sldId id="276" r:id="rId18"/>
    <p:sldId id="278" r:id="rId19"/>
    <p:sldId id="280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0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5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0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20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7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20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0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8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9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CDEDFB-2A49-40DB-9BB0-F4FA8A1B577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4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B7373-A7C3-44C8-A053-080A601F05B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2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7441A-FA66-4DBA-9816-ADABAD8C9B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389BD19-CEF8-4646-A950-AB268D5AC3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00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EDFB-2A49-40DB-9BB0-F4FA8A1B57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764E-16F7-4E39-9413-600BE9E36C2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07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2BD8-2D34-4710-BAF6-A78248BA759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49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8AD1-38D3-4118-95EC-86E0A0CA677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18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5DDA-889F-4745-AB02-16C6AE26B49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66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2215-4272-41E5-8B1F-77515B346A4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11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530E-EBCD-46F2-81CB-D565B91A1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1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7764E-16F7-4E39-9413-600BE9E36C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68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133E-80D8-4698-8F4D-2FD8113188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85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79DF-F0BB-441F-BC0F-BB48DDBC83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7373-A7C3-44C8-A053-080A601F05B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48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441A-FA66-4DBA-9816-ADABAD8C9B4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9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02BD8-2D34-4710-BAF6-A78248BA759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7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58AD1-38D3-4118-95EC-86E0A0CA6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9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35DDA-889F-4745-AB02-16C6AE26B4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6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62215-4272-41E5-8B1F-77515B346A4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2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C530E-EBCD-46F2-81CB-D565B91A12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7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9133E-80D8-4698-8F4D-2FD8113188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9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179DF-F0BB-441F-BC0F-BB48DDBC832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7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03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10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05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5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5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5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6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106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0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6963AB-8EED-45D6-8DA7-B0B451CE95D6}" type="slidenum">
              <a:rPr lang="en-US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6176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6963AB-8EED-45D6-8DA7-B0B451CE95D6}" type="slidenum">
              <a:rPr lang="en-US" smtClean="0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6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gif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WINDOWS\clock.avi" TargetMode="External"/><Relationship Id="rId6" Type="http://schemas.openxmlformats.org/officeDocument/2006/relationships/hyperlink" Target="http://vietnam.vnanet.vn/VNP_Upload/News/2006-12/14/1212Fi06L.jp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WINDOWS\clock.avi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8.jpeg"/><Relationship Id="rId2" Type="http://schemas.openxmlformats.org/officeDocument/2006/relationships/hyperlink" Target="http://images.google.com.vn/imgres?imgurl=http://www2.vietbao.vn/images/vietnam2/van_hoa/20635381_images1161055_Haithieunuvaembe.jpg&amp;imgrefurl=http://pda.vietbao.vn/Van-hoa/Van-chuong-va-hoi-hoa-Viet-Nam/20635381/103/&amp;usg=__BgT5Nxfqh6xz7wvWfILI8Bf8YXo=&amp;h=553&amp;w=400&amp;sz=33&amp;hl=vi&amp;start=3&amp;tbnid=M6-SGusQkQTaoM:&amp;tbnh=133&amp;tbnw=96&amp;prev=/images?q%3DTRAN%2BVAN%2BCAN%26gbv%3D2%26hl%3Dvi%26sa%3DG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hyperlink" Target="http://vietnam.vnanet.vn/VNP_Upload/News/2006-12/14/1212Fi06L.jpg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2" descr="SZ16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0066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981200" y="1219200"/>
            <a:ext cx="5257800" cy="228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MỪNG QUÝ THẦY CÔ 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362200" y="2133600"/>
            <a:ext cx="441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cs typeface="Tahoma"/>
              </a:rPr>
              <a:t>VỀ DỰ TIẾT HỌC HÔM NAY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514600" y="3048000"/>
            <a:ext cx="441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Viv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3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89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89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50000" b="53839"/>
          <a:stretch>
            <a:fillRect/>
          </a:stretch>
        </p:blipFill>
        <p:spPr bwMode="auto">
          <a:xfrm>
            <a:off x="914400" y="1584960"/>
            <a:ext cx="7086600" cy="45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219200" y="152400"/>
            <a:ext cx="6172199" cy="12954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Bước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1 :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phác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bố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cục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142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icture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2" b="52615"/>
          <a:stretch/>
        </p:blipFill>
        <p:spPr bwMode="auto">
          <a:xfrm>
            <a:off x="609601" y="1382948"/>
            <a:ext cx="7391400" cy="45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219200" y="609600"/>
            <a:ext cx="6172199" cy="609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Bước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2 :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mảng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chính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phụ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47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icture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7" t="46226"/>
          <a:stretch/>
        </p:blipFill>
        <p:spPr bwMode="auto">
          <a:xfrm>
            <a:off x="1057442" y="1752600"/>
            <a:ext cx="733658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914400" y="609600"/>
            <a:ext cx="6172199" cy="609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Bước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3: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chi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tiết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để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hoàn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thiện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7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0" r="51366"/>
          <a:stretch>
            <a:fillRect/>
          </a:stretch>
        </p:blipFill>
        <p:spPr bwMode="auto">
          <a:xfrm>
            <a:off x="838200" y="1958212"/>
            <a:ext cx="7344592" cy="45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219200" y="609600"/>
            <a:ext cx="6172199" cy="609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Bước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4 :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màu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4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50000" b="53839"/>
          <a:stretch>
            <a:fillRect/>
          </a:stretch>
        </p:blipFill>
        <p:spPr bwMode="auto">
          <a:xfrm>
            <a:off x="811048" y="605246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icture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2" b="52615"/>
          <a:stretch/>
        </p:blipFill>
        <p:spPr bwMode="auto">
          <a:xfrm>
            <a:off x="4867579" y="3702424"/>
            <a:ext cx="3581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0" r="51366"/>
          <a:stretch>
            <a:fillRect/>
          </a:stretch>
        </p:blipFill>
        <p:spPr bwMode="auto">
          <a:xfrm>
            <a:off x="605852" y="3626224"/>
            <a:ext cx="383939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icture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7" t="46226"/>
          <a:stretch/>
        </p:blipFill>
        <p:spPr bwMode="auto">
          <a:xfrm>
            <a:off x="4735094" y="629899"/>
            <a:ext cx="3733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783898" y="3016623"/>
            <a:ext cx="3483301" cy="5199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Bước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1 :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phác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bố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cục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867579" y="2926977"/>
            <a:ext cx="3514420" cy="609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Bước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2 :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mảng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chính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phụ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88106" y="6172200"/>
            <a:ext cx="3457138" cy="609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Bước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3: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chi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tiết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để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hoàn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thiện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181600" y="6172200"/>
            <a:ext cx="3399609" cy="609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Bước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4 :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màu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684494" y="555940"/>
            <a:ext cx="4572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988043" y="3626224"/>
            <a:ext cx="4572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924799" y="3702424"/>
            <a:ext cx="4572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005226" y="656921"/>
            <a:ext cx="4572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4883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-0.0338 L -0.43281 0.43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6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00816 -0.484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475 0.0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50000" b="53839"/>
          <a:stretch>
            <a:fillRect/>
          </a:stretch>
        </p:blipFill>
        <p:spPr bwMode="auto">
          <a:xfrm>
            <a:off x="457200" y="605246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icture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2" b="52615"/>
          <a:stretch/>
        </p:blipFill>
        <p:spPr bwMode="auto">
          <a:xfrm>
            <a:off x="4741818" y="605246"/>
            <a:ext cx="3581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0" r="51366"/>
          <a:stretch>
            <a:fillRect/>
          </a:stretch>
        </p:blipFill>
        <p:spPr bwMode="auto">
          <a:xfrm>
            <a:off x="4741818" y="3657600"/>
            <a:ext cx="383939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icture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7" t="46226"/>
          <a:stretch/>
        </p:blipFill>
        <p:spPr bwMode="auto">
          <a:xfrm>
            <a:off x="533399" y="3848100"/>
            <a:ext cx="3733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783898" y="3016623"/>
            <a:ext cx="3483301" cy="51995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Bước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1 :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phác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bố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cục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572000" y="2926977"/>
            <a:ext cx="3809999" cy="609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Bước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2 :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mảng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chính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phụ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88105" y="6172200"/>
            <a:ext cx="3809999" cy="609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Bước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3: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chi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tiết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để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hoàn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thiện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771210" y="6172200"/>
            <a:ext cx="3809999" cy="609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Bước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4 :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màu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1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3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-76200" y="2057400"/>
            <a:ext cx="9220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chọn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mĩ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thuật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Việt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cuối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̉ XIX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1954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lại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5647" y="990600"/>
            <a:ext cx="3627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2.2.THỰC HÀNH</a:t>
            </a:r>
          </a:p>
        </p:txBody>
      </p:sp>
    </p:spTree>
    <p:extLst>
      <p:ext uri="{BB962C8B-B14F-4D97-AF65-F5344CB8AC3E}">
        <p14:creationId xmlns:p14="http://schemas.microsoft.com/office/powerpoint/2010/main" val="399890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3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-76200" y="2057400"/>
            <a:ext cx="9220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xét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nét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sắc,đậm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nhạt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̃</a:t>
            </a:r>
          </a:p>
        </p:txBody>
      </p:sp>
      <p:sp>
        <p:nvSpPr>
          <p:cNvPr id="3" name="Rectangle 2"/>
          <p:cNvSpPr/>
          <p:nvPr/>
        </p:nvSpPr>
        <p:spPr>
          <a:xfrm>
            <a:off x="2605646" y="990600"/>
            <a:ext cx="50143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2.3.NHẬN XÉT</a:t>
            </a:r>
          </a:p>
        </p:txBody>
      </p:sp>
    </p:spTree>
    <p:extLst>
      <p:ext uri="{BB962C8B-B14F-4D97-AF65-F5344CB8AC3E}">
        <p14:creationId xmlns:p14="http://schemas.microsoft.com/office/powerpoint/2010/main" val="22998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>
            <a:extLst>
              <a:ext uri="{FF2B5EF4-FFF2-40B4-BE49-F238E27FC236}">
                <a16:creationId xmlns:a16="http://schemas.microsoft.com/office/drawing/2014/main" id="{04AFD462-3BCD-4653-8834-265C9B8D5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6" y="2032000"/>
            <a:ext cx="5878513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 i="1" u="sng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BÀI TẬP VỀ NHÀ</a:t>
            </a:r>
            <a:r>
              <a:rPr lang="en-US" b="1" i="1" u="sng" dirty="0">
                <a:solidFill>
                  <a:srgbClr val="0033CC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24579" name="Text Box 6">
            <a:extLst>
              <a:ext uri="{FF2B5EF4-FFF2-40B4-BE49-F238E27FC236}">
                <a16:creationId xmlns:a16="http://schemas.microsoft.com/office/drawing/2014/main" id="{FE09B6DB-4A80-459E-BAB7-DB2D21745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4" y="2751138"/>
            <a:ext cx="76803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1</a:t>
            </a:r>
            <a:r>
              <a:rPr lang="en-US" altLang="vi-VN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. </a:t>
            </a:r>
            <a:r>
              <a:rPr lang="en-US" altLang="vi-VN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Hoàn</a:t>
            </a:r>
            <a:r>
              <a:rPr lang="en-US" altLang="vi-VN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thành</a:t>
            </a:r>
            <a:r>
              <a:rPr lang="en-US" altLang="vi-VN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bài</a:t>
            </a:r>
            <a:r>
              <a:rPr lang="en-US" altLang="vi-VN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ve</a:t>
            </a:r>
            <a:r>
              <a:rPr lang="en-US" altLang="vi-VN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̃</a:t>
            </a:r>
          </a:p>
          <a:p>
            <a:pPr>
              <a:spcBef>
                <a:spcPct val="50000"/>
              </a:spcBef>
            </a:pPr>
            <a:r>
              <a:rPr lang="en-US" altLang="vi-VN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2. </a:t>
            </a:r>
            <a:r>
              <a:rPr lang="en-US" altLang="vi-VN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Chuẩn</a:t>
            </a:r>
            <a:r>
              <a:rPr lang="en-US" altLang="vi-VN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bị </a:t>
            </a:r>
            <a:r>
              <a:rPr lang="en-US" altLang="vi-VN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bài</a:t>
            </a:r>
            <a:r>
              <a:rPr lang="en-US" altLang="vi-VN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học</a:t>
            </a:r>
            <a:r>
              <a:rPr lang="en-US" altLang="vi-VN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sau</a:t>
            </a:r>
            <a:endParaRPr lang="en-US" altLang="vi-VN" sz="280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3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-14926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400" y="152400"/>
            <a:ext cx="3318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KIỂM TRA BÀI CŨ </a:t>
            </a:r>
            <a:endParaRPr lang="en-US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Cloud Callout 3"/>
          <p:cNvSpPr/>
          <p:nvPr/>
        </p:nvSpPr>
        <p:spPr bwMode="auto">
          <a:xfrm>
            <a:off x="4419601" y="407294"/>
            <a:ext cx="4572000" cy="1802505"/>
          </a:xfrm>
          <a:prstGeom prst="cloudCallo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Times New Roman" pitchFamily="18" charset="0"/>
                <a:cs typeface="Arial" charset="0"/>
              </a:rPr>
              <a:t>Đâu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sự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kiện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mĩ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thuật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nổi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bật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mĩ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thuật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Việt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Nam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từ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cuối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thế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kỉ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XIX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đến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1954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? 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6000" y="2590800"/>
            <a:ext cx="650614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AutoNum type="alphaLcPeriod"/>
            </a:pP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( 1901)</a:t>
            </a:r>
          </a:p>
          <a:p>
            <a:pPr marL="457200" indent="-457200">
              <a:buAutoNum type="alphaLcPeriod"/>
            </a:pP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1913</a:t>
            </a:r>
          </a:p>
          <a:p>
            <a:pPr marL="457200" indent="-457200">
              <a:buAutoNum type="alphaLcPeriod"/>
            </a:pPr>
            <a:r>
              <a:rPr lang="en-US" sz="2400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CĐ </a:t>
            </a:r>
            <a:r>
              <a:rPr lang="en-US" sz="2400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1925</a:t>
            </a:r>
          </a:p>
          <a:p>
            <a:pPr marL="457200" indent="-457200">
              <a:buAutoNum type="alphaLcPeriod"/>
            </a:pP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4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eriod"/>
            </a:pP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vĐại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3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4400" y="2057400"/>
            <a:ext cx="7086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21 :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 PHỎNG MỘT TÁC PHẨM MĨ THUẬT VIỆT NAM TỪ CUỐI THẾ KỈ XIX ĐẾN NĂM 1954 </a:t>
            </a:r>
          </a:p>
        </p:txBody>
      </p:sp>
      <p:sp>
        <p:nvSpPr>
          <p:cNvPr id="3" name="Rectangle 2"/>
          <p:cNvSpPr/>
          <p:nvPr/>
        </p:nvSpPr>
        <p:spPr>
          <a:xfrm>
            <a:off x="508914" y="990600"/>
            <a:ext cx="782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6: SƠ LƯỢC VỀ MĨ THUẬT VIỆT NAM</a:t>
            </a:r>
          </a:p>
          <a:p>
            <a:pPr algn="ctr"/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TỪ CUỐI THẾ KỈ XIX ĐẾN NĂM 1954</a:t>
            </a:r>
            <a:endParaRPr lang="en-US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6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43400" cy="5191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Verdana" pitchFamily="34" charset="0"/>
              </a:rPr>
              <a:t>BÀI TẬP CỦNG CỐ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57200" y="1081088"/>
            <a:ext cx="3886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Verdana" pitchFamily="34" charset="0"/>
              </a:rPr>
              <a:t>. QUAN SÁT NHANH</a:t>
            </a:r>
          </a:p>
        </p:txBody>
      </p:sp>
      <p:pic>
        <p:nvPicPr>
          <p:cNvPr id="32772" name="Picture 4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3938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99853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Portrai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26797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276600" y="5943600"/>
            <a:ext cx="3886200" cy="609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ĐÂY LÀ AI?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990600" y="2895600"/>
            <a:ext cx="4114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HỌA SĨ </a:t>
            </a:r>
          </a:p>
          <a:p>
            <a:pPr algn="ctr">
              <a:spcBef>
                <a:spcPct val="50000"/>
              </a:spcBef>
            </a:pPr>
            <a:r>
              <a:rPr lang="en-US" sz="2000" b="1"/>
              <a:t> NGUYỄN PHAN CHÁNH</a:t>
            </a:r>
          </a:p>
        </p:txBody>
      </p:sp>
      <p:pic>
        <p:nvPicPr>
          <p:cNvPr id="32777" name="Picture 9" descr="1212Fi0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2385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334000" y="3276600"/>
            <a:ext cx="3200400" cy="8540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HỌA SĨ </a:t>
            </a:r>
          </a:p>
          <a:p>
            <a:pPr algn="ctr">
              <a:spcBef>
                <a:spcPct val="50000"/>
              </a:spcBef>
            </a:pPr>
            <a:r>
              <a:rPr lang="en-US" sz="2000" b="1"/>
              <a:t>TÔ NGỌC VÂN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3352800" y="5943600"/>
            <a:ext cx="3886200" cy="609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TÊN BỨC TRANH LÀ GÌ?</a:t>
            </a:r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3886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3124200" y="5410200"/>
            <a:ext cx="2438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638800" y="3108325"/>
            <a:ext cx="33528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CON TRÂU QUẢ THỰC</a:t>
            </a:r>
          </a:p>
        </p:txBody>
      </p:sp>
      <p:grpSp>
        <p:nvGrpSpPr>
          <p:cNvPr id="32783" name="Group 15"/>
          <p:cNvGrpSpPr>
            <a:grpSpLocks/>
          </p:cNvGrpSpPr>
          <p:nvPr/>
        </p:nvGrpSpPr>
        <p:grpSpPr bwMode="auto">
          <a:xfrm>
            <a:off x="1676400" y="1524000"/>
            <a:ext cx="3810000" cy="4706938"/>
            <a:chOff x="3072" y="672"/>
            <a:chExt cx="2592" cy="3592"/>
          </a:xfrm>
        </p:grpSpPr>
        <p:pic>
          <p:nvPicPr>
            <p:cNvPr id="32784" name="Picture 16" descr="i59_11545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672"/>
              <a:ext cx="2427" cy="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85" name="Text Box 17"/>
            <p:cNvSpPr txBox="1">
              <a:spLocks noChangeArrowheads="1"/>
            </p:cNvSpPr>
            <p:nvPr/>
          </p:nvSpPr>
          <p:spPr bwMode="auto">
            <a:xfrm>
              <a:off x="3072" y="3984"/>
              <a:ext cx="2592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>
                <a:latin typeface=".VnTime" pitchFamily="34" charset="0"/>
              </a:endParaRPr>
            </a:p>
          </p:txBody>
        </p:sp>
      </p:grp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5638800" y="3200400"/>
            <a:ext cx="35052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THIẾU NỮ BÊN HOA HUỆ</a:t>
            </a:r>
          </a:p>
        </p:txBody>
      </p:sp>
    </p:spTree>
    <p:extLst>
      <p:ext uri="{BB962C8B-B14F-4D97-AF65-F5344CB8AC3E}">
        <p14:creationId xmlns:p14="http://schemas.microsoft.com/office/powerpoint/2010/main" val="171957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10405E-6 L 0.45347 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74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111 L -0.39583 1.50289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-0.11187  L 0.25 0  L 0.125 0.11187  L 0 0  Z" pathEditMode="relative" ptsTypes="">
                                      <p:cBhvr>
                                        <p:cTn id="78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-0.11187  L 0.25 0  L 0.125 0.11187  L 0 0  Z" pathEditMode="relative" ptsTypes="">
                                      <p:cBhvr>
                                        <p:cTn id="80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7  0.033 -0.0586  0.058 -0.0586  C 0.095 -0.0586  0.125 -0.02264  0.125 0.02264  C 0.125 0.03729  0.122 0.05061  0.116 0.06259  C 0.117 0.06259  0 0.24239  0 0.24372  C 0 0.24239  -0.117 0.06259  -0.116 0.06259  C -0.122 0.05061  -0.125 0.03729  -0.125 0.02264  C -0.125 -0.02264  -0.095 -0.0586  -0.057 -0.0586  C -0.033 -0.0586  -0.012 -0.02397  0 0  Z" pathEditMode="relative" ptsTypes="">
                                      <p:cBhvr>
                                        <p:cTn id="119" dur="2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3"/>
                </p:tgtEl>
              </p:cMediaNode>
            </p:video>
          </p:childTnLst>
        </p:cTn>
      </p:par>
    </p:tnLst>
    <p:bldLst>
      <p:bldP spid="32775" grpId="0" animBg="1"/>
      <p:bldP spid="32775" grpId="1" animBg="1"/>
      <p:bldP spid="32776" grpId="0"/>
      <p:bldP spid="32776" grpId="1"/>
      <p:bldP spid="32778" grpId="0" animBg="1"/>
      <p:bldP spid="32778" grpId="1" animBg="1"/>
      <p:bldP spid="32779" grpId="0" animBg="1"/>
      <p:bldP spid="32781" grpId="0" animBg="1"/>
      <p:bldP spid="32781" grpId="1" animBg="1"/>
      <p:bldP spid="32781" grpId="2" animBg="1"/>
      <p:bldP spid="32781" grpId="3" animBg="1"/>
      <p:bldP spid="32781" grpId="4" animBg="1"/>
      <p:bldP spid="32782" grpId="0" animBg="1"/>
      <p:bldP spid="32782" grpId="1" animBg="1"/>
      <p:bldP spid="327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328026" y="304800"/>
            <a:ext cx="5444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TRÒ CHƠI QUAN SÁT NHANH</a:t>
            </a:r>
          </a:p>
        </p:txBody>
      </p:sp>
      <p:pic>
        <p:nvPicPr>
          <p:cNvPr id="32772" name="Picture 4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3938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99853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812971" y="4696687"/>
            <a:ext cx="3200400" cy="8540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HỌA SĨ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NGUYỄN PHAN CHÁNH 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1317172" y="5969726"/>
            <a:ext cx="6172199" cy="609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BỨC TRANH ĐƯỢC VẼ BẰNG CHẤT LIỆU GÌ ? ?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812971" y="3150654"/>
            <a:ext cx="33528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SƠN  DẦU </a:t>
            </a:r>
          </a:p>
        </p:txBody>
      </p:sp>
      <p:pic>
        <p:nvPicPr>
          <p:cNvPr id="21" name="Picture 9" descr="TranVanCan_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62" y="801686"/>
            <a:ext cx="3886200" cy="469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3" descr="CA078I45CA6M7JOYCAPD3E0UCALUWZZMCA293Z86CAWSLJARCA0D1GWGCAB2RPBKCATQIMKSCA47DS2SCABNVQ7KCACVLNH4CAUDWZO8CAXR1DEMCACR64K3CADAQVVWCAC5N1U5CAC0UF1WCAW5VWCOCAM2GBH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5"/>
          <a:stretch>
            <a:fillRect/>
          </a:stretch>
        </p:blipFill>
        <p:spPr bwMode="auto">
          <a:xfrm>
            <a:off x="1978739" y="903864"/>
            <a:ext cx="5672930" cy="3759032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729105" y="5952309"/>
            <a:ext cx="6172199" cy="609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ĐÂY LÀ BỨC TRANH  DO AI  SÁNG  TÁC ? </a:t>
            </a:r>
          </a:p>
        </p:txBody>
      </p:sp>
    </p:spTree>
    <p:extLst>
      <p:ext uri="{BB962C8B-B14F-4D97-AF65-F5344CB8AC3E}">
        <p14:creationId xmlns:p14="http://schemas.microsoft.com/office/powerpoint/2010/main" val="174074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3"/>
                </p:tgtEl>
              </p:cMediaNode>
            </p:video>
          </p:childTnLst>
        </p:cTn>
      </p:par>
    </p:tnLst>
    <p:bldLst>
      <p:bldP spid="32778" grpId="0" animBg="1"/>
      <p:bldP spid="32779" grpId="0" animBg="1"/>
      <p:bldP spid="32782" grpId="0" animBg="1"/>
      <p:bldP spid="32782" grpId="1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hoioanquan19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05" y="2122186"/>
            <a:ext cx="5073895" cy="33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821556" y="5958699"/>
            <a:ext cx="3798446" cy="518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CHƠI Ô ĂN QUAN-1931- </a:t>
            </a:r>
            <a:r>
              <a:rPr lang="en-US" sz="2000" b="1" dirty="0" err="1"/>
              <a:t>Nguyễn</a:t>
            </a:r>
            <a:r>
              <a:rPr lang="en-US" sz="2000" b="1" dirty="0"/>
              <a:t> </a:t>
            </a:r>
            <a:r>
              <a:rPr lang="en-US" sz="2000" b="1" dirty="0" err="1"/>
              <a:t>Phan</a:t>
            </a:r>
            <a:r>
              <a:rPr lang="en-US" sz="2000" b="1" dirty="0"/>
              <a:t> </a:t>
            </a:r>
            <a:r>
              <a:rPr lang="en-US" sz="2000" b="1" dirty="0" err="1"/>
              <a:t>Chánh</a:t>
            </a:r>
            <a:endParaRPr lang="en-US" sz="2000" b="1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352800" y="228600"/>
            <a:ext cx="44196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NGUYỄN PHAN CHÁNH TRANH LỤA</a:t>
            </a:r>
          </a:p>
        </p:txBody>
      </p:sp>
      <p:pic>
        <p:nvPicPr>
          <p:cNvPr id="21510" name="Picture 6" descr="rua rau cau ao19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65" y="2133600"/>
            <a:ext cx="277123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163461" y="5848261"/>
            <a:ext cx="2170540" cy="3239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RỬA RAU CẦU AO-1931</a:t>
            </a:r>
          </a:p>
        </p:txBody>
      </p:sp>
      <p:pic>
        <p:nvPicPr>
          <p:cNvPr id="21512" name="Picture 8" descr="imagesCA43Z3P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38" y="2133600"/>
            <a:ext cx="226756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6516261" y="5848261"/>
            <a:ext cx="2170540" cy="3239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Em cho chim ăn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9"/>
          <a:stretch/>
        </p:blipFill>
        <p:spPr>
          <a:xfrm>
            <a:off x="457200" y="228600"/>
            <a:ext cx="2089033" cy="299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0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8" grpId="1" animBg="1"/>
      <p:bldP spid="21509" grpId="0" animBg="1"/>
      <p:bldP spid="21511" grpId="0" animBg="1"/>
      <p:bldP spid="215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819400" y="228600"/>
            <a:ext cx="5791200" cy="457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800" b="1" dirty="0"/>
              <a:t>HỌA SĨ TÔ NGỌC VÂN - TRANH SƠN DẦU</a:t>
            </a:r>
          </a:p>
        </p:txBody>
      </p:sp>
      <p:pic>
        <p:nvPicPr>
          <p:cNvPr id="23557" name="Picture 5" descr="20635381_images1161055_Haithieunuvaemb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8" y="914400"/>
            <a:ext cx="3733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032248" y="5694738"/>
            <a:ext cx="38862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HAI THIẾU NỮ VÀ EM BÉ- 1944</a:t>
            </a:r>
          </a:p>
        </p:txBody>
      </p: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4541528" y="1219200"/>
            <a:ext cx="3886200" cy="5141913"/>
            <a:chOff x="2880" y="729"/>
            <a:chExt cx="2446" cy="3625"/>
          </a:xfrm>
        </p:grpSpPr>
        <p:pic>
          <p:nvPicPr>
            <p:cNvPr id="23561" name="Picture 9" descr="TranVanCan_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729"/>
              <a:ext cx="2446" cy="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3120" y="4031"/>
              <a:ext cx="2016" cy="32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latin typeface="Arial" charset="0"/>
                </a:rPr>
                <a:t>EM THÚY</a:t>
              </a:r>
            </a:p>
          </p:txBody>
        </p:sp>
      </p:grpSp>
      <p:pic>
        <p:nvPicPr>
          <p:cNvPr id="11" name="Picture 9" descr="1212Fi0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2565627" cy="338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59_1154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8" y="971288"/>
            <a:ext cx="3740150" cy="490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279136" y="5689600"/>
            <a:ext cx="38100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THIẾU NỮ BÊN HOA HUỆ- 1943</a:t>
            </a:r>
          </a:p>
        </p:txBody>
      </p:sp>
    </p:spTree>
    <p:extLst>
      <p:ext uri="{BB962C8B-B14F-4D97-AF65-F5344CB8AC3E}">
        <p14:creationId xmlns:p14="http://schemas.microsoft.com/office/powerpoint/2010/main" val="25942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hung vi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93113" cy="6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65188"/>
            <a:ext cx="6934200" cy="492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52600" y="59436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NGHỈ CHÂN BÊN ĐỒI- TÔ NGỌC VÂN</a:t>
            </a:r>
            <a:endParaRPr lang="vi-VN" b="1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934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411003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752600" y="58674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TRẬN TẦM VU – NGUYỄN HIÊM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257800" y="2895600"/>
            <a:ext cx="3276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BÁC HỒ VỚI THIẾU NHI 3 MIỀN : BẮC TRUNG, NAM- DIỆP MINH CHÂU</a:t>
            </a:r>
          </a:p>
        </p:txBody>
      </p:sp>
    </p:spTree>
    <p:extLst>
      <p:ext uri="{BB962C8B-B14F-4D97-AF65-F5344CB8AC3E}">
        <p14:creationId xmlns:p14="http://schemas.microsoft.com/office/powerpoint/2010/main" val="39031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4" grpId="1"/>
      <p:bldP spid="25607" grpId="0"/>
      <p:bldP spid="25607" grpId="1"/>
      <p:bldP spid="256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0" r="51366"/>
          <a:stretch>
            <a:fillRect/>
          </a:stretch>
        </p:blipFill>
        <p:spPr bwMode="auto">
          <a:xfrm>
            <a:off x="838200" y="1958212"/>
            <a:ext cx="7344592" cy="45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219200" y="609600"/>
            <a:ext cx="6172199" cy="609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2.1.Cách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thực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hiện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1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57&quot;&gt;&lt;property id=&quot;20148&quot; value=&quot;5&quot;/&gt;&lt;property id=&quot;20300&quot; value=&quot;Slide 9&quot;/&gt;&lt;property id=&quot;20307&quot; value=&quot;260&quot;/&gt;&lt;/object&gt;&lt;object type=&quot;3&quot; unique_id=&quot;10058&quot;&gt;&lt;property id=&quot;20148&quot; value=&quot;5&quot;/&gt;&lt;property id=&quot;20300&quot; value=&quot;Slide 5&quot;/&gt;&lt;property id=&quot;20307&quot; value=&quot;262&quot;/&gt;&lt;/object&gt;&lt;object type=&quot;3&quot; unique_id=&quot;10059&quot;&gt;&lt;property id=&quot;20148&quot; value=&quot;5&quot;/&gt;&lt;property id=&quot;20300&quot; value=&quot;Slide 10&quot;/&gt;&lt;property id=&quot;20307&quot; value=&quot;261&quot;/&gt;&lt;/object&gt;&lt;object type=&quot;3&quot; unique_id=&quot;10084&quot;&gt;&lt;property id=&quot;20148&quot; value=&quot;5&quot;/&gt;&lt;property id=&quot;20300&quot; value=&quot;Slide 11&quot;/&gt;&lt;property id=&quot;20307&quot; value=&quot;263&quot;/&gt;&lt;/object&gt;&lt;object type=&quot;3&quot; unique_id=&quot;10085&quot;&gt;&lt;property id=&quot;20148&quot; value=&quot;5&quot;/&gt;&lt;property id=&quot;20300&quot; value=&quot;Slide 12&quot;/&gt;&lt;property id=&quot;20307&quot; value=&quot;264&quot;/&gt;&lt;/object&gt;&lt;object type=&quot;3&quot; unique_id=&quot;10086&quot;&gt;&lt;property id=&quot;20148&quot; value=&quot;5&quot;/&gt;&lt;property id=&quot;20300&quot; value=&quot;Slide 13&quot;/&gt;&lt;property id=&quot;20307&quot; value=&quot;265&quot;/&gt;&lt;/object&gt;&lt;object type=&quot;3&quot; unique_id=&quot;10197&quot;&gt;&lt;property id=&quot;20148&quot; value=&quot;5&quot;/&gt;&lt;property id=&quot;20300&quot; value=&quot;Slide 4&quot;/&gt;&lt;property id=&quot;20307&quot; value=&quot;271&quot;/&gt;&lt;/object&gt;&lt;object type=&quot;3&quot; unique_id=&quot;10198&quot;&gt;&lt;property id=&quot;20148&quot; value=&quot;5&quot;/&gt;&lt;property id=&quot;20300&quot; value=&quot;Slide 6&quot;/&gt;&lt;property id=&quot;20307&quot; value=&quot;268&quot;/&gt;&lt;/object&gt;&lt;object type=&quot;3&quot; unique_id=&quot;10199&quot;&gt;&lt;property id=&quot;20148&quot; value=&quot;5&quot;/&gt;&lt;property id=&quot;20300&quot; value=&quot;Slide 7&quot;/&gt;&lt;property id=&quot;20307&quot; value=&quot;269&quot;/&gt;&lt;/object&gt;&lt;object type=&quot;3&quot; unique_id=&quot;10200&quot;&gt;&lt;property id=&quot;20148&quot; value=&quot;5&quot;/&gt;&lt;property id=&quot;20300&quot; value=&quot;Slide 8&quot;/&gt;&lt;property id=&quot;20307&quot; value=&quot;270&quot;/&gt;&lt;/object&gt;&lt;object type=&quot;3&quot; unique_id=&quot;10201&quot;&gt;&lt;property id=&quot;20148&quot; value=&quot;5&quot;/&gt;&lt;property id=&quot;20300&quot; value=&quot;Slide 14&quot;/&gt;&lt;property id=&quot;20307&quot; value=&quot;266&quot;/&gt;&lt;/object&gt;&lt;object type=&quot;3&quot; unique_id=&quot;10202&quot;&gt;&lt;property id=&quot;20148&quot; value=&quot;5&quot;/&gt;&lt;property id=&quot;20300&quot; value=&quot;Slide 15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430</Words>
  <PresentationFormat>On-screen Show (4:3)</PresentationFormat>
  <Paragraphs>66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.VnTime</vt:lpstr>
      <vt:lpstr>Arial</vt:lpstr>
      <vt:lpstr>Calibri</vt:lpstr>
      <vt:lpstr>Tahoma</vt:lpstr>
      <vt:lpstr>Times New Roman</vt:lpstr>
      <vt:lpstr>Verdana</vt:lpstr>
      <vt:lpstr>VNI-Vivi</vt:lpstr>
      <vt:lpstr>Wingdings</vt:lpstr>
      <vt:lpstr>Globe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2021-01-29T08:07:43Z</dcterms:created>
  <dcterms:modified xsi:type="dcterms:W3CDTF">2021-08-28T12:49:32Z</dcterms:modified>
</cp:coreProperties>
</file>