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68" r:id="rId2"/>
    <p:sldId id="290" r:id="rId3"/>
    <p:sldId id="320" r:id="rId4"/>
    <p:sldId id="379" r:id="rId5"/>
    <p:sldId id="370" r:id="rId6"/>
    <p:sldId id="355" r:id="rId7"/>
    <p:sldId id="359" r:id="rId8"/>
    <p:sldId id="357" r:id="rId9"/>
    <p:sldId id="372" r:id="rId10"/>
    <p:sldId id="374" r:id="rId11"/>
    <p:sldId id="380" r:id="rId12"/>
    <p:sldId id="375" r:id="rId13"/>
    <p:sldId id="377" r:id="rId14"/>
    <p:sldId id="3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4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32AC4-EE0B-4B33-9F8C-86F2F61ADF3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39819-2FF4-4710-A40A-B2E06753A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640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ew%20%20English_6_7_8_CD\English8_CD2\Unknown%20Artist%20-%20Unknown%20Album%20-%2002.%20Track%202.mp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96312247200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Picture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14365"/>
            <a:ext cx="75438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0" y="685802"/>
            <a:ext cx="9144000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</a:rPr>
              <a:t>English </a:t>
            </a:r>
            <a:r>
              <a:rPr lang="en-US" sz="3200" b="1" dirty="0" smtClean="0">
                <a:latin typeface="Times New Roman" pitchFamily="18" charset="0"/>
              </a:rPr>
              <a:t>8</a:t>
            </a:r>
            <a:endParaRPr lang="en-US" sz="32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</a:rPr>
              <a:t>UNIT </a:t>
            </a:r>
            <a:r>
              <a:rPr lang="en-US" sz="3200" b="1" dirty="0" smtClean="0">
                <a:latin typeface="Times New Roman" pitchFamily="18" charset="0"/>
              </a:rPr>
              <a:t>7 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POLLUTION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</a:rPr>
              <a:t>PERIOD  54: GETTING STARTED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atin typeface="Times New Roman" pitchFamily="18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05000" y="4419600"/>
            <a:ext cx="51054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463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2057400" y="4572002"/>
            <a:ext cx="42830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0548" y="3244334"/>
            <a:ext cx="6164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 PROJECT ON POLLUTION   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-76200"/>
            <a:ext cx="9677400" cy="9906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There are different types of pollution. Write each type under a picture.</a:t>
            </a:r>
            <a:endParaRPr lang="en-US" sz="2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76" y="761999"/>
            <a:ext cx="2514600" cy="60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water pollution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219200"/>
            <a:ext cx="2514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noise  pollution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752600"/>
            <a:ext cx="3124200" cy="609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radioactive  pollution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762000"/>
            <a:ext cx="31242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and/soil  pollution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1295400"/>
            <a:ext cx="31242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thermal  pollution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29400" y="762000"/>
            <a:ext cx="31242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air  pollution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29400" y="1219200"/>
            <a:ext cx="31242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light  pollution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24600" y="1752600"/>
            <a:ext cx="31242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visual  pollution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4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268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There are different types of pollution. Write each type</a:t>
            </a:r>
          </a:p>
          <a:p>
            <a:pPr marL="514350" indent="-51435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under a picture: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bui-khong-khi-o-nhiem-co-the-lam-tim-ngung-dot-n_tin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1910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ages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191000"/>
            <a:ext cx="2286000" cy="1684338"/>
          </a:xfrm>
          <a:prstGeom prst="rect">
            <a:avLst/>
          </a:prstGeom>
          <a:noFill/>
        </p:spPr>
      </p:pic>
      <p:pic>
        <p:nvPicPr>
          <p:cNvPr id="1026" name="Picture 2" descr="Kết quả hình ảnh cho o nhiem ve nhi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300" y="1600200"/>
            <a:ext cx="2171700" cy="1647826"/>
          </a:xfrm>
          <a:prstGeom prst="rect">
            <a:avLst/>
          </a:prstGeom>
          <a:noFill/>
        </p:spPr>
      </p:pic>
      <p:pic>
        <p:nvPicPr>
          <p:cNvPr id="1028" name="Picture 4" descr="Kết quả hình ảnh cho o nhiem phong x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600200"/>
            <a:ext cx="2362200" cy="1828800"/>
          </a:xfrm>
          <a:prstGeom prst="rect">
            <a:avLst/>
          </a:prstGeom>
          <a:noFill/>
        </p:spPr>
      </p:pic>
      <p:pic>
        <p:nvPicPr>
          <p:cNvPr id="1030" name="Picture 6" descr="Kết quả hình ảnh cho o nhiem thi gia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600200"/>
            <a:ext cx="2476500" cy="1733551"/>
          </a:xfrm>
          <a:prstGeom prst="rect">
            <a:avLst/>
          </a:prstGeom>
          <a:noFill/>
        </p:spPr>
      </p:pic>
      <p:pic>
        <p:nvPicPr>
          <p:cNvPr id="1032" name="Picture 8" descr="Kết quả hình ảnh cho qua nhieu bien quang ca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1" y="1600200"/>
            <a:ext cx="2209800" cy="1666876"/>
          </a:xfrm>
          <a:prstGeom prst="rect">
            <a:avLst/>
          </a:prstGeom>
          <a:noFill/>
        </p:spPr>
      </p:pic>
      <p:pic>
        <p:nvPicPr>
          <p:cNvPr id="1034" name="Picture 10" descr="Kết quả hình ảnh cho o nhiem da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4191000"/>
            <a:ext cx="2314575" cy="1771651"/>
          </a:xfrm>
          <a:prstGeom prst="rect">
            <a:avLst/>
          </a:prstGeom>
          <a:noFill/>
        </p:spPr>
      </p:pic>
      <p:pic>
        <p:nvPicPr>
          <p:cNvPr id="1036" name="Picture 12" descr="Kết quả hình ảnh cho o nhiem anh sa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4191000"/>
            <a:ext cx="2381250" cy="17049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3429000"/>
            <a:ext cx="1838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radioactive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5760" y="3352800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noise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1760" y="3276600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visual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2800" y="3276600"/>
            <a:ext cx="1430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thermal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560" y="5867400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 water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1128" y="5950803"/>
            <a:ext cx="1576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f. land/ soil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7960" y="5943600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g. light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7760" y="5943600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h. air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0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5740"/>
            <a:ext cx="8229600" cy="101774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Complete the sentences with the types of pollution.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57150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When ……………............. happens, the water temperature in streams, rivers, lakes, or oceans changes.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2. ……………………. occurs when the atmosphere contains gases, dust, or fumes in harmful amounts.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3. When radiation goes into the land, air or water, it is called ………………………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4. Too much use of electric lights in cities may cause …………..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5. ………………….. is the contamination of lakes, rivers, oceans, or groundwater, usually by human activities.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6. ………………………… happens when human activities destroy the Earth’s surface.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7. …………..…… occurs because there are too many loud sounds in the environment.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8. The sight of too many telephone poles, advertising billboards, overhead power lines, or shop signs may case ……………………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01200" y="161164"/>
            <a:ext cx="3581400" cy="82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thermal  pollution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601200" y="1151764"/>
            <a:ext cx="3581400" cy="82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Air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525000" y="2218564"/>
            <a:ext cx="3581400" cy="82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radioactive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829800" y="2980564"/>
            <a:ext cx="3581400" cy="82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light 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448800" y="3581400"/>
            <a:ext cx="3581400" cy="82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Water 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25000" y="4352164"/>
            <a:ext cx="3581400" cy="82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Land / Soil 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448800" y="5037964"/>
            <a:ext cx="3581400" cy="82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Noise pollution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525000" y="5952364"/>
            <a:ext cx="3581400" cy="82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isual  pollution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174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87083 0.044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42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2222 L -0.99166 0.027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7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0.02222 L -0.9875 0.04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0486 L -0.3375 -0.0013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4 0.01111 L -0.9875 -0.0159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1597 L -0.99583 -0.006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7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1111 L -1 0.0159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0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2709 L -0.37083 0.0604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Work in groups. Which types of pollution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your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neighbourhood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face? Rank them in order of seriousness. Give reasons for your group’s order.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It’s air pollution, noise pollution and visual pollution.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2004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 pollution does harm to your health. Noise pollution can make you stressed. Visual pollution is nit good for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sight around.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25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1054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04800" y="2438400"/>
            <a:ext cx="8839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CC"/>
                </a:solidFill>
              </a:rPr>
              <a:t>Revise the new words, </a:t>
            </a:r>
            <a:r>
              <a:rPr lang="en-US" sz="2800" b="1" dirty="0" smtClean="0">
                <a:solidFill>
                  <a:srgbClr val="0000CC"/>
                </a:solidFill>
              </a:rPr>
              <a:t>exercises  in </a:t>
            </a:r>
            <a:r>
              <a:rPr lang="en-US" sz="2800" b="1" dirty="0">
                <a:solidFill>
                  <a:srgbClr val="0000CC"/>
                </a:solidFill>
              </a:rPr>
              <a:t>the work notebook.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smtClean="0">
                <a:solidFill>
                  <a:srgbClr val="0000CC"/>
                </a:solidFill>
              </a:rPr>
              <a:t>Prepare </a:t>
            </a:r>
            <a:r>
              <a:rPr lang="en-US" sz="2800" b="1" dirty="0">
                <a:solidFill>
                  <a:srgbClr val="0000CC"/>
                </a:solidFill>
              </a:rPr>
              <a:t>the new lesson : A closer </a:t>
            </a:r>
            <a:r>
              <a:rPr lang="en-US" sz="2800" b="1">
                <a:solidFill>
                  <a:srgbClr val="0000CC"/>
                </a:solidFill>
              </a:rPr>
              <a:t>look </a:t>
            </a:r>
            <a:r>
              <a:rPr lang="en-US" sz="2800" b="1" smtClean="0">
                <a:solidFill>
                  <a:srgbClr val="0000CC"/>
                </a:solidFill>
              </a:rPr>
              <a:t>1</a:t>
            </a:r>
            <a:endParaRPr lang="en-US" sz="2800" b="1" dirty="0">
              <a:solidFill>
                <a:srgbClr val="0000C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 dirty="0"/>
          </a:p>
          <a:p>
            <a:pPr marL="342900" indent="-342900">
              <a:spcBef>
                <a:spcPct val="20000"/>
              </a:spcBef>
            </a:pP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6398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447800" y="457200"/>
            <a:ext cx="5943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 WARM UP: BRAINSTORMING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524000" y="2133600"/>
            <a:ext cx="6172200" cy="2057400"/>
          </a:xfrm>
          <a:prstGeom prst="irregularSeal1">
            <a:avLst/>
          </a:prstGeom>
          <a:solidFill>
            <a:srgbClr val="C6D9F1">
              <a:alpha val="99001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1371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Air pollution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2920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Light pollution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3799582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Soil pollution</a:t>
            </a:r>
          </a:p>
          <a:p>
            <a:pPr algn="ctr"/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1371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Water pollution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4790182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Noise pollution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lowchart: Process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8435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539750" y="15113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Pollution (n)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4041775" y="1511300"/>
            <a:ext cx="494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539750" y="2295525"/>
            <a:ext cx="43926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poison (n)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TextBox 14"/>
          <p:cNvSpPr txBox="1">
            <a:spLocks noChangeArrowheads="1"/>
          </p:cNvSpPr>
          <p:nvPr/>
        </p:nvSpPr>
        <p:spPr bwMode="auto">
          <a:xfrm>
            <a:off x="4114800" y="22098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TextBox 15"/>
          <p:cNvSpPr txBox="1">
            <a:spLocks noChangeArrowheads="1"/>
          </p:cNvSpPr>
          <p:nvPr/>
        </p:nvSpPr>
        <p:spPr bwMode="auto">
          <a:xfrm>
            <a:off x="539750" y="29718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Die (v)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8" name="TextBox 16"/>
          <p:cNvSpPr txBox="1">
            <a:spLocks noChangeArrowheads="1"/>
          </p:cNvSpPr>
          <p:nvPr/>
        </p:nvSpPr>
        <p:spPr bwMode="auto">
          <a:xfrm>
            <a:off x="539750" y="3573463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Die – dead - dead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TextBox 17"/>
          <p:cNvSpPr txBox="1">
            <a:spLocks noChangeArrowheads="1"/>
          </p:cNvSpPr>
          <p:nvPr/>
        </p:nvSpPr>
        <p:spPr bwMode="auto">
          <a:xfrm>
            <a:off x="533400" y="42672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Aquatic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0" name="TextBox 18"/>
          <p:cNvSpPr txBox="1">
            <a:spLocks noChangeArrowheads="1"/>
          </p:cNvSpPr>
          <p:nvPr/>
        </p:nvSpPr>
        <p:spPr bwMode="auto">
          <a:xfrm>
            <a:off x="539750" y="4887913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Dump (v)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2" name="TextBox 20"/>
          <p:cNvSpPr txBox="1">
            <a:spLocks noChangeArrowheads="1"/>
          </p:cNvSpPr>
          <p:nvPr/>
        </p:nvSpPr>
        <p:spPr bwMode="auto">
          <a:xfrm>
            <a:off x="4041775" y="295883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4" name="TextBox 22"/>
          <p:cNvSpPr txBox="1">
            <a:spLocks noChangeArrowheads="1"/>
          </p:cNvSpPr>
          <p:nvPr/>
        </p:nvSpPr>
        <p:spPr bwMode="auto">
          <a:xfrm>
            <a:off x="4038600" y="42672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5" name="TextBox 23"/>
          <p:cNvSpPr txBox="1">
            <a:spLocks noChangeArrowheads="1"/>
          </p:cNvSpPr>
          <p:nvPr/>
        </p:nvSpPr>
        <p:spPr bwMode="auto">
          <a:xfrm>
            <a:off x="3962400" y="48768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00200" y="3048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I. NEW WORDS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447800" y="1524000"/>
            <a:ext cx="76200" cy="76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86000"/>
            <a:ext cx="96128" cy="1219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71600" y="4267200"/>
            <a:ext cx="762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533400" y="549658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Bless you 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3913187" y="55626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61061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to come up with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86200" y="6172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utoUpdateAnimBg="0"/>
      <p:bldP spid="8205" grpId="0" autoUpdateAnimBg="0"/>
      <p:bldP spid="8206" grpId="0" autoUpdateAnimBg="0"/>
      <p:bldP spid="8207" grpId="0" autoUpdateAnimBg="0"/>
      <p:bldP spid="8208" grpId="0" autoUpdateAnimBg="0"/>
      <p:bldP spid="8209" grpId="0" autoUpdateAnimBg="0"/>
      <p:bldP spid="8210" grpId="0" autoUpdateAnimBg="0"/>
      <p:bldP spid="8212" grpId="0" autoUpdateAnimBg="0"/>
      <p:bldP spid="8214" grpId="0" autoUpdateAnimBg="0"/>
      <p:bldP spid="8215" grpId="0" autoUpdateAnimBg="0"/>
      <p:bldP spid="23" grpId="0" animBg="1"/>
      <p:bldP spid="25" grpId="0" animBg="1"/>
      <p:bldP spid="28" grpId="0" autoUpdateAnimBg="0"/>
      <p:bldP spid="29" grpId="0" autoUpdateAnimBg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743200" y="533400"/>
            <a:ext cx="3581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861646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die (v)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- dead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– death (n)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ump (v)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poison ( n, v)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 poisonous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quatic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Bless you! ( idiom)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illustrate (v) 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come up with (v)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radioactive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xạ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thermal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visual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1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2286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II. LISTEN AND READ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Picture 13" descr="20170109_215425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43000"/>
            <a:ext cx="8991600" cy="5638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0800" y="5638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is Nick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4495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is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81000" y="304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1.Who can you see in the picture?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8382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 and Nick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524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Where do you think they are?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2209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They are in Mi’ s home village.</a:t>
            </a:r>
            <a:endParaRPr lang="en-US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2895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3. What can you see in the picture 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4290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smoke from the factory, waste, poison from the factory, water is black, the fish are dead.  </a:t>
            </a:r>
            <a:endParaRPr lang="en-US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4561582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What do you think the people in the picture are talking about?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55626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They are talking about their environmental project.</a:t>
            </a:r>
            <a:endParaRPr lang="en-US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3400" y="1027093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1a.  Find a word / phrase that means :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3048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II. LISTEN AND READ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6103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no longer alive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Unknown Artist - Unknown Album - 02. Track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29600" y="457200"/>
            <a:ext cx="533400" cy="533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229618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growing or living in, on, or near water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305818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throwing away something you do not want, especially in a place with is not allowed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4075093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A substance that can make people or animals ill or kill them if they eat or drink it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5105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Made unclear or unsafe to use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58013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To think of an idea, or a plan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0400" y="16002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dead  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53400" y="16764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L10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6600" y="22860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aquatic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29600" y="22860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L16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0400" y="30480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dump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29600" y="30480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L10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10400" y="40386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poison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29600" y="40386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L15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10400" y="51054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polluted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29600" y="51054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L13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5867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come up with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29600" y="5867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L22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/>
      <p:bldP spid="10" grpId="0"/>
      <p:bldP spid="11" grpId="0"/>
      <p:bldP spid="13" grpId="0"/>
      <p:bldP spid="1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0" y="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Answer the questions.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" y="6344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Where are Nick and Mi ?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1752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What does the water in the lake look like ?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2895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Why is Mi surprised when they get closer to the lake?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4114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What is the factory dumping into the lake?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5257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Why is Nick sneezing so much ?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1295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They are in Mi’s home village.</a:t>
            </a:r>
            <a:endParaRPr lang="en-US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22961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Almost black</a:t>
            </a:r>
            <a:endParaRPr lang="en-US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34391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Because she sees the fish dead.</a:t>
            </a:r>
            <a:endParaRPr lang="en-US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47345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poison.</a:t>
            </a:r>
            <a:endParaRPr lang="en-US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58013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Because the air is not clean.</a:t>
            </a:r>
            <a:endParaRPr lang="en-US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Tick (</a:t>
            </a:r>
            <a:r>
              <a:rPr lang="ar-AE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)true (T) , false (F), or no information (NI)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8768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The water in the lake has been polluted by a ship.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Water pollution in the lake has made the fish die.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Aquatic plants may also die because of the polluted water.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Nick wouldn’t sneeze so much if the air was clean.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5.Nick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will give a talk about water and air pollution.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80395402"/>
              </p:ext>
            </p:extLst>
          </p:nvPr>
        </p:nvGraphicFramePr>
        <p:xfrm>
          <a:off x="5715000" y="914402"/>
          <a:ext cx="2971800" cy="502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990600"/>
              </a:tblGrid>
              <a:tr h="5388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8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8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8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8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8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4200" y="15240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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457271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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3447871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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4286071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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5200471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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55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948</Words>
  <Application>Microsoft Office PowerPoint</Application>
  <PresentationFormat>On-screen Show (4:3)</PresentationFormat>
  <Paragraphs>154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c. Tick ()true (T) , false (F), or no information (NI)</vt:lpstr>
      <vt:lpstr>2. There are different types of pollution. Write each type under a picture.</vt:lpstr>
      <vt:lpstr>Slide 11</vt:lpstr>
      <vt:lpstr>3. Complete the sentences with the types of pollution.</vt:lpstr>
      <vt:lpstr>4. Work in groups. Which types of pollution in 3 does your neighbourhood face? Rank them in order of seriousness. Give reasons for your group’s order.</vt:lpstr>
      <vt:lpstr>Slide 14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CLASS</dc:title>
  <dc:creator>Mr</dc:creator>
  <cp:lastModifiedBy>AD</cp:lastModifiedBy>
  <cp:revision>126</cp:revision>
  <dcterms:created xsi:type="dcterms:W3CDTF">2015-08-01T15:00:19Z</dcterms:created>
  <dcterms:modified xsi:type="dcterms:W3CDTF">2020-02-03T13:41:34Z</dcterms:modified>
</cp:coreProperties>
</file>