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2" r:id="rId2"/>
    <p:sldId id="287" r:id="rId3"/>
    <p:sldId id="288" r:id="rId4"/>
    <p:sldId id="258" r:id="rId5"/>
    <p:sldId id="274" r:id="rId6"/>
    <p:sldId id="289" r:id="rId7"/>
    <p:sldId id="275" r:id="rId8"/>
    <p:sldId id="290" r:id="rId9"/>
    <p:sldId id="293" r:id="rId10"/>
    <p:sldId id="294" r:id="rId11"/>
    <p:sldId id="295" r:id="rId12"/>
    <p:sldId id="297" r:id="rId13"/>
    <p:sldId id="310" r:id="rId14"/>
    <p:sldId id="298" r:id="rId15"/>
    <p:sldId id="292" r:id="rId16"/>
    <p:sldId id="299" r:id="rId17"/>
    <p:sldId id="309" r:id="rId18"/>
    <p:sldId id="300" r:id="rId19"/>
    <p:sldId id="301" r:id="rId20"/>
    <p:sldId id="302" r:id="rId21"/>
    <p:sldId id="304" r:id="rId22"/>
    <p:sldId id="305" r:id="rId23"/>
    <p:sldId id="306" r:id="rId24"/>
    <p:sldId id="307" r:id="rId25"/>
    <p:sldId id="30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57651" autoAdjust="0"/>
  </p:normalViewPr>
  <p:slideViewPr>
    <p:cSldViewPr>
      <p:cViewPr varScale="1">
        <p:scale>
          <a:sx n="70" d="100"/>
          <a:sy n="70" d="100"/>
        </p:scale>
        <p:origin x="41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DF707A-D3EE-4E4B-8A57-ABDED63BE84E}" type="datetimeFigureOut">
              <a:rPr lang="en-US" smtClean="0"/>
              <a:t>8/19/2022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7A20B-83EA-4C26-BBED-6BBCA6DF8AAC}" type="slidenum">
              <a:rPr lang="en-US" smtClean="0"/>
              <a:t>‹#›</a:t>
            </a:fld>
            <a:endParaRPr lang="en-US"/>
          </a:p>
        </p:txBody>
      </p:sp>
    </p:spTree>
    <p:extLst>
      <p:ext uri="{BB962C8B-B14F-4D97-AF65-F5344CB8AC3E}">
        <p14:creationId xmlns:p14="http://schemas.microsoft.com/office/powerpoint/2010/main" val="157293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E7A20B-83EA-4C26-BBED-6BBCA6DF8AAC}" type="slidenum">
              <a:rPr lang="en-US" smtClean="0"/>
              <a:t>2</a:t>
            </a:fld>
            <a:endParaRPr lang="en-US"/>
          </a:p>
        </p:txBody>
      </p:sp>
    </p:spTree>
    <p:extLst>
      <p:ext uri="{BB962C8B-B14F-4D97-AF65-F5344CB8AC3E}">
        <p14:creationId xmlns:p14="http://schemas.microsoft.com/office/powerpoint/2010/main" val="244251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1CAE6A-50A4-453E-ACD5-ACC9DB4C8117}"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8059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CAE6A-50A4-453E-ACD5-ACC9DB4C8117}"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194232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CAE6A-50A4-453E-ACD5-ACC9DB4C8117}"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3296100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CAE6A-50A4-453E-ACD5-ACC9DB4C8117}"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374814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CAE6A-50A4-453E-ACD5-ACC9DB4C8117}"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389738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1CAE6A-50A4-453E-ACD5-ACC9DB4C8117}"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267858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1CAE6A-50A4-453E-ACD5-ACC9DB4C8117}"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232758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1CAE6A-50A4-453E-ACD5-ACC9DB4C8117}"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188663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AE6A-50A4-453E-ACD5-ACC9DB4C8117}" type="datetimeFigureOut">
              <a:rPr lang="en-US" smtClean="0"/>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1674055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CAE6A-50A4-453E-ACD5-ACC9DB4C8117}"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418253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CAE6A-50A4-453E-ACD5-ACC9DB4C8117}"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45970-E373-4AD4-9A17-3E8AEF36E37F}" type="slidenum">
              <a:rPr lang="en-US" smtClean="0"/>
              <a:t>‹#›</a:t>
            </a:fld>
            <a:endParaRPr lang="en-US"/>
          </a:p>
        </p:txBody>
      </p:sp>
    </p:spTree>
    <p:extLst>
      <p:ext uri="{BB962C8B-B14F-4D97-AF65-F5344CB8AC3E}">
        <p14:creationId xmlns:p14="http://schemas.microsoft.com/office/powerpoint/2010/main" val="1142460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CAE6A-50A4-453E-ACD5-ACC9DB4C8117}" type="datetimeFigureOut">
              <a:rPr lang="en-US" smtClean="0"/>
              <a:t>8/19/2022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45970-E373-4AD4-9A17-3E8AEF36E37F}" type="slidenum">
              <a:rPr lang="en-US" smtClean="0"/>
              <a:t>‹#›</a:t>
            </a:fld>
            <a:endParaRPr lang="en-US"/>
          </a:p>
        </p:txBody>
      </p:sp>
    </p:spTree>
    <p:extLst>
      <p:ext uri="{BB962C8B-B14F-4D97-AF65-F5344CB8AC3E}">
        <p14:creationId xmlns:p14="http://schemas.microsoft.com/office/powerpoint/2010/main" val="1144004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1.xml"/><Relationship Id="rId7" Type="http://schemas.openxmlformats.org/officeDocument/2006/relationships/slide" Target="slide21.xml"/><Relationship Id="rId12" Type="http://schemas.openxmlformats.org/officeDocument/2006/relationships/slide" Target="slide16.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slide" Target="slide23.xml"/><Relationship Id="rId5" Type="http://schemas.openxmlformats.org/officeDocument/2006/relationships/slide" Target="slide19.xml"/><Relationship Id="rId10" Type="http://schemas.openxmlformats.org/officeDocument/2006/relationships/slide" Target="slide22.xml"/><Relationship Id="rId4" Type="http://schemas.openxmlformats.org/officeDocument/2006/relationships/slide" Target="slide18.xml"/><Relationship Id="rId9" Type="http://schemas.openxmlformats.org/officeDocument/2006/relationships/slide" Target="slide2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slide" Target="slide15.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slide" Target="slide15.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file:///C:\Users\HP\Desktop\B&#224;i%208%20-%20KTNN%20-%20KNTT%20-%20H&#7891;ng%20Loan\Ph&#226;n%20b&#243;n%20h&#243;a%20h&#7885;c%20&#8211;%20&#8220;con%20dao%20hai%20l&#432;&#7905;i&#8221;%20v&#7899;i%20m&#244;i%20tr&#432;&#7901;ng%20-%20VTC1%20(1).mp4" TargetMode="Externa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slide" Target="slide15.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slide" Target="slide15.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slide" Target="slide15.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slide" Target="slide15.xm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slide" Target="slide15.xml"/><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slide" Target="slide15.xml"/><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1676400"/>
            <a:ext cx="7467600" cy="1143000"/>
          </a:xfrm>
        </p:spPr>
        <p:txBody>
          <a:bodyPr>
            <a:normAutofit fontScale="90000"/>
          </a:bodyPr>
          <a:lstStyle/>
          <a:p>
            <a:r>
              <a:rPr lang="en-US" b="1">
                <a:solidFill>
                  <a:srgbClr val="FF0000"/>
                </a:solidFill>
                <a:latin typeface="Times New Roman" pitchFamily="18" charset="0"/>
                <a:cs typeface="Times New Roman" pitchFamily="18" charset="0"/>
              </a:rPr>
              <a:t>Xin chào các em đến với môn Công nghệ 10</a:t>
            </a:r>
          </a:p>
        </p:txBody>
      </p:sp>
      <p:sp>
        <p:nvSpPr>
          <p:cNvPr id="3" name="Content Placeholder 2"/>
          <p:cNvSpPr>
            <a:spLocks noGrp="1"/>
          </p:cNvSpPr>
          <p:nvPr>
            <p:ph idx="1"/>
          </p:nvPr>
        </p:nvSpPr>
        <p:spPr>
          <a:xfrm>
            <a:off x="457200" y="838201"/>
            <a:ext cx="7010400" cy="1981200"/>
          </a:xfrm>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106057"/>
            <a:ext cx="2971799"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106057"/>
            <a:ext cx="38100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41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028700"/>
            <a:ext cx="8343900" cy="1143000"/>
          </a:xfrm>
        </p:spPr>
        <p:txBody>
          <a:bodyPr>
            <a:normAutofit fontScale="90000"/>
          </a:bodyPr>
          <a:lstStyle/>
          <a:p>
            <a:pPr lvl="0">
              <a:spcBef>
                <a:spcPct val="20000"/>
              </a:spcBef>
            </a:pPr>
            <a:r>
              <a:rPr lang="en-US" sz="2400" b="1" i="1">
                <a:solidFill>
                  <a:srgbClr val="C00000"/>
                </a:solidFill>
                <a:latin typeface="Times New Roman" pitchFamily="18" charset="0"/>
                <a:ea typeface="+mn-ea"/>
                <a:cs typeface="Times New Roman" pitchFamily="18" charset="0"/>
              </a:rPr>
              <a:t>II. Tìm hiểu cách bảo quản phân bón hóa học, phân bón hữu cơ, phân bón vi sinh.</a:t>
            </a:r>
            <a:br>
              <a:rPr lang="en-US" sz="2400" b="1" u="sng">
                <a:solidFill>
                  <a:prstClr val="black"/>
                </a:solidFill>
                <a:ea typeface="+mn-ea"/>
                <a:cs typeface="+mn-cs"/>
              </a:rPr>
            </a:br>
            <a:endParaRPr lang="en-US"/>
          </a:p>
        </p:txBody>
      </p:sp>
      <p:sp>
        <p:nvSpPr>
          <p:cNvPr id="6" name="Title 1"/>
          <p:cNvSpPr txBox="1">
            <a:spLocks/>
          </p:cNvSpPr>
          <p:nvPr/>
        </p:nvSpPr>
        <p:spPr>
          <a:xfrm>
            <a:off x="0" y="0"/>
            <a:ext cx="9144000" cy="762000"/>
          </a:xfrm>
          <a:prstGeom prst="rect">
            <a:avLst/>
          </a:prstGeo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a:solidFill>
                  <a:srgbClr val="C00000"/>
                </a:solidFill>
                <a:latin typeface="Times New Roman" pitchFamily="18" charset="0"/>
                <a:cs typeface="Times New Roman" pitchFamily="18" charset="0"/>
              </a:rPr>
              <a:t>Bài 8: SỬ DỤNG VÀ BẢO QUẢN PHÂN BÓN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 y="2209800"/>
            <a:ext cx="2212975" cy="3788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31118" y="2179768"/>
            <a:ext cx="2243363" cy="3848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029" y="2195286"/>
            <a:ext cx="1908175" cy="3788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195285"/>
            <a:ext cx="2438400" cy="3788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681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762000"/>
          </a:xfrm>
          <a:prstGeom prst="rect">
            <a:avLst/>
          </a:prstGeo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a:solidFill>
                  <a:srgbClr val="C00000"/>
                </a:solidFill>
                <a:latin typeface="Times New Roman" pitchFamily="18" charset="0"/>
                <a:cs typeface="Times New Roman" pitchFamily="18" charset="0"/>
              </a:rPr>
              <a:t>Bài 8: SỬ DỤNG VÀ BẢO QUẢN PHÂN BÓN</a:t>
            </a:r>
          </a:p>
        </p:txBody>
      </p:sp>
      <p:sp>
        <p:nvSpPr>
          <p:cNvPr id="6" name="Title 1"/>
          <p:cNvSpPr>
            <a:spLocks noGrp="1"/>
          </p:cNvSpPr>
          <p:nvPr>
            <p:ph type="title"/>
          </p:nvPr>
        </p:nvSpPr>
        <p:spPr>
          <a:xfrm>
            <a:off x="330200" y="1028700"/>
            <a:ext cx="8343900" cy="1143000"/>
          </a:xfrm>
        </p:spPr>
        <p:txBody>
          <a:bodyPr>
            <a:noAutofit/>
          </a:bodyPr>
          <a:lstStyle/>
          <a:p>
            <a:pPr lvl="0">
              <a:spcBef>
                <a:spcPct val="20000"/>
              </a:spcBef>
            </a:pPr>
            <a:r>
              <a:rPr lang="en-US" sz="2400" b="1" i="1">
                <a:solidFill>
                  <a:srgbClr val="C00000"/>
                </a:solidFill>
                <a:latin typeface="Times New Roman" pitchFamily="18" charset="0"/>
                <a:ea typeface="+mn-ea"/>
                <a:cs typeface="Times New Roman" pitchFamily="18" charset="0"/>
              </a:rPr>
              <a:t>II. Tìm hiểu cách bảo quản phân bón hóa học, phân bón hữu cơ, phân bón vi sinh.</a:t>
            </a:r>
            <a:br>
              <a:rPr lang="en-US" sz="2400" b="1" u="sng">
                <a:solidFill>
                  <a:prstClr val="black"/>
                </a:solidFill>
                <a:ea typeface="+mn-ea"/>
                <a:cs typeface="+mn-cs"/>
              </a:rPr>
            </a:br>
            <a:endParaRPr lang="en-US" sz="2400"/>
          </a:p>
        </p:txBody>
      </p:sp>
      <p:sp>
        <p:nvSpPr>
          <p:cNvPr id="7" name="Content Placeholder 6"/>
          <p:cNvSpPr>
            <a:spLocks noGrp="1"/>
          </p:cNvSpPr>
          <p:nvPr>
            <p:ph idx="1"/>
          </p:nvPr>
        </p:nvSpPr>
        <p:spPr>
          <a:xfrm>
            <a:off x="457200" y="1600200"/>
            <a:ext cx="8229600" cy="2899255"/>
          </a:xfrm>
          <a:prstGeom prst="rect">
            <a:avLst/>
          </a:prstGeom>
        </p:spPr>
        <p:txBody>
          <a:bodyPr wrap="square">
            <a:spAutoFit/>
          </a:bodyPr>
          <a:lstStyle/>
          <a:p>
            <a:pPr marL="0" lvl="0" indent="0">
              <a:spcBef>
                <a:spcPct val="20000"/>
              </a:spcBef>
              <a:buNone/>
            </a:pPr>
            <a:r>
              <a:rPr lang="en-US" sz="2400" b="1" u="sng">
                <a:solidFill>
                  <a:prstClr val="black"/>
                </a:solidFill>
                <a:latin typeface="Times New Roman" pitchFamily="18" charset="0"/>
                <a:cs typeface="Times New Roman" pitchFamily="18" charset="0"/>
              </a:rPr>
              <a:t>Yêu cầu</a:t>
            </a:r>
            <a:r>
              <a:rPr lang="en-US" sz="2400" b="1">
                <a:solidFill>
                  <a:prstClr val="black"/>
                </a:solidFill>
                <a:latin typeface="Times New Roman" pitchFamily="18" charset="0"/>
                <a:cs typeface="Times New Roman" pitchFamily="18" charset="0"/>
              </a:rPr>
              <a:t>: </a:t>
            </a:r>
          </a:p>
          <a:p>
            <a:pPr marL="0" lvl="0" indent="0">
              <a:spcBef>
                <a:spcPct val="20000"/>
              </a:spcBef>
              <a:buNone/>
            </a:pPr>
            <a:r>
              <a:rPr lang="en-US" sz="2400">
                <a:latin typeface="Times New Roman"/>
                <a:ea typeface="Arial"/>
                <a:cs typeface="Times New Roman"/>
              </a:rPr>
              <a:t>- Các nhóm tìm hiểu SGK  thảo luận trong 10 phút đưa ra được cách bảo quản phân bón hóa học, phân bón hữu cơ, phân bón vi sinh sau đó trình bày sáng tạo lên giấy A</a:t>
            </a:r>
            <a:r>
              <a:rPr lang="en-US" sz="2400" baseline="-25000">
                <a:latin typeface="Times New Roman"/>
                <a:ea typeface="Arial"/>
                <a:cs typeface="Times New Roman"/>
              </a:rPr>
              <a:t>0 </a:t>
            </a:r>
            <a:r>
              <a:rPr lang="en-US" sz="2400">
                <a:latin typeface="Times New Roman"/>
                <a:ea typeface="Arial"/>
                <a:cs typeface="Times New Roman"/>
              </a:rPr>
              <a:t>dưới dạng sơ đồ.</a:t>
            </a:r>
            <a:endParaRPr lang="en-US" sz="2400">
              <a:ea typeface="Arial"/>
              <a:cs typeface="Times New Roman"/>
            </a:endParaRPr>
          </a:p>
          <a:p>
            <a:pPr marL="0" lvl="0" indent="0">
              <a:spcBef>
                <a:spcPct val="20000"/>
              </a:spcBef>
              <a:buNone/>
            </a:pPr>
            <a:r>
              <a:rPr lang="en-US" sz="2400">
                <a:latin typeface="Times New Roman"/>
                <a:ea typeface="Arial"/>
                <a:cs typeface="Times New Roman"/>
              </a:rPr>
              <a:t>- Hết thời gian các nhóm sẽ treo sản phẩm tranh của nhóm lên bảng theo đúng vị trí.</a:t>
            </a:r>
            <a:endParaRPr lang="en-US" sz="2400">
              <a:ea typeface="Calibri"/>
              <a:cs typeface="Times New Roman"/>
            </a:endParaRPr>
          </a:p>
          <a:p>
            <a:pPr marL="0" lvl="0" indent="0">
              <a:spcBef>
                <a:spcPct val="20000"/>
              </a:spcBef>
              <a:buNone/>
            </a:pPr>
            <a:r>
              <a:rPr lang="en-US" sz="2400">
                <a:solidFill>
                  <a:prstClr val="black"/>
                </a:solidFill>
                <a:latin typeface="Times New Roman" pitchFamily="18" charset="0"/>
                <a:cs typeface="Times New Roman" pitchFamily="18" charset="0"/>
              </a:rPr>
              <a:t>- GV mời  ngẫu nhiên nhóm thuyết trình.</a:t>
            </a:r>
          </a:p>
        </p:txBody>
      </p:sp>
    </p:spTree>
    <p:extLst>
      <p:ext uri="{BB962C8B-B14F-4D97-AF65-F5344CB8AC3E}">
        <p14:creationId xmlns:p14="http://schemas.microsoft.com/office/powerpoint/2010/main" val="3650397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077200" cy="1143000"/>
          </a:xfrm>
        </p:spPr>
        <p:style>
          <a:lnRef idx="2">
            <a:schemeClr val="accent6"/>
          </a:lnRef>
          <a:fillRef idx="1">
            <a:schemeClr val="lt1"/>
          </a:fillRef>
          <a:effectRef idx="0">
            <a:schemeClr val="accent6"/>
          </a:effectRef>
          <a:fontRef idx="minor">
            <a:schemeClr val="dk1"/>
          </a:fontRef>
        </p:style>
        <p:txBody>
          <a:bodyPr>
            <a:normAutofit/>
          </a:bodyPr>
          <a:lstStyle/>
          <a:p>
            <a:r>
              <a:rPr lang="en-US" sz="3200" b="1">
                <a:latin typeface="Times New Roman" pitchFamily="18" charset="0"/>
                <a:cs typeface="Times New Roman" pitchFamily="18" charset="0"/>
              </a:rPr>
              <a:t>Thời gian thảo luận</a:t>
            </a:r>
          </a:p>
        </p:txBody>
      </p:sp>
      <p:pic>
        <p:nvPicPr>
          <p:cNvPr id="4" name="Đồng hồ đếm ngược 10 phút 🇻🇳 10 minute countdow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109929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91129"/>
            <a:ext cx="4343400" cy="4029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noGrp="1"/>
          </p:cNvSpPr>
          <p:nvPr>
            <p:ph type="title"/>
          </p:nvPr>
        </p:nvSpPr>
        <p:spPr>
          <a:xfrm>
            <a:off x="0" y="0"/>
            <a:ext cx="9144000" cy="609600"/>
          </a:xfrm>
          <a:prstGeom prst="rect">
            <a:avLst/>
          </a:prstGeo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a:solidFill>
                  <a:srgbClr val="C00000"/>
                </a:solidFill>
                <a:latin typeface="Times New Roman" pitchFamily="18" charset="0"/>
                <a:cs typeface="Times New Roman" pitchFamily="18" charset="0"/>
              </a:rPr>
              <a:t>Bài 8: SỬ DỤNG VÀ BẢO QUẢN PHÂN BÓN</a:t>
            </a:r>
          </a:p>
        </p:txBody>
      </p:sp>
      <p:sp>
        <p:nvSpPr>
          <p:cNvPr id="4" name="Rectangle 3"/>
          <p:cNvSpPr/>
          <p:nvPr/>
        </p:nvSpPr>
        <p:spPr>
          <a:xfrm>
            <a:off x="152400" y="685800"/>
            <a:ext cx="8991600" cy="1107996"/>
          </a:xfrm>
          <a:prstGeom prst="rect">
            <a:avLst/>
          </a:prstGeom>
        </p:spPr>
        <p:txBody>
          <a:bodyPr wrap="square">
            <a:spAutoFit/>
          </a:bodyPr>
          <a:lstStyle/>
          <a:p>
            <a:pPr algn="ctr"/>
            <a:r>
              <a:rPr lang="en-US" sz="2400" b="1" i="1">
                <a:solidFill>
                  <a:srgbClr val="C00000"/>
                </a:solidFill>
                <a:latin typeface="Times New Roman" pitchFamily="18" charset="0"/>
                <a:ea typeface="+mj-ea"/>
                <a:cs typeface="Times New Roman" pitchFamily="18" charset="0"/>
              </a:rPr>
              <a:t>II. Tìm hiểu cách bảo quản phân bón hóa học, phân bón hữu cơ, phân bón vi sinh.</a:t>
            </a:r>
            <a:br>
              <a:rPr lang="en-US" sz="2400" b="1" u="sng">
                <a:solidFill>
                  <a:prstClr val="black"/>
                </a:solidFill>
                <a:ea typeface="+mj-ea"/>
                <a:cs typeface="+mj-cs"/>
              </a:rPr>
            </a:b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4343400" cy="3944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828800" y="4942114"/>
            <a:ext cx="9144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a:latin typeface="Times New Roman" pitchFamily="18" charset="0"/>
                <a:cs typeface="Times New Roman" pitchFamily="18" charset="0"/>
              </a:rPr>
              <a:t>1</a:t>
            </a:r>
          </a:p>
        </p:txBody>
      </p:sp>
      <p:sp>
        <p:nvSpPr>
          <p:cNvPr id="10" name="Rectangle 9"/>
          <p:cNvSpPr/>
          <p:nvPr/>
        </p:nvSpPr>
        <p:spPr>
          <a:xfrm>
            <a:off x="6707414" y="4942114"/>
            <a:ext cx="9144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a:latin typeface="Times New Roman" pitchFamily="18" charset="0"/>
                <a:cs typeface="Times New Roman" pitchFamily="18" charset="0"/>
              </a:rPr>
              <a:t>2</a:t>
            </a:r>
          </a:p>
        </p:txBody>
      </p:sp>
      <p:sp>
        <p:nvSpPr>
          <p:cNvPr id="7" name="Rectangle 6"/>
          <p:cNvSpPr/>
          <p:nvPr/>
        </p:nvSpPr>
        <p:spPr>
          <a:xfrm>
            <a:off x="0" y="5620657"/>
            <a:ext cx="8839200" cy="932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latin typeface="Times New Roman" pitchFamily="18" charset="0"/>
                <a:cs typeface="Times New Roman" pitchFamily="18" charset="0"/>
              </a:rPr>
              <a:t>(?) Em hãy cho biết phương pháp bảo quản phân bón hữu cơ ở H.1 và H.2?</a:t>
            </a:r>
          </a:p>
        </p:txBody>
      </p:sp>
    </p:spTree>
    <p:extLst>
      <p:ext uri="{BB962C8B-B14F-4D97-AF65-F5344CB8AC3E}">
        <p14:creationId xmlns:p14="http://schemas.microsoft.com/office/powerpoint/2010/main" val="3343188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43900" cy="892629"/>
          </a:xfrm>
        </p:spPr>
        <p:txBody>
          <a:bodyPr>
            <a:normAutofit/>
          </a:bodyPr>
          <a:lstStyle/>
          <a:p>
            <a:pPr lvl="0">
              <a:spcBef>
                <a:spcPct val="20000"/>
              </a:spcBef>
            </a:pPr>
            <a:r>
              <a:rPr lang="en-US" sz="3200" b="1">
                <a:solidFill>
                  <a:srgbClr val="C00000"/>
                </a:solidFill>
                <a:latin typeface="Times New Roman" pitchFamily="18" charset="0"/>
                <a:cs typeface="Times New Roman" pitchFamily="18" charset="0"/>
              </a:rPr>
              <a:t>LUYỆN TẬP</a:t>
            </a:r>
          </a:p>
        </p:txBody>
      </p:sp>
      <p:sp>
        <p:nvSpPr>
          <p:cNvPr id="4" name="Rectangle 3"/>
          <p:cNvSpPr/>
          <p:nvPr/>
        </p:nvSpPr>
        <p:spPr>
          <a:xfrm>
            <a:off x="148771" y="990600"/>
            <a:ext cx="8948283" cy="5693866"/>
          </a:xfrm>
          <a:prstGeom prst="rect">
            <a:avLst/>
          </a:prstGeom>
        </p:spPr>
        <p:txBody>
          <a:bodyPr wrap="none">
            <a:spAutoFit/>
          </a:bodyPr>
          <a:lstStyle/>
          <a:p>
            <a:r>
              <a:rPr lang="en-US" sz="2800" b="1" u="sng">
                <a:latin typeface="Times New Roman"/>
                <a:ea typeface="Times New Roman"/>
              </a:rPr>
              <a:t>Yêu cầu:</a:t>
            </a:r>
            <a:r>
              <a:rPr lang="en-US" sz="2800" b="1">
                <a:latin typeface="Times New Roman"/>
                <a:ea typeface="Times New Roman"/>
              </a:rPr>
              <a:t> </a:t>
            </a:r>
            <a:r>
              <a:rPr lang="en-US" sz="2800">
                <a:latin typeface="Times New Roman"/>
                <a:ea typeface="Times New Roman"/>
              </a:rPr>
              <a:t>Các em tham gia trò chơi vòng quay may mắn</a:t>
            </a:r>
          </a:p>
          <a:p>
            <a:r>
              <a:rPr lang="en-US" sz="2800">
                <a:latin typeface="Times New Roman"/>
                <a:ea typeface="Times New Roman"/>
              </a:rPr>
              <a:t>theo nhóm đã chia và đóng tập sách lại.</a:t>
            </a:r>
          </a:p>
          <a:p>
            <a:r>
              <a:rPr lang="en-US" sz="2800">
                <a:latin typeface="Times New Roman"/>
                <a:ea typeface="Times New Roman"/>
              </a:rPr>
              <a:t>- Các nhóm lần lược được chọn câu hỏi và vòng quay ứng </a:t>
            </a:r>
          </a:p>
          <a:p>
            <a:r>
              <a:rPr lang="en-US" sz="2800">
                <a:latin typeface="Times New Roman"/>
                <a:ea typeface="Times New Roman"/>
              </a:rPr>
              <a:t>với số điểm may mắn. </a:t>
            </a:r>
          </a:p>
          <a:p>
            <a:r>
              <a:rPr lang="en-US" sz="2800">
                <a:latin typeface="Times New Roman"/>
                <a:ea typeface="Times New Roman"/>
              </a:rPr>
              <a:t>- Sau khi câu hỏi hiện ra hết 10 giây tất cả các nhóm phải </a:t>
            </a:r>
          </a:p>
          <a:p>
            <a:r>
              <a:rPr lang="en-US" sz="2800">
                <a:latin typeface="Times New Roman"/>
                <a:ea typeface="Times New Roman"/>
              </a:rPr>
              <a:t>đồng loạt giơ đáp án. </a:t>
            </a:r>
          </a:p>
          <a:p>
            <a:pPr marL="457200" indent="-457200">
              <a:buFontTx/>
              <a:buChar char="-"/>
            </a:pPr>
            <a:r>
              <a:rPr lang="en-US" sz="2800">
                <a:latin typeface="Times New Roman"/>
                <a:ea typeface="Times New Roman"/>
              </a:rPr>
              <a:t>Câu trả lời đúng sẽ đạt số điểm ứng với điểm quay được.</a:t>
            </a:r>
          </a:p>
          <a:p>
            <a:pPr marL="457200" indent="-457200">
              <a:buFontTx/>
              <a:buChar char="-"/>
            </a:pPr>
            <a:r>
              <a:rPr lang="en-US" sz="2800">
                <a:latin typeface="Times New Roman"/>
                <a:ea typeface="Times New Roman"/>
              </a:rPr>
              <a:t>Kết thúc trò chơi nhóm nào cao điểm nhất sẽ được tuyên </a:t>
            </a:r>
          </a:p>
          <a:p>
            <a:r>
              <a:rPr lang="en-US" sz="2800">
                <a:latin typeface="Times New Roman"/>
                <a:ea typeface="Times New Roman"/>
              </a:rPr>
              <a:t>dương.</a:t>
            </a:r>
          </a:p>
          <a:p>
            <a:r>
              <a:rPr lang="en-US" sz="2800" b="1" u="sng">
                <a:latin typeface="Times New Roman"/>
                <a:ea typeface="Times New Roman"/>
              </a:rPr>
              <a:t>Lưu ý</a:t>
            </a:r>
            <a:r>
              <a:rPr lang="en-US" sz="2800" b="1">
                <a:latin typeface="Times New Roman"/>
                <a:ea typeface="Times New Roman"/>
              </a:rPr>
              <a:t>:</a:t>
            </a:r>
          </a:p>
          <a:p>
            <a:r>
              <a:rPr lang="en-US" sz="2800" i="1">
                <a:latin typeface="Times New Roman"/>
                <a:ea typeface="Times New Roman"/>
              </a:rPr>
              <a:t>Các nhóm có thể giơ tay chọn ngôi sao hy vọng để nhân đôi </a:t>
            </a:r>
          </a:p>
          <a:p>
            <a:r>
              <a:rPr lang="en-US" sz="2800" i="1">
                <a:latin typeface="Times New Roman"/>
                <a:ea typeface="Times New Roman"/>
              </a:rPr>
              <a:t>số điểm trước khi câu hỏi hiện ra. Nếu trả lời sai sẽ bị trừ 10</a:t>
            </a:r>
          </a:p>
          <a:p>
            <a:r>
              <a:rPr lang="en-US" sz="2800" i="1">
                <a:latin typeface="Times New Roman"/>
                <a:ea typeface="Times New Roman"/>
              </a:rPr>
              <a:t>điểm.</a:t>
            </a:r>
          </a:p>
        </p:txBody>
      </p:sp>
    </p:spTree>
    <p:extLst>
      <p:ext uri="{BB962C8B-B14F-4D97-AF65-F5344CB8AC3E}">
        <p14:creationId xmlns:p14="http://schemas.microsoft.com/office/powerpoint/2010/main" val="2574934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 y="-1143000"/>
            <a:ext cx="8229600" cy="1143000"/>
          </a:xfrm>
        </p:spPr>
        <p:txBody>
          <a:bodyPr/>
          <a:lstStyle/>
          <a:p>
            <a:endParaRPr lang="en-US"/>
          </a:p>
        </p:txBody>
      </p:sp>
      <p:sp>
        <p:nvSpPr>
          <p:cNvPr id="5" name="Content Placeholder 4"/>
          <p:cNvSpPr>
            <a:spLocks noGrp="1"/>
          </p:cNvSpPr>
          <p:nvPr>
            <p:ph idx="1"/>
          </p:nvPr>
        </p:nvSpPr>
        <p:spPr/>
        <p:txBody>
          <a:bodyPr/>
          <a:lstStyle/>
          <a:p>
            <a:endParaRPr lang="en-US"/>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C00000"/>
                </a:solidFill>
                <a:latin typeface="Times New Roman" pitchFamily="18" charset="0"/>
                <a:cs typeface="Times New Roman" pitchFamily="18" charset="0"/>
              </a:rPr>
              <a:t>LUYỆN TẬP</a:t>
            </a:r>
          </a:p>
        </p:txBody>
      </p:sp>
      <p:sp>
        <p:nvSpPr>
          <p:cNvPr id="7" name="Heart 6"/>
          <p:cNvSpPr/>
          <p:nvPr/>
        </p:nvSpPr>
        <p:spPr>
          <a:xfrm rot="588841">
            <a:off x="4656650" y="3223529"/>
            <a:ext cx="1139028" cy="101948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69403">
            <a:off x="299788" y="1261289"/>
            <a:ext cx="5014479" cy="4918729"/>
          </a:xfrm>
          <a:prstGeom prst="rect">
            <a:avLst/>
          </a:prstGeom>
        </p:spPr>
      </p:pic>
      <p:sp>
        <p:nvSpPr>
          <p:cNvPr id="9" name="Title 1"/>
          <p:cNvSpPr txBox="1">
            <a:spLocks/>
          </p:cNvSpPr>
          <p:nvPr/>
        </p:nvSpPr>
        <p:spPr>
          <a:xfrm>
            <a:off x="611560" y="332656"/>
            <a:ext cx="75438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a:solidFill>
                <a:srgbClr val="FF0000"/>
              </a:solidFill>
              <a:latin typeface="Times New Roman" pitchFamily="18" charset="0"/>
              <a:cs typeface="Times New Roman" pitchFamily="18" charset="0"/>
            </a:endParaRPr>
          </a:p>
        </p:txBody>
      </p:sp>
      <p:grpSp>
        <p:nvGrpSpPr>
          <p:cNvPr id="10" name="Group 9"/>
          <p:cNvGrpSpPr/>
          <p:nvPr/>
        </p:nvGrpSpPr>
        <p:grpSpPr>
          <a:xfrm>
            <a:off x="790803" y="1790055"/>
            <a:ext cx="3981886" cy="3780687"/>
            <a:chOff x="1187624" y="1790055"/>
            <a:chExt cx="3981886" cy="3780687"/>
          </a:xfrm>
        </p:grpSpPr>
        <p:sp>
          <p:nvSpPr>
            <p:cNvPr id="11" name="TextBox 10"/>
            <p:cNvSpPr txBox="1"/>
            <p:nvPr/>
          </p:nvSpPr>
          <p:spPr>
            <a:xfrm>
              <a:off x="4067944" y="2159387"/>
              <a:ext cx="432048" cy="369332"/>
            </a:xfrm>
            <a:prstGeom prst="rect">
              <a:avLst/>
            </a:prstGeom>
            <a:noFill/>
          </p:spPr>
          <p:txBody>
            <a:bodyPr wrap="square" rtlCol="0">
              <a:spAutoFit/>
            </a:bodyPr>
            <a:lstStyle/>
            <a:p>
              <a:r>
                <a:rPr lang="en-NZ" dirty="0"/>
                <a:t>15</a:t>
              </a:r>
              <a:endParaRPr lang="en-US" dirty="0"/>
            </a:p>
          </p:txBody>
        </p:sp>
        <p:sp>
          <p:nvSpPr>
            <p:cNvPr id="12" name="TextBox 11"/>
            <p:cNvSpPr txBox="1"/>
            <p:nvPr/>
          </p:nvSpPr>
          <p:spPr>
            <a:xfrm>
              <a:off x="4528717" y="2985580"/>
              <a:ext cx="504056" cy="369332"/>
            </a:xfrm>
            <a:prstGeom prst="rect">
              <a:avLst/>
            </a:prstGeom>
            <a:noFill/>
          </p:spPr>
          <p:txBody>
            <a:bodyPr wrap="square" rtlCol="0">
              <a:spAutoFit/>
            </a:bodyPr>
            <a:lstStyle/>
            <a:p>
              <a:r>
                <a:rPr lang="en-NZ" dirty="0"/>
                <a:t>25</a:t>
              </a:r>
              <a:endParaRPr lang="en-US" dirty="0"/>
            </a:p>
          </p:txBody>
        </p:sp>
        <p:sp>
          <p:nvSpPr>
            <p:cNvPr id="13" name="TextBox 12"/>
            <p:cNvSpPr txBox="1"/>
            <p:nvPr/>
          </p:nvSpPr>
          <p:spPr>
            <a:xfrm>
              <a:off x="4665454" y="4005064"/>
              <a:ext cx="504056" cy="369332"/>
            </a:xfrm>
            <a:prstGeom prst="rect">
              <a:avLst/>
            </a:prstGeom>
            <a:noFill/>
          </p:spPr>
          <p:txBody>
            <a:bodyPr wrap="square" rtlCol="0">
              <a:spAutoFit/>
            </a:bodyPr>
            <a:lstStyle/>
            <a:p>
              <a:r>
                <a:rPr lang="en-NZ" dirty="0"/>
                <a:t>30</a:t>
              </a:r>
              <a:endParaRPr lang="en-US" dirty="0"/>
            </a:p>
          </p:txBody>
        </p:sp>
        <p:sp>
          <p:nvSpPr>
            <p:cNvPr id="14" name="TextBox 13"/>
            <p:cNvSpPr txBox="1"/>
            <p:nvPr/>
          </p:nvSpPr>
          <p:spPr>
            <a:xfrm>
              <a:off x="4283968" y="4797152"/>
              <a:ext cx="432048" cy="369332"/>
            </a:xfrm>
            <a:prstGeom prst="rect">
              <a:avLst/>
            </a:prstGeom>
            <a:noFill/>
          </p:spPr>
          <p:txBody>
            <a:bodyPr wrap="square" rtlCol="0">
              <a:spAutoFit/>
            </a:bodyPr>
            <a:lstStyle/>
            <a:p>
              <a:r>
                <a:rPr lang="en-NZ" dirty="0"/>
                <a:t>35</a:t>
              </a:r>
              <a:endParaRPr lang="en-US" dirty="0"/>
            </a:p>
          </p:txBody>
        </p:sp>
        <p:sp>
          <p:nvSpPr>
            <p:cNvPr id="15" name="TextBox 14"/>
            <p:cNvSpPr txBox="1"/>
            <p:nvPr/>
          </p:nvSpPr>
          <p:spPr>
            <a:xfrm>
              <a:off x="3419872" y="5201410"/>
              <a:ext cx="576064" cy="369332"/>
            </a:xfrm>
            <a:prstGeom prst="rect">
              <a:avLst/>
            </a:prstGeom>
            <a:noFill/>
          </p:spPr>
          <p:txBody>
            <a:bodyPr wrap="square" rtlCol="0">
              <a:spAutoFit/>
            </a:bodyPr>
            <a:lstStyle/>
            <a:p>
              <a:r>
                <a:rPr lang="en-NZ" dirty="0"/>
                <a:t>40</a:t>
              </a:r>
              <a:endParaRPr lang="en-US" dirty="0"/>
            </a:p>
          </p:txBody>
        </p:sp>
        <p:sp>
          <p:nvSpPr>
            <p:cNvPr id="16" name="TextBox 15"/>
            <p:cNvSpPr txBox="1"/>
            <p:nvPr/>
          </p:nvSpPr>
          <p:spPr>
            <a:xfrm>
              <a:off x="2555776" y="5201410"/>
              <a:ext cx="504056" cy="369332"/>
            </a:xfrm>
            <a:prstGeom prst="rect">
              <a:avLst/>
            </a:prstGeom>
            <a:noFill/>
          </p:spPr>
          <p:txBody>
            <a:bodyPr wrap="square" rtlCol="0">
              <a:spAutoFit/>
            </a:bodyPr>
            <a:lstStyle/>
            <a:p>
              <a:r>
                <a:rPr lang="en-NZ" dirty="0"/>
                <a:t>45</a:t>
              </a:r>
              <a:endParaRPr lang="en-US" dirty="0"/>
            </a:p>
          </p:txBody>
        </p:sp>
        <p:sp>
          <p:nvSpPr>
            <p:cNvPr id="17" name="TextBox 16"/>
            <p:cNvSpPr txBox="1"/>
            <p:nvPr/>
          </p:nvSpPr>
          <p:spPr>
            <a:xfrm>
              <a:off x="3203848" y="1790055"/>
              <a:ext cx="432048" cy="369332"/>
            </a:xfrm>
            <a:prstGeom prst="rect">
              <a:avLst/>
            </a:prstGeom>
            <a:noFill/>
          </p:spPr>
          <p:txBody>
            <a:bodyPr wrap="square" rtlCol="0">
              <a:spAutoFit/>
            </a:bodyPr>
            <a:lstStyle/>
            <a:p>
              <a:r>
                <a:rPr lang="en-NZ" dirty="0"/>
                <a:t>10</a:t>
              </a:r>
              <a:endParaRPr lang="en-US" dirty="0"/>
            </a:p>
          </p:txBody>
        </p:sp>
        <p:sp>
          <p:nvSpPr>
            <p:cNvPr id="18" name="TextBox 17"/>
            <p:cNvSpPr txBox="1"/>
            <p:nvPr/>
          </p:nvSpPr>
          <p:spPr>
            <a:xfrm>
              <a:off x="2411760" y="1847687"/>
              <a:ext cx="504056" cy="369332"/>
            </a:xfrm>
            <a:prstGeom prst="rect">
              <a:avLst/>
            </a:prstGeom>
            <a:noFill/>
          </p:spPr>
          <p:txBody>
            <a:bodyPr wrap="square" rtlCol="0">
              <a:spAutoFit/>
            </a:bodyPr>
            <a:lstStyle/>
            <a:p>
              <a:r>
                <a:rPr lang="en-NZ" dirty="0"/>
                <a:t>5</a:t>
              </a:r>
              <a:endParaRPr lang="en-US" dirty="0"/>
            </a:p>
          </p:txBody>
        </p:sp>
        <p:sp>
          <p:nvSpPr>
            <p:cNvPr id="19" name="TextBox 18"/>
            <p:cNvSpPr txBox="1"/>
            <p:nvPr/>
          </p:nvSpPr>
          <p:spPr>
            <a:xfrm>
              <a:off x="1691680" y="4981818"/>
              <a:ext cx="432048" cy="369332"/>
            </a:xfrm>
            <a:prstGeom prst="rect">
              <a:avLst/>
            </a:prstGeom>
            <a:noFill/>
          </p:spPr>
          <p:txBody>
            <a:bodyPr wrap="square" rtlCol="0">
              <a:spAutoFit/>
            </a:bodyPr>
            <a:lstStyle/>
            <a:p>
              <a:r>
                <a:rPr lang="en-NZ" dirty="0"/>
                <a:t>50</a:t>
              </a:r>
              <a:endParaRPr lang="en-US" dirty="0"/>
            </a:p>
          </p:txBody>
        </p:sp>
        <p:sp>
          <p:nvSpPr>
            <p:cNvPr id="20" name="TextBox 19"/>
            <p:cNvSpPr txBox="1"/>
            <p:nvPr/>
          </p:nvSpPr>
          <p:spPr>
            <a:xfrm>
              <a:off x="1187624" y="4189730"/>
              <a:ext cx="504056" cy="369332"/>
            </a:xfrm>
            <a:prstGeom prst="rect">
              <a:avLst/>
            </a:prstGeom>
            <a:noFill/>
          </p:spPr>
          <p:txBody>
            <a:bodyPr wrap="square" rtlCol="0">
              <a:spAutoFit/>
            </a:bodyPr>
            <a:lstStyle/>
            <a:p>
              <a:r>
                <a:rPr lang="en-NZ" dirty="0"/>
                <a:t>55</a:t>
              </a:r>
              <a:endParaRPr lang="en-US" dirty="0"/>
            </a:p>
          </p:txBody>
        </p:sp>
        <p:sp>
          <p:nvSpPr>
            <p:cNvPr id="21" name="TextBox 20"/>
            <p:cNvSpPr txBox="1"/>
            <p:nvPr/>
          </p:nvSpPr>
          <p:spPr>
            <a:xfrm>
              <a:off x="1187624" y="3170246"/>
              <a:ext cx="504056" cy="369332"/>
            </a:xfrm>
            <a:prstGeom prst="rect">
              <a:avLst/>
            </a:prstGeom>
            <a:noFill/>
          </p:spPr>
          <p:txBody>
            <a:bodyPr wrap="square" rtlCol="0">
              <a:spAutoFit/>
            </a:bodyPr>
            <a:lstStyle/>
            <a:p>
              <a:r>
                <a:rPr lang="en-NZ" dirty="0"/>
                <a:t>60</a:t>
              </a:r>
              <a:endParaRPr lang="en-US" dirty="0"/>
            </a:p>
          </p:txBody>
        </p:sp>
        <p:sp>
          <p:nvSpPr>
            <p:cNvPr id="22" name="TextBox 21"/>
            <p:cNvSpPr txBox="1"/>
            <p:nvPr/>
          </p:nvSpPr>
          <p:spPr>
            <a:xfrm rot="18507636">
              <a:off x="1422204" y="2242481"/>
              <a:ext cx="878442" cy="707886"/>
            </a:xfrm>
            <a:prstGeom prst="rect">
              <a:avLst/>
            </a:prstGeom>
            <a:noFill/>
          </p:spPr>
          <p:txBody>
            <a:bodyPr wrap="square" rtlCol="0">
              <a:spAutoFit/>
            </a:bodyPr>
            <a:lstStyle/>
            <a:p>
              <a:r>
                <a:rPr lang="en-NZ" sz="2000" dirty="0" err="1">
                  <a:solidFill>
                    <a:schemeClr val="bg1"/>
                  </a:solidFill>
                </a:rPr>
                <a:t>Mất</a:t>
              </a:r>
              <a:r>
                <a:rPr lang="en-NZ" sz="2000" dirty="0">
                  <a:solidFill>
                    <a:schemeClr val="bg1"/>
                  </a:solidFill>
                </a:rPr>
                <a:t> </a:t>
              </a:r>
              <a:r>
                <a:rPr lang="en-NZ" sz="2000" dirty="0" err="1">
                  <a:solidFill>
                    <a:schemeClr val="bg1"/>
                  </a:solidFill>
                </a:rPr>
                <a:t>lược</a:t>
              </a:r>
              <a:endParaRPr lang="en-US" sz="2000" dirty="0">
                <a:solidFill>
                  <a:schemeClr val="bg1"/>
                </a:solidFill>
              </a:endParaRPr>
            </a:p>
          </p:txBody>
        </p:sp>
      </p:grpSp>
      <p:sp>
        <p:nvSpPr>
          <p:cNvPr id="23" name="Isosceles Triangle 22"/>
          <p:cNvSpPr/>
          <p:nvPr/>
        </p:nvSpPr>
        <p:spPr>
          <a:xfrm rot="5400000">
            <a:off x="145390" y="3015106"/>
            <a:ext cx="720080" cy="1010859"/>
          </a:xfrm>
          <a:prstGeom prst="triangle">
            <a:avLst/>
          </a:prstGeom>
          <a:solidFill>
            <a:srgbClr val="FB39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338975" y="3533216"/>
            <a:ext cx="900100" cy="400110"/>
          </a:xfrm>
          <a:prstGeom prst="rect">
            <a:avLst/>
          </a:prstGeom>
        </p:spPr>
        <p:txBody>
          <a:bodyPr wrap="square">
            <a:spAutoFit/>
          </a:bodyPr>
          <a:lstStyle/>
          <a:p>
            <a:pPr lvl="0" algn="ctr"/>
            <a:r>
              <a:rPr lang="en-NZ" sz="2000" b="1" cap="all" dirty="0">
                <a:ln/>
                <a:solidFill>
                  <a:srgbClr val="629DD1"/>
                </a:solidFill>
                <a:effectLst>
                  <a:outerShdw blurRad="19685" dist="12700" dir="5400000" algn="tl" rotWithShape="0">
                    <a:srgbClr val="629DD1">
                      <a:satMod val="130000"/>
                      <a:alpha val="60000"/>
                    </a:srgbClr>
                  </a:outerShdw>
                  <a:reflection blurRad="10000" stA="55000" endPos="48000" dist="500" dir="5400000" sy="-100000" algn="bl" rotWithShape="0"/>
                </a:effectLst>
              </a:rPr>
              <a:t>SPIN</a:t>
            </a:r>
            <a:endParaRPr lang="en-US" sz="2000" b="1" cap="all" dirty="0">
              <a:ln/>
              <a:solidFill>
                <a:srgbClr val="629DD1"/>
              </a:solidFill>
              <a:effectLst>
                <a:outerShdw blurRad="19685" dist="12700" dir="5400000" algn="tl" rotWithShape="0">
                  <a:srgbClr val="629DD1">
                    <a:satMod val="130000"/>
                    <a:alpha val="60000"/>
                  </a:srgbClr>
                </a:outerShdw>
                <a:reflection blurRad="10000" stA="55000" endPos="48000" dist="500" dir="5400000" sy="-100000" algn="bl" rotWithShape="0"/>
              </a:effectLst>
            </a:endParaRPr>
          </a:p>
        </p:txBody>
      </p:sp>
      <p:sp>
        <p:nvSpPr>
          <p:cNvPr id="25" name="Heart 24">
            <a:hlinkClick r:id="rId3" action="ppaction://hlinksldjump"/>
          </p:cNvPr>
          <p:cNvSpPr/>
          <p:nvPr/>
        </p:nvSpPr>
        <p:spPr>
          <a:xfrm>
            <a:off x="6467343" y="2279831"/>
            <a:ext cx="792088" cy="6217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hlinkClick r:id="rId4" action="ppaction://hlinksldjump"/>
              </a:rPr>
              <a:t>Q1</a:t>
            </a:r>
            <a:endParaRPr lang="en-US" dirty="0"/>
          </a:p>
        </p:txBody>
      </p:sp>
      <p:sp>
        <p:nvSpPr>
          <p:cNvPr id="26" name="Heart 25">
            <a:hlinkClick r:id="rId4" action="ppaction://hlinksldjump"/>
          </p:cNvPr>
          <p:cNvSpPr/>
          <p:nvPr/>
        </p:nvSpPr>
        <p:spPr>
          <a:xfrm>
            <a:off x="6486498" y="3263968"/>
            <a:ext cx="792088" cy="6217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hlinkClick r:id="rId5" action="ppaction://hlinksldjump"/>
              </a:rPr>
              <a:t>Q2</a:t>
            </a:r>
            <a:endParaRPr lang="en-US" dirty="0"/>
          </a:p>
        </p:txBody>
      </p:sp>
      <p:sp>
        <p:nvSpPr>
          <p:cNvPr id="27" name="Heart 26">
            <a:hlinkClick r:id="rId5" action="ppaction://hlinksldjump"/>
          </p:cNvPr>
          <p:cNvSpPr/>
          <p:nvPr/>
        </p:nvSpPr>
        <p:spPr>
          <a:xfrm>
            <a:off x="6486498" y="4168913"/>
            <a:ext cx="792088" cy="6217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hlinkClick r:id="rId6" action="ppaction://hlinksldjump"/>
              </a:rPr>
              <a:t>Q3</a:t>
            </a:r>
            <a:endParaRPr lang="en-US" dirty="0"/>
          </a:p>
        </p:txBody>
      </p:sp>
      <p:sp>
        <p:nvSpPr>
          <p:cNvPr id="28" name="Heart 27">
            <a:hlinkClick r:id="rId6" action="ppaction://hlinksldjump"/>
          </p:cNvPr>
          <p:cNvSpPr/>
          <p:nvPr/>
        </p:nvSpPr>
        <p:spPr>
          <a:xfrm>
            <a:off x="6486498" y="5083428"/>
            <a:ext cx="792088" cy="6217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hlinkClick r:id="rId7" action="ppaction://hlinksldjump"/>
              </a:rPr>
              <a:t>Q4</a:t>
            </a:r>
            <a:endParaRPr lang="en-US" dirty="0"/>
          </a:p>
        </p:txBody>
      </p:sp>
      <p:sp>
        <p:nvSpPr>
          <p:cNvPr id="29" name="Heart 28"/>
          <p:cNvSpPr/>
          <p:nvPr/>
        </p:nvSpPr>
        <p:spPr>
          <a:xfrm>
            <a:off x="7883637" y="5075224"/>
            <a:ext cx="792088" cy="6217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hlinkClick r:id="rId8" action="ppaction://hlinksldjump"/>
              </a:rPr>
              <a:t>Q8</a:t>
            </a:r>
            <a:endParaRPr lang="en-US" dirty="0"/>
          </a:p>
        </p:txBody>
      </p:sp>
      <p:sp>
        <p:nvSpPr>
          <p:cNvPr id="30" name="Heart 29"/>
          <p:cNvSpPr/>
          <p:nvPr/>
        </p:nvSpPr>
        <p:spPr>
          <a:xfrm>
            <a:off x="7904108" y="4161553"/>
            <a:ext cx="792088" cy="6217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hlinkClick r:id="rId9" action="ppaction://hlinksldjump"/>
              </a:rPr>
              <a:t>Q7</a:t>
            </a:r>
            <a:endParaRPr lang="en-US" dirty="0"/>
          </a:p>
        </p:txBody>
      </p:sp>
      <p:sp>
        <p:nvSpPr>
          <p:cNvPr id="31" name="Heart 30">
            <a:hlinkClick r:id="rId10" action="ppaction://hlinksldjump"/>
          </p:cNvPr>
          <p:cNvSpPr/>
          <p:nvPr/>
        </p:nvSpPr>
        <p:spPr>
          <a:xfrm>
            <a:off x="7882480" y="3250383"/>
            <a:ext cx="792088" cy="6217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hlinkClick r:id="rId11" action="ppaction://hlinksldjump"/>
              </a:rPr>
              <a:t>Q6</a:t>
            </a:r>
            <a:endParaRPr lang="en-US" dirty="0"/>
          </a:p>
        </p:txBody>
      </p:sp>
      <p:sp>
        <p:nvSpPr>
          <p:cNvPr id="32" name="Heart 31">
            <a:hlinkClick r:id="rId7" action="ppaction://hlinksldjump"/>
          </p:cNvPr>
          <p:cNvSpPr/>
          <p:nvPr/>
        </p:nvSpPr>
        <p:spPr>
          <a:xfrm>
            <a:off x="7882480" y="2217019"/>
            <a:ext cx="792088" cy="6217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hlinkClick r:id="rId10" action="ppaction://hlinksldjump"/>
              </a:rPr>
              <a:t>Q5</a:t>
            </a:r>
            <a:endParaRPr lang="en-US" dirty="0"/>
          </a:p>
        </p:txBody>
      </p:sp>
      <p:sp>
        <p:nvSpPr>
          <p:cNvPr id="33" name="TextBox 32"/>
          <p:cNvSpPr txBox="1"/>
          <p:nvPr/>
        </p:nvSpPr>
        <p:spPr>
          <a:xfrm>
            <a:off x="6863387" y="1476375"/>
            <a:ext cx="1690300" cy="400110"/>
          </a:xfrm>
          <a:prstGeom prst="rect">
            <a:avLst/>
          </a:prstGeom>
          <a:noFill/>
        </p:spPr>
        <p:txBody>
          <a:bodyPr wrap="square" rtlCol="0">
            <a:spAutoFit/>
          </a:bodyPr>
          <a:lstStyle/>
          <a:p>
            <a:pPr algn="ctr"/>
            <a:r>
              <a:rPr lang="en-NZ" sz="2000" b="1">
                <a:solidFill>
                  <a:srgbClr val="FF0000"/>
                </a:solidFill>
                <a:latin typeface="Times New Roman" pitchFamily="18" charset="0"/>
                <a:cs typeface="Times New Roman" pitchFamily="18" charset="0"/>
              </a:rPr>
              <a:t>CÂU HỎI</a:t>
            </a:r>
            <a:endParaRPr lang="en-US" sz="2000" b="1" dirty="0">
              <a:solidFill>
                <a:srgbClr val="FF0000"/>
              </a:solidFill>
              <a:latin typeface="Times New Roman" pitchFamily="18" charset="0"/>
              <a:cs typeface="Times New Roman" pitchFamily="18" charset="0"/>
            </a:endParaRPr>
          </a:p>
        </p:txBody>
      </p:sp>
      <p:sp>
        <p:nvSpPr>
          <p:cNvPr id="34" name="TextBox 33"/>
          <p:cNvSpPr txBox="1"/>
          <p:nvPr/>
        </p:nvSpPr>
        <p:spPr>
          <a:xfrm>
            <a:off x="6882542" y="5570742"/>
            <a:ext cx="184731" cy="369332"/>
          </a:xfrm>
          <a:prstGeom prst="rect">
            <a:avLst/>
          </a:prstGeom>
          <a:noFill/>
        </p:spPr>
        <p:txBody>
          <a:bodyPr wrap="none" rtlCol="0">
            <a:spAutoFit/>
          </a:bodyPr>
          <a:lstStyle/>
          <a:p>
            <a:endParaRPr lang="en-US" dirty="0"/>
          </a:p>
        </p:txBody>
      </p:sp>
      <p:sp>
        <p:nvSpPr>
          <p:cNvPr id="35" name="Right Arrow 34">
            <a:hlinkClick r:id="rId12" action="ppaction://hlinksldjump"/>
          </p:cNvPr>
          <p:cNvSpPr/>
          <p:nvPr/>
        </p:nvSpPr>
        <p:spPr>
          <a:xfrm>
            <a:off x="7596336" y="5940074"/>
            <a:ext cx="1368152" cy="9179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rgbClr val="92D050"/>
                </a:solidFill>
              </a:rPr>
              <a:t>NEXT</a:t>
            </a:r>
            <a:endParaRPr lang="en-US" dirty="0">
              <a:solidFill>
                <a:srgbClr val="92D050"/>
              </a:solidFill>
            </a:endParaRPr>
          </a:p>
        </p:txBody>
      </p:sp>
    </p:spTree>
    <p:extLst>
      <p:ext uri="{BB962C8B-B14F-4D97-AF65-F5344CB8AC3E}">
        <p14:creationId xmlns:p14="http://schemas.microsoft.com/office/powerpoint/2010/main" val="30197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endCondLst>
                                    <p:cond evt="onNext" delay="0">
                                      <p:tgtEl>
                                        <p:sldTgt/>
                                      </p:tgtEl>
                                    </p:cond>
                                  </p:endCondLst>
                                  <p:childTnLst>
                                    <p:animRot by="21600000">
                                      <p:cBhvr>
                                        <p:cTn id="11" dur="500" fill="hold"/>
                                        <p:tgtEl>
                                          <p:spTgt spid="8"/>
                                        </p:tgtEl>
                                        <p:attrNameLst>
                                          <p:attrName>r</p:attrName>
                                        </p:attrNameLst>
                                      </p:cBhvr>
                                    </p:animRot>
                                  </p:childTnLst>
                                </p:cTn>
                              </p:par>
                              <p:par>
                                <p:cTn id="12" presetID="8" presetClass="emph" presetSubtype="0" repeatCount="indefinite" fill="hold" nodeType="withEffect">
                                  <p:stCondLst>
                                    <p:cond delay="0"/>
                                  </p:stCondLst>
                                  <p:endCondLst>
                                    <p:cond evt="onNext" delay="0">
                                      <p:tgtEl>
                                        <p:sldTgt/>
                                      </p:tgtEl>
                                    </p:cond>
                                  </p:endCondLst>
                                  <p:childTnLst>
                                    <p:animRot by="21600000">
                                      <p:cBhvr>
                                        <p:cTn id="13" dur="5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3200" b="1">
                <a:solidFill>
                  <a:srgbClr val="C00000"/>
                </a:solidFill>
                <a:latin typeface="Times New Roman" pitchFamily="18" charset="0"/>
                <a:cs typeface="Times New Roman" pitchFamily="18" charset="0"/>
              </a:rPr>
              <a:t>VẬN DỤNG</a:t>
            </a:r>
          </a:p>
        </p:txBody>
      </p:sp>
      <p:sp>
        <p:nvSpPr>
          <p:cNvPr id="3" name="Content Placeholder 2"/>
          <p:cNvSpPr>
            <a:spLocks noGrp="1"/>
          </p:cNvSpPr>
          <p:nvPr>
            <p:ph idx="1"/>
          </p:nvPr>
        </p:nvSpPr>
        <p:spPr>
          <a:xfrm>
            <a:off x="457200" y="914400"/>
            <a:ext cx="8229600" cy="4754563"/>
          </a:xfrm>
        </p:spPr>
        <p:txBody>
          <a:bodyPr>
            <a:normAutofit fontScale="85000" lnSpcReduction="10000"/>
          </a:bodyPr>
          <a:lstStyle/>
          <a:p>
            <a:pPr marL="0" indent="0" algn="just">
              <a:lnSpc>
                <a:spcPct val="115000"/>
              </a:lnSpc>
              <a:spcBef>
                <a:spcPts val="600"/>
              </a:spcBef>
              <a:spcAft>
                <a:spcPts val="600"/>
              </a:spcAft>
              <a:buNone/>
            </a:pPr>
            <a:r>
              <a:rPr lang="en-US" b="1" u="sng">
                <a:latin typeface="Times New Roman"/>
                <a:ea typeface="Calibri"/>
                <a:cs typeface="Times New Roman"/>
              </a:rPr>
              <a:t>Bài tập:</a:t>
            </a:r>
            <a:endParaRPr lang="en-US" sz="2400" b="1">
              <a:ea typeface="Calibri"/>
              <a:cs typeface="Times New Roman"/>
            </a:endParaRPr>
          </a:p>
          <a:p>
            <a:pPr marL="0" indent="0" algn="just">
              <a:lnSpc>
                <a:spcPct val="115000"/>
              </a:lnSpc>
              <a:spcBef>
                <a:spcPts val="600"/>
              </a:spcBef>
              <a:spcAft>
                <a:spcPts val="600"/>
              </a:spcAft>
              <a:buNone/>
            </a:pPr>
            <a:r>
              <a:rPr lang="en-US">
                <a:latin typeface="Times New Roman"/>
                <a:ea typeface="Calibri"/>
                <a:cs typeface="Times New Roman"/>
              </a:rPr>
              <a:t>Bạn Lan muốn trồng một vườn rau ăn lá tại nhà như xà lách, cải xanh. Nhưng bạn chưa có kinh nghiệm trong việc chăm sóc rau xanh. Em hãy hướng dẫn bạn cách chuẩn bị đất và bón phân cho phù hợp với từng giai đoạn phát triển của rau. Nếu lượng phân bón còn dư, em đưa ra biện pháp bảo quản hợp lí để có thể sử dụng cho lần trồng sau.</a:t>
            </a:r>
          </a:p>
          <a:p>
            <a:pPr marL="0" indent="0" algn="just">
              <a:lnSpc>
                <a:spcPct val="115000"/>
              </a:lnSpc>
              <a:spcBef>
                <a:spcPts val="600"/>
              </a:spcBef>
              <a:spcAft>
                <a:spcPts val="600"/>
              </a:spcAft>
              <a:buNone/>
            </a:pPr>
            <a:r>
              <a:rPr lang="en-US" b="1" u="sng">
                <a:latin typeface="Times New Roman"/>
                <a:ea typeface="Calibri"/>
                <a:cs typeface="Times New Roman"/>
              </a:rPr>
              <a:t>Yêu cầu:</a:t>
            </a:r>
            <a:r>
              <a:rPr lang="en-US" b="1">
                <a:latin typeface="Times New Roman"/>
                <a:ea typeface="Calibri"/>
                <a:cs typeface="Times New Roman"/>
              </a:rPr>
              <a:t> </a:t>
            </a:r>
            <a:r>
              <a:rPr lang="en-US">
                <a:latin typeface="Times New Roman"/>
                <a:ea typeface="Calibri"/>
                <a:cs typeface="Times New Roman"/>
              </a:rPr>
              <a:t>mỗi bạn về nhà làm bài tập vào giấy và nộp lại vào tiết học sau.</a:t>
            </a:r>
          </a:p>
          <a:p>
            <a:pPr algn="just">
              <a:lnSpc>
                <a:spcPct val="115000"/>
              </a:lnSpc>
              <a:spcBef>
                <a:spcPts val="600"/>
              </a:spcBef>
              <a:spcAft>
                <a:spcPts val="600"/>
              </a:spcAft>
              <a:buFontTx/>
              <a:buChar char="-"/>
            </a:pPr>
            <a:endParaRPr lang="en-US" sz="2400">
              <a:ea typeface="Calibri"/>
              <a:cs typeface="Times New Roman"/>
            </a:endParaRPr>
          </a:p>
          <a:p>
            <a:endParaRPr lang="en-US"/>
          </a:p>
        </p:txBody>
      </p:sp>
    </p:spTree>
    <p:extLst>
      <p:ext uri="{BB962C8B-B14F-4D97-AF65-F5344CB8AC3E}">
        <p14:creationId xmlns:p14="http://schemas.microsoft.com/office/powerpoint/2010/main" val="1139132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10092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3200" b="1">
                <a:solidFill>
                  <a:srgbClr val="C00000"/>
                </a:solidFill>
                <a:latin typeface="Times New Roman" pitchFamily="18" charset="0"/>
                <a:ea typeface="+mn-ea"/>
                <a:cs typeface="Times New Roman" pitchFamily="18" charset="0"/>
              </a:rPr>
              <a:t>LUYỆN TẬP</a:t>
            </a:r>
            <a:br>
              <a:rPr lang="en-US" sz="3200" b="1">
                <a:solidFill>
                  <a:prstClr val="black"/>
                </a:solidFill>
                <a:latin typeface="Times New Roman" pitchFamily="18" charset="0"/>
                <a:ea typeface="+mn-ea"/>
                <a:cs typeface="Times New Roman" pitchFamily="18" charset="0"/>
              </a:rPr>
            </a:br>
            <a:endParaRPr lang="en-US"/>
          </a:p>
        </p:txBody>
      </p:sp>
      <p:sp>
        <p:nvSpPr>
          <p:cNvPr id="3" name="Content Placeholder 2"/>
          <p:cNvSpPr>
            <a:spLocks noGrp="1"/>
          </p:cNvSpPr>
          <p:nvPr>
            <p:ph idx="1"/>
          </p:nvPr>
        </p:nvSpPr>
        <p:spPr>
          <a:xfrm>
            <a:off x="533400" y="762000"/>
            <a:ext cx="8229600" cy="4525963"/>
          </a:xfrm>
        </p:spPr>
        <p:txBody>
          <a:bodyPr/>
          <a:lstStyle/>
          <a:p>
            <a:pPr marL="0" indent="0">
              <a:buNone/>
            </a:pPr>
            <a:r>
              <a:rPr lang="en-US" b="1">
                <a:latin typeface="Times New Roman" pitchFamily="18" charset="0"/>
                <a:cs typeface="Times New Roman" pitchFamily="18" charset="0"/>
              </a:rPr>
              <a:t>Câu hỏi 1</a:t>
            </a:r>
            <a:r>
              <a:rPr lang="en-US">
                <a:latin typeface="Times New Roman" pitchFamily="18" charset="0"/>
                <a:cs typeface="Times New Roman" pitchFamily="18" charset="0"/>
              </a:rPr>
              <a:t>: Phân bón nào sau đây sử dụng nhiều và liên tục làm đất hóa chua?</a:t>
            </a:r>
          </a:p>
          <a:p>
            <a:pPr marL="0" indent="0">
              <a:buNone/>
            </a:pPr>
            <a:r>
              <a:rPr lang="en-US">
                <a:latin typeface="Times New Roman" pitchFamily="18" charset="0"/>
                <a:cs typeface="Times New Roman" pitchFamily="18" charset="0"/>
              </a:rPr>
              <a:t>A. Phân chuồng</a:t>
            </a:r>
          </a:p>
          <a:p>
            <a:pPr marL="0" indent="0">
              <a:buNone/>
            </a:pPr>
            <a:r>
              <a:rPr lang="en-US">
                <a:latin typeface="Times New Roman" pitchFamily="18" charset="0"/>
                <a:cs typeface="Times New Roman" pitchFamily="18" charset="0"/>
              </a:rPr>
              <a:t>B. Phân đạm, kali</a:t>
            </a:r>
          </a:p>
          <a:p>
            <a:pPr marL="0" indent="0">
              <a:buNone/>
            </a:pPr>
            <a:r>
              <a:rPr lang="en-US">
                <a:latin typeface="Times New Roman" pitchFamily="18" charset="0"/>
                <a:cs typeface="Times New Roman" pitchFamily="18" charset="0"/>
              </a:rPr>
              <a:t>C. Phân xanh </a:t>
            </a:r>
          </a:p>
          <a:p>
            <a:pPr marL="0" indent="0">
              <a:buNone/>
            </a:pPr>
            <a:r>
              <a:rPr lang="en-US">
                <a:latin typeface="Times New Roman" pitchFamily="18" charset="0"/>
                <a:cs typeface="Times New Roman" pitchFamily="18" charset="0"/>
              </a:rPr>
              <a:t>D. Phân vi sinh </a:t>
            </a:r>
          </a:p>
        </p:txBody>
      </p:sp>
      <p:sp>
        <p:nvSpPr>
          <p:cNvPr id="4" name="Right Arrow 3">
            <a:hlinkClick r:id="rId5" action="ppaction://hlinksldjump"/>
          </p:cNvPr>
          <p:cNvSpPr/>
          <p:nvPr/>
        </p:nvSpPr>
        <p:spPr>
          <a:xfrm>
            <a:off x="722085" y="5951562"/>
            <a:ext cx="38100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41" descr="Đong 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894162"/>
            <a:ext cx="2438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38"/>
          <p:cNvSpPr>
            <a:spLocks noChangeArrowheads="1"/>
          </p:cNvSpPr>
          <p:nvPr/>
        </p:nvSpPr>
        <p:spPr bwMode="auto">
          <a:xfrm>
            <a:off x="4359729" y="42624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FF3300"/>
                </a:solidFill>
              </a:rPr>
              <a:t>00</a:t>
            </a:r>
          </a:p>
        </p:txBody>
      </p:sp>
      <p:sp>
        <p:nvSpPr>
          <p:cNvPr id="8" name="Oval 37"/>
          <p:cNvSpPr>
            <a:spLocks noChangeArrowheads="1"/>
          </p:cNvSpPr>
          <p:nvPr/>
        </p:nvSpPr>
        <p:spPr bwMode="auto">
          <a:xfrm>
            <a:off x="4359729" y="424431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01</a:t>
            </a:r>
          </a:p>
        </p:txBody>
      </p:sp>
      <p:sp>
        <p:nvSpPr>
          <p:cNvPr id="9" name="Oval 36"/>
          <p:cNvSpPr>
            <a:spLocks noChangeArrowheads="1"/>
          </p:cNvSpPr>
          <p:nvPr/>
        </p:nvSpPr>
        <p:spPr bwMode="auto">
          <a:xfrm>
            <a:off x="4356100" y="42751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02</a:t>
            </a:r>
          </a:p>
        </p:txBody>
      </p:sp>
      <p:sp>
        <p:nvSpPr>
          <p:cNvPr id="10" name="Oval 35"/>
          <p:cNvSpPr>
            <a:spLocks noChangeArrowheads="1"/>
          </p:cNvSpPr>
          <p:nvPr/>
        </p:nvSpPr>
        <p:spPr bwMode="auto">
          <a:xfrm>
            <a:off x="4356100" y="42624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03</a:t>
            </a:r>
          </a:p>
        </p:txBody>
      </p:sp>
      <p:sp>
        <p:nvSpPr>
          <p:cNvPr id="11" name="Oval 34"/>
          <p:cNvSpPr>
            <a:spLocks noChangeArrowheads="1"/>
          </p:cNvSpPr>
          <p:nvPr/>
        </p:nvSpPr>
        <p:spPr bwMode="auto">
          <a:xfrm>
            <a:off x="4356100" y="424431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04</a:t>
            </a:r>
          </a:p>
        </p:txBody>
      </p:sp>
      <p:sp>
        <p:nvSpPr>
          <p:cNvPr id="12" name="Oval 33"/>
          <p:cNvSpPr>
            <a:spLocks noChangeArrowheads="1"/>
          </p:cNvSpPr>
          <p:nvPr/>
        </p:nvSpPr>
        <p:spPr bwMode="auto">
          <a:xfrm>
            <a:off x="4356100" y="42878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05</a:t>
            </a:r>
          </a:p>
        </p:txBody>
      </p:sp>
      <p:sp>
        <p:nvSpPr>
          <p:cNvPr id="13" name="Oval 32"/>
          <p:cNvSpPr>
            <a:spLocks noChangeArrowheads="1"/>
          </p:cNvSpPr>
          <p:nvPr/>
        </p:nvSpPr>
        <p:spPr bwMode="auto">
          <a:xfrm>
            <a:off x="4356100" y="42751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06</a:t>
            </a:r>
          </a:p>
        </p:txBody>
      </p:sp>
      <p:sp>
        <p:nvSpPr>
          <p:cNvPr id="14" name="Oval 31"/>
          <p:cNvSpPr>
            <a:spLocks noChangeArrowheads="1"/>
          </p:cNvSpPr>
          <p:nvPr/>
        </p:nvSpPr>
        <p:spPr bwMode="auto">
          <a:xfrm>
            <a:off x="4356100" y="42624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07</a:t>
            </a:r>
          </a:p>
        </p:txBody>
      </p:sp>
      <p:sp>
        <p:nvSpPr>
          <p:cNvPr id="15" name="Oval 30"/>
          <p:cNvSpPr>
            <a:spLocks noChangeArrowheads="1"/>
          </p:cNvSpPr>
          <p:nvPr/>
        </p:nvSpPr>
        <p:spPr bwMode="auto">
          <a:xfrm>
            <a:off x="4356100" y="42624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08</a:t>
            </a:r>
          </a:p>
        </p:txBody>
      </p:sp>
      <p:sp>
        <p:nvSpPr>
          <p:cNvPr id="16" name="Oval 29"/>
          <p:cNvSpPr>
            <a:spLocks noChangeArrowheads="1"/>
          </p:cNvSpPr>
          <p:nvPr/>
        </p:nvSpPr>
        <p:spPr bwMode="auto">
          <a:xfrm>
            <a:off x="4356100" y="42624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09</a:t>
            </a:r>
          </a:p>
        </p:txBody>
      </p:sp>
      <p:sp>
        <p:nvSpPr>
          <p:cNvPr id="17" name="Oval 28"/>
          <p:cNvSpPr>
            <a:spLocks noChangeArrowheads="1"/>
          </p:cNvSpPr>
          <p:nvPr/>
        </p:nvSpPr>
        <p:spPr bwMode="auto">
          <a:xfrm>
            <a:off x="4356100" y="426246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10</a:t>
            </a:r>
          </a:p>
        </p:txBody>
      </p:sp>
      <p:sp>
        <p:nvSpPr>
          <p:cNvPr id="18" name="Oval 17"/>
          <p:cNvSpPr/>
          <p:nvPr/>
        </p:nvSpPr>
        <p:spPr>
          <a:xfrm>
            <a:off x="542471" y="24384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00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16"/>
                                        </p:tgtEl>
                                      </p:cBhvr>
                                    </p:animEffect>
                                    <p:set>
                                      <p:cBhvr>
                                        <p:cTn id="1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14"/>
                                        </p:tgtEl>
                                      </p:cBhvr>
                                    </p:animEffect>
                                    <p:set>
                                      <p:cBhvr>
                                        <p:cTn id="19"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13"/>
                                        </p:tgtEl>
                                      </p:cBhvr>
                                    </p:animEffect>
                                    <p:set>
                                      <p:cBhvr>
                                        <p:cTn id="23"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12"/>
                                        </p:tgtEl>
                                      </p:cBhvr>
                                    </p:animEffect>
                                    <p:set>
                                      <p:cBhvr>
                                        <p:cTn id="2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10"/>
                                        </p:tgtEl>
                                      </p:cBhvr>
                                    </p:animEffect>
                                    <p:set>
                                      <p:cBhvr>
                                        <p:cTn id="3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3200" b="1">
                <a:solidFill>
                  <a:srgbClr val="C00000"/>
                </a:solidFill>
                <a:latin typeface="Times New Roman" pitchFamily="18" charset="0"/>
                <a:ea typeface="+mn-ea"/>
                <a:cs typeface="Times New Roman" pitchFamily="18" charset="0"/>
              </a:rPr>
              <a:t>LUYỆN TẬP</a:t>
            </a:r>
            <a:br>
              <a:rPr lang="en-US" sz="3200" b="1">
                <a:solidFill>
                  <a:prstClr val="black"/>
                </a:solidFill>
                <a:latin typeface="Times New Roman" pitchFamily="18" charset="0"/>
                <a:ea typeface="+mn-ea"/>
                <a:cs typeface="Times New Roman" pitchFamily="18" charset="0"/>
              </a:rPr>
            </a:br>
            <a:endParaRPr lang="en-US"/>
          </a:p>
        </p:txBody>
      </p:sp>
      <p:sp>
        <p:nvSpPr>
          <p:cNvPr id="4" name="Rectangle 3"/>
          <p:cNvSpPr/>
          <p:nvPr/>
        </p:nvSpPr>
        <p:spPr>
          <a:xfrm>
            <a:off x="355600" y="1066800"/>
            <a:ext cx="8153400" cy="3659463"/>
          </a:xfrm>
          <a:prstGeom prst="rect">
            <a:avLst/>
          </a:prstGeom>
        </p:spPr>
        <p:txBody>
          <a:bodyPr wrap="square">
            <a:spAutoFit/>
          </a:bodyPr>
          <a:lstStyle/>
          <a:p>
            <a:pPr lvl="0">
              <a:spcBef>
                <a:spcPct val="20000"/>
              </a:spcBef>
            </a:pPr>
            <a:r>
              <a:rPr lang="en-US" sz="2800" b="1">
                <a:solidFill>
                  <a:prstClr val="black"/>
                </a:solidFill>
                <a:latin typeface="Times New Roman" pitchFamily="18" charset="0"/>
                <a:cs typeface="Times New Roman" pitchFamily="18" charset="0"/>
              </a:rPr>
              <a:t>Câu hỏi 2</a:t>
            </a:r>
            <a:r>
              <a:rPr lang="en-US" sz="2800">
                <a:solidFill>
                  <a:prstClr val="black"/>
                </a:solidFill>
                <a:latin typeface="Times New Roman" pitchFamily="18" charset="0"/>
                <a:cs typeface="Times New Roman" pitchFamily="18" charset="0"/>
              </a:rPr>
              <a:t>: Điều kiện để ủ nóng phân hữu cơ là gì? </a:t>
            </a:r>
          </a:p>
          <a:p>
            <a:pPr lvl="0">
              <a:spcBef>
                <a:spcPct val="20000"/>
              </a:spcBef>
            </a:pPr>
            <a:r>
              <a:rPr lang="en-US" sz="2800">
                <a:solidFill>
                  <a:prstClr val="black"/>
                </a:solidFill>
                <a:latin typeface="Times New Roman" pitchFamily="18" charset="0"/>
                <a:cs typeface="Times New Roman" pitchFamily="18" charset="0"/>
              </a:rPr>
              <a:t>A. </a:t>
            </a:r>
            <a:r>
              <a:rPr lang="en-US" sz="2800">
                <a:latin typeface="Times New Roman"/>
              </a:rPr>
              <a:t>T</a:t>
            </a:r>
            <a:r>
              <a:rPr lang="en-US" sz="2800">
                <a:latin typeface="Times New Roman"/>
                <a:ea typeface="Calibri"/>
              </a:rPr>
              <a:t>hoáng khí nhiệt độ tăng nhanh đạt 60</a:t>
            </a:r>
            <a:r>
              <a:rPr lang="en-US" sz="2800" baseline="30000">
                <a:latin typeface="Times New Roman"/>
                <a:ea typeface="Calibri"/>
              </a:rPr>
              <a:t>0</a:t>
            </a:r>
            <a:r>
              <a:rPr lang="en-US" sz="2800">
                <a:latin typeface="Times New Roman"/>
                <a:ea typeface="Calibri"/>
              </a:rPr>
              <a:t>C – 70</a:t>
            </a:r>
            <a:r>
              <a:rPr lang="en-US" sz="2800" baseline="30000">
                <a:latin typeface="Times New Roman"/>
                <a:ea typeface="Calibri"/>
              </a:rPr>
              <a:t>0</a:t>
            </a:r>
            <a:r>
              <a:rPr lang="en-US" sz="2800">
                <a:latin typeface="Times New Roman"/>
                <a:ea typeface="Calibri"/>
              </a:rPr>
              <a:t>C</a:t>
            </a:r>
            <a:endParaRPr lang="en-US" sz="2800">
              <a:solidFill>
                <a:prstClr val="black"/>
              </a:solidFill>
              <a:latin typeface="Times New Roman" pitchFamily="18" charset="0"/>
              <a:cs typeface="Times New Roman" pitchFamily="18" charset="0"/>
            </a:endParaRPr>
          </a:p>
          <a:p>
            <a:pPr algn="just">
              <a:lnSpc>
                <a:spcPct val="115000"/>
              </a:lnSpc>
              <a:spcBef>
                <a:spcPts val="600"/>
              </a:spcBef>
              <a:spcAft>
                <a:spcPts val="0"/>
              </a:spcAft>
            </a:pPr>
            <a:r>
              <a:rPr lang="en-US" sz="2800">
                <a:solidFill>
                  <a:prstClr val="black"/>
                </a:solidFill>
                <a:latin typeface="Times New Roman" pitchFamily="18" charset="0"/>
                <a:cs typeface="Times New Roman" pitchFamily="18" charset="0"/>
              </a:rPr>
              <a:t>B. </a:t>
            </a:r>
            <a:r>
              <a:rPr lang="en-US" sz="2800">
                <a:latin typeface="Times New Roman"/>
                <a:cs typeface="Times New Roman"/>
              </a:rPr>
              <a:t>P</a:t>
            </a:r>
            <a:r>
              <a:rPr lang="en-US" sz="2800">
                <a:latin typeface="Times New Roman"/>
                <a:ea typeface="Calibri"/>
                <a:cs typeface="Times New Roman"/>
              </a:rPr>
              <a:t>hân được nén chặt, tưới nước đẩy hết không khí ra khỏi đóng ủ.</a:t>
            </a:r>
            <a:endParaRPr lang="en-US" sz="2800">
              <a:solidFill>
                <a:prstClr val="black"/>
              </a:solidFill>
              <a:latin typeface="Times New Roman" pitchFamily="18" charset="0"/>
              <a:cs typeface="Times New Roman" pitchFamily="18" charset="0"/>
            </a:endParaRPr>
          </a:p>
          <a:p>
            <a:pPr lvl="0">
              <a:spcBef>
                <a:spcPct val="20000"/>
              </a:spcBef>
            </a:pPr>
            <a:r>
              <a:rPr lang="en-US" sz="2800">
                <a:solidFill>
                  <a:prstClr val="black"/>
                </a:solidFill>
                <a:latin typeface="Times New Roman" pitchFamily="18" charset="0"/>
                <a:cs typeface="Times New Roman" pitchFamily="18" charset="0"/>
              </a:rPr>
              <a:t>C. </a:t>
            </a:r>
            <a:r>
              <a:rPr lang="en-US" sz="2800">
                <a:solidFill>
                  <a:prstClr val="black"/>
                </a:solidFill>
                <a:latin typeface="Times New Roman"/>
              </a:rPr>
              <a:t>T</a:t>
            </a:r>
            <a:r>
              <a:rPr lang="en-US" sz="2800">
                <a:solidFill>
                  <a:prstClr val="black"/>
                </a:solidFill>
                <a:latin typeface="Times New Roman"/>
                <a:ea typeface="Calibri"/>
              </a:rPr>
              <a:t>hoáng khí nhiệt độ tăng nhanh đạt 20</a:t>
            </a:r>
            <a:r>
              <a:rPr lang="en-US" sz="2800" baseline="30000">
                <a:solidFill>
                  <a:prstClr val="black"/>
                </a:solidFill>
                <a:latin typeface="Times New Roman"/>
                <a:ea typeface="Calibri"/>
              </a:rPr>
              <a:t>0</a:t>
            </a:r>
            <a:r>
              <a:rPr lang="en-US" sz="2800">
                <a:solidFill>
                  <a:prstClr val="black"/>
                </a:solidFill>
                <a:latin typeface="Times New Roman"/>
                <a:ea typeface="Calibri"/>
              </a:rPr>
              <a:t>C – 35</a:t>
            </a:r>
            <a:r>
              <a:rPr lang="en-US" sz="2800" baseline="30000">
                <a:solidFill>
                  <a:prstClr val="black"/>
                </a:solidFill>
                <a:latin typeface="Times New Roman"/>
                <a:ea typeface="Calibri"/>
              </a:rPr>
              <a:t>0</a:t>
            </a:r>
            <a:r>
              <a:rPr lang="en-US" sz="2800">
                <a:solidFill>
                  <a:prstClr val="black"/>
                </a:solidFill>
                <a:latin typeface="Times New Roman"/>
                <a:ea typeface="Calibri"/>
              </a:rPr>
              <a:t>C</a:t>
            </a:r>
            <a:endParaRPr lang="en-US" sz="2800">
              <a:solidFill>
                <a:prstClr val="black"/>
              </a:solidFill>
              <a:latin typeface="Times New Roman" pitchFamily="18" charset="0"/>
              <a:cs typeface="Times New Roman" pitchFamily="18" charset="0"/>
            </a:endParaRPr>
          </a:p>
          <a:p>
            <a:pPr lvl="0">
              <a:spcBef>
                <a:spcPct val="20000"/>
              </a:spcBef>
            </a:pPr>
            <a:r>
              <a:rPr lang="en-US" sz="2800">
                <a:solidFill>
                  <a:prstClr val="black"/>
                </a:solidFill>
                <a:latin typeface="Times New Roman" pitchFamily="18" charset="0"/>
                <a:cs typeface="Times New Roman" pitchFamily="18" charset="0"/>
              </a:rPr>
              <a:t>D. </a:t>
            </a:r>
            <a:r>
              <a:rPr lang="en-US" sz="2800">
                <a:solidFill>
                  <a:prstClr val="black"/>
                </a:solidFill>
                <a:latin typeface="Times New Roman"/>
              </a:rPr>
              <a:t>Kị</a:t>
            </a:r>
            <a:r>
              <a:rPr lang="en-US" sz="2800">
                <a:solidFill>
                  <a:prstClr val="black"/>
                </a:solidFill>
                <a:latin typeface="Times New Roman"/>
                <a:ea typeface="Calibri"/>
              </a:rPr>
              <a:t> khí nhiệt độ tăng nhanh đạt 60</a:t>
            </a:r>
            <a:r>
              <a:rPr lang="en-US" sz="2800" baseline="30000">
                <a:solidFill>
                  <a:prstClr val="black"/>
                </a:solidFill>
                <a:latin typeface="Times New Roman"/>
                <a:ea typeface="Calibri"/>
              </a:rPr>
              <a:t>0</a:t>
            </a:r>
            <a:r>
              <a:rPr lang="en-US" sz="2800">
                <a:solidFill>
                  <a:prstClr val="black"/>
                </a:solidFill>
                <a:latin typeface="Times New Roman"/>
                <a:ea typeface="Calibri"/>
              </a:rPr>
              <a:t>C – 70</a:t>
            </a:r>
            <a:r>
              <a:rPr lang="en-US" sz="2800" baseline="30000">
                <a:solidFill>
                  <a:prstClr val="black"/>
                </a:solidFill>
                <a:latin typeface="Times New Roman"/>
                <a:ea typeface="Calibri"/>
              </a:rPr>
              <a:t>0</a:t>
            </a:r>
            <a:r>
              <a:rPr lang="en-US" sz="2800">
                <a:solidFill>
                  <a:prstClr val="black"/>
                </a:solidFill>
                <a:latin typeface="Times New Roman"/>
                <a:ea typeface="Calibri"/>
              </a:rPr>
              <a:t>C</a:t>
            </a:r>
            <a:endParaRPr lang="en-US" sz="2800">
              <a:solidFill>
                <a:prstClr val="black"/>
              </a:solidFill>
              <a:latin typeface="Times New Roman" pitchFamily="18" charset="0"/>
              <a:cs typeface="Times New Roman" pitchFamily="18" charset="0"/>
            </a:endParaRPr>
          </a:p>
          <a:p>
            <a:pPr lvl="0">
              <a:spcBef>
                <a:spcPct val="20000"/>
              </a:spcBef>
            </a:pPr>
            <a:endParaRPr lang="en-US" sz="2800">
              <a:solidFill>
                <a:prstClr val="black"/>
              </a:solidFill>
              <a:latin typeface="Times New Roman" pitchFamily="18" charset="0"/>
              <a:cs typeface="Times New Roman" pitchFamily="18" charset="0"/>
            </a:endParaRPr>
          </a:p>
        </p:txBody>
      </p:sp>
      <p:sp>
        <p:nvSpPr>
          <p:cNvPr id="5" name="Right Arrow 4">
            <a:hlinkClick r:id="rId5" action="ppaction://hlinksldjump"/>
          </p:cNvPr>
          <p:cNvSpPr/>
          <p:nvPr/>
        </p:nvSpPr>
        <p:spPr>
          <a:xfrm>
            <a:off x="453571" y="5867400"/>
            <a:ext cx="38100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41" descr="Đong 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0786" y="4267200"/>
            <a:ext cx="2438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38"/>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FF3300"/>
                </a:solidFill>
              </a:rPr>
              <a:t>00</a:t>
            </a:r>
          </a:p>
        </p:txBody>
      </p:sp>
      <p:sp>
        <p:nvSpPr>
          <p:cNvPr id="9" name="Oval 37"/>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01</a:t>
            </a:r>
          </a:p>
        </p:txBody>
      </p:sp>
      <p:sp>
        <p:nvSpPr>
          <p:cNvPr id="10" name="Oval 36"/>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02</a:t>
            </a:r>
          </a:p>
        </p:txBody>
      </p:sp>
      <p:sp>
        <p:nvSpPr>
          <p:cNvPr id="11" name="Oval 35"/>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03</a:t>
            </a:r>
          </a:p>
        </p:txBody>
      </p:sp>
      <p:sp>
        <p:nvSpPr>
          <p:cNvPr id="12" name="Oval 34"/>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04</a:t>
            </a:r>
          </a:p>
        </p:txBody>
      </p:sp>
      <p:sp>
        <p:nvSpPr>
          <p:cNvPr id="13" name="Oval 33"/>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05</a:t>
            </a:r>
          </a:p>
        </p:txBody>
      </p:sp>
      <p:sp>
        <p:nvSpPr>
          <p:cNvPr id="14" name="Oval 32"/>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06</a:t>
            </a:r>
          </a:p>
        </p:txBody>
      </p:sp>
      <p:sp>
        <p:nvSpPr>
          <p:cNvPr id="15" name="Oval 31"/>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07</a:t>
            </a:r>
          </a:p>
        </p:txBody>
      </p:sp>
      <p:sp>
        <p:nvSpPr>
          <p:cNvPr id="16" name="Oval 30"/>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08</a:t>
            </a:r>
          </a:p>
        </p:txBody>
      </p:sp>
      <p:sp>
        <p:nvSpPr>
          <p:cNvPr id="17" name="Oval 29"/>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09</a:t>
            </a:r>
          </a:p>
        </p:txBody>
      </p:sp>
      <p:sp>
        <p:nvSpPr>
          <p:cNvPr id="18" name="Oval 28"/>
          <p:cNvSpPr>
            <a:spLocks noChangeArrowheads="1"/>
          </p:cNvSpPr>
          <p:nvPr/>
        </p:nvSpPr>
        <p:spPr bwMode="auto">
          <a:xfrm>
            <a:off x="3414486" y="46355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10</a:t>
            </a:r>
          </a:p>
        </p:txBody>
      </p:sp>
      <p:sp>
        <p:nvSpPr>
          <p:cNvPr id="19" name="Oval 18"/>
          <p:cNvSpPr/>
          <p:nvPr/>
        </p:nvSpPr>
        <p:spPr>
          <a:xfrm>
            <a:off x="275771" y="16002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972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12"/>
                                        </p:tgtEl>
                                      </p:cBhvr>
                                    </p:animEffect>
                                    <p:set>
                                      <p:cBhvr>
                                        <p:cTn id="3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11"/>
                                        </p:tgtEl>
                                      </p:cBhvr>
                                    </p:animEffect>
                                    <p:set>
                                      <p:cBhvr>
                                        <p:cTn id="3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a:solidFill>
                  <a:srgbClr val="C00000"/>
                </a:solidFill>
                <a:latin typeface="Times New Roman" pitchFamily="18" charset="0"/>
                <a:cs typeface="Times New Roman" pitchFamily="18" charset="0"/>
              </a:rPr>
              <a:t>KHỞI ĐỘNG:</a:t>
            </a:r>
          </a:p>
        </p:txBody>
      </p:sp>
      <p:sp>
        <p:nvSpPr>
          <p:cNvPr id="3" name="Content Placeholder 2"/>
          <p:cNvSpPr>
            <a:spLocks noGrp="1"/>
          </p:cNvSpPr>
          <p:nvPr>
            <p:ph idx="1"/>
          </p:nvPr>
        </p:nvSpPr>
        <p:spPr/>
        <p:txBody>
          <a:bodyPr/>
          <a:lstStyle/>
          <a:p>
            <a:pPr marL="0" indent="0">
              <a:buNone/>
            </a:pPr>
            <a:r>
              <a:rPr lang="en-US">
                <a:latin typeface="Times New Roman" pitchFamily="18" charset="0"/>
                <a:cs typeface="Times New Roman" pitchFamily="18" charset="0"/>
              </a:rPr>
              <a:t>Mời các em xem đoạn video sau trong 5 phút:</a:t>
            </a:r>
          </a:p>
          <a:p>
            <a:pPr marL="0" indent="0">
              <a:buNone/>
            </a:pP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62200"/>
            <a:ext cx="7467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hlinkClick r:id="rId4" action="ppaction://program"/>
          </p:cNvPr>
          <p:cNvSpPr/>
          <p:nvPr/>
        </p:nvSpPr>
        <p:spPr>
          <a:xfrm>
            <a:off x="6248400" y="6036129"/>
            <a:ext cx="17526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a:latin typeface="Times New Roman" pitchFamily="18" charset="0"/>
                <a:cs typeface="Times New Roman" pitchFamily="18" charset="0"/>
                <a:hlinkClick r:id="rId4" action="ppaction://program"/>
              </a:rPr>
              <a:t>XEM PHIM</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1708625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229600" cy="1143000"/>
          </a:xfrm>
        </p:spPr>
        <p:txBody>
          <a:bodyPr>
            <a:normAutofit fontScale="90000"/>
          </a:bodyPr>
          <a:lstStyle/>
          <a:p>
            <a:pPr lvl="0">
              <a:spcBef>
                <a:spcPts val="0"/>
              </a:spcBef>
            </a:pPr>
            <a:r>
              <a:rPr lang="en-US" sz="3200" b="1">
                <a:solidFill>
                  <a:srgbClr val="C00000"/>
                </a:solidFill>
                <a:latin typeface="Times New Roman" pitchFamily="18" charset="0"/>
                <a:ea typeface="+mn-ea"/>
                <a:cs typeface="Times New Roman" pitchFamily="18" charset="0"/>
              </a:rPr>
              <a:t>LUYỆN TẬP</a:t>
            </a:r>
            <a:br>
              <a:rPr lang="en-US" sz="3200" b="1">
                <a:solidFill>
                  <a:prstClr val="black"/>
                </a:solidFill>
                <a:latin typeface="Times New Roman" pitchFamily="18" charset="0"/>
                <a:ea typeface="+mn-ea"/>
                <a:cs typeface="Times New Roman" pitchFamily="18" charset="0"/>
              </a:rPr>
            </a:br>
            <a:endParaRPr lang="en-US"/>
          </a:p>
        </p:txBody>
      </p:sp>
      <p:sp>
        <p:nvSpPr>
          <p:cNvPr id="4" name="Rectangle 3"/>
          <p:cNvSpPr/>
          <p:nvPr/>
        </p:nvSpPr>
        <p:spPr>
          <a:xfrm>
            <a:off x="593271" y="1128730"/>
            <a:ext cx="8153400" cy="3022366"/>
          </a:xfrm>
          <a:prstGeom prst="rect">
            <a:avLst/>
          </a:prstGeom>
        </p:spPr>
        <p:txBody>
          <a:bodyPr wrap="square">
            <a:spAutoFit/>
          </a:bodyPr>
          <a:lstStyle/>
          <a:p>
            <a:pPr>
              <a:spcBef>
                <a:spcPct val="20000"/>
              </a:spcBef>
            </a:pPr>
            <a:r>
              <a:rPr lang="en-US" sz="2800" b="1">
                <a:solidFill>
                  <a:prstClr val="black"/>
                </a:solidFill>
                <a:latin typeface="Times New Roman" pitchFamily="18" charset="0"/>
                <a:cs typeface="Times New Roman" pitchFamily="18" charset="0"/>
              </a:rPr>
              <a:t>Câu hỏi 3</a:t>
            </a:r>
            <a:r>
              <a:rPr lang="en-US" sz="2800">
                <a:solidFill>
                  <a:prstClr val="black"/>
                </a:solidFill>
                <a:latin typeface="Times New Roman" pitchFamily="18" charset="0"/>
                <a:cs typeface="Times New Roman" pitchFamily="18" charset="0"/>
              </a:rPr>
              <a:t>: Đối với cây trồng ngắn ngày phân vi sinh thường dùng để bón vào giai đoạn nào?</a:t>
            </a:r>
          </a:p>
          <a:p>
            <a:pPr>
              <a:spcBef>
                <a:spcPct val="20000"/>
              </a:spcBef>
            </a:pPr>
            <a:r>
              <a:rPr lang="en-US" sz="2800">
                <a:solidFill>
                  <a:prstClr val="black"/>
                </a:solidFill>
                <a:latin typeface="Times New Roman" pitchFamily="18" charset="0"/>
                <a:cs typeface="Times New Roman" pitchFamily="18" charset="0"/>
              </a:rPr>
              <a:t>A. Bón lót sau mỗi vụ thu hoạch</a:t>
            </a:r>
          </a:p>
          <a:p>
            <a:pPr>
              <a:spcBef>
                <a:spcPct val="20000"/>
              </a:spcBef>
            </a:pPr>
            <a:r>
              <a:rPr lang="en-US" sz="2800">
                <a:solidFill>
                  <a:prstClr val="black"/>
                </a:solidFill>
                <a:latin typeface="Times New Roman" pitchFamily="18" charset="0"/>
                <a:cs typeface="Times New Roman" pitchFamily="18" charset="0"/>
              </a:rPr>
              <a:t>B. Bón lót trong quá trình chăm sóc</a:t>
            </a:r>
          </a:p>
          <a:p>
            <a:pPr>
              <a:spcBef>
                <a:spcPct val="20000"/>
              </a:spcBef>
            </a:pPr>
            <a:r>
              <a:rPr lang="en-US" sz="2800">
                <a:solidFill>
                  <a:prstClr val="black"/>
                </a:solidFill>
                <a:latin typeface="Times New Roman" pitchFamily="18" charset="0"/>
                <a:cs typeface="Times New Roman" pitchFamily="18" charset="0"/>
              </a:rPr>
              <a:t>C. Bón lót trước khi trồng</a:t>
            </a:r>
          </a:p>
          <a:p>
            <a:pPr>
              <a:spcBef>
                <a:spcPct val="20000"/>
              </a:spcBef>
            </a:pPr>
            <a:r>
              <a:rPr lang="en-US" sz="2800">
                <a:solidFill>
                  <a:prstClr val="black"/>
                </a:solidFill>
                <a:latin typeface="Times New Roman" pitchFamily="18" charset="0"/>
                <a:cs typeface="Times New Roman" pitchFamily="18" charset="0"/>
              </a:rPr>
              <a:t>D. Bón lót vào giai đoạn gần thu hoạch</a:t>
            </a:r>
          </a:p>
        </p:txBody>
      </p:sp>
      <p:sp>
        <p:nvSpPr>
          <p:cNvPr id="5" name="Right Arrow 4">
            <a:hlinkClick r:id="rId5" action="ppaction://hlinksldjump"/>
          </p:cNvPr>
          <p:cNvSpPr/>
          <p:nvPr/>
        </p:nvSpPr>
        <p:spPr>
          <a:xfrm>
            <a:off x="600528" y="5740400"/>
            <a:ext cx="38100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41" descr="Đong 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116508"/>
            <a:ext cx="2438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38"/>
          <p:cNvSpPr>
            <a:spLocks noChangeArrowheads="1"/>
          </p:cNvSpPr>
          <p:nvPr/>
        </p:nvSpPr>
        <p:spPr bwMode="auto">
          <a:xfrm>
            <a:off x="6235700" y="44721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FF3300"/>
                </a:solidFill>
              </a:rPr>
              <a:t>00</a:t>
            </a:r>
          </a:p>
        </p:txBody>
      </p:sp>
      <p:sp>
        <p:nvSpPr>
          <p:cNvPr id="9" name="Oval 37"/>
          <p:cNvSpPr>
            <a:spLocks noChangeArrowheads="1"/>
          </p:cNvSpPr>
          <p:nvPr/>
        </p:nvSpPr>
        <p:spPr bwMode="auto">
          <a:xfrm>
            <a:off x="6248400" y="4489546"/>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01</a:t>
            </a:r>
          </a:p>
        </p:txBody>
      </p:sp>
      <p:sp>
        <p:nvSpPr>
          <p:cNvPr id="10" name="Oval 36"/>
          <p:cNvSpPr>
            <a:spLocks noChangeArrowheads="1"/>
          </p:cNvSpPr>
          <p:nvPr/>
        </p:nvSpPr>
        <p:spPr bwMode="auto">
          <a:xfrm>
            <a:off x="6235700" y="44975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02</a:t>
            </a:r>
          </a:p>
        </p:txBody>
      </p:sp>
      <p:sp>
        <p:nvSpPr>
          <p:cNvPr id="11" name="Oval 35"/>
          <p:cNvSpPr>
            <a:spLocks noChangeArrowheads="1"/>
          </p:cNvSpPr>
          <p:nvPr/>
        </p:nvSpPr>
        <p:spPr bwMode="auto">
          <a:xfrm>
            <a:off x="6248400" y="44975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03</a:t>
            </a:r>
          </a:p>
        </p:txBody>
      </p:sp>
      <p:sp>
        <p:nvSpPr>
          <p:cNvPr id="12" name="Oval 34"/>
          <p:cNvSpPr>
            <a:spLocks noChangeArrowheads="1"/>
          </p:cNvSpPr>
          <p:nvPr/>
        </p:nvSpPr>
        <p:spPr bwMode="auto">
          <a:xfrm>
            <a:off x="6261100" y="4489546"/>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04</a:t>
            </a:r>
          </a:p>
        </p:txBody>
      </p:sp>
      <p:sp>
        <p:nvSpPr>
          <p:cNvPr id="13" name="Oval 33"/>
          <p:cNvSpPr>
            <a:spLocks noChangeArrowheads="1"/>
          </p:cNvSpPr>
          <p:nvPr/>
        </p:nvSpPr>
        <p:spPr bwMode="auto">
          <a:xfrm>
            <a:off x="6261100" y="44848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05</a:t>
            </a:r>
          </a:p>
        </p:txBody>
      </p:sp>
      <p:sp>
        <p:nvSpPr>
          <p:cNvPr id="14" name="Oval 32"/>
          <p:cNvSpPr>
            <a:spLocks noChangeArrowheads="1"/>
          </p:cNvSpPr>
          <p:nvPr/>
        </p:nvSpPr>
        <p:spPr bwMode="auto">
          <a:xfrm>
            <a:off x="6248400" y="455854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06</a:t>
            </a:r>
          </a:p>
        </p:txBody>
      </p:sp>
      <p:sp>
        <p:nvSpPr>
          <p:cNvPr id="15" name="Oval 31"/>
          <p:cNvSpPr>
            <a:spLocks noChangeArrowheads="1"/>
          </p:cNvSpPr>
          <p:nvPr/>
        </p:nvSpPr>
        <p:spPr bwMode="auto">
          <a:xfrm>
            <a:off x="6248400" y="44721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07</a:t>
            </a:r>
          </a:p>
        </p:txBody>
      </p:sp>
      <p:sp>
        <p:nvSpPr>
          <p:cNvPr id="16" name="Oval 30"/>
          <p:cNvSpPr>
            <a:spLocks noChangeArrowheads="1"/>
          </p:cNvSpPr>
          <p:nvPr/>
        </p:nvSpPr>
        <p:spPr bwMode="auto">
          <a:xfrm>
            <a:off x="6261100" y="44975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08</a:t>
            </a:r>
          </a:p>
        </p:txBody>
      </p:sp>
      <p:sp>
        <p:nvSpPr>
          <p:cNvPr id="17" name="Oval 29"/>
          <p:cNvSpPr>
            <a:spLocks noChangeArrowheads="1"/>
          </p:cNvSpPr>
          <p:nvPr/>
        </p:nvSpPr>
        <p:spPr bwMode="auto">
          <a:xfrm>
            <a:off x="6248400" y="44975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09</a:t>
            </a:r>
          </a:p>
        </p:txBody>
      </p:sp>
      <p:sp>
        <p:nvSpPr>
          <p:cNvPr id="18" name="Oval 28"/>
          <p:cNvSpPr>
            <a:spLocks noChangeArrowheads="1"/>
          </p:cNvSpPr>
          <p:nvPr/>
        </p:nvSpPr>
        <p:spPr bwMode="auto">
          <a:xfrm>
            <a:off x="6261100" y="44848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10</a:t>
            </a:r>
          </a:p>
        </p:txBody>
      </p:sp>
      <p:sp>
        <p:nvSpPr>
          <p:cNvPr id="19" name="Oval 18"/>
          <p:cNvSpPr/>
          <p:nvPr/>
        </p:nvSpPr>
        <p:spPr>
          <a:xfrm>
            <a:off x="524328" y="30480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92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12"/>
                                        </p:tgtEl>
                                      </p:cBhvr>
                                    </p:animEffect>
                                    <p:set>
                                      <p:cBhvr>
                                        <p:cTn id="3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11"/>
                                        </p:tgtEl>
                                      </p:cBhvr>
                                    </p:animEffect>
                                    <p:set>
                                      <p:cBhvr>
                                        <p:cTn id="3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rmAutofit fontScale="90000"/>
          </a:bodyPr>
          <a:lstStyle/>
          <a:p>
            <a:pPr lvl="0">
              <a:spcBef>
                <a:spcPts val="0"/>
              </a:spcBef>
            </a:pPr>
            <a:r>
              <a:rPr lang="en-US" sz="3200" b="1">
                <a:solidFill>
                  <a:srgbClr val="C00000"/>
                </a:solidFill>
                <a:latin typeface="Times New Roman" pitchFamily="18" charset="0"/>
                <a:ea typeface="+mn-ea"/>
                <a:cs typeface="Times New Roman" pitchFamily="18" charset="0"/>
              </a:rPr>
              <a:t>LUYỆN TẬP</a:t>
            </a:r>
            <a:br>
              <a:rPr lang="en-US" sz="3200" b="1">
                <a:solidFill>
                  <a:prstClr val="black"/>
                </a:solidFill>
                <a:latin typeface="Times New Roman" pitchFamily="18" charset="0"/>
                <a:ea typeface="+mn-ea"/>
                <a:cs typeface="Times New Roman" pitchFamily="18" charset="0"/>
              </a:rPr>
            </a:br>
            <a:endParaRPr lang="en-US"/>
          </a:p>
        </p:txBody>
      </p:sp>
      <p:sp>
        <p:nvSpPr>
          <p:cNvPr id="4" name="Rectangle 3"/>
          <p:cNvSpPr/>
          <p:nvPr/>
        </p:nvSpPr>
        <p:spPr>
          <a:xfrm>
            <a:off x="381000" y="1219200"/>
            <a:ext cx="8153400" cy="3440942"/>
          </a:xfrm>
          <a:prstGeom prst="rect">
            <a:avLst/>
          </a:prstGeom>
        </p:spPr>
        <p:txBody>
          <a:bodyPr wrap="square">
            <a:spAutoFit/>
          </a:bodyPr>
          <a:lstStyle/>
          <a:p>
            <a:pPr>
              <a:spcBef>
                <a:spcPct val="20000"/>
              </a:spcBef>
            </a:pPr>
            <a:r>
              <a:rPr lang="en-US" sz="2800" b="1">
                <a:solidFill>
                  <a:prstClr val="black"/>
                </a:solidFill>
                <a:latin typeface="Times New Roman" pitchFamily="18" charset="0"/>
                <a:cs typeface="Times New Roman" pitchFamily="18" charset="0"/>
              </a:rPr>
              <a:t>Câu hỏi 4</a:t>
            </a:r>
            <a:r>
              <a:rPr lang="en-US" sz="2800">
                <a:solidFill>
                  <a:prstClr val="black"/>
                </a:solidFill>
                <a:latin typeface="Times New Roman" pitchFamily="18" charset="0"/>
                <a:cs typeface="Times New Roman" pitchFamily="18" charset="0"/>
              </a:rPr>
              <a:t>: Khi bảo quản phân hóa học cần đảm bảo mấy nguyên tắt cơ bản?</a:t>
            </a:r>
          </a:p>
          <a:p>
            <a:pPr>
              <a:spcBef>
                <a:spcPct val="20000"/>
              </a:spcBef>
            </a:pPr>
            <a:r>
              <a:rPr lang="en-US" sz="3200">
                <a:solidFill>
                  <a:prstClr val="black"/>
                </a:solidFill>
                <a:latin typeface="Times New Roman" pitchFamily="18" charset="0"/>
                <a:cs typeface="Times New Roman" pitchFamily="18" charset="0"/>
              </a:rPr>
              <a:t>A. 3</a:t>
            </a:r>
          </a:p>
          <a:p>
            <a:pPr>
              <a:spcBef>
                <a:spcPct val="20000"/>
              </a:spcBef>
            </a:pPr>
            <a:r>
              <a:rPr lang="en-US" sz="3200">
                <a:solidFill>
                  <a:prstClr val="black"/>
                </a:solidFill>
                <a:latin typeface="Times New Roman" pitchFamily="18" charset="0"/>
                <a:cs typeface="Times New Roman" pitchFamily="18" charset="0"/>
              </a:rPr>
              <a:t>B. 4</a:t>
            </a:r>
          </a:p>
          <a:p>
            <a:pPr>
              <a:spcBef>
                <a:spcPct val="20000"/>
              </a:spcBef>
            </a:pPr>
            <a:r>
              <a:rPr lang="en-US" sz="3200">
                <a:solidFill>
                  <a:prstClr val="black"/>
                </a:solidFill>
                <a:latin typeface="Times New Roman" pitchFamily="18" charset="0"/>
                <a:cs typeface="Times New Roman" pitchFamily="18" charset="0"/>
              </a:rPr>
              <a:t>C. 5</a:t>
            </a:r>
          </a:p>
          <a:p>
            <a:pPr>
              <a:spcBef>
                <a:spcPct val="20000"/>
              </a:spcBef>
            </a:pPr>
            <a:r>
              <a:rPr lang="en-US" sz="3200">
                <a:solidFill>
                  <a:prstClr val="black"/>
                </a:solidFill>
                <a:latin typeface="Times New Roman" pitchFamily="18" charset="0"/>
                <a:cs typeface="Times New Roman" pitchFamily="18" charset="0"/>
              </a:rPr>
              <a:t>D. 6 </a:t>
            </a:r>
          </a:p>
        </p:txBody>
      </p:sp>
      <p:sp>
        <p:nvSpPr>
          <p:cNvPr id="5" name="Right Arrow 4">
            <a:hlinkClick r:id="rId5" action="ppaction://hlinksldjump"/>
          </p:cNvPr>
          <p:cNvSpPr/>
          <p:nvPr/>
        </p:nvSpPr>
        <p:spPr>
          <a:xfrm>
            <a:off x="651328" y="5715000"/>
            <a:ext cx="38100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41" descr="Đong 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5571" y="4114800"/>
            <a:ext cx="2438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38"/>
          <p:cNvSpPr>
            <a:spLocks noChangeArrowheads="1"/>
          </p:cNvSpPr>
          <p:nvPr/>
        </p:nvSpPr>
        <p:spPr bwMode="auto">
          <a:xfrm>
            <a:off x="4171043" y="44196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FF3300"/>
                </a:solidFill>
              </a:rPr>
              <a:t>00</a:t>
            </a:r>
          </a:p>
        </p:txBody>
      </p:sp>
      <p:sp>
        <p:nvSpPr>
          <p:cNvPr id="21" name="Oval 37"/>
          <p:cNvSpPr>
            <a:spLocks noChangeArrowheads="1"/>
          </p:cNvSpPr>
          <p:nvPr/>
        </p:nvSpPr>
        <p:spPr bwMode="auto">
          <a:xfrm>
            <a:off x="4136571" y="449504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01</a:t>
            </a:r>
          </a:p>
        </p:txBody>
      </p:sp>
      <p:sp>
        <p:nvSpPr>
          <p:cNvPr id="22" name="Oval 36"/>
          <p:cNvSpPr>
            <a:spLocks noChangeArrowheads="1"/>
          </p:cNvSpPr>
          <p:nvPr/>
        </p:nvSpPr>
        <p:spPr bwMode="auto">
          <a:xfrm>
            <a:off x="4171043" y="448052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02</a:t>
            </a:r>
          </a:p>
        </p:txBody>
      </p:sp>
      <p:sp>
        <p:nvSpPr>
          <p:cNvPr id="23" name="Oval 35"/>
          <p:cNvSpPr>
            <a:spLocks noChangeArrowheads="1"/>
          </p:cNvSpPr>
          <p:nvPr/>
        </p:nvSpPr>
        <p:spPr bwMode="auto">
          <a:xfrm>
            <a:off x="4152900" y="449504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03</a:t>
            </a:r>
          </a:p>
        </p:txBody>
      </p:sp>
      <p:sp>
        <p:nvSpPr>
          <p:cNvPr id="24" name="Oval 34"/>
          <p:cNvSpPr>
            <a:spLocks noChangeArrowheads="1"/>
          </p:cNvSpPr>
          <p:nvPr/>
        </p:nvSpPr>
        <p:spPr bwMode="auto">
          <a:xfrm>
            <a:off x="4171043" y="450048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04</a:t>
            </a:r>
          </a:p>
        </p:txBody>
      </p:sp>
      <p:sp>
        <p:nvSpPr>
          <p:cNvPr id="25" name="Oval 33"/>
          <p:cNvSpPr>
            <a:spLocks noChangeArrowheads="1"/>
          </p:cNvSpPr>
          <p:nvPr/>
        </p:nvSpPr>
        <p:spPr bwMode="auto">
          <a:xfrm>
            <a:off x="4171043" y="450048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05</a:t>
            </a:r>
          </a:p>
        </p:txBody>
      </p:sp>
      <p:sp>
        <p:nvSpPr>
          <p:cNvPr id="26" name="Oval 32"/>
          <p:cNvSpPr>
            <a:spLocks noChangeArrowheads="1"/>
          </p:cNvSpPr>
          <p:nvPr/>
        </p:nvSpPr>
        <p:spPr bwMode="auto">
          <a:xfrm>
            <a:off x="4136571" y="450048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06</a:t>
            </a:r>
          </a:p>
        </p:txBody>
      </p:sp>
      <p:sp>
        <p:nvSpPr>
          <p:cNvPr id="27" name="Oval 31"/>
          <p:cNvSpPr>
            <a:spLocks noChangeArrowheads="1"/>
          </p:cNvSpPr>
          <p:nvPr/>
        </p:nvSpPr>
        <p:spPr bwMode="auto">
          <a:xfrm>
            <a:off x="4136571" y="448052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07</a:t>
            </a:r>
          </a:p>
        </p:txBody>
      </p:sp>
      <p:sp>
        <p:nvSpPr>
          <p:cNvPr id="28" name="Oval 30"/>
          <p:cNvSpPr>
            <a:spLocks noChangeArrowheads="1"/>
          </p:cNvSpPr>
          <p:nvPr/>
        </p:nvSpPr>
        <p:spPr bwMode="auto">
          <a:xfrm>
            <a:off x="4152900" y="44958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08</a:t>
            </a:r>
          </a:p>
        </p:txBody>
      </p:sp>
      <p:sp>
        <p:nvSpPr>
          <p:cNvPr id="29" name="Oval 29"/>
          <p:cNvSpPr>
            <a:spLocks noChangeArrowheads="1"/>
          </p:cNvSpPr>
          <p:nvPr/>
        </p:nvSpPr>
        <p:spPr bwMode="auto">
          <a:xfrm>
            <a:off x="4152900" y="446964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09</a:t>
            </a:r>
          </a:p>
        </p:txBody>
      </p:sp>
      <p:sp>
        <p:nvSpPr>
          <p:cNvPr id="30" name="Oval 28"/>
          <p:cNvSpPr>
            <a:spLocks noChangeArrowheads="1"/>
          </p:cNvSpPr>
          <p:nvPr/>
        </p:nvSpPr>
        <p:spPr bwMode="auto">
          <a:xfrm>
            <a:off x="4149271" y="4483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10</a:t>
            </a:r>
          </a:p>
        </p:txBody>
      </p:sp>
      <p:sp>
        <p:nvSpPr>
          <p:cNvPr id="31" name="Oval 30"/>
          <p:cNvSpPr/>
          <p:nvPr/>
        </p:nvSpPr>
        <p:spPr>
          <a:xfrm>
            <a:off x="308428" y="2824614"/>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92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29"/>
                                        </p:tgtEl>
                                      </p:cBhvr>
                                    </p:animEffect>
                                    <p:set>
                                      <p:cBhvr>
                                        <p:cTn id="11"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27"/>
                                        </p:tgtEl>
                                      </p:cBhvr>
                                    </p:animEffect>
                                    <p:set>
                                      <p:cBhvr>
                                        <p:cTn id="1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26"/>
                                        </p:tgtEl>
                                      </p:cBhvr>
                                    </p:animEffect>
                                    <p:set>
                                      <p:cBhvr>
                                        <p:cTn id="2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25"/>
                                        </p:tgtEl>
                                      </p:cBhvr>
                                    </p:animEffect>
                                    <p:set>
                                      <p:cBhvr>
                                        <p:cTn id="2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24"/>
                                        </p:tgtEl>
                                      </p:cBhvr>
                                    </p:animEffect>
                                    <p:set>
                                      <p:cBhvr>
                                        <p:cTn id="3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23"/>
                                        </p:tgtEl>
                                      </p:cBhvr>
                                    </p:animEffect>
                                    <p:set>
                                      <p:cBhvr>
                                        <p:cTn id="3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22"/>
                                        </p:tgtEl>
                                      </p:cBhvr>
                                    </p:animEffect>
                                    <p:set>
                                      <p:cBhvr>
                                        <p:cTn id="3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21"/>
                                        </p:tgtEl>
                                      </p:cBhvr>
                                    </p:animEffect>
                                    <p:set>
                                      <p:cBhvr>
                                        <p:cTn id="4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3200" b="1">
                <a:solidFill>
                  <a:srgbClr val="C00000"/>
                </a:solidFill>
                <a:latin typeface="Times New Roman" pitchFamily="18" charset="0"/>
                <a:ea typeface="+mn-ea"/>
                <a:cs typeface="Times New Roman" pitchFamily="18" charset="0"/>
              </a:rPr>
              <a:t>LUYỆN TẬP</a:t>
            </a:r>
            <a:br>
              <a:rPr lang="en-US" sz="3200" b="1">
                <a:solidFill>
                  <a:prstClr val="black"/>
                </a:solidFill>
                <a:latin typeface="Times New Roman" pitchFamily="18" charset="0"/>
                <a:ea typeface="+mn-ea"/>
                <a:cs typeface="Times New Roman" pitchFamily="18" charset="0"/>
              </a:rPr>
            </a:br>
            <a:endParaRPr lang="en-US"/>
          </a:p>
        </p:txBody>
      </p:sp>
      <p:sp>
        <p:nvSpPr>
          <p:cNvPr id="4" name="Rectangle 3"/>
          <p:cNvSpPr/>
          <p:nvPr/>
        </p:nvSpPr>
        <p:spPr>
          <a:xfrm>
            <a:off x="381000" y="1143000"/>
            <a:ext cx="8153400" cy="3440942"/>
          </a:xfrm>
          <a:prstGeom prst="rect">
            <a:avLst/>
          </a:prstGeom>
        </p:spPr>
        <p:txBody>
          <a:bodyPr wrap="square">
            <a:spAutoFit/>
          </a:bodyPr>
          <a:lstStyle/>
          <a:p>
            <a:pPr>
              <a:spcBef>
                <a:spcPct val="20000"/>
              </a:spcBef>
            </a:pPr>
            <a:r>
              <a:rPr lang="en-US" sz="3200" b="1">
                <a:solidFill>
                  <a:prstClr val="black"/>
                </a:solidFill>
                <a:latin typeface="Times New Roman" pitchFamily="18" charset="0"/>
                <a:cs typeface="Times New Roman" pitchFamily="18" charset="0"/>
              </a:rPr>
              <a:t>Câu hỏi 5</a:t>
            </a:r>
            <a:r>
              <a:rPr lang="en-US" sz="3200">
                <a:solidFill>
                  <a:prstClr val="black"/>
                </a:solidFill>
                <a:latin typeface="Times New Roman" pitchFamily="18" charset="0"/>
                <a:cs typeface="Times New Roman" pitchFamily="18" charset="0"/>
              </a:rPr>
              <a:t>: Trong các loại phân bón sau, phân bón nào thường dùng để bón lót?</a:t>
            </a:r>
          </a:p>
          <a:p>
            <a:pPr>
              <a:spcBef>
                <a:spcPct val="20000"/>
              </a:spcBef>
            </a:pPr>
            <a:r>
              <a:rPr lang="en-US" sz="3200">
                <a:solidFill>
                  <a:prstClr val="black"/>
                </a:solidFill>
                <a:latin typeface="Times New Roman" pitchFamily="18" charset="0"/>
                <a:cs typeface="Times New Roman" pitchFamily="18" charset="0"/>
              </a:rPr>
              <a:t>A. Đạm</a:t>
            </a:r>
          </a:p>
          <a:p>
            <a:pPr>
              <a:spcBef>
                <a:spcPct val="20000"/>
              </a:spcBef>
            </a:pPr>
            <a:r>
              <a:rPr lang="en-US" sz="3200">
                <a:solidFill>
                  <a:prstClr val="black"/>
                </a:solidFill>
                <a:latin typeface="Times New Roman" pitchFamily="18" charset="0"/>
                <a:cs typeface="Times New Roman" pitchFamily="18" charset="0"/>
              </a:rPr>
              <a:t>B. Kali</a:t>
            </a:r>
          </a:p>
          <a:p>
            <a:pPr>
              <a:spcBef>
                <a:spcPct val="20000"/>
              </a:spcBef>
            </a:pPr>
            <a:r>
              <a:rPr lang="en-US" sz="3200">
                <a:solidFill>
                  <a:prstClr val="black"/>
                </a:solidFill>
                <a:latin typeface="Times New Roman" pitchFamily="18" charset="0"/>
                <a:cs typeface="Times New Roman" pitchFamily="18" charset="0"/>
              </a:rPr>
              <a:t>C. Urê</a:t>
            </a:r>
          </a:p>
          <a:p>
            <a:pPr>
              <a:spcBef>
                <a:spcPct val="20000"/>
              </a:spcBef>
            </a:pPr>
            <a:r>
              <a:rPr lang="en-US" sz="3200">
                <a:solidFill>
                  <a:prstClr val="black"/>
                </a:solidFill>
                <a:latin typeface="Times New Roman" pitchFamily="18" charset="0"/>
                <a:cs typeface="Times New Roman" pitchFamily="18" charset="0"/>
              </a:rPr>
              <a:t>D. Lân</a:t>
            </a:r>
          </a:p>
        </p:txBody>
      </p:sp>
      <p:sp>
        <p:nvSpPr>
          <p:cNvPr id="5" name="Right Arrow 4">
            <a:hlinkClick r:id="rId5" action="ppaction://hlinksldjump"/>
          </p:cNvPr>
          <p:cNvSpPr/>
          <p:nvPr/>
        </p:nvSpPr>
        <p:spPr>
          <a:xfrm>
            <a:off x="1001486" y="5800271"/>
            <a:ext cx="38100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41" descr="Đong 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791857"/>
            <a:ext cx="2438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38"/>
          <p:cNvSpPr>
            <a:spLocks noChangeArrowheads="1"/>
          </p:cNvSpPr>
          <p:nvPr/>
        </p:nvSpPr>
        <p:spPr bwMode="auto">
          <a:xfrm>
            <a:off x="4343400" y="4124927"/>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FF3300"/>
                </a:solidFill>
              </a:rPr>
              <a:t>00</a:t>
            </a:r>
          </a:p>
        </p:txBody>
      </p:sp>
      <p:sp>
        <p:nvSpPr>
          <p:cNvPr id="9" name="Oval 37"/>
          <p:cNvSpPr>
            <a:spLocks noChangeArrowheads="1"/>
          </p:cNvSpPr>
          <p:nvPr/>
        </p:nvSpPr>
        <p:spPr bwMode="auto">
          <a:xfrm>
            <a:off x="4343400" y="4124927"/>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01</a:t>
            </a:r>
          </a:p>
        </p:txBody>
      </p:sp>
      <p:sp>
        <p:nvSpPr>
          <p:cNvPr id="10" name="Oval 36"/>
          <p:cNvSpPr>
            <a:spLocks noChangeArrowheads="1"/>
          </p:cNvSpPr>
          <p:nvPr/>
        </p:nvSpPr>
        <p:spPr bwMode="auto">
          <a:xfrm>
            <a:off x="4359729" y="413838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02</a:t>
            </a:r>
          </a:p>
        </p:txBody>
      </p:sp>
      <p:sp>
        <p:nvSpPr>
          <p:cNvPr id="11" name="Oval 35"/>
          <p:cNvSpPr>
            <a:spLocks noChangeArrowheads="1"/>
          </p:cNvSpPr>
          <p:nvPr/>
        </p:nvSpPr>
        <p:spPr bwMode="auto">
          <a:xfrm>
            <a:off x="4343400" y="412258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03</a:t>
            </a:r>
          </a:p>
        </p:txBody>
      </p:sp>
      <p:sp>
        <p:nvSpPr>
          <p:cNvPr id="12" name="Oval 34"/>
          <p:cNvSpPr>
            <a:spLocks noChangeArrowheads="1"/>
          </p:cNvSpPr>
          <p:nvPr/>
        </p:nvSpPr>
        <p:spPr bwMode="auto">
          <a:xfrm>
            <a:off x="4356100" y="412258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04</a:t>
            </a:r>
          </a:p>
        </p:txBody>
      </p:sp>
      <p:sp>
        <p:nvSpPr>
          <p:cNvPr id="13" name="Oval 33"/>
          <p:cNvSpPr>
            <a:spLocks noChangeArrowheads="1"/>
          </p:cNvSpPr>
          <p:nvPr/>
        </p:nvSpPr>
        <p:spPr bwMode="auto">
          <a:xfrm>
            <a:off x="4343400" y="412258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05</a:t>
            </a:r>
          </a:p>
        </p:txBody>
      </p:sp>
      <p:sp>
        <p:nvSpPr>
          <p:cNvPr id="14" name="Oval 32"/>
          <p:cNvSpPr>
            <a:spLocks noChangeArrowheads="1"/>
          </p:cNvSpPr>
          <p:nvPr/>
        </p:nvSpPr>
        <p:spPr bwMode="auto">
          <a:xfrm>
            <a:off x="4343400" y="40640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06</a:t>
            </a:r>
          </a:p>
        </p:txBody>
      </p:sp>
      <p:sp>
        <p:nvSpPr>
          <p:cNvPr id="15" name="Oval 31"/>
          <p:cNvSpPr>
            <a:spLocks noChangeArrowheads="1"/>
          </p:cNvSpPr>
          <p:nvPr/>
        </p:nvSpPr>
        <p:spPr bwMode="auto">
          <a:xfrm>
            <a:off x="4356100" y="4154714"/>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07</a:t>
            </a:r>
          </a:p>
        </p:txBody>
      </p:sp>
      <p:sp>
        <p:nvSpPr>
          <p:cNvPr id="16" name="Oval 30"/>
          <p:cNvSpPr>
            <a:spLocks noChangeArrowheads="1"/>
          </p:cNvSpPr>
          <p:nvPr/>
        </p:nvSpPr>
        <p:spPr bwMode="auto">
          <a:xfrm>
            <a:off x="4343400" y="4160157"/>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08</a:t>
            </a:r>
          </a:p>
        </p:txBody>
      </p:sp>
      <p:sp>
        <p:nvSpPr>
          <p:cNvPr id="17" name="Oval 29"/>
          <p:cNvSpPr>
            <a:spLocks noChangeArrowheads="1"/>
          </p:cNvSpPr>
          <p:nvPr/>
        </p:nvSpPr>
        <p:spPr bwMode="auto">
          <a:xfrm>
            <a:off x="4343400" y="4172857"/>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09</a:t>
            </a:r>
          </a:p>
        </p:txBody>
      </p:sp>
      <p:sp>
        <p:nvSpPr>
          <p:cNvPr id="18" name="Oval 28"/>
          <p:cNvSpPr>
            <a:spLocks noChangeArrowheads="1"/>
          </p:cNvSpPr>
          <p:nvPr/>
        </p:nvSpPr>
        <p:spPr bwMode="auto">
          <a:xfrm>
            <a:off x="4356100" y="4090456"/>
            <a:ext cx="1676400" cy="166445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10</a:t>
            </a:r>
          </a:p>
        </p:txBody>
      </p:sp>
      <p:sp>
        <p:nvSpPr>
          <p:cNvPr id="19" name="Oval 18"/>
          <p:cNvSpPr/>
          <p:nvPr/>
        </p:nvSpPr>
        <p:spPr>
          <a:xfrm>
            <a:off x="381000" y="3945313"/>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92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12"/>
                                        </p:tgtEl>
                                      </p:cBhvr>
                                    </p:animEffect>
                                    <p:set>
                                      <p:cBhvr>
                                        <p:cTn id="3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11"/>
                                        </p:tgtEl>
                                      </p:cBhvr>
                                    </p:animEffect>
                                    <p:set>
                                      <p:cBhvr>
                                        <p:cTn id="3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343" y="190500"/>
            <a:ext cx="8229600" cy="1143000"/>
          </a:xfrm>
        </p:spPr>
        <p:txBody>
          <a:bodyPr>
            <a:normAutofit fontScale="90000"/>
          </a:bodyPr>
          <a:lstStyle/>
          <a:p>
            <a:pPr lvl="0">
              <a:spcBef>
                <a:spcPts val="0"/>
              </a:spcBef>
            </a:pPr>
            <a:r>
              <a:rPr lang="en-US" sz="3200" b="1">
                <a:solidFill>
                  <a:srgbClr val="C00000"/>
                </a:solidFill>
                <a:latin typeface="Times New Roman" pitchFamily="18" charset="0"/>
                <a:ea typeface="+mn-ea"/>
                <a:cs typeface="Times New Roman" pitchFamily="18" charset="0"/>
              </a:rPr>
              <a:t>LUYỆN TẬP</a:t>
            </a:r>
            <a:br>
              <a:rPr lang="en-US" sz="3200" b="1">
                <a:solidFill>
                  <a:prstClr val="black"/>
                </a:solidFill>
                <a:latin typeface="Times New Roman" pitchFamily="18" charset="0"/>
                <a:ea typeface="+mn-ea"/>
                <a:cs typeface="Times New Roman" pitchFamily="18" charset="0"/>
              </a:rPr>
            </a:br>
            <a:endParaRPr lang="en-US"/>
          </a:p>
        </p:txBody>
      </p:sp>
      <p:sp>
        <p:nvSpPr>
          <p:cNvPr id="4" name="Rectangle 3"/>
          <p:cNvSpPr/>
          <p:nvPr/>
        </p:nvSpPr>
        <p:spPr>
          <a:xfrm>
            <a:off x="344714" y="762000"/>
            <a:ext cx="8153400" cy="3514808"/>
          </a:xfrm>
          <a:prstGeom prst="rect">
            <a:avLst/>
          </a:prstGeom>
        </p:spPr>
        <p:txBody>
          <a:bodyPr wrap="square">
            <a:spAutoFit/>
          </a:bodyPr>
          <a:lstStyle/>
          <a:p>
            <a:pPr>
              <a:spcBef>
                <a:spcPct val="20000"/>
              </a:spcBef>
            </a:pPr>
            <a:r>
              <a:rPr lang="en-US" sz="2800" b="1">
                <a:solidFill>
                  <a:prstClr val="black"/>
                </a:solidFill>
                <a:latin typeface="Times New Roman" pitchFamily="18" charset="0"/>
                <a:cs typeface="Times New Roman" pitchFamily="18" charset="0"/>
              </a:rPr>
              <a:t>Câu hỏi 6</a:t>
            </a:r>
            <a:r>
              <a:rPr lang="en-US" sz="2800">
                <a:solidFill>
                  <a:prstClr val="black"/>
                </a:solidFill>
                <a:latin typeface="Times New Roman" pitchFamily="18" charset="0"/>
                <a:cs typeface="Times New Roman" pitchFamily="18" charset="0"/>
              </a:rPr>
              <a:t>: Bác Sáu đang chuẩn bị đất trồng rau xanh ăn lá. Để tăng thêm dinh dưỡng cho đất trước khi trồng Bác nên bón phân gì</a:t>
            </a:r>
            <a:r>
              <a:rPr lang="en-US" sz="3200">
                <a:solidFill>
                  <a:prstClr val="black"/>
                </a:solidFill>
                <a:latin typeface="Times New Roman" pitchFamily="18" charset="0"/>
                <a:cs typeface="Times New Roman" pitchFamily="18" charset="0"/>
              </a:rPr>
              <a:t>?</a:t>
            </a:r>
          </a:p>
          <a:p>
            <a:pPr>
              <a:spcBef>
                <a:spcPct val="20000"/>
              </a:spcBef>
            </a:pPr>
            <a:r>
              <a:rPr lang="en-US" sz="2800">
                <a:solidFill>
                  <a:prstClr val="black"/>
                </a:solidFill>
                <a:latin typeface="Times New Roman" pitchFamily="18" charset="0"/>
                <a:cs typeface="Times New Roman" pitchFamily="18" charset="0"/>
              </a:rPr>
              <a:t>A. Phân chuồng</a:t>
            </a:r>
          </a:p>
          <a:p>
            <a:pPr>
              <a:spcBef>
                <a:spcPct val="20000"/>
              </a:spcBef>
            </a:pPr>
            <a:r>
              <a:rPr lang="en-US" sz="2800">
                <a:solidFill>
                  <a:prstClr val="black"/>
                </a:solidFill>
                <a:latin typeface="Times New Roman" pitchFamily="18" charset="0"/>
                <a:cs typeface="Times New Roman" pitchFamily="18" charset="0"/>
              </a:rPr>
              <a:t>B. Phân đạm</a:t>
            </a:r>
          </a:p>
          <a:p>
            <a:pPr>
              <a:spcBef>
                <a:spcPct val="20000"/>
              </a:spcBef>
            </a:pPr>
            <a:r>
              <a:rPr lang="en-US" sz="2800">
                <a:solidFill>
                  <a:prstClr val="black"/>
                </a:solidFill>
                <a:latin typeface="Times New Roman" pitchFamily="18" charset="0"/>
                <a:cs typeface="Times New Roman" pitchFamily="18" charset="0"/>
              </a:rPr>
              <a:t>C. Phân kali</a:t>
            </a:r>
          </a:p>
          <a:p>
            <a:pPr>
              <a:spcBef>
                <a:spcPct val="20000"/>
              </a:spcBef>
            </a:pPr>
            <a:r>
              <a:rPr lang="en-US" sz="2800">
                <a:solidFill>
                  <a:prstClr val="black"/>
                </a:solidFill>
                <a:latin typeface="Times New Roman" pitchFamily="18" charset="0"/>
                <a:cs typeface="Times New Roman" pitchFamily="18" charset="0"/>
              </a:rPr>
              <a:t>D. Phân NPK </a:t>
            </a:r>
          </a:p>
        </p:txBody>
      </p:sp>
      <p:sp>
        <p:nvSpPr>
          <p:cNvPr id="5" name="Right Arrow 4">
            <a:hlinkClick r:id="rId5" action="ppaction://hlinksldjump"/>
          </p:cNvPr>
          <p:cNvSpPr/>
          <p:nvPr/>
        </p:nvSpPr>
        <p:spPr>
          <a:xfrm>
            <a:off x="878114" y="5715000"/>
            <a:ext cx="38100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41" descr="Đong 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474029"/>
            <a:ext cx="2438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38"/>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FF3300"/>
                </a:solidFill>
              </a:rPr>
              <a:t>00</a:t>
            </a:r>
          </a:p>
        </p:txBody>
      </p:sp>
      <p:sp>
        <p:nvSpPr>
          <p:cNvPr id="9" name="Oval 37"/>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01</a:t>
            </a:r>
          </a:p>
        </p:txBody>
      </p:sp>
      <p:sp>
        <p:nvSpPr>
          <p:cNvPr id="10" name="Oval 36"/>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02</a:t>
            </a:r>
          </a:p>
        </p:txBody>
      </p:sp>
      <p:sp>
        <p:nvSpPr>
          <p:cNvPr id="11" name="Oval 35"/>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03</a:t>
            </a:r>
          </a:p>
        </p:txBody>
      </p:sp>
      <p:sp>
        <p:nvSpPr>
          <p:cNvPr id="12" name="Oval 34"/>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04</a:t>
            </a:r>
          </a:p>
        </p:txBody>
      </p:sp>
      <p:sp>
        <p:nvSpPr>
          <p:cNvPr id="13" name="Oval 33"/>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05</a:t>
            </a:r>
          </a:p>
        </p:txBody>
      </p:sp>
      <p:sp>
        <p:nvSpPr>
          <p:cNvPr id="14" name="Oval 32"/>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06</a:t>
            </a:r>
          </a:p>
        </p:txBody>
      </p:sp>
      <p:sp>
        <p:nvSpPr>
          <p:cNvPr id="15" name="Oval 31"/>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07</a:t>
            </a:r>
          </a:p>
        </p:txBody>
      </p:sp>
      <p:sp>
        <p:nvSpPr>
          <p:cNvPr id="16" name="Oval 30"/>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08</a:t>
            </a:r>
          </a:p>
        </p:txBody>
      </p:sp>
      <p:sp>
        <p:nvSpPr>
          <p:cNvPr id="17" name="Oval 29"/>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09</a:t>
            </a:r>
          </a:p>
        </p:txBody>
      </p:sp>
      <p:sp>
        <p:nvSpPr>
          <p:cNvPr id="18" name="Oval 28"/>
          <p:cNvSpPr>
            <a:spLocks noChangeArrowheads="1"/>
          </p:cNvSpPr>
          <p:nvPr/>
        </p:nvSpPr>
        <p:spPr bwMode="auto">
          <a:xfrm>
            <a:off x="3365500" y="4842329"/>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10</a:t>
            </a:r>
          </a:p>
        </p:txBody>
      </p:sp>
      <p:sp>
        <p:nvSpPr>
          <p:cNvPr id="19" name="Oval 18"/>
          <p:cNvSpPr/>
          <p:nvPr/>
        </p:nvSpPr>
        <p:spPr>
          <a:xfrm>
            <a:off x="344714" y="22098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9301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12"/>
                                        </p:tgtEl>
                                      </p:cBhvr>
                                    </p:animEffect>
                                    <p:set>
                                      <p:cBhvr>
                                        <p:cTn id="3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11"/>
                                        </p:tgtEl>
                                      </p:cBhvr>
                                    </p:animEffect>
                                    <p:set>
                                      <p:cBhvr>
                                        <p:cTn id="3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3200" b="1">
                <a:solidFill>
                  <a:srgbClr val="C00000"/>
                </a:solidFill>
                <a:latin typeface="Times New Roman" pitchFamily="18" charset="0"/>
                <a:ea typeface="+mn-ea"/>
                <a:cs typeface="Times New Roman" pitchFamily="18" charset="0"/>
              </a:rPr>
              <a:t>LUYỆN TẬP</a:t>
            </a:r>
            <a:br>
              <a:rPr lang="en-US" sz="3200" b="1">
                <a:solidFill>
                  <a:prstClr val="black"/>
                </a:solidFill>
                <a:latin typeface="Times New Roman" pitchFamily="18" charset="0"/>
                <a:ea typeface="+mn-ea"/>
                <a:cs typeface="Times New Roman" pitchFamily="18" charset="0"/>
              </a:rPr>
            </a:br>
            <a:endParaRPr lang="en-US"/>
          </a:p>
        </p:txBody>
      </p:sp>
      <p:sp>
        <p:nvSpPr>
          <p:cNvPr id="4" name="Rectangle 3"/>
          <p:cNvSpPr/>
          <p:nvPr/>
        </p:nvSpPr>
        <p:spPr>
          <a:xfrm>
            <a:off x="410029" y="990600"/>
            <a:ext cx="8153400" cy="3440942"/>
          </a:xfrm>
          <a:prstGeom prst="rect">
            <a:avLst/>
          </a:prstGeom>
        </p:spPr>
        <p:txBody>
          <a:bodyPr wrap="square">
            <a:spAutoFit/>
          </a:bodyPr>
          <a:lstStyle/>
          <a:p>
            <a:pPr>
              <a:spcBef>
                <a:spcPct val="20000"/>
              </a:spcBef>
            </a:pPr>
            <a:r>
              <a:rPr lang="en-US" sz="3200" b="1">
                <a:solidFill>
                  <a:prstClr val="black"/>
                </a:solidFill>
                <a:latin typeface="Times New Roman" pitchFamily="18" charset="0"/>
                <a:cs typeface="Times New Roman" pitchFamily="18" charset="0"/>
              </a:rPr>
              <a:t>Câu hỏi 7</a:t>
            </a:r>
            <a:r>
              <a:rPr lang="en-US" sz="3200">
                <a:solidFill>
                  <a:prstClr val="black"/>
                </a:solidFill>
                <a:latin typeface="Times New Roman" pitchFamily="18" charset="0"/>
                <a:cs typeface="Times New Roman" pitchFamily="18" charset="0"/>
              </a:rPr>
              <a:t>: Khi bảo quản phân hóa học nên để trên nền bằng vật liệu nào sau đây?</a:t>
            </a:r>
          </a:p>
          <a:p>
            <a:pPr>
              <a:spcBef>
                <a:spcPct val="20000"/>
              </a:spcBef>
            </a:pPr>
            <a:r>
              <a:rPr lang="en-US" sz="3200">
                <a:solidFill>
                  <a:prstClr val="black"/>
                </a:solidFill>
                <a:latin typeface="Times New Roman" pitchFamily="18" charset="0"/>
                <a:cs typeface="Times New Roman" pitchFamily="18" charset="0"/>
              </a:rPr>
              <a:t>A. Gỗ, tre</a:t>
            </a:r>
          </a:p>
          <a:p>
            <a:pPr>
              <a:spcBef>
                <a:spcPct val="20000"/>
              </a:spcBef>
            </a:pPr>
            <a:r>
              <a:rPr lang="en-US" sz="3200">
                <a:solidFill>
                  <a:prstClr val="black"/>
                </a:solidFill>
                <a:latin typeface="Times New Roman" pitchFamily="18" charset="0"/>
                <a:cs typeface="Times New Roman" pitchFamily="18" charset="0"/>
              </a:rPr>
              <a:t>B. Gạch, gỗ </a:t>
            </a:r>
          </a:p>
          <a:p>
            <a:pPr>
              <a:spcBef>
                <a:spcPct val="20000"/>
              </a:spcBef>
            </a:pPr>
            <a:r>
              <a:rPr lang="en-US" sz="3200">
                <a:solidFill>
                  <a:prstClr val="black"/>
                </a:solidFill>
                <a:latin typeface="Times New Roman" pitchFamily="18" charset="0"/>
                <a:cs typeface="Times New Roman" pitchFamily="18" charset="0"/>
              </a:rPr>
              <a:t>C.  Xi măng</a:t>
            </a:r>
          </a:p>
          <a:p>
            <a:pPr>
              <a:spcBef>
                <a:spcPct val="20000"/>
              </a:spcBef>
            </a:pPr>
            <a:r>
              <a:rPr lang="en-US" sz="3200">
                <a:solidFill>
                  <a:prstClr val="black"/>
                </a:solidFill>
                <a:latin typeface="Times New Roman" pitchFamily="18" charset="0"/>
                <a:cs typeface="Times New Roman" pitchFamily="18" charset="0"/>
              </a:rPr>
              <a:t>D. Gạch, xi măng</a:t>
            </a:r>
          </a:p>
        </p:txBody>
      </p:sp>
      <p:sp>
        <p:nvSpPr>
          <p:cNvPr id="6" name="Right Arrow 5">
            <a:hlinkClick r:id="rId5" action="ppaction://hlinksldjump"/>
          </p:cNvPr>
          <p:cNvSpPr/>
          <p:nvPr/>
        </p:nvSpPr>
        <p:spPr>
          <a:xfrm>
            <a:off x="943429" y="5664200"/>
            <a:ext cx="38100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41" descr="Đong 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495800"/>
            <a:ext cx="2438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38"/>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FF3300"/>
                </a:solidFill>
              </a:rPr>
              <a:t>00</a:t>
            </a:r>
          </a:p>
        </p:txBody>
      </p:sp>
      <p:sp>
        <p:nvSpPr>
          <p:cNvPr id="10" name="Oval 37"/>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01</a:t>
            </a:r>
          </a:p>
        </p:txBody>
      </p:sp>
      <p:sp>
        <p:nvSpPr>
          <p:cNvPr id="11" name="Oval 36"/>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02</a:t>
            </a:r>
          </a:p>
        </p:txBody>
      </p:sp>
      <p:sp>
        <p:nvSpPr>
          <p:cNvPr id="12" name="Oval 35"/>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03</a:t>
            </a:r>
          </a:p>
        </p:txBody>
      </p:sp>
      <p:sp>
        <p:nvSpPr>
          <p:cNvPr id="13" name="Oval 34"/>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04</a:t>
            </a:r>
          </a:p>
        </p:txBody>
      </p:sp>
      <p:sp>
        <p:nvSpPr>
          <p:cNvPr id="14" name="Oval 33"/>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05</a:t>
            </a:r>
          </a:p>
        </p:txBody>
      </p:sp>
      <p:sp>
        <p:nvSpPr>
          <p:cNvPr id="15" name="Oval 32"/>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06</a:t>
            </a:r>
          </a:p>
        </p:txBody>
      </p:sp>
      <p:sp>
        <p:nvSpPr>
          <p:cNvPr id="16" name="Oval 31"/>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07</a:t>
            </a:r>
          </a:p>
        </p:txBody>
      </p:sp>
      <p:sp>
        <p:nvSpPr>
          <p:cNvPr id="17" name="Oval 30"/>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08</a:t>
            </a:r>
          </a:p>
        </p:txBody>
      </p:sp>
      <p:sp>
        <p:nvSpPr>
          <p:cNvPr id="18" name="Oval 29"/>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09</a:t>
            </a:r>
          </a:p>
        </p:txBody>
      </p:sp>
      <p:sp>
        <p:nvSpPr>
          <p:cNvPr id="19" name="Oval 28"/>
          <p:cNvSpPr>
            <a:spLocks noChangeArrowheads="1"/>
          </p:cNvSpPr>
          <p:nvPr/>
        </p:nvSpPr>
        <p:spPr bwMode="auto">
          <a:xfrm>
            <a:off x="3365500" y="48641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10</a:t>
            </a:r>
          </a:p>
        </p:txBody>
      </p:sp>
      <p:sp>
        <p:nvSpPr>
          <p:cNvPr id="20" name="Oval 19"/>
          <p:cNvSpPr/>
          <p:nvPr/>
        </p:nvSpPr>
        <p:spPr>
          <a:xfrm>
            <a:off x="410029" y="3850971"/>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9301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18"/>
                                        </p:tgtEl>
                                      </p:cBhvr>
                                    </p:animEffect>
                                    <p:set>
                                      <p:cBhvr>
                                        <p:cTn id="11"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3200" b="1">
                <a:solidFill>
                  <a:srgbClr val="C00000"/>
                </a:solidFill>
                <a:latin typeface="Times New Roman" pitchFamily="18" charset="0"/>
                <a:ea typeface="+mn-ea"/>
                <a:cs typeface="Times New Roman" pitchFamily="18" charset="0"/>
              </a:rPr>
              <a:t>LUYỆN TẬP</a:t>
            </a:r>
            <a:br>
              <a:rPr lang="en-US" sz="3200" b="1">
                <a:solidFill>
                  <a:prstClr val="black"/>
                </a:solidFill>
                <a:latin typeface="Times New Roman" pitchFamily="18" charset="0"/>
                <a:ea typeface="+mn-ea"/>
                <a:cs typeface="Times New Roman" pitchFamily="18" charset="0"/>
              </a:rPr>
            </a:br>
            <a:endParaRPr lang="en-US"/>
          </a:p>
        </p:txBody>
      </p:sp>
      <p:sp>
        <p:nvSpPr>
          <p:cNvPr id="4" name="Rectangle 3"/>
          <p:cNvSpPr/>
          <p:nvPr/>
        </p:nvSpPr>
        <p:spPr>
          <a:xfrm>
            <a:off x="413657" y="850609"/>
            <a:ext cx="8153400" cy="3440942"/>
          </a:xfrm>
          <a:prstGeom prst="rect">
            <a:avLst/>
          </a:prstGeom>
        </p:spPr>
        <p:txBody>
          <a:bodyPr wrap="square">
            <a:spAutoFit/>
          </a:bodyPr>
          <a:lstStyle/>
          <a:p>
            <a:pPr>
              <a:spcBef>
                <a:spcPct val="20000"/>
              </a:spcBef>
            </a:pPr>
            <a:r>
              <a:rPr lang="en-US" sz="3200" b="1">
                <a:solidFill>
                  <a:prstClr val="black"/>
                </a:solidFill>
                <a:latin typeface="Times New Roman" pitchFamily="18" charset="0"/>
                <a:cs typeface="Times New Roman" pitchFamily="18" charset="0"/>
              </a:rPr>
              <a:t>Câu hỏi 8</a:t>
            </a:r>
            <a:r>
              <a:rPr lang="en-US" sz="3200">
                <a:solidFill>
                  <a:prstClr val="black"/>
                </a:solidFill>
                <a:latin typeface="Times New Roman" pitchFamily="18" charset="0"/>
                <a:cs typeface="Times New Roman" pitchFamily="18" charset="0"/>
              </a:rPr>
              <a:t>: Vì sao không nên bón phân hóa học vào ngày mưa?</a:t>
            </a:r>
          </a:p>
          <a:p>
            <a:pPr>
              <a:spcBef>
                <a:spcPct val="20000"/>
              </a:spcBef>
            </a:pPr>
            <a:r>
              <a:rPr lang="en-US" sz="3200">
                <a:solidFill>
                  <a:prstClr val="black"/>
                </a:solidFill>
                <a:latin typeface="Times New Roman" pitchFamily="18" charset="0"/>
                <a:cs typeface="Times New Roman" pitchFamily="18" charset="0"/>
              </a:rPr>
              <a:t>A. Nước mưa làm trôi phân.</a:t>
            </a:r>
          </a:p>
          <a:p>
            <a:pPr>
              <a:spcBef>
                <a:spcPct val="20000"/>
              </a:spcBef>
            </a:pPr>
            <a:r>
              <a:rPr lang="en-US" sz="3200">
                <a:solidFill>
                  <a:prstClr val="black"/>
                </a:solidFill>
                <a:latin typeface="Times New Roman" pitchFamily="18" charset="0"/>
                <a:cs typeface="Times New Roman" pitchFamily="18" charset="0"/>
              </a:rPr>
              <a:t>B. Gây lãng phí.</a:t>
            </a:r>
          </a:p>
          <a:p>
            <a:pPr>
              <a:spcBef>
                <a:spcPct val="20000"/>
              </a:spcBef>
            </a:pPr>
            <a:r>
              <a:rPr lang="en-US" sz="3200">
                <a:solidFill>
                  <a:prstClr val="black"/>
                </a:solidFill>
                <a:latin typeface="Times New Roman" pitchFamily="18" charset="0"/>
                <a:cs typeface="Times New Roman" pitchFamily="18" charset="0"/>
              </a:rPr>
              <a:t>C. Nước mưa làm trôi phân, gây lãng phí.</a:t>
            </a:r>
          </a:p>
          <a:p>
            <a:pPr>
              <a:spcBef>
                <a:spcPct val="20000"/>
              </a:spcBef>
            </a:pPr>
            <a:r>
              <a:rPr lang="en-US" sz="3200">
                <a:solidFill>
                  <a:prstClr val="black"/>
                </a:solidFill>
                <a:latin typeface="Times New Roman" pitchFamily="18" charset="0"/>
                <a:cs typeface="Times New Roman" pitchFamily="18" charset="0"/>
              </a:rPr>
              <a:t>D. Cây trồng không hấp thụ được.</a:t>
            </a:r>
          </a:p>
        </p:txBody>
      </p:sp>
      <p:sp>
        <p:nvSpPr>
          <p:cNvPr id="5" name="Right Arrow 4">
            <a:hlinkClick r:id="rId5" action="ppaction://hlinksldjump"/>
          </p:cNvPr>
          <p:cNvSpPr/>
          <p:nvPr/>
        </p:nvSpPr>
        <p:spPr>
          <a:xfrm>
            <a:off x="722086" y="5921829"/>
            <a:ext cx="381000"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41" descr="Đong 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1157" y="4291551"/>
            <a:ext cx="2438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38"/>
          <p:cNvSpPr>
            <a:spLocks noChangeArrowheads="1"/>
          </p:cNvSpPr>
          <p:nvPr/>
        </p:nvSpPr>
        <p:spPr bwMode="auto">
          <a:xfrm>
            <a:off x="3643085" y="4616308"/>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FF3300"/>
                </a:solidFill>
              </a:rPr>
              <a:t>00</a:t>
            </a:r>
          </a:p>
        </p:txBody>
      </p:sp>
      <p:sp>
        <p:nvSpPr>
          <p:cNvPr id="9" name="Oval 37"/>
          <p:cNvSpPr>
            <a:spLocks noChangeArrowheads="1"/>
          </p:cNvSpPr>
          <p:nvPr/>
        </p:nvSpPr>
        <p:spPr bwMode="auto">
          <a:xfrm>
            <a:off x="3664857" y="4659851"/>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01</a:t>
            </a:r>
          </a:p>
        </p:txBody>
      </p:sp>
      <p:sp>
        <p:nvSpPr>
          <p:cNvPr id="10" name="Oval 36"/>
          <p:cNvSpPr>
            <a:spLocks noChangeArrowheads="1"/>
          </p:cNvSpPr>
          <p:nvPr/>
        </p:nvSpPr>
        <p:spPr bwMode="auto">
          <a:xfrm>
            <a:off x="3664857" y="457200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02</a:t>
            </a:r>
          </a:p>
        </p:txBody>
      </p:sp>
      <p:sp>
        <p:nvSpPr>
          <p:cNvPr id="11" name="Oval 35"/>
          <p:cNvSpPr>
            <a:spLocks noChangeArrowheads="1"/>
          </p:cNvSpPr>
          <p:nvPr/>
        </p:nvSpPr>
        <p:spPr bwMode="auto">
          <a:xfrm>
            <a:off x="3643085" y="456006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03</a:t>
            </a:r>
          </a:p>
        </p:txBody>
      </p:sp>
      <p:sp>
        <p:nvSpPr>
          <p:cNvPr id="12" name="Oval 34"/>
          <p:cNvSpPr>
            <a:spLocks noChangeArrowheads="1"/>
          </p:cNvSpPr>
          <p:nvPr/>
        </p:nvSpPr>
        <p:spPr bwMode="auto">
          <a:xfrm>
            <a:off x="3643085" y="4644572"/>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04</a:t>
            </a:r>
          </a:p>
        </p:txBody>
      </p:sp>
      <p:sp>
        <p:nvSpPr>
          <p:cNvPr id="13" name="Oval 33"/>
          <p:cNvSpPr>
            <a:spLocks noChangeArrowheads="1"/>
          </p:cNvSpPr>
          <p:nvPr/>
        </p:nvSpPr>
        <p:spPr bwMode="auto">
          <a:xfrm>
            <a:off x="3643085" y="4659851"/>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05</a:t>
            </a:r>
          </a:p>
        </p:txBody>
      </p:sp>
      <p:sp>
        <p:nvSpPr>
          <p:cNvPr id="14" name="Oval 32"/>
          <p:cNvSpPr>
            <a:spLocks noChangeArrowheads="1"/>
          </p:cNvSpPr>
          <p:nvPr/>
        </p:nvSpPr>
        <p:spPr bwMode="auto">
          <a:xfrm>
            <a:off x="3652157" y="4608286"/>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06</a:t>
            </a:r>
          </a:p>
        </p:txBody>
      </p:sp>
      <p:sp>
        <p:nvSpPr>
          <p:cNvPr id="15" name="Oval 31"/>
          <p:cNvSpPr>
            <a:spLocks noChangeArrowheads="1"/>
          </p:cNvSpPr>
          <p:nvPr/>
        </p:nvSpPr>
        <p:spPr bwMode="auto">
          <a:xfrm>
            <a:off x="3664857" y="4608286"/>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07</a:t>
            </a:r>
          </a:p>
        </p:txBody>
      </p:sp>
      <p:sp>
        <p:nvSpPr>
          <p:cNvPr id="16" name="Oval 30"/>
          <p:cNvSpPr>
            <a:spLocks noChangeArrowheads="1"/>
          </p:cNvSpPr>
          <p:nvPr/>
        </p:nvSpPr>
        <p:spPr bwMode="auto">
          <a:xfrm>
            <a:off x="3744685" y="4672551"/>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08</a:t>
            </a:r>
          </a:p>
        </p:txBody>
      </p:sp>
      <p:sp>
        <p:nvSpPr>
          <p:cNvPr id="17" name="Oval 29"/>
          <p:cNvSpPr>
            <a:spLocks noChangeArrowheads="1"/>
          </p:cNvSpPr>
          <p:nvPr/>
        </p:nvSpPr>
        <p:spPr bwMode="auto">
          <a:xfrm>
            <a:off x="3652157" y="4672551"/>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09</a:t>
            </a:r>
          </a:p>
        </p:txBody>
      </p:sp>
      <p:sp>
        <p:nvSpPr>
          <p:cNvPr id="18" name="Oval 28"/>
          <p:cNvSpPr>
            <a:spLocks noChangeArrowheads="1"/>
          </p:cNvSpPr>
          <p:nvPr/>
        </p:nvSpPr>
        <p:spPr bwMode="auto">
          <a:xfrm>
            <a:off x="3664857" y="4659851"/>
            <a:ext cx="1756228"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0" b="1">
                <a:solidFill>
                  <a:srgbClr val="0000FF"/>
                </a:solidFill>
              </a:rPr>
              <a:t>10</a:t>
            </a:r>
          </a:p>
        </p:txBody>
      </p:sp>
      <p:sp>
        <p:nvSpPr>
          <p:cNvPr id="19" name="Oval 18"/>
          <p:cNvSpPr/>
          <p:nvPr/>
        </p:nvSpPr>
        <p:spPr>
          <a:xfrm>
            <a:off x="413657" y="30480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9301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12"/>
                                        </p:tgtEl>
                                      </p:cBhvr>
                                    </p:animEffect>
                                    <p:set>
                                      <p:cBhvr>
                                        <p:cTn id="3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11"/>
                                        </p:tgtEl>
                                      </p:cBhvr>
                                    </p:animEffect>
                                    <p:set>
                                      <p:cBhvr>
                                        <p:cTn id="3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a:solidFill>
                  <a:srgbClr val="C00000"/>
                </a:solidFill>
                <a:latin typeface="Times New Roman" pitchFamily="18" charset="0"/>
                <a:cs typeface="Times New Roman" pitchFamily="18" charset="0"/>
              </a:rPr>
              <a:t>KHỞI ĐỘNG:</a:t>
            </a:r>
            <a:endParaRPr lang="en-US">
              <a:solidFill>
                <a:srgbClr val="C00000"/>
              </a:solidFill>
            </a:endParaRPr>
          </a:p>
        </p:txBody>
      </p:sp>
      <p:sp>
        <p:nvSpPr>
          <p:cNvPr id="3" name="Content Placeholder 2"/>
          <p:cNvSpPr>
            <a:spLocks noGrp="1"/>
          </p:cNvSpPr>
          <p:nvPr>
            <p:ph idx="1"/>
          </p:nvPr>
        </p:nvSpPr>
        <p:spPr>
          <a:xfrm>
            <a:off x="838200" y="1202028"/>
            <a:ext cx="8229600" cy="609600"/>
          </a:xfrm>
        </p:spPr>
        <p:txBody>
          <a:bodyPr>
            <a:normAutofit/>
          </a:bodyPr>
          <a:lstStyle/>
          <a:p>
            <a:pPr marL="0" indent="0">
              <a:buNone/>
            </a:pPr>
            <a:r>
              <a:rPr lang="en-US" b="1">
                <a:latin typeface="Times New Roman" pitchFamily="18" charset="0"/>
                <a:cs typeface="Times New Roman" pitchFamily="18" charset="0"/>
              </a:rPr>
              <a:t>Em hãy trả lời câu hỏi sau:</a:t>
            </a:r>
          </a:p>
          <a:p>
            <a:pPr marL="0" indent="0">
              <a:buNone/>
            </a:pPr>
            <a:endParaRPr lang="en-US"/>
          </a:p>
        </p:txBody>
      </p:sp>
      <p:sp>
        <p:nvSpPr>
          <p:cNvPr id="4" name="Pentagon 3"/>
          <p:cNvSpPr/>
          <p:nvPr/>
        </p:nvSpPr>
        <p:spPr>
          <a:xfrm>
            <a:off x="914400" y="1828800"/>
            <a:ext cx="7696200" cy="129540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just">
              <a:lnSpc>
                <a:spcPct val="115000"/>
              </a:lnSpc>
              <a:spcBef>
                <a:spcPct val="20000"/>
              </a:spcBef>
            </a:pPr>
            <a:r>
              <a:rPr lang="de-DE" sz="3200" b="1">
                <a:solidFill>
                  <a:prstClr val="black"/>
                </a:solidFill>
                <a:latin typeface="Times New Roman"/>
                <a:ea typeface="Times New Roman"/>
                <a:cs typeface="Times New Roman"/>
              </a:rPr>
              <a:t>Câu 1:</a:t>
            </a:r>
            <a:r>
              <a:rPr lang="de-DE" sz="3200">
                <a:solidFill>
                  <a:prstClr val="black"/>
                </a:solidFill>
                <a:latin typeface="Times New Roman"/>
                <a:ea typeface="Times New Roman"/>
                <a:cs typeface="Times New Roman"/>
              </a:rPr>
              <a:t>Video nói về vấn đề gì?</a:t>
            </a:r>
            <a:endParaRPr lang="en-US" sz="2400">
              <a:solidFill>
                <a:prstClr val="black"/>
              </a:solidFill>
              <a:ea typeface="Calibri"/>
              <a:cs typeface="Times New Roman"/>
            </a:endParaRPr>
          </a:p>
        </p:txBody>
      </p:sp>
      <p:sp>
        <p:nvSpPr>
          <p:cNvPr id="5" name="Pentagon 4"/>
          <p:cNvSpPr/>
          <p:nvPr/>
        </p:nvSpPr>
        <p:spPr>
          <a:xfrm>
            <a:off x="914400" y="3123126"/>
            <a:ext cx="7696200" cy="1296473"/>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115000"/>
              </a:lnSpc>
              <a:spcBef>
                <a:spcPct val="20000"/>
              </a:spcBef>
            </a:pPr>
            <a:r>
              <a:rPr lang="de-DE" sz="3200" b="1">
                <a:solidFill>
                  <a:prstClr val="black"/>
                </a:solidFill>
                <a:latin typeface="Times New Roman"/>
                <a:ea typeface="Times New Roman"/>
                <a:cs typeface="Times New Roman"/>
              </a:rPr>
              <a:t>Câu 2:</a:t>
            </a:r>
            <a:r>
              <a:rPr lang="de-DE" sz="3200">
                <a:solidFill>
                  <a:prstClr val="black"/>
                </a:solidFill>
                <a:latin typeface="Times New Roman"/>
                <a:ea typeface="Times New Roman"/>
                <a:cs typeface="Times New Roman"/>
              </a:rPr>
              <a:t>Nguyên nhân dẫn đến ô nhiễm môi trường đất do đâu?</a:t>
            </a:r>
            <a:endParaRPr lang="en-US" sz="2400">
              <a:solidFill>
                <a:prstClr val="black"/>
              </a:solidFill>
              <a:ea typeface="Calibri"/>
              <a:cs typeface="Times New Roman"/>
            </a:endParaRPr>
          </a:p>
        </p:txBody>
      </p:sp>
      <p:sp>
        <p:nvSpPr>
          <p:cNvPr id="6" name="Pentagon 5"/>
          <p:cNvSpPr/>
          <p:nvPr/>
        </p:nvSpPr>
        <p:spPr>
          <a:xfrm>
            <a:off x="914400" y="4419600"/>
            <a:ext cx="7696200" cy="1440287"/>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a:lnSpc>
                <a:spcPct val="115000"/>
              </a:lnSpc>
              <a:spcBef>
                <a:spcPct val="20000"/>
              </a:spcBef>
            </a:pPr>
            <a:r>
              <a:rPr lang="de-DE" sz="3200" b="1">
                <a:solidFill>
                  <a:prstClr val="black"/>
                </a:solidFill>
                <a:latin typeface="Times New Roman"/>
                <a:ea typeface="Times New Roman"/>
                <a:cs typeface="Times New Roman"/>
              </a:rPr>
              <a:t>Câu 3:</a:t>
            </a:r>
            <a:r>
              <a:rPr lang="de-DE" sz="3200">
                <a:solidFill>
                  <a:prstClr val="black"/>
                </a:solidFill>
                <a:latin typeface="Times New Roman"/>
                <a:ea typeface="Times New Roman"/>
                <a:cs typeface="Times New Roman"/>
              </a:rPr>
              <a:t>Theo em để hạn chế ô nhiễm môi trường trong trồng trọt chúng ta cần làm gì?</a:t>
            </a:r>
            <a:endParaRPr lang="en-US" sz="2400">
              <a:solidFill>
                <a:prstClr val="black"/>
              </a:solidFill>
              <a:ea typeface="Calibri"/>
              <a:cs typeface="Times New Roman"/>
            </a:endParaRPr>
          </a:p>
        </p:txBody>
      </p:sp>
    </p:spTree>
    <p:extLst>
      <p:ext uri="{BB962C8B-B14F-4D97-AF65-F5344CB8AC3E}">
        <p14:creationId xmlns:p14="http://schemas.microsoft.com/office/powerpoint/2010/main" val="31412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a:noAutofit/>
          </a:bodyPr>
          <a:lstStyle/>
          <a:p>
            <a:r>
              <a:rPr lang="en-US" sz="2400" b="1">
                <a:solidFill>
                  <a:srgbClr val="C00000"/>
                </a:solidFill>
                <a:latin typeface="Times New Roman" pitchFamily="18" charset="0"/>
                <a:cs typeface="Times New Roman" pitchFamily="18" charset="0"/>
              </a:rPr>
              <a:t>Bài 8: SỬ DỤNG VÀ BẢO QUẢN PHÂN BÓN</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 y="1371600"/>
            <a:ext cx="4565073"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39516" y="1371600"/>
            <a:ext cx="4676775"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657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1"/>
            <a:ext cx="8458200" cy="36576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400" b="1" u="sng">
                <a:latin typeface="Times New Roman" pitchFamily="18" charset="0"/>
                <a:cs typeface="Times New Roman" pitchFamily="18" charset="0"/>
              </a:rPr>
              <a:t>Yêu cầu</a:t>
            </a:r>
            <a:r>
              <a:rPr lang="en-US" sz="2400" b="1">
                <a:latin typeface="Times New Roman" pitchFamily="18" charset="0"/>
                <a:cs typeface="Times New Roman" pitchFamily="18" charset="0"/>
              </a:rPr>
              <a:t>: </a:t>
            </a:r>
            <a:r>
              <a:rPr lang="en-US" sz="2400">
                <a:latin typeface="Times New Roman" pitchFamily="18" charset="0"/>
                <a:cs typeface="Times New Roman" pitchFamily="18" charset="0"/>
              </a:rPr>
              <a:t>6 nhóm tìm hiểu sách giáo khoa và hoàn thành phiếu học tập trong 10 phút, tóm tắt nội dung phiếu học tập trên giấy rôki. Hết thời gian thảo luận treo lên bảng tại vị trí của nhóm.</a:t>
            </a:r>
          </a:p>
          <a:p>
            <a:pPr indent="0" algn="just">
              <a:lnSpc>
                <a:spcPct val="115000"/>
              </a:lnSpc>
              <a:spcAft>
                <a:spcPts val="0"/>
              </a:spcAft>
              <a:buNone/>
            </a:pPr>
            <a:r>
              <a:rPr lang="en-US" sz="2400">
                <a:latin typeface="Times New Roman"/>
                <a:ea typeface="Calibri"/>
                <a:cs typeface="Times New Roman"/>
              </a:rPr>
              <a:t>+ Nhóm 1 và nhóm 2: Hoàn thành </a:t>
            </a:r>
            <a:r>
              <a:rPr lang="en-US" sz="2400">
                <a:solidFill>
                  <a:srgbClr val="FF0000"/>
                </a:solidFill>
                <a:latin typeface="Times New Roman"/>
                <a:ea typeface="Calibri"/>
                <a:cs typeface="Times New Roman"/>
              </a:rPr>
              <a:t>phiếu học tập số 1</a:t>
            </a:r>
            <a:endParaRPr lang="en-US" sz="1800">
              <a:solidFill>
                <a:srgbClr val="FF0000"/>
              </a:solidFill>
              <a:ea typeface="Calibri"/>
              <a:cs typeface="Times New Roman"/>
            </a:endParaRPr>
          </a:p>
          <a:p>
            <a:pPr indent="0" algn="just">
              <a:lnSpc>
                <a:spcPct val="115000"/>
              </a:lnSpc>
              <a:spcAft>
                <a:spcPts val="0"/>
              </a:spcAft>
              <a:buNone/>
            </a:pPr>
            <a:r>
              <a:rPr lang="en-US" sz="2400">
                <a:latin typeface="Times New Roman"/>
                <a:ea typeface="Calibri"/>
                <a:cs typeface="Times New Roman"/>
              </a:rPr>
              <a:t>+ Nhóm  3 và nhóm 4: Hoàn thành </a:t>
            </a:r>
            <a:r>
              <a:rPr lang="en-US" sz="2400">
                <a:solidFill>
                  <a:srgbClr val="FF0000"/>
                </a:solidFill>
                <a:latin typeface="Times New Roman"/>
                <a:ea typeface="Calibri"/>
                <a:cs typeface="Times New Roman"/>
              </a:rPr>
              <a:t>phiếu học tập số 2</a:t>
            </a:r>
            <a:endParaRPr lang="en-US" sz="1800">
              <a:solidFill>
                <a:srgbClr val="FF0000"/>
              </a:solidFill>
              <a:ea typeface="Calibri"/>
              <a:cs typeface="Times New Roman"/>
            </a:endParaRPr>
          </a:p>
          <a:p>
            <a:pPr indent="0" algn="just">
              <a:lnSpc>
                <a:spcPct val="115000"/>
              </a:lnSpc>
              <a:spcAft>
                <a:spcPts val="0"/>
              </a:spcAft>
              <a:buNone/>
            </a:pPr>
            <a:r>
              <a:rPr lang="en-US" sz="2400">
                <a:latin typeface="Times New Roman"/>
                <a:ea typeface="Calibri"/>
                <a:cs typeface="Times New Roman"/>
              </a:rPr>
              <a:t>+ Nhóm 5 và nhóm 6: Hoàn thành </a:t>
            </a:r>
            <a:r>
              <a:rPr lang="en-US" sz="2400">
                <a:solidFill>
                  <a:srgbClr val="FF0000"/>
                </a:solidFill>
                <a:latin typeface="Times New Roman"/>
                <a:ea typeface="Calibri"/>
                <a:cs typeface="Times New Roman"/>
              </a:rPr>
              <a:t>phiếu học tập số 3</a:t>
            </a:r>
          </a:p>
          <a:p>
            <a:pPr indent="0" algn="just">
              <a:lnSpc>
                <a:spcPct val="115000"/>
              </a:lnSpc>
              <a:spcAft>
                <a:spcPts val="0"/>
              </a:spcAft>
              <a:buNone/>
            </a:pPr>
            <a:r>
              <a:rPr lang="en-US" sz="2400">
                <a:solidFill>
                  <a:schemeClr val="tx1"/>
                </a:solidFill>
                <a:latin typeface="Times New Roman"/>
                <a:ea typeface="Calibri"/>
                <a:cs typeface="Times New Roman"/>
              </a:rPr>
              <a:t>Hết thời gian thảo luận GV mời ngẫu nhiên các nhóm thuyết trình.</a:t>
            </a:r>
            <a:endParaRPr lang="en-US" sz="1800">
              <a:solidFill>
                <a:schemeClr val="tx1"/>
              </a:solidFill>
              <a:ea typeface="Calibri"/>
              <a:cs typeface="Times New Roman"/>
            </a:endParaRPr>
          </a:p>
        </p:txBody>
      </p:sp>
      <p:sp>
        <p:nvSpPr>
          <p:cNvPr id="4" name="Title 3"/>
          <p:cNvSpPr>
            <a:spLocks noGrp="1"/>
          </p:cNvSpPr>
          <p:nvPr>
            <p:ph type="title"/>
          </p:nvPr>
        </p:nvSpPr>
        <p:spPr>
          <a:xfrm>
            <a:off x="444500" y="785813"/>
            <a:ext cx="8229600" cy="1143000"/>
          </a:xfrm>
        </p:spPr>
        <p:txBody>
          <a:bodyPr>
            <a:normAutofit/>
          </a:bodyPr>
          <a:lstStyle/>
          <a:p>
            <a:r>
              <a:rPr lang="en-US" sz="2400" b="1" i="1">
                <a:solidFill>
                  <a:srgbClr val="C00000"/>
                </a:solidFill>
                <a:latin typeface="Times New Roman" pitchFamily="18" charset="0"/>
                <a:cs typeface="Times New Roman" pitchFamily="18" charset="0"/>
              </a:rPr>
              <a:t>I. Tìm hiểu cách sử dụng phân bón hóa học, phân bón hữu cơ, phân bón vi sinh.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921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077200" cy="1143000"/>
          </a:xfrm>
        </p:spPr>
        <p:style>
          <a:lnRef idx="2">
            <a:schemeClr val="accent6"/>
          </a:lnRef>
          <a:fillRef idx="1">
            <a:schemeClr val="lt1"/>
          </a:fillRef>
          <a:effectRef idx="0">
            <a:schemeClr val="accent6"/>
          </a:effectRef>
          <a:fontRef idx="minor">
            <a:schemeClr val="dk1"/>
          </a:fontRef>
        </p:style>
        <p:txBody>
          <a:bodyPr>
            <a:normAutofit/>
          </a:bodyPr>
          <a:lstStyle/>
          <a:p>
            <a:r>
              <a:rPr lang="en-US" sz="3200" b="1">
                <a:latin typeface="Times New Roman" pitchFamily="18" charset="0"/>
                <a:cs typeface="Times New Roman" pitchFamily="18" charset="0"/>
              </a:rPr>
              <a:t>Thời gian thảo luận</a:t>
            </a:r>
          </a:p>
        </p:txBody>
      </p:sp>
      <p:pic>
        <p:nvPicPr>
          <p:cNvPr id="4" name="Đồng hồ đếm ngược 10 phút 🇻🇳 10 minute countdow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636028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838200"/>
            <a:ext cx="8915400" cy="914400"/>
          </a:xfrm>
        </p:spPr>
        <p:txBody>
          <a:bodyPr>
            <a:normAutofit/>
          </a:bodyPr>
          <a:lstStyle/>
          <a:p>
            <a:pPr marL="0" indent="0" algn="ctr">
              <a:buNone/>
            </a:pPr>
            <a:r>
              <a:rPr lang="en-US" sz="2400" b="1" i="1">
                <a:solidFill>
                  <a:srgbClr val="C00000"/>
                </a:solidFill>
                <a:latin typeface="Times New Roman" pitchFamily="18" charset="0"/>
                <a:ea typeface="+mj-ea"/>
                <a:cs typeface="Times New Roman" pitchFamily="18" charset="0"/>
              </a:rPr>
              <a:t>I. Tìm hiểu cách sử dụng phân bón hóa học, phân bón hữu cơ, phân bón vi sinh.</a:t>
            </a:r>
            <a:endParaRPr lang="en-US" sz="2400" b="1" u="sng"/>
          </a:p>
        </p:txBody>
      </p:sp>
      <p:sp>
        <p:nvSpPr>
          <p:cNvPr id="5" name="Content Placeholder 3"/>
          <p:cNvSpPr txBox="1">
            <a:spLocks/>
          </p:cNvSpPr>
          <p:nvPr/>
        </p:nvSpPr>
        <p:spPr>
          <a:xfrm>
            <a:off x="-96982" y="1524000"/>
            <a:ext cx="8915400"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2400" b="1"/>
          </a:p>
        </p:txBody>
      </p:sp>
      <p:sp>
        <p:nvSpPr>
          <p:cNvPr id="13" name="Title 1"/>
          <p:cNvSpPr txBox="1">
            <a:spLocks/>
          </p:cNvSpPr>
          <p:nvPr/>
        </p:nvSpPr>
        <p:spPr>
          <a:xfrm>
            <a:off x="0" y="0"/>
            <a:ext cx="9144000" cy="762000"/>
          </a:xfrm>
          <a:prstGeom prst="rect">
            <a:avLst/>
          </a:prstGeo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a:solidFill>
                  <a:srgbClr val="C00000"/>
                </a:solidFill>
                <a:latin typeface="Times New Roman" pitchFamily="18" charset="0"/>
                <a:cs typeface="Times New Roman" pitchFamily="18" charset="0"/>
              </a:rPr>
              <a:t>Bài 8: SỬ DỤNG VÀ BẢO QUẢN PHÂN BÓN</a:t>
            </a:r>
          </a:p>
        </p:txBody>
      </p:sp>
      <p:graphicFrame>
        <p:nvGraphicFramePr>
          <p:cNvPr id="2" name="Table 1"/>
          <p:cNvGraphicFramePr>
            <a:graphicFrameLocks noGrp="1"/>
          </p:cNvGraphicFramePr>
          <p:nvPr>
            <p:extLst>
              <p:ext uri="{D42A27DB-BD31-4B8C-83A1-F6EECF244321}">
                <p14:modId xmlns:p14="http://schemas.microsoft.com/office/powerpoint/2010/main" val="411716758"/>
              </p:ext>
            </p:extLst>
          </p:nvPr>
        </p:nvGraphicFramePr>
        <p:xfrm>
          <a:off x="457200" y="2286000"/>
          <a:ext cx="8229600" cy="4262699"/>
        </p:xfrm>
        <a:graphic>
          <a:graphicData uri="http://schemas.openxmlformats.org/drawingml/2006/table">
            <a:tbl>
              <a:tblPr firstRow="1" firstCol="1" bandRow="1"/>
              <a:tblGrid>
                <a:gridCol w="3958368">
                  <a:extLst>
                    <a:ext uri="{9D8B030D-6E8A-4147-A177-3AD203B41FA5}">
                      <a16:colId xmlns:a16="http://schemas.microsoft.com/office/drawing/2014/main" val="20000"/>
                    </a:ext>
                  </a:extLst>
                </a:gridCol>
                <a:gridCol w="4271232">
                  <a:extLst>
                    <a:ext uri="{9D8B030D-6E8A-4147-A177-3AD203B41FA5}">
                      <a16:colId xmlns:a16="http://schemas.microsoft.com/office/drawing/2014/main" val="20001"/>
                    </a:ext>
                  </a:extLst>
                </a:gridCol>
              </a:tblGrid>
              <a:tr h="413731">
                <a:tc>
                  <a:txBody>
                    <a:bodyPr/>
                    <a:lstStyle/>
                    <a:p>
                      <a:pPr algn="ctr">
                        <a:lnSpc>
                          <a:spcPct val="115000"/>
                        </a:lnSpc>
                        <a:spcAft>
                          <a:spcPts val="600"/>
                        </a:spcAft>
                      </a:pPr>
                      <a:r>
                        <a:rPr lang="en-US" sz="2000" b="1">
                          <a:effectLst/>
                          <a:latin typeface="Times New Roman"/>
                          <a:ea typeface="Calibri"/>
                          <a:cs typeface="Times New Roman"/>
                        </a:rPr>
                        <a:t>Câu hỏi</a:t>
                      </a:r>
                      <a:endParaRPr lang="en-US"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2000" b="1">
                          <a:effectLst/>
                          <a:latin typeface="Times New Roman"/>
                          <a:ea typeface="Calibri"/>
                          <a:cs typeface="Times New Roman"/>
                        </a:rPr>
                        <a:t>Cách sử dụng phân hóa học</a:t>
                      </a:r>
                      <a:endParaRPr lang="en-US"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0228">
                <a:tc>
                  <a:txBody>
                    <a:bodyPr/>
                    <a:lstStyle/>
                    <a:p>
                      <a:pPr algn="l">
                        <a:lnSpc>
                          <a:spcPct val="115000"/>
                        </a:lnSpc>
                        <a:spcAft>
                          <a:spcPts val="600"/>
                        </a:spcAft>
                      </a:pPr>
                      <a:r>
                        <a:rPr lang="en-US" sz="2000" b="1">
                          <a:effectLst/>
                          <a:latin typeface="Times New Roman"/>
                          <a:ea typeface="Calibri"/>
                          <a:cs typeface="Times New Roman"/>
                        </a:rPr>
                        <a:t>Câu 1</a:t>
                      </a:r>
                      <a:r>
                        <a:rPr lang="en-US" sz="2000">
                          <a:effectLst/>
                          <a:latin typeface="Times New Roman"/>
                          <a:ea typeface="Calibri"/>
                          <a:cs typeface="Times New Roman"/>
                        </a:rPr>
                        <a:t>: Phân đạm, phân kali được bón như thế nào?</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a:ea typeface="Calibri"/>
                          <a:cs typeface="Times New Roman"/>
                        </a:rPr>
                        <a:t>Hiệu</a:t>
                      </a:r>
                      <a:r>
                        <a:rPr lang="en-US" sz="2000" baseline="0">
                          <a:effectLst/>
                          <a:latin typeface="Times New Roman"/>
                          <a:ea typeface="Calibri"/>
                          <a:cs typeface="Times New Roman"/>
                        </a:rPr>
                        <a:t> quả nhanh dùng để bón lót và bón thúc.</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6033">
                <a:tc>
                  <a:txBody>
                    <a:bodyPr/>
                    <a:lstStyle/>
                    <a:p>
                      <a:pPr algn="l">
                        <a:lnSpc>
                          <a:spcPct val="115000"/>
                        </a:lnSpc>
                        <a:spcAft>
                          <a:spcPts val="600"/>
                        </a:spcAft>
                      </a:pPr>
                      <a:r>
                        <a:rPr lang="en-US" sz="2000" b="1">
                          <a:effectLst/>
                          <a:latin typeface="Times New Roman"/>
                          <a:ea typeface="Calibri"/>
                          <a:cs typeface="Times New Roman"/>
                        </a:rPr>
                        <a:t>Câu 2:</a:t>
                      </a:r>
                      <a:r>
                        <a:rPr lang="en-US" sz="2000">
                          <a:effectLst/>
                          <a:latin typeface="Times New Roman"/>
                          <a:ea typeface="Calibri"/>
                          <a:cs typeface="Times New Roman"/>
                        </a:rPr>
                        <a:t> Vì sao phân lân thường không dùng để bón thúc?</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a:ea typeface="Calibri"/>
                          <a:cs typeface="Times New Roman"/>
                        </a:rPr>
                        <a:t>Phân</a:t>
                      </a:r>
                      <a:r>
                        <a:rPr lang="en-US" sz="2000" baseline="0">
                          <a:effectLst/>
                          <a:latin typeface="Times New Roman"/>
                          <a:ea typeface="Calibri"/>
                          <a:cs typeface="Times New Roman"/>
                        </a:rPr>
                        <a:t> lân dùng bón lót để có thời gian hòa tan.</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91147">
                <a:tc>
                  <a:txBody>
                    <a:bodyPr/>
                    <a:lstStyle/>
                    <a:p>
                      <a:pPr algn="just">
                        <a:lnSpc>
                          <a:spcPct val="115000"/>
                        </a:lnSpc>
                        <a:spcAft>
                          <a:spcPts val="600"/>
                        </a:spcAft>
                      </a:pPr>
                      <a:r>
                        <a:rPr lang="en-US" sz="2000" b="1">
                          <a:effectLst/>
                          <a:latin typeface="Times New Roman"/>
                          <a:ea typeface="Calibri"/>
                          <a:cs typeface="Times New Roman"/>
                        </a:rPr>
                        <a:t>Câu 3:</a:t>
                      </a:r>
                      <a:r>
                        <a:rPr lang="en-US" sz="2000">
                          <a:effectLst/>
                          <a:latin typeface="Times New Roman"/>
                          <a:ea typeface="Calibri"/>
                          <a:cs typeface="Times New Roman"/>
                        </a:rPr>
                        <a:t> Vì sao phân hóa học nên bón với lượng vừa phải? Nếu bón liên tục quá nhiều thì chúng ta nên làm gì?</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a:ea typeface="Calibri"/>
                          <a:cs typeface="Times New Roman"/>
                        </a:rPr>
                        <a:t>Sử</a:t>
                      </a:r>
                      <a:r>
                        <a:rPr lang="en-US" sz="2000" baseline="0">
                          <a:effectLst/>
                          <a:latin typeface="Times New Roman"/>
                          <a:ea typeface="Calibri"/>
                          <a:cs typeface="Times New Roman"/>
                        </a:rPr>
                        <a:t> dụng liên tục nhiều năm đất sẽ hóa chua, cần bón vôi cải tạo đất.</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7461">
                <a:tc>
                  <a:txBody>
                    <a:bodyPr/>
                    <a:lstStyle/>
                    <a:p>
                      <a:pPr algn="l">
                        <a:lnSpc>
                          <a:spcPct val="115000"/>
                        </a:lnSpc>
                        <a:spcAft>
                          <a:spcPts val="600"/>
                        </a:spcAft>
                      </a:pPr>
                      <a:r>
                        <a:rPr lang="en-US" sz="2000" b="1">
                          <a:effectLst/>
                          <a:latin typeface="Times New Roman"/>
                          <a:ea typeface="Calibri"/>
                          <a:cs typeface="Times New Roman"/>
                        </a:rPr>
                        <a:t>Câu 4:</a:t>
                      </a:r>
                      <a:r>
                        <a:rPr lang="en-US" sz="2000">
                          <a:effectLst/>
                          <a:latin typeface="Times New Roman"/>
                          <a:ea typeface="Calibri"/>
                          <a:cs typeface="Times New Roman"/>
                        </a:rPr>
                        <a:t> Để bón phân hóa học hiệu quả theo em cần đảm bảo nguyên tắt nào?</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a:ea typeface="Calibri"/>
                          <a:cs typeface="Times New Roman"/>
                        </a:rPr>
                        <a:t>Lựa</a:t>
                      </a:r>
                      <a:r>
                        <a:rPr lang="en-US" sz="2000" baseline="0">
                          <a:effectLst/>
                          <a:latin typeface="Times New Roman"/>
                          <a:ea typeface="Calibri"/>
                          <a:cs typeface="Times New Roman"/>
                        </a:rPr>
                        <a:t> chọn phân bón phù hợp, bón đúng thời điểm và liều lượng, chú ý đến thời tiết không bón vào ngày mưa.</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Rectangle 2"/>
          <p:cNvSpPr/>
          <p:nvPr/>
        </p:nvSpPr>
        <p:spPr>
          <a:xfrm>
            <a:off x="457200" y="1821543"/>
            <a:ext cx="2819399"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a:solidFill>
                  <a:srgbClr val="7030A0"/>
                </a:solidFill>
                <a:latin typeface="Times New Roman" pitchFamily="18" charset="0"/>
                <a:cs typeface="Times New Roman" pitchFamily="18" charset="0"/>
              </a:rPr>
              <a:t>Phiếu học tập số 1:</a:t>
            </a:r>
          </a:p>
        </p:txBody>
      </p:sp>
    </p:spTree>
    <p:extLst>
      <p:ext uri="{BB962C8B-B14F-4D97-AF65-F5344CB8AC3E}">
        <p14:creationId xmlns:p14="http://schemas.microsoft.com/office/powerpoint/2010/main" val="2909719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1143000"/>
          </a:xfrm>
        </p:spPr>
        <p:txBody>
          <a:bodyPr>
            <a:normAutofit fontScale="90000"/>
          </a:bodyPr>
          <a:lstStyle/>
          <a:p>
            <a:pPr lvl="0">
              <a:spcBef>
                <a:spcPct val="20000"/>
              </a:spcBef>
            </a:pPr>
            <a:r>
              <a:rPr lang="en-US" sz="2400" b="1" i="1">
                <a:solidFill>
                  <a:srgbClr val="C00000"/>
                </a:solidFill>
                <a:latin typeface="Times New Roman" pitchFamily="18" charset="0"/>
                <a:ea typeface="+mn-ea"/>
                <a:cs typeface="Times New Roman" pitchFamily="18" charset="0"/>
              </a:rPr>
              <a:t>I. Tìm hiểu cách sử dụng phân bón hóa học, phân bón hữu cơ, phân bón vi sinh.</a:t>
            </a:r>
            <a:br>
              <a:rPr lang="en-US" sz="2400" b="1" u="sng">
                <a:solidFill>
                  <a:prstClr val="black"/>
                </a:solidFill>
                <a:ea typeface="+mn-ea"/>
                <a:cs typeface="+mn-cs"/>
              </a:rPr>
            </a:b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2061877"/>
              </p:ext>
            </p:extLst>
          </p:nvPr>
        </p:nvGraphicFramePr>
        <p:xfrm>
          <a:off x="457200" y="1905000"/>
          <a:ext cx="8305800" cy="4484780"/>
        </p:xfrm>
        <a:graphic>
          <a:graphicData uri="http://schemas.openxmlformats.org/drawingml/2006/table">
            <a:tbl>
              <a:tblPr firstRow="1" firstCol="1" bandRow="1"/>
              <a:tblGrid>
                <a:gridCol w="3962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55090">
                <a:tc>
                  <a:txBody>
                    <a:bodyPr/>
                    <a:lstStyle/>
                    <a:p>
                      <a:pPr algn="ctr">
                        <a:lnSpc>
                          <a:spcPct val="115000"/>
                        </a:lnSpc>
                        <a:spcAft>
                          <a:spcPts val="600"/>
                        </a:spcAft>
                      </a:pPr>
                      <a:r>
                        <a:rPr lang="en-US" sz="2000" b="1">
                          <a:effectLst/>
                          <a:latin typeface="Times New Roman" pitchFamily="18" charset="0"/>
                          <a:ea typeface="Calibri"/>
                          <a:cs typeface="Times New Roman" pitchFamily="18" charset="0"/>
                        </a:rPr>
                        <a:t>Câu hỏi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2000" b="1">
                          <a:effectLst/>
                          <a:latin typeface="Times New Roman" pitchFamily="18" charset="0"/>
                          <a:ea typeface="Calibri"/>
                          <a:cs typeface="Times New Roman" pitchFamily="18" charset="0"/>
                        </a:rPr>
                        <a:t>Cách sử dụng phân hữu cơ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0180">
                <a:tc>
                  <a:txBody>
                    <a:bodyPr/>
                    <a:lstStyle/>
                    <a:p>
                      <a:pPr algn="l">
                        <a:lnSpc>
                          <a:spcPct val="115000"/>
                        </a:lnSpc>
                        <a:spcAft>
                          <a:spcPts val="600"/>
                        </a:spcAft>
                      </a:pPr>
                      <a:r>
                        <a:rPr lang="en-US" sz="2000" b="1">
                          <a:effectLst/>
                          <a:latin typeface="Times New Roman" pitchFamily="18" charset="0"/>
                          <a:ea typeface="Calibri"/>
                          <a:cs typeface="Times New Roman" pitchFamily="18" charset="0"/>
                        </a:rPr>
                        <a:t>Câu</a:t>
                      </a:r>
                      <a:r>
                        <a:rPr lang="en-US" sz="2000" b="1" baseline="0">
                          <a:effectLst/>
                          <a:latin typeface="Times New Roman" pitchFamily="18" charset="0"/>
                          <a:ea typeface="Calibri"/>
                          <a:cs typeface="Times New Roman" pitchFamily="18" charset="0"/>
                        </a:rPr>
                        <a:t> </a:t>
                      </a:r>
                      <a:r>
                        <a:rPr lang="en-US" sz="2000" b="1">
                          <a:effectLst/>
                          <a:latin typeface="Times New Roman" pitchFamily="18" charset="0"/>
                          <a:ea typeface="Calibri"/>
                          <a:cs typeface="Times New Roman" pitchFamily="18" charset="0"/>
                        </a:rPr>
                        <a:t>1: </a:t>
                      </a:r>
                      <a:r>
                        <a:rPr lang="en-US" sz="2000">
                          <a:effectLst/>
                          <a:latin typeface="Times New Roman" pitchFamily="18" charset="0"/>
                          <a:ea typeface="Calibri"/>
                          <a:cs typeface="Times New Roman" pitchFamily="18" charset="0"/>
                        </a:rPr>
                        <a:t>Khi bón phân hữu cơ cây trồng hấp thụ được liền không? Vì sao?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pitchFamily="18" charset="0"/>
                          <a:ea typeface="Calibri"/>
                          <a:cs typeface="Times New Roman" pitchFamily="18" charset="0"/>
                        </a:rPr>
                        <a:t>Cây</a:t>
                      </a:r>
                      <a:r>
                        <a:rPr lang="en-US" sz="2000" baseline="0">
                          <a:effectLst/>
                          <a:latin typeface="Times New Roman" pitchFamily="18" charset="0"/>
                          <a:ea typeface="Calibri"/>
                          <a:cs typeface="Times New Roman" pitchFamily="18" charset="0"/>
                        </a:rPr>
                        <a:t> trồng không hấp thụ được liền, cần có thời gian khoáng hóa cây mới hấp thụ được.</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2453">
                <a:tc>
                  <a:txBody>
                    <a:bodyPr/>
                    <a:lstStyle/>
                    <a:p>
                      <a:pPr algn="l">
                        <a:lnSpc>
                          <a:spcPct val="115000"/>
                        </a:lnSpc>
                        <a:spcAft>
                          <a:spcPts val="600"/>
                        </a:spcAft>
                      </a:pPr>
                      <a:r>
                        <a:rPr lang="en-US" sz="2000" b="1">
                          <a:effectLst/>
                          <a:latin typeface="Times New Roman" pitchFamily="18" charset="0"/>
                          <a:ea typeface="Calibri"/>
                          <a:cs typeface="Times New Roman" pitchFamily="18" charset="0"/>
                        </a:rPr>
                        <a:t>Câu 2</a:t>
                      </a:r>
                      <a:r>
                        <a:rPr lang="en-US" sz="2000">
                          <a:effectLst/>
                          <a:latin typeface="Times New Roman" pitchFamily="18" charset="0"/>
                          <a:ea typeface="Calibri"/>
                          <a:cs typeface="Times New Roman" pitchFamily="18" charset="0"/>
                        </a:rPr>
                        <a:t>: Bón nhiều phân hữu cơ đất trồng có bị ảnh hưởng gì không?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pitchFamily="18" charset="0"/>
                          <a:ea typeface="Calibri"/>
                          <a:cs typeface="Times New Roman" pitchFamily="18" charset="0"/>
                        </a:rPr>
                        <a:t>Hiệu</a:t>
                      </a:r>
                      <a:r>
                        <a:rPr lang="en-US" sz="2000" baseline="0">
                          <a:effectLst/>
                          <a:latin typeface="Times New Roman" pitchFamily="18" charset="0"/>
                          <a:ea typeface="Calibri"/>
                          <a:cs typeface="Times New Roman" pitchFamily="18" charset="0"/>
                        </a:rPr>
                        <a:t> lực bền, hiệu quả kéo dài không gây hại cho đất.</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45677">
                <a:tc>
                  <a:txBody>
                    <a:bodyPr/>
                    <a:lstStyle/>
                    <a:p>
                      <a:pPr algn="just">
                        <a:lnSpc>
                          <a:spcPct val="115000"/>
                        </a:lnSpc>
                        <a:spcAft>
                          <a:spcPts val="600"/>
                        </a:spcAft>
                      </a:pPr>
                      <a:r>
                        <a:rPr lang="en-US" sz="2000" b="1">
                          <a:effectLst/>
                          <a:latin typeface="Times New Roman" pitchFamily="18" charset="0"/>
                          <a:ea typeface="Calibri"/>
                          <a:cs typeface="Times New Roman" pitchFamily="18" charset="0"/>
                        </a:rPr>
                        <a:t>Câu 3: </a:t>
                      </a:r>
                      <a:r>
                        <a:rPr lang="de-DE" sz="2000" kern="900" spc="10">
                          <a:effectLst/>
                          <a:latin typeface="Times New Roman" pitchFamily="18" charset="0"/>
                          <a:ea typeface="Calibri"/>
                          <a:cs typeface="Times New Roman" pitchFamily="18" charset="0"/>
                        </a:rPr>
                        <a:t>Phân hữu cơ thường bón vào giai đoạn nào khi trồng cây?</a:t>
                      </a:r>
                    </a:p>
                    <a:p>
                      <a:pPr algn="just">
                        <a:lnSpc>
                          <a:spcPct val="115000"/>
                        </a:lnSpc>
                        <a:spcAft>
                          <a:spcPts val="600"/>
                        </a:spcAft>
                      </a:pPr>
                      <a:r>
                        <a:rPr kumimoji="0" lang="en-US" sz="2000" b="1" i="0" u="none" strike="noStrike" kern="1200" cap="none" spc="0" normalizeH="0" baseline="0" noProof="0">
                          <a:ln>
                            <a:noFill/>
                          </a:ln>
                          <a:solidFill>
                            <a:prstClr val="black"/>
                          </a:solidFill>
                          <a:effectLst/>
                          <a:uLnTx/>
                          <a:uFillTx/>
                          <a:latin typeface="Times New Roman" pitchFamily="18" charset="0"/>
                          <a:ea typeface="Calibri"/>
                          <a:cs typeface="Times New Roman" pitchFamily="18" charset="0"/>
                        </a:rPr>
                        <a:t>Câu 4: </a:t>
                      </a:r>
                      <a:r>
                        <a:rPr lang="de-DE" sz="2000" kern="900" spc="10">
                          <a:effectLst/>
                          <a:latin typeface="Times New Roman" pitchFamily="18" charset="0"/>
                          <a:ea typeface="Calibri"/>
                          <a:cs typeface="Times New Roman" pitchFamily="18" charset="0"/>
                        </a:rPr>
                        <a:t>Để hiệu quả phân hữu cơ nhanh hơn theo em cần làm gì?</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pitchFamily="18" charset="0"/>
                          <a:ea typeface="Calibri"/>
                          <a:cs typeface="Times New Roman" pitchFamily="18" charset="0"/>
                        </a:rPr>
                        <a:t>Thường</a:t>
                      </a:r>
                      <a:r>
                        <a:rPr lang="en-US" sz="2000" baseline="0">
                          <a:effectLst/>
                          <a:latin typeface="Times New Roman" pitchFamily="18" charset="0"/>
                          <a:ea typeface="Calibri"/>
                          <a:cs typeface="Times New Roman" pitchFamily="18" charset="0"/>
                        </a:rPr>
                        <a:t> dùng để bón lót trước gieo trồng.</a:t>
                      </a:r>
                    </a:p>
                    <a:p>
                      <a:pPr algn="just">
                        <a:lnSpc>
                          <a:spcPct val="115000"/>
                        </a:lnSpc>
                        <a:spcAft>
                          <a:spcPts val="600"/>
                        </a:spcAft>
                      </a:pPr>
                      <a:r>
                        <a:rPr lang="en-US" sz="2000" baseline="0">
                          <a:effectLst/>
                          <a:latin typeface="Times New Roman" pitchFamily="18" charset="0"/>
                          <a:ea typeface="Calibri"/>
                          <a:cs typeface="Times New Roman" pitchFamily="18" charset="0"/>
                        </a:rPr>
                        <a:t> Nên ủ hoai mục trước khi bón,.</a:t>
                      </a:r>
                    </a:p>
                    <a:p>
                      <a:pPr algn="just">
                        <a:lnSpc>
                          <a:spcPct val="115000"/>
                        </a:lnSpc>
                        <a:spcAft>
                          <a:spcPts val="600"/>
                        </a:spcAft>
                      </a:pPr>
                      <a:r>
                        <a:rPr lang="en-US" sz="2000" baseline="0">
                          <a:effectLst/>
                          <a:latin typeface="Times New Roman" pitchFamily="18" charset="0"/>
                          <a:ea typeface="Calibri"/>
                          <a:cs typeface="Times New Roman" pitchFamily="18" charset="0"/>
                        </a:rPr>
                        <a:t> Để nâng cao hiệu quả cần phối hợp luân canh với phân vô cơ.</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itle 1"/>
          <p:cNvSpPr txBox="1">
            <a:spLocks/>
          </p:cNvSpPr>
          <p:nvPr/>
        </p:nvSpPr>
        <p:spPr>
          <a:xfrm>
            <a:off x="0" y="0"/>
            <a:ext cx="9144000" cy="762000"/>
          </a:xfrm>
          <a:prstGeom prst="rect">
            <a:avLst/>
          </a:prstGeo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a:solidFill>
                  <a:srgbClr val="C00000"/>
                </a:solidFill>
                <a:latin typeface="Times New Roman" pitchFamily="18" charset="0"/>
                <a:cs typeface="Times New Roman" pitchFamily="18" charset="0"/>
              </a:rPr>
              <a:t>Bài 8: SỬ DỤNG VÀ BẢO QUẢN PHÂN BÓN</a:t>
            </a:r>
          </a:p>
        </p:txBody>
      </p:sp>
      <p:sp>
        <p:nvSpPr>
          <p:cNvPr id="5" name="Rectangle 4"/>
          <p:cNvSpPr/>
          <p:nvPr/>
        </p:nvSpPr>
        <p:spPr>
          <a:xfrm>
            <a:off x="457199" y="1516743"/>
            <a:ext cx="2819399"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a:solidFill>
                  <a:srgbClr val="7030A0"/>
                </a:solidFill>
                <a:latin typeface="Times New Roman" pitchFamily="18" charset="0"/>
                <a:cs typeface="Times New Roman" pitchFamily="18" charset="0"/>
              </a:rPr>
              <a:t>Phiếu học tập số 2:</a:t>
            </a:r>
          </a:p>
        </p:txBody>
      </p:sp>
      <p:graphicFrame>
        <p:nvGraphicFramePr>
          <p:cNvPr id="3" name="Table 2"/>
          <p:cNvGraphicFramePr>
            <a:graphicFrameLocks noGrp="1"/>
          </p:cNvGraphicFramePr>
          <p:nvPr>
            <p:extLst>
              <p:ext uri="{D42A27DB-BD31-4B8C-83A1-F6EECF244321}">
                <p14:modId xmlns:p14="http://schemas.microsoft.com/office/powerpoint/2010/main" val="2638039320"/>
              </p:ext>
            </p:extLst>
          </p:nvPr>
        </p:nvGraphicFramePr>
        <p:xfrm>
          <a:off x="457199" y="5254171"/>
          <a:ext cx="8305801" cy="1146629"/>
        </p:xfrm>
        <a:graphic>
          <a:graphicData uri="http://schemas.openxmlformats.org/drawingml/2006/table">
            <a:tbl>
              <a:tblPr/>
              <a:tblGrid>
                <a:gridCol w="8305801">
                  <a:extLst>
                    <a:ext uri="{9D8B030D-6E8A-4147-A177-3AD203B41FA5}">
                      <a16:colId xmlns:a16="http://schemas.microsoft.com/office/drawing/2014/main" val="20000"/>
                    </a:ext>
                  </a:extLst>
                </a:gridCol>
              </a:tblGrid>
              <a:tr h="1146629">
                <a:tc>
                  <a:txBody>
                    <a:bodyPr/>
                    <a:lstStyle/>
                    <a:p>
                      <a:r>
                        <a:rPr lang="en-US"/>
                        <a:t>b</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4037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1143000"/>
          </a:xfrm>
        </p:spPr>
        <p:txBody>
          <a:bodyPr>
            <a:normAutofit fontScale="90000"/>
          </a:bodyPr>
          <a:lstStyle/>
          <a:p>
            <a:pPr lvl="0">
              <a:spcBef>
                <a:spcPct val="20000"/>
              </a:spcBef>
            </a:pPr>
            <a:r>
              <a:rPr lang="en-US" sz="2400" b="1" i="1">
                <a:solidFill>
                  <a:srgbClr val="C00000"/>
                </a:solidFill>
                <a:latin typeface="Times New Roman" pitchFamily="18" charset="0"/>
                <a:ea typeface="+mn-ea"/>
                <a:cs typeface="Times New Roman" pitchFamily="18" charset="0"/>
              </a:rPr>
              <a:t>I. Tìm hiểu cách sử dụng phân bón hóa học, phân bón hữu cơ, phân bón vi sinh.</a:t>
            </a:r>
            <a:br>
              <a:rPr lang="en-US" sz="2400" b="1" u="sng">
                <a:solidFill>
                  <a:prstClr val="black"/>
                </a:solidFill>
                <a:ea typeface="+mn-ea"/>
                <a:cs typeface="+mn-cs"/>
              </a:rPr>
            </a:br>
            <a:endParaRPr lang="en-US"/>
          </a:p>
        </p:txBody>
      </p:sp>
      <p:sp>
        <p:nvSpPr>
          <p:cNvPr id="6" name="Title 1"/>
          <p:cNvSpPr txBox="1">
            <a:spLocks/>
          </p:cNvSpPr>
          <p:nvPr/>
        </p:nvSpPr>
        <p:spPr>
          <a:xfrm>
            <a:off x="0" y="0"/>
            <a:ext cx="9144000" cy="762000"/>
          </a:xfrm>
          <a:prstGeom prst="rect">
            <a:avLst/>
          </a:prstGeo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a:solidFill>
                  <a:srgbClr val="C00000"/>
                </a:solidFill>
                <a:latin typeface="Times New Roman" pitchFamily="18" charset="0"/>
                <a:cs typeface="Times New Roman" pitchFamily="18" charset="0"/>
              </a:rPr>
              <a:t>Bài 8: SỬ DỤNG VÀ BẢO QUẢN PHÂN BÓN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87738339"/>
              </p:ext>
            </p:extLst>
          </p:nvPr>
        </p:nvGraphicFramePr>
        <p:xfrm>
          <a:off x="457200" y="2057400"/>
          <a:ext cx="8382000" cy="4600471"/>
        </p:xfrm>
        <a:graphic>
          <a:graphicData uri="http://schemas.openxmlformats.org/drawingml/2006/table">
            <a:tbl>
              <a:tblPr firstRow="1" firstCol="1" bandRow="1"/>
              <a:tblGrid>
                <a:gridCol w="4025923">
                  <a:extLst>
                    <a:ext uri="{9D8B030D-6E8A-4147-A177-3AD203B41FA5}">
                      <a16:colId xmlns:a16="http://schemas.microsoft.com/office/drawing/2014/main" val="20000"/>
                    </a:ext>
                  </a:extLst>
                </a:gridCol>
                <a:gridCol w="4356077">
                  <a:extLst>
                    <a:ext uri="{9D8B030D-6E8A-4147-A177-3AD203B41FA5}">
                      <a16:colId xmlns:a16="http://schemas.microsoft.com/office/drawing/2014/main" val="20001"/>
                    </a:ext>
                  </a:extLst>
                </a:gridCol>
              </a:tblGrid>
              <a:tr h="521540">
                <a:tc>
                  <a:txBody>
                    <a:bodyPr/>
                    <a:lstStyle/>
                    <a:p>
                      <a:pPr algn="ctr">
                        <a:lnSpc>
                          <a:spcPct val="115000"/>
                        </a:lnSpc>
                        <a:spcAft>
                          <a:spcPts val="600"/>
                        </a:spcAft>
                      </a:pPr>
                      <a:r>
                        <a:rPr lang="en-US" sz="2000" b="1">
                          <a:effectLst/>
                          <a:latin typeface="Times New Roman" pitchFamily="18" charset="0"/>
                          <a:ea typeface="Calibri"/>
                          <a:cs typeface="Times New Roman" pitchFamily="18" charset="0"/>
                        </a:rPr>
                        <a:t>Câu hỏi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2000" b="1">
                          <a:effectLst/>
                          <a:latin typeface="Times New Roman" pitchFamily="18" charset="0"/>
                          <a:ea typeface="Calibri"/>
                          <a:cs typeface="Times New Roman" pitchFamily="18" charset="0"/>
                        </a:rPr>
                        <a:t>Cách sử dụng phân vi sinh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7207">
                <a:tc>
                  <a:txBody>
                    <a:bodyPr/>
                    <a:lstStyle/>
                    <a:p>
                      <a:pPr algn="just">
                        <a:lnSpc>
                          <a:spcPct val="115000"/>
                        </a:lnSpc>
                        <a:spcAft>
                          <a:spcPts val="600"/>
                        </a:spcAft>
                      </a:pPr>
                      <a:r>
                        <a:rPr lang="en-US" sz="2000" b="1">
                          <a:effectLst/>
                          <a:latin typeface="Times New Roman" pitchFamily="18" charset="0"/>
                          <a:ea typeface="Calibri"/>
                          <a:cs typeface="Times New Roman" pitchFamily="18" charset="0"/>
                        </a:rPr>
                        <a:t>Câu 1</a:t>
                      </a:r>
                      <a:r>
                        <a:rPr lang="en-US" sz="2000" b="0">
                          <a:effectLst/>
                          <a:latin typeface="Times New Roman" pitchFamily="18" charset="0"/>
                          <a:ea typeface="Calibri"/>
                          <a:cs typeface="Times New Roman" pitchFamily="18" charset="0"/>
                        </a:rPr>
                        <a:t>:</a:t>
                      </a:r>
                      <a:r>
                        <a:rPr lang="en-US" sz="2000" b="1">
                          <a:effectLst/>
                          <a:latin typeface="Times New Roman" pitchFamily="18" charset="0"/>
                          <a:ea typeface="Calibri"/>
                          <a:cs typeface="Times New Roman" pitchFamily="18" charset="0"/>
                        </a:rPr>
                        <a:t> </a:t>
                      </a:r>
                      <a:r>
                        <a:rPr lang="en-US" sz="2000">
                          <a:effectLst/>
                          <a:latin typeface="Times New Roman" pitchFamily="18" charset="0"/>
                          <a:ea typeface="Calibri"/>
                          <a:cs typeface="Times New Roman" pitchFamily="18" charset="0"/>
                        </a:rPr>
                        <a:t>Phân vi sinh vật được bón như thế nào?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pitchFamily="18" charset="0"/>
                          <a:ea typeface="Calibri"/>
                          <a:cs typeface="Times New Roman" pitchFamily="18" charset="0"/>
                        </a:rPr>
                        <a:t>Trộn</a:t>
                      </a:r>
                      <a:r>
                        <a:rPr lang="en-US" sz="2000" baseline="0">
                          <a:effectLst/>
                          <a:latin typeface="Times New Roman" pitchFamily="18" charset="0"/>
                          <a:ea typeface="Calibri"/>
                          <a:cs typeface="Times New Roman" pitchFamily="18" charset="0"/>
                        </a:rPr>
                        <a:t> hoặc tẩm vào hạt, rễ cây trước khi gieo trồng.</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83208">
                <a:tc>
                  <a:txBody>
                    <a:bodyPr/>
                    <a:lstStyle/>
                    <a:p>
                      <a:pPr algn="just">
                        <a:lnSpc>
                          <a:spcPct val="115000"/>
                        </a:lnSpc>
                        <a:spcAft>
                          <a:spcPts val="600"/>
                        </a:spcAft>
                      </a:pPr>
                      <a:r>
                        <a:rPr lang="en-US" sz="2000" b="1">
                          <a:effectLst/>
                          <a:latin typeface="Times New Roman" pitchFamily="18" charset="0"/>
                          <a:ea typeface="Calibri"/>
                          <a:cs typeface="Times New Roman" pitchFamily="18" charset="0"/>
                        </a:rPr>
                        <a:t>Câu 2</a:t>
                      </a:r>
                      <a:r>
                        <a:rPr lang="en-US" sz="2000">
                          <a:effectLst/>
                          <a:latin typeface="Times New Roman" pitchFamily="18" charset="0"/>
                          <a:ea typeface="Calibri"/>
                          <a:cs typeface="Times New Roman" pitchFamily="18" charset="0"/>
                        </a:rPr>
                        <a:t>: Cách bón phân vi sinh vật đối với cây ngắn ngày và cây dài ngày có gì khác nhau?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pitchFamily="18" charset="0"/>
                          <a:ea typeface="Calibri"/>
                          <a:cs typeface="Times New Roman" pitchFamily="18" charset="0"/>
                        </a:rPr>
                        <a:t>Cây</a:t>
                      </a:r>
                      <a:r>
                        <a:rPr lang="en-US" sz="2000" baseline="0">
                          <a:effectLst/>
                          <a:latin typeface="Times New Roman" pitchFamily="18" charset="0"/>
                          <a:ea typeface="Calibri"/>
                          <a:cs typeface="Times New Roman" pitchFamily="18" charset="0"/>
                        </a:rPr>
                        <a:t> ngắn ngày dùng để bón lót trước khi trồng, cây dài ngày thường bón sau mỗi vụ thu hoạch.</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66923">
                <a:tc>
                  <a:txBody>
                    <a:bodyPr/>
                    <a:lstStyle/>
                    <a:p>
                      <a:pPr algn="just">
                        <a:lnSpc>
                          <a:spcPct val="115000"/>
                        </a:lnSpc>
                        <a:spcAft>
                          <a:spcPts val="600"/>
                        </a:spcAft>
                      </a:pPr>
                      <a:r>
                        <a:rPr lang="en-US" sz="2000" b="1">
                          <a:effectLst/>
                          <a:latin typeface="Times New Roman" pitchFamily="18" charset="0"/>
                          <a:ea typeface="Calibri"/>
                          <a:cs typeface="Times New Roman" pitchFamily="18" charset="0"/>
                        </a:rPr>
                        <a:t>Câu 3</a:t>
                      </a:r>
                      <a:r>
                        <a:rPr lang="en-US" sz="2000">
                          <a:effectLst/>
                          <a:latin typeface="Times New Roman" pitchFamily="18" charset="0"/>
                          <a:ea typeface="Calibri"/>
                          <a:cs typeface="Times New Roman" pitchFamily="18" charset="0"/>
                        </a:rPr>
                        <a:t>: Để bón phân vi sinh vật hiệu quả cần chú ý điều gì?</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a:effectLst/>
                          <a:latin typeface="Times New Roman" pitchFamily="18" charset="0"/>
                          <a:ea typeface="Calibri"/>
                          <a:cs typeface="Times New Roman" pitchFamily="18" charset="0"/>
                        </a:rPr>
                        <a:t>Cần</a:t>
                      </a:r>
                      <a:r>
                        <a:rPr lang="en-US" sz="2000" baseline="0">
                          <a:effectLst/>
                          <a:latin typeface="Times New Roman" pitchFamily="18" charset="0"/>
                          <a:ea typeface="Calibri"/>
                          <a:cs typeface="Times New Roman" pitchFamily="18" charset="0"/>
                        </a:rPr>
                        <a:t> đảm bảo độ ẩm của đất để vi sinh vật hoạt động. </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923">
                <a:tc>
                  <a:txBody>
                    <a:bodyPr/>
                    <a:lstStyle/>
                    <a:p>
                      <a:pPr algn="just">
                        <a:lnSpc>
                          <a:spcPct val="115000"/>
                        </a:lnSpc>
                        <a:spcAft>
                          <a:spcPts val="600"/>
                        </a:spcAft>
                      </a:pPr>
                      <a:r>
                        <a:rPr lang="en-US" sz="2000" b="1">
                          <a:effectLst/>
                          <a:latin typeface="Times New Roman" pitchFamily="18" charset="0"/>
                          <a:ea typeface="Calibri"/>
                          <a:cs typeface="Times New Roman" pitchFamily="18" charset="0"/>
                        </a:rPr>
                        <a:t>Câu</a:t>
                      </a:r>
                      <a:r>
                        <a:rPr lang="en-US" sz="2000" b="1" baseline="0">
                          <a:effectLst/>
                          <a:latin typeface="Times New Roman" pitchFamily="18" charset="0"/>
                          <a:ea typeface="Calibri"/>
                          <a:cs typeface="Times New Roman" pitchFamily="18" charset="0"/>
                        </a:rPr>
                        <a:t> 4:</a:t>
                      </a:r>
                      <a:r>
                        <a:rPr lang="en-US" sz="2000" baseline="0">
                          <a:effectLst/>
                          <a:latin typeface="Times New Roman" pitchFamily="18" charset="0"/>
                          <a:ea typeface="Calibri"/>
                          <a:cs typeface="Times New Roman" pitchFamily="18" charset="0"/>
                        </a:rPr>
                        <a:t> Dùng phân vi sinh vật liên tục nhiều năm có gây hại cho đất không?</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2000" kern="1200">
                          <a:effectLst/>
                          <a:latin typeface="Times New Roman"/>
                          <a:ea typeface="Calibri"/>
                        </a:rPr>
                        <a:t>Bón vào đất làm tăng số lượng vi sinh .</a:t>
                      </a:r>
                    </a:p>
                    <a:p>
                      <a:pPr algn="just">
                        <a:lnSpc>
                          <a:spcPct val="115000"/>
                        </a:lnSpc>
                        <a:spcAft>
                          <a:spcPts val="600"/>
                        </a:spcAft>
                      </a:pPr>
                      <a:r>
                        <a:rPr lang="en-US" sz="2000" kern="1200">
                          <a:effectLst/>
                          <a:latin typeface="Times New Roman"/>
                          <a:ea typeface="Calibri"/>
                        </a:rPr>
                        <a:t>Sử dụng nhiều không gây hại đến đất trồng.</a:t>
                      </a:r>
                      <a:endParaRPr lang="en-US" sz="20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Rectangle 2"/>
          <p:cNvSpPr/>
          <p:nvPr/>
        </p:nvSpPr>
        <p:spPr>
          <a:xfrm>
            <a:off x="457200" y="1524000"/>
            <a:ext cx="2664512" cy="461665"/>
          </a:xfrm>
          <a:prstGeom prst="rect">
            <a:avLst/>
          </a:prstGeom>
        </p:spPr>
        <p:txBody>
          <a:bodyPr wrap="none">
            <a:spAutoFit/>
          </a:bodyPr>
          <a:lstStyle/>
          <a:p>
            <a:pPr lvl="0" algn="ctr"/>
            <a:r>
              <a:rPr lang="en-US" sz="2400" b="1" u="sng">
                <a:solidFill>
                  <a:srgbClr val="7030A0"/>
                </a:solidFill>
                <a:latin typeface="Times New Roman" pitchFamily="18" charset="0"/>
                <a:cs typeface="Times New Roman" pitchFamily="18" charset="0"/>
              </a:rPr>
              <a:t>Phiếu học tập số 3:</a:t>
            </a:r>
          </a:p>
        </p:txBody>
      </p:sp>
    </p:spTree>
    <p:extLst>
      <p:ext uri="{BB962C8B-B14F-4D97-AF65-F5344CB8AC3E}">
        <p14:creationId xmlns:p14="http://schemas.microsoft.com/office/powerpoint/2010/main" val="1118581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1621</TotalTime>
  <Words>1728</Words>
  <Application>Microsoft Office PowerPoint</Application>
  <PresentationFormat>On-screen Show (4:3)</PresentationFormat>
  <Paragraphs>252</Paragraphs>
  <Slides>25</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Office Theme</vt:lpstr>
      <vt:lpstr>Xin chào các em đến với môn Công nghệ 10</vt:lpstr>
      <vt:lpstr>KHỞI ĐỘNG:</vt:lpstr>
      <vt:lpstr>KHỞI ĐỘNG:</vt:lpstr>
      <vt:lpstr>Bài 8: SỬ DỤNG VÀ BẢO QUẢN PHÂN BÓN</vt:lpstr>
      <vt:lpstr>I. Tìm hiểu cách sử dụng phân bón hóa học, phân bón hữu cơ, phân bón vi sinh.</vt:lpstr>
      <vt:lpstr>Thời gian thảo luận</vt:lpstr>
      <vt:lpstr>PowerPoint Presentation</vt:lpstr>
      <vt:lpstr>I. Tìm hiểu cách sử dụng phân bón hóa học, phân bón hữu cơ, phân bón vi sinh. </vt:lpstr>
      <vt:lpstr>I. Tìm hiểu cách sử dụng phân bón hóa học, phân bón hữu cơ, phân bón vi sinh. </vt:lpstr>
      <vt:lpstr>II. Tìm hiểu cách bảo quản phân bón hóa học, phân bón hữu cơ, phân bón vi sinh. </vt:lpstr>
      <vt:lpstr>II. Tìm hiểu cách bảo quản phân bón hóa học, phân bón hữu cơ, phân bón vi sinh. </vt:lpstr>
      <vt:lpstr>Thời gian thảo luận</vt:lpstr>
      <vt:lpstr>Bài 8: SỬ DỤNG VÀ BẢO QUẢN PHÂN BÓN</vt:lpstr>
      <vt:lpstr>LUYỆN TẬP</vt:lpstr>
      <vt:lpstr>PowerPoint Presentation</vt:lpstr>
      <vt:lpstr>VẬN DỤNG</vt:lpstr>
      <vt:lpstr>PowerPoint Presentation</vt:lpstr>
      <vt:lpstr>LUYỆN TẬP </vt:lpstr>
      <vt:lpstr>LUYỆN TẬP </vt:lpstr>
      <vt:lpstr>LUYỆN TẬP </vt:lpstr>
      <vt:lpstr>LUYỆN TẬP </vt:lpstr>
      <vt:lpstr>LUYỆN TẬP </vt:lpstr>
      <vt:lpstr>LUYỆN TẬP </vt:lpstr>
      <vt:lpstr>LUYỆN TẬP </vt:lpstr>
      <vt:lpstr>LUYỆN TẬP </vt:lpstr>
    </vt:vector>
  </TitlesOfParts>
  <Manager>TV-STEM</Manager>
  <Company>TV-STEM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TV-STEM</dc:title>
  <dc:subject>TV-STEM</dc:subject>
  <dc:creator>TV-STEM</dc:creator>
  <dc:description>TV-STEM</dc:description>
  <cp:lastModifiedBy>Nghiêm Xuân</cp:lastModifiedBy>
  <cp:revision>164</cp:revision>
  <dcterms:created xsi:type="dcterms:W3CDTF">2021-07-26T02:24:31Z</dcterms:created>
  <dcterms:modified xsi:type="dcterms:W3CDTF">2022-08-19T02:04:59Z</dcterms:modified>
  <cp:category>TV-STEM</cp:category>
</cp:coreProperties>
</file>