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301" r:id="rId2"/>
    <p:sldId id="257" r:id="rId3"/>
    <p:sldId id="284" r:id="rId4"/>
    <p:sldId id="326" r:id="rId5"/>
    <p:sldId id="285" r:id="rId6"/>
    <p:sldId id="270" r:id="rId7"/>
    <p:sldId id="286" r:id="rId8"/>
    <p:sldId id="307" r:id="rId9"/>
    <p:sldId id="330" r:id="rId10"/>
    <p:sldId id="331" r:id="rId11"/>
    <p:sldId id="332" r:id="rId12"/>
    <p:sldId id="333" r:id="rId13"/>
    <p:sldId id="335" r:id="rId14"/>
    <p:sldId id="289" r:id="rId15"/>
    <p:sldId id="338" r:id="rId16"/>
    <p:sldId id="336" r:id="rId17"/>
    <p:sldId id="337" r:id="rId18"/>
    <p:sldId id="339" r:id="rId19"/>
    <p:sldId id="394" r:id="rId20"/>
    <p:sldId id="395" r:id="rId21"/>
    <p:sldId id="396" r:id="rId22"/>
    <p:sldId id="297" r:id="rId23"/>
    <p:sldId id="397" r:id="rId24"/>
    <p:sldId id="294" r:id="rId25"/>
    <p:sldId id="329" r:id="rId26"/>
    <p:sldId id="398" r:id="rId27"/>
    <p:sldId id="269" r:id="rId28"/>
    <p:sldId id="295" r:id="rId29"/>
    <p:sldId id="317" r:id="rId30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1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6296"/>
  </p:normalViewPr>
  <p:slideViewPr>
    <p:cSldViewPr snapToGrid="0" snapToObjects="1">
      <p:cViewPr varScale="1">
        <p:scale>
          <a:sx n="71" d="100"/>
          <a:sy n="71" d="100"/>
        </p:scale>
        <p:origin x="53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24C8C-DDD8-4255-9C31-1136218F8F69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47397-6384-44EE-A694-5C2CB09E4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550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Please,</a:t>
            </a:r>
            <a:r>
              <a:rPr lang="en-US" b="1" baseline="0" dirty="0">
                <a:solidFill>
                  <a:srgbClr val="FF0000"/>
                </a:solidFill>
              </a:rPr>
              <a:t> c</a:t>
            </a:r>
            <a:r>
              <a:rPr lang="en-US" b="1" dirty="0">
                <a:solidFill>
                  <a:srgbClr val="FF0000"/>
                </a:solidFill>
              </a:rPr>
              <a:t>lick</a:t>
            </a:r>
            <a:r>
              <a:rPr lang="en-US" b="1" baseline="0" dirty="0">
                <a:solidFill>
                  <a:srgbClr val="FF0000"/>
                </a:solidFill>
              </a:rPr>
              <a:t> on each phrase to hear the sound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47397-6384-44EE-A694-5C2CB09E458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458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47397-6384-44EE-A694-5C2CB09E458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584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47397-6384-44EE-A694-5C2CB09E458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24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369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6A025F-4A42-FE48-B7B2-D5FBC143A4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0BFAD-4F29-F94C-9D8A-33DE84098633}" type="datetimeFigureOut">
              <a:t>7/26/2022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59E23-09A3-C844-8CD6-BFEB8E957F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DAE2F-0754-4F4F-B969-EB3B6F0BB9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AD39D-5E4B-5941-A936-433FC1C6FE25}" type="slidenum"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399B83-00F1-524F-BDF6-BAB5619A00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22386" cy="685799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DFDE0FC-811C-6B4D-A402-4A4EC1420D9C}"/>
              </a:ext>
            </a:extLst>
          </p:cNvPr>
          <p:cNvGrpSpPr/>
          <p:nvPr userDrawn="1"/>
        </p:nvGrpSpPr>
        <p:grpSpPr>
          <a:xfrm>
            <a:off x="5693239" y="6314169"/>
            <a:ext cx="805521" cy="529389"/>
            <a:chOff x="5778584" y="6325677"/>
            <a:chExt cx="805521" cy="529389"/>
          </a:xfrm>
        </p:grpSpPr>
        <p:pic>
          <p:nvPicPr>
            <p:cNvPr id="10" name="Picture 9">
              <a:hlinkClick r:id="" action="ppaction://hlinkshowjump?jump=firstslide"/>
              <a:extLst>
                <a:ext uri="{FF2B5EF4-FFF2-40B4-BE49-F238E27FC236}">
                  <a16:creationId xmlns:a16="http://schemas.microsoft.com/office/drawing/2014/main" id="{128DB713-A925-E940-9C1F-35CFB2B255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6650" y="6325677"/>
              <a:ext cx="529389" cy="529389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8ADE026-D255-0E46-A4EC-CE36DFF08E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57190" y="6586741"/>
              <a:ext cx="126915" cy="191883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19B62DC2-97D1-B64B-869E-DEBA545BEC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78584" y="6586741"/>
              <a:ext cx="126915" cy="191883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1DF492A-81AD-5D4A-A943-32E917C1B56B}"/>
              </a:ext>
            </a:extLst>
          </p:cNvPr>
          <p:cNvSpPr txBox="1"/>
          <p:nvPr userDrawn="1"/>
        </p:nvSpPr>
        <p:spPr>
          <a:xfrm>
            <a:off x="24732" y="6510902"/>
            <a:ext cx="26858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 Anh 10 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7DD529-7747-654A-B7AB-AFCA57F988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436751-F2B7-3544-9527-8B13899DC1B3}"/>
              </a:ext>
            </a:extLst>
          </p:cNvPr>
          <p:cNvSpPr txBox="1"/>
          <p:nvPr userDrawn="1"/>
        </p:nvSpPr>
        <p:spPr>
          <a:xfrm>
            <a:off x="82240" y="-48141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Unit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1.1</a:t>
            </a:r>
          </a:p>
        </p:txBody>
      </p:sp>
    </p:spTree>
    <p:extLst>
      <p:ext uri="{BB962C8B-B14F-4D97-AF65-F5344CB8AC3E}">
        <p14:creationId xmlns:p14="http://schemas.microsoft.com/office/powerpoint/2010/main" val="1207493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8.png"/><Relationship Id="rId3" Type="http://schemas.openxmlformats.org/officeDocument/2006/relationships/audio" Target="../media/audio7.wav"/><Relationship Id="rId7" Type="http://schemas.openxmlformats.org/officeDocument/2006/relationships/audio" Target="../media/audio1.wav"/><Relationship Id="rId12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0" Type="http://schemas.openxmlformats.org/officeDocument/2006/relationships/image" Target="../media/image26.png"/><Relationship Id="rId4" Type="http://schemas.openxmlformats.org/officeDocument/2006/relationships/audio" Target="../media/audio10.wav"/><Relationship Id="rId9" Type="http://schemas.openxmlformats.org/officeDocument/2006/relationships/audio" Target="../media/audio6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10.wav"/><Relationship Id="rId7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7.wav"/><Relationship Id="rId11" Type="http://schemas.openxmlformats.org/officeDocument/2006/relationships/image" Target="../media/image18.png"/><Relationship Id="rId5" Type="http://schemas.openxmlformats.org/officeDocument/2006/relationships/audio" Target="../media/audio5.wav"/><Relationship Id="rId10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11" Type="http://schemas.openxmlformats.org/officeDocument/2006/relationships/audio" Target="../media/audio11.wav"/><Relationship Id="rId5" Type="http://schemas.openxmlformats.org/officeDocument/2006/relationships/image" Target="../media/image33.png"/><Relationship Id="rId10" Type="http://schemas.openxmlformats.org/officeDocument/2006/relationships/image" Target="../media/image1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12" Type="http://schemas.openxmlformats.org/officeDocument/2006/relationships/image" Target="../media/image4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9.png"/><Relationship Id="rId11" Type="http://schemas.openxmlformats.org/officeDocument/2006/relationships/image" Target="../media/image37.png"/><Relationship Id="rId5" Type="http://schemas.microsoft.com/office/2007/relationships/hdphoto" Target="../media/hdphoto4.wdp"/><Relationship Id="rId10" Type="http://schemas.openxmlformats.org/officeDocument/2006/relationships/audio" Target="../media/audio11.wav"/><Relationship Id="rId4" Type="http://schemas.openxmlformats.org/officeDocument/2006/relationships/image" Target="../media/image38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12" Type="http://schemas.openxmlformats.org/officeDocument/2006/relationships/image" Target="../media/image4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9.png"/><Relationship Id="rId11" Type="http://schemas.openxmlformats.org/officeDocument/2006/relationships/image" Target="../media/image37.png"/><Relationship Id="rId5" Type="http://schemas.microsoft.com/office/2007/relationships/hdphoto" Target="../media/hdphoto4.wdp"/><Relationship Id="rId10" Type="http://schemas.openxmlformats.org/officeDocument/2006/relationships/audio" Target="../media/audio11.wav"/><Relationship Id="rId4" Type="http://schemas.openxmlformats.org/officeDocument/2006/relationships/image" Target="../media/image38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7" Type="http://schemas.openxmlformats.org/officeDocument/2006/relationships/image" Target="../media/image42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5.wav"/><Relationship Id="rId5" Type="http://schemas.openxmlformats.org/officeDocument/2006/relationships/audio" Target="../media/audio14.wav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7" Type="http://schemas.openxmlformats.org/officeDocument/2006/relationships/image" Target="../media/image18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audio" Target="../media/audio16.wav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eduhome.com.vn/DHALesson?idGrade=19&amp;idSubject=1&amp;idSeries=117&amp;idTheme=979&amp;IdLevel=1&amp;idThemeServer=58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8.png"/><Relationship Id="rId17" Type="http://schemas.openxmlformats.org/officeDocument/2006/relationships/audio" Target="../media/audio8.wav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microsoft.com/office/2007/relationships/hdphoto" Target="../media/hdphoto1.wdp"/><Relationship Id="rId5" Type="http://schemas.openxmlformats.org/officeDocument/2006/relationships/audio" Target="../media/audio3.wav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2.wav"/><Relationship Id="rId7" Type="http://schemas.openxmlformats.org/officeDocument/2006/relationships/audio" Target="../media/audio1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7.wav"/><Relationship Id="rId5" Type="http://schemas.openxmlformats.org/officeDocument/2006/relationships/audio" Target="../media/audio3.wav"/><Relationship Id="rId10" Type="http://schemas.openxmlformats.org/officeDocument/2006/relationships/audio" Target="../media/audio4.wav"/><Relationship Id="rId4" Type="http://schemas.openxmlformats.org/officeDocument/2006/relationships/audio" Target="../media/audio10.wav"/><Relationship Id="rId9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32"/>
            <a:ext cx="12192000" cy="68610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07577" y="2626285"/>
            <a:ext cx="68449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UNIT 1</a:t>
            </a:r>
            <a:r>
              <a:rPr lang="en-US" sz="4400" b="1">
                <a:solidFill>
                  <a:srgbClr val="0070C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: FAMILY LIFE</a:t>
            </a:r>
            <a:endParaRPr lang="en-US" sz="4400" b="1" dirty="0">
              <a:solidFill>
                <a:srgbClr val="0070C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Lesson 1.1 – Vocabulary &amp; Listening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Page 4</a:t>
            </a:r>
            <a:endParaRPr lang="en-US" sz="32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35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4A4EC1-EC96-4A45-8F63-72A038E2BD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1377" y="1356190"/>
            <a:ext cx="3916121" cy="11644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F1F01B-AA90-489D-A17F-9F367D1276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199"/>
          <a:stretch/>
        </p:blipFill>
        <p:spPr>
          <a:xfrm>
            <a:off x="79701" y="2493702"/>
            <a:ext cx="11986876" cy="20232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CEEF42-6B52-4FF4-9027-486063E655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9760"/>
          <a:stretch/>
        </p:blipFill>
        <p:spPr>
          <a:xfrm>
            <a:off x="98816" y="4452899"/>
            <a:ext cx="11971508" cy="18928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EAB546-C9EA-4DDD-82B4-1C3ABB87239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24" y="343768"/>
            <a:ext cx="11249070" cy="10586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8B765E-CE05-4438-8CAD-7E5A904C370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1767" y="1144900"/>
            <a:ext cx="4050930" cy="128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71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CDEAA8-EF17-4F8B-839F-BA66F65A9B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4658" y="2620973"/>
            <a:ext cx="7922683" cy="161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19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8AAA92-1346-462B-9E04-EAFA87D73C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404" y="848299"/>
            <a:ext cx="8161357" cy="55855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616348-CE64-4C3F-9FF7-580EEC413D1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401" y="346514"/>
            <a:ext cx="7585713" cy="611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252985-9F38-4518-A6D1-8CAE5624F8D3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9832" y="6372159"/>
            <a:ext cx="1666582" cy="4814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379442-FDD8-4857-AB32-4BEB2D8D5464}"/>
              </a:ext>
            </a:extLst>
          </p:cNvPr>
          <p:cNvSpPr txBox="1"/>
          <p:nvPr/>
        </p:nvSpPr>
        <p:spPr>
          <a:xfrm>
            <a:off x="7311377" y="4334696"/>
            <a:ext cx="332472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200" i="1" spc="-150" dirty="0">
                <a:solidFill>
                  <a:srgbClr val="FF0000"/>
                </a:solidFill>
              </a:rPr>
              <a:t>vacuum the sofa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C2898B-7788-4E70-9B78-2C489D63B1D6}"/>
              </a:ext>
            </a:extLst>
          </p:cNvPr>
          <p:cNvSpPr txBox="1"/>
          <p:nvPr/>
        </p:nvSpPr>
        <p:spPr>
          <a:xfrm>
            <a:off x="8108414" y="2977779"/>
            <a:ext cx="343684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200" i="1" spc="-150" dirty="0">
                <a:solidFill>
                  <a:srgbClr val="FF0000"/>
                </a:solidFill>
              </a:rPr>
              <a:t>mop the living room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4EA7D4-3D41-465F-A9A3-313DDC0D2E8B}"/>
              </a:ext>
            </a:extLst>
          </p:cNvPr>
          <p:cNvSpPr txBox="1"/>
          <p:nvPr/>
        </p:nvSpPr>
        <p:spPr>
          <a:xfrm>
            <a:off x="7828036" y="965497"/>
            <a:ext cx="345415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200" i="1" spc="-150" dirty="0">
                <a:solidFill>
                  <a:srgbClr val="FF0000"/>
                </a:solidFill>
              </a:rPr>
              <a:t>dust the furniture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0EA532-3485-4E09-8BAA-07179562C556}"/>
              </a:ext>
            </a:extLst>
          </p:cNvPr>
          <p:cNvSpPr txBox="1"/>
          <p:nvPr/>
        </p:nvSpPr>
        <p:spPr>
          <a:xfrm>
            <a:off x="7073102" y="5018107"/>
            <a:ext cx="332091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200" i="1" spc="-150" dirty="0">
                <a:solidFill>
                  <a:srgbClr val="FF0000"/>
                </a:solidFill>
              </a:rPr>
              <a:t>tidy my room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BC60F5-58B6-41EC-9E15-B639CB9AA275}"/>
              </a:ext>
            </a:extLst>
          </p:cNvPr>
          <p:cNvSpPr txBox="1"/>
          <p:nvPr/>
        </p:nvSpPr>
        <p:spPr>
          <a:xfrm>
            <a:off x="8252538" y="3655821"/>
            <a:ext cx="332091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200" i="1" spc="-150" dirty="0">
                <a:solidFill>
                  <a:srgbClr val="FF0000"/>
                </a:solidFill>
              </a:rPr>
              <a:t>put away the clothes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78B387-7B4B-4E51-8752-6E7D1246970F}"/>
              </a:ext>
            </a:extLst>
          </p:cNvPr>
          <p:cNvSpPr txBox="1"/>
          <p:nvPr/>
        </p:nvSpPr>
        <p:spPr>
          <a:xfrm>
            <a:off x="7407541" y="5733600"/>
            <a:ext cx="350007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200" i="1" spc="-150" dirty="0">
                <a:solidFill>
                  <a:srgbClr val="FF0000"/>
                </a:solidFill>
              </a:rPr>
              <a:t>wash/do the dishes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F633CC-9B5B-4397-8CA5-0B384C348AB4}"/>
              </a:ext>
            </a:extLst>
          </p:cNvPr>
          <p:cNvSpPr txBox="1"/>
          <p:nvPr/>
        </p:nvSpPr>
        <p:spPr>
          <a:xfrm>
            <a:off x="8069993" y="1638302"/>
            <a:ext cx="342367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200" i="1" spc="-150" dirty="0">
                <a:solidFill>
                  <a:srgbClr val="FF0000"/>
                </a:solidFill>
              </a:rPr>
              <a:t>clean the bathroom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6E54DE-59E4-4115-A9BE-53F3873FBEFF}"/>
              </a:ext>
            </a:extLst>
          </p:cNvPr>
          <p:cNvSpPr txBox="1"/>
          <p:nvPr/>
        </p:nvSpPr>
        <p:spPr>
          <a:xfrm>
            <a:off x="8264046" y="2325395"/>
            <a:ext cx="254442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i="1" spc="-150" dirty="0">
                <a:solidFill>
                  <a:srgbClr val="FF0000"/>
                </a:solidFill>
              </a:rPr>
              <a:t>sweep the floor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4450F8-42E4-44DC-83AC-0CDAEF3C9ABA}"/>
              </a:ext>
            </a:extLst>
          </p:cNvPr>
          <p:cNvSpPr txBox="1"/>
          <p:nvPr/>
        </p:nvSpPr>
        <p:spPr>
          <a:xfrm>
            <a:off x="7305165" y="5185"/>
            <a:ext cx="3503309" cy="461665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Extra Practice, WB page 2.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19261" y="6483630"/>
            <a:ext cx="3881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Click the ‘Check Answers’ button.</a:t>
            </a:r>
          </a:p>
        </p:txBody>
      </p:sp>
    </p:spTree>
    <p:extLst>
      <p:ext uri="{BB962C8B-B14F-4D97-AF65-F5344CB8AC3E}">
        <p14:creationId xmlns:p14="http://schemas.microsoft.com/office/powerpoint/2010/main" val="301735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st the furnitu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ean the bathr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weep the flo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p the living r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t away the cloth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acuum the sof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dy my r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o-wash the dish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55AA54-87E8-4ADB-9A80-D885FA4042E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840" y="382270"/>
            <a:ext cx="7802305" cy="5511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A289EE-CFC3-43A1-B002-AB55D69AB777}"/>
              </a:ext>
            </a:extLst>
          </p:cNvPr>
          <p:cNvSpPr txBox="1"/>
          <p:nvPr/>
        </p:nvSpPr>
        <p:spPr>
          <a:xfrm>
            <a:off x="96792" y="924861"/>
            <a:ext cx="12440406" cy="5371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0" i="0" spc="-150" dirty="0">
                <a:solidFill>
                  <a:srgbClr val="0070C0"/>
                </a:solidFill>
                <a:effectLst/>
              </a:rPr>
              <a:t>1. I ___________________ in the living room once a week, including the TV.</a:t>
            </a:r>
            <a:br>
              <a:rPr lang="en-US" sz="3200" b="0" i="0" spc="-150" dirty="0">
                <a:solidFill>
                  <a:srgbClr val="0070C0"/>
                </a:solidFill>
                <a:effectLst/>
              </a:rPr>
            </a:br>
            <a:r>
              <a:rPr lang="en-US" sz="3200" b="0" i="0" spc="-150" dirty="0">
                <a:solidFill>
                  <a:srgbClr val="0070C0"/>
                </a:solidFill>
                <a:effectLst/>
              </a:rPr>
              <a:t>2. Please _________________ before you mop it. The broom is in the cupboard.</a:t>
            </a:r>
            <a:br>
              <a:rPr lang="en-US" sz="3200" b="0" i="0" spc="-150" dirty="0">
                <a:solidFill>
                  <a:srgbClr val="0070C0"/>
                </a:solidFill>
                <a:effectLst/>
              </a:rPr>
            </a:br>
            <a:r>
              <a:rPr lang="en-US" sz="3200" b="0" i="0" spc="-150" dirty="0">
                <a:solidFill>
                  <a:srgbClr val="0070C0"/>
                </a:solidFill>
                <a:effectLst/>
              </a:rPr>
              <a:t>3. Tonight I need to ___________________. It's really messy.</a:t>
            </a:r>
            <a:br>
              <a:rPr lang="en-US" sz="3200" b="0" i="0" spc="-150" dirty="0">
                <a:solidFill>
                  <a:srgbClr val="0070C0"/>
                </a:solidFill>
                <a:effectLst/>
              </a:rPr>
            </a:br>
            <a:r>
              <a:rPr lang="en-US" sz="3200" b="0" i="0" spc="-150" dirty="0">
                <a:solidFill>
                  <a:srgbClr val="0070C0"/>
                </a:solidFill>
                <a:effectLst/>
              </a:rPr>
              <a:t>4. After Mom does the laundry, I __________________.</a:t>
            </a:r>
            <a:br>
              <a:rPr lang="en-US" sz="3200" b="0" i="0" spc="-150" dirty="0">
                <a:solidFill>
                  <a:srgbClr val="0070C0"/>
                </a:solidFill>
                <a:effectLst/>
              </a:rPr>
            </a:br>
            <a:r>
              <a:rPr lang="en-US" sz="3200" b="0" i="0" spc="-150" dirty="0">
                <a:solidFill>
                  <a:srgbClr val="0070C0"/>
                </a:solidFill>
                <a:effectLst/>
              </a:rPr>
              <a:t>5. Once a week I ___________________, including the sink and shower.</a:t>
            </a:r>
            <a:br>
              <a:rPr lang="en-US" sz="3200" b="0" i="0" spc="-150" dirty="0">
                <a:solidFill>
                  <a:srgbClr val="0070C0"/>
                </a:solidFill>
                <a:effectLst/>
              </a:rPr>
            </a:br>
            <a:r>
              <a:rPr lang="en-US" sz="3200" b="0" i="0" spc="-150" dirty="0">
                <a:solidFill>
                  <a:srgbClr val="0070C0"/>
                </a:solidFill>
                <a:effectLst/>
              </a:rPr>
              <a:t>6. Can you ___________________ floor? Remember to use hot water.</a:t>
            </a:r>
            <a:br>
              <a:rPr lang="en-US" sz="3200" b="0" i="0" spc="-150" dirty="0">
                <a:solidFill>
                  <a:srgbClr val="0070C0"/>
                </a:solidFill>
                <a:effectLst/>
              </a:rPr>
            </a:br>
            <a:r>
              <a:rPr lang="en-US" sz="3200" b="0" i="0" spc="-150" dirty="0">
                <a:solidFill>
                  <a:srgbClr val="0070C0"/>
                </a:solidFill>
                <a:effectLst/>
              </a:rPr>
              <a:t>7. After we finish dinner, I'll _________________. You can put them away later.</a:t>
            </a:r>
            <a:br>
              <a:rPr lang="en-US" sz="3200" b="0" i="0" spc="-150" dirty="0">
                <a:solidFill>
                  <a:srgbClr val="0070C0"/>
                </a:solidFill>
                <a:effectLst/>
              </a:rPr>
            </a:br>
            <a:r>
              <a:rPr lang="en-US" sz="3200" b="0" i="0" spc="-150" dirty="0">
                <a:solidFill>
                  <a:srgbClr val="0070C0"/>
                </a:solidFill>
                <a:effectLst/>
              </a:rPr>
              <a:t>8. I ___________________ on Fridays. I always find potato chips behind the cushions. My little brother is so messy!</a:t>
            </a:r>
            <a:r>
              <a:rPr lang="en-US" sz="3200" spc="-150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E8E2EB-0B8F-4650-89B2-5B1EC1980B4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9832" y="6361142"/>
            <a:ext cx="1666582" cy="4814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275DC3-0522-4841-989E-E26DAB19C788}"/>
              </a:ext>
            </a:extLst>
          </p:cNvPr>
          <p:cNvSpPr txBox="1"/>
          <p:nvPr/>
        </p:nvSpPr>
        <p:spPr>
          <a:xfrm>
            <a:off x="734296" y="5072826"/>
            <a:ext cx="332472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200" i="1" spc="-150" dirty="0">
                <a:solidFill>
                  <a:srgbClr val="FF0000"/>
                </a:solidFill>
              </a:rPr>
              <a:t>vacuum the sofa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34B3C7-093D-4E5C-ADD6-6CA10FA207CC}"/>
              </a:ext>
            </a:extLst>
          </p:cNvPr>
          <p:cNvSpPr txBox="1"/>
          <p:nvPr/>
        </p:nvSpPr>
        <p:spPr>
          <a:xfrm>
            <a:off x="1721501" y="3892178"/>
            <a:ext cx="350007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200" i="1" spc="-150" dirty="0">
                <a:solidFill>
                  <a:srgbClr val="FF0000"/>
                </a:solidFill>
              </a:rPr>
              <a:t>mop the living room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DCC73E-3E8F-451C-BD84-DECCB591AF32}"/>
              </a:ext>
            </a:extLst>
          </p:cNvPr>
          <p:cNvSpPr txBox="1"/>
          <p:nvPr/>
        </p:nvSpPr>
        <p:spPr>
          <a:xfrm>
            <a:off x="633998" y="976516"/>
            <a:ext cx="345415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200" i="1" spc="-150" dirty="0">
                <a:solidFill>
                  <a:srgbClr val="FF0000"/>
                </a:solidFill>
              </a:rPr>
              <a:t>dust the furniture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E423CA-B028-4FB2-AFCD-1E247CB4B4D6}"/>
              </a:ext>
            </a:extLst>
          </p:cNvPr>
          <p:cNvSpPr txBox="1"/>
          <p:nvPr/>
        </p:nvSpPr>
        <p:spPr>
          <a:xfrm>
            <a:off x="3151083" y="2131679"/>
            <a:ext cx="332091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200" i="1" spc="-150" dirty="0">
                <a:solidFill>
                  <a:srgbClr val="FF0000"/>
                </a:solidFill>
              </a:rPr>
              <a:t>tidy my room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ED16FC-B990-432F-935A-FD71D6381EAC}"/>
              </a:ext>
            </a:extLst>
          </p:cNvPr>
          <p:cNvSpPr txBox="1"/>
          <p:nvPr/>
        </p:nvSpPr>
        <p:spPr>
          <a:xfrm>
            <a:off x="5024589" y="2730399"/>
            <a:ext cx="332091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200" i="1" spc="-150" dirty="0">
                <a:solidFill>
                  <a:srgbClr val="FF0000"/>
                </a:solidFill>
              </a:rPr>
              <a:t>put away the clothes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44FAD7-7D64-4901-A02C-6646DE5B0A06}"/>
              </a:ext>
            </a:extLst>
          </p:cNvPr>
          <p:cNvSpPr txBox="1"/>
          <p:nvPr/>
        </p:nvSpPr>
        <p:spPr>
          <a:xfrm>
            <a:off x="4003328" y="4488697"/>
            <a:ext cx="350007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200" i="1" spc="-150" dirty="0">
                <a:solidFill>
                  <a:srgbClr val="FF0000"/>
                </a:solidFill>
              </a:rPr>
              <a:t>wash/do the dishes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834269-F656-42B7-B87A-FF01E9775ED7}"/>
              </a:ext>
            </a:extLst>
          </p:cNvPr>
          <p:cNvSpPr txBox="1"/>
          <p:nvPr/>
        </p:nvSpPr>
        <p:spPr>
          <a:xfrm>
            <a:off x="2671711" y="3301854"/>
            <a:ext cx="342367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200" i="1" spc="-150" dirty="0">
                <a:solidFill>
                  <a:srgbClr val="FF0000"/>
                </a:solidFill>
              </a:rPr>
              <a:t>clean the bathroom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B053F0-ACEB-433D-84E2-AB2C3C0428E8}"/>
              </a:ext>
            </a:extLst>
          </p:cNvPr>
          <p:cNvSpPr txBox="1"/>
          <p:nvPr/>
        </p:nvSpPr>
        <p:spPr>
          <a:xfrm>
            <a:off x="1929332" y="1543195"/>
            <a:ext cx="254442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i="1" spc="-150" dirty="0">
                <a:solidFill>
                  <a:srgbClr val="FF0000"/>
                </a:solidFill>
              </a:rPr>
              <a:t>sweep the floor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D382C5-0A63-4835-8416-61E95317E4B8}"/>
              </a:ext>
            </a:extLst>
          </p:cNvPr>
          <p:cNvSpPr txBox="1"/>
          <p:nvPr/>
        </p:nvSpPr>
        <p:spPr>
          <a:xfrm>
            <a:off x="7305165" y="5185"/>
            <a:ext cx="3503309" cy="461665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Extra Practice, WB page 2.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19261" y="6483630"/>
            <a:ext cx="3881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Click the ‘Check Answers’ button.</a:t>
            </a:r>
          </a:p>
        </p:txBody>
      </p:sp>
    </p:spTree>
    <p:extLst>
      <p:ext uri="{BB962C8B-B14F-4D97-AF65-F5344CB8AC3E}">
        <p14:creationId xmlns:p14="http://schemas.microsoft.com/office/powerpoint/2010/main" val="208776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st the furnitu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weep the flo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dy my r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t away the cloth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ean the bathr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op the living r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-wash the dish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vacuum the sof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05070" y="0"/>
            <a:ext cx="101988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803712" y="903288"/>
            <a:ext cx="7198997" cy="146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09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F2F956-1C24-4D64-8325-CC7DD0EF1EEF}"/>
              </a:ext>
            </a:extLst>
          </p:cNvPr>
          <p:cNvSpPr txBox="1"/>
          <p:nvPr/>
        </p:nvSpPr>
        <p:spPr>
          <a:xfrm>
            <a:off x="60333" y="364142"/>
            <a:ext cx="1889653" cy="461665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Pre- listening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0A7069-E266-4AA5-8A23-947C711FC96C}"/>
              </a:ext>
            </a:extLst>
          </p:cNvPr>
          <p:cNvSpPr/>
          <p:nvPr/>
        </p:nvSpPr>
        <p:spPr>
          <a:xfrm>
            <a:off x="333052" y="1092320"/>
            <a:ext cx="41742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Share ideas.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1B01E7-E350-4DC5-8BBE-92244DAEFF76}"/>
              </a:ext>
            </a:extLst>
          </p:cNvPr>
          <p:cNvSpPr/>
          <p:nvPr/>
        </p:nvSpPr>
        <p:spPr>
          <a:xfrm>
            <a:off x="683107" y="2666083"/>
            <a:ext cx="81075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242021"/>
                </a:solidFill>
              </a:rPr>
              <a:t>How often do you ________</a:t>
            </a:r>
            <a:r>
              <a:rPr lang="en-US" sz="4400" b="0" i="0" dirty="0">
                <a:solidFill>
                  <a:srgbClr val="242021"/>
                </a:solidFill>
                <a:effectLst/>
              </a:rPr>
              <a:t>?</a:t>
            </a:r>
            <a:endParaRPr lang="en-US" sz="4400" dirty="0">
              <a:effectLst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6AB85D8B-075E-41AA-9974-52A45ED60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5075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F50596-FE08-443C-8D16-8BE5AF8A54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9333" y="211020"/>
            <a:ext cx="5411299" cy="110378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F0AFB7-F997-4A28-B44B-D12F4E9945BB}"/>
              </a:ext>
            </a:extLst>
          </p:cNvPr>
          <p:cNvSpPr/>
          <p:nvPr/>
        </p:nvSpPr>
        <p:spPr>
          <a:xfrm>
            <a:off x="7532000" y="1397572"/>
            <a:ext cx="518148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0" i="1" dirty="0">
                <a:solidFill>
                  <a:srgbClr val="0070C0"/>
                </a:solidFill>
                <a:effectLst/>
              </a:rPr>
              <a:t>mop the living room	</a:t>
            </a:r>
          </a:p>
          <a:p>
            <a:r>
              <a:rPr lang="en-US" sz="3600" b="0" i="1" dirty="0">
                <a:solidFill>
                  <a:srgbClr val="0070C0"/>
                </a:solidFill>
                <a:effectLst/>
              </a:rPr>
              <a:t>sweep the floor 	</a:t>
            </a:r>
          </a:p>
          <a:p>
            <a:r>
              <a:rPr lang="en-US" sz="3600" b="0" i="1" dirty="0">
                <a:solidFill>
                  <a:srgbClr val="0070C0"/>
                </a:solidFill>
                <a:effectLst/>
              </a:rPr>
              <a:t>dust the furniture	</a:t>
            </a:r>
          </a:p>
          <a:p>
            <a:r>
              <a:rPr lang="en-US" sz="3600" b="0" i="1" dirty="0">
                <a:solidFill>
                  <a:srgbClr val="0070C0"/>
                </a:solidFill>
                <a:effectLst/>
              </a:rPr>
              <a:t>clean the bathroom</a:t>
            </a:r>
            <a:br>
              <a:rPr lang="en-US" sz="3600" b="0" i="1" dirty="0">
                <a:solidFill>
                  <a:srgbClr val="0070C0"/>
                </a:solidFill>
                <a:effectLst/>
              </a:rPr>
            </a:br>
            <a:r>
              <a:rPr lang="en-US" sz="3600" b="0" i="1" dirty="0">
                <a:solidFill>
                  <a:srgbClr val="0070C0"/>
                </a:solidFill>
                <a:effectLst/>
              </a:rPr>
              <a:t>vacuum the sofa 	</a:t>
            </a:r>
          </a:p>
          <a:p>
            <a:r>
              <a:rPr lang="en-US" sz="3600" b="0" i="1" dirty="0">
                <a:solidFill>
                  <a:srgbClr val="0070C0"/>
                </a:solidFill>
                <a:effectLst/>
              </a:rPr>
              <a:t>tidy </a:t>
            </a:r>
            <a:r>
              <a:rPr lang="en-US" sz="3600" i="1" dirty="0">
                <a:solidFill>
                  <a:srgbClr val="0070C0"/>
                </a:solidFill>
              </a:rPr>
              <a:t>my room	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put away the clothes	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wash/do the dishes</a:t>
            </a:r>
            <a:endParaRPr lang="en-US" sz="3600" b="0" i="0" spc="-100" dirty="0"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76767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308AFA-E0AC-48FA-8ECF-693D6ECD31D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085" y="923315"/>
            <a:ext cx="6263457" cy="516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317599-1E10-4150-A6AE-E42A0318774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837" y="1397369"/>
            <a:ext cx="7865696" cy="4276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20F111-EAF4-41FF-B868-5AEDDA9B2DA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7099" y="2509434"/>
            <a:ext cx="4817803" cy="5832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E4ED47-2849-44FC-A9F6-169D3D26112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6928" y="2440154"/>
            <a:ext cx="2113071" cy="7438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6A3D51-0AAB-4B20-B26D-4293FEFC87F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938" y="2427274"/>
            <a:ext cx="2190073" cy="79159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41D3F2D-EA84-4FB0-B44A-7467E4C0D1D9}"/>
              </a:ext>
            </a:extLst>
          </p:cNvPr>
          <p:cNvSpPr/>
          <p:nvPr/>
        </p:nvSpPr>
        <p:spPr>
          <a:xfrm>
            <a:off x="3338092" y="2320425"/>
            <a:ext cx="3504898" cy="9873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3" name="CD1-TRACK 03">
            <a:hlinkClick r:id="" action="ppaction://media"/>
            <a:extLst>
              <a:ext uri="{FF2B5EF4-FFF2-40B4-BE49-F238E27FC236}">
                <a16:creationId xmlns:a16="http://schemas.microsoft.com/office/drawing/2014/main" id="{0F6D4731-DF14-4857-A7AD-C258A5989C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95319" y="1306430"/>
            <a:ext cx="574088" cy="5740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77B240-8567-4508-A254-FAA98605A3A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8402" y="5926802"/>
            <a:ext cx="1666582" cy="481446"/>
          </a:xfrm>
          <a:prstGeom prst="rect">
            <a:avLst/>
          </a:prstGeom>
        </p:spPr>
      </p:pic>
      <p:sp>
        <p:nvSpPr>
          <p:cNvPr id="15" name="Rectangle 36">
            <a:hlinkClick r:id="" action="ppaction://noaction">
              <a:snd r:embed="rId11" name="CD1-TRACK 03.wav"/>
            </a:hlinkClick>
            <a:extLst>
              <a:ext uri="{FF2B5EF4-FFF2-40B4-BE49-F238E27FC236}">
                <a16:creationId xmlns:a16="http://schemas.microsoft.com/office/drawing/2014/main" id="{04E607E3-E12C-4F07-8CA6-975323D82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5725" y="1068322"/>
            <a:ext cx="2694590" cy="92333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en-US" sz="54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94AE67-E76F-4543-89C1-0B4827CD6610}"/>
              </a:ext>
            </a:extLst>
          </p:cNvPr>
          <p:cNvSpPr txBox="1"/>
          <p:nvPr/>
        </p:nvSpPr>
        <p:spPr>
          <a:xfrm>
            <a:off x="60333" y="353125"/>
            <a:ext cx="2253209" cy="461665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While- listening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19261" y="6483630"/>
            <a:ext cx="3881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Click the ‘Check Answers’ button.</a:t>
            </a:r>
          </a:p>
        </p:txBody>
      </p:sp>
    </p:spTree>
    <p:extLst>
      <p:ext uri="{BB962C8B-B14F-4D97-AF65-F5344CB8AC3E}">
        <p14:creationId xmlns:p14="http://schemas.microsoft.com/office/powerpoint/2010/main" val="325721906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AD9F8C-C3BC-474F-8F8D-9CD8F5A492A0}"/>
              </a:ext>
            </a:extLst>
          </p:cNvPr>
          <p:cNvSpPr txBox="1"/>
          <p:nvPr/>
        </p:nvSpPr>
        <p:spPr>
          <a:xfrm>
            <a:off x="2462680" y="319488"/>
            <a:ext cx="116999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b. Now, listen and draw lines from Sam and his sister </a:t>
            </a:r>
            <a:br>
              <a:rPr lang="en-US" sz="3200" b="1" i="0" dirty="0">
                <a:solidFill>
                  <a:srgbClr val="002060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to the chores they do and how often they do them. 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DF7DF3-5F77-406F-A6AA-167C78958E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941" b="13735"/>
          <a:stretch/>
        </p:blipFill>
        <p:spPr>
          <a:xfrm>
            <a:off x="81405" y="1875790"/>
            <a:ext cx="11915962" cy="34210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C55173-AE16-465C-A4FB-AB3CBA5B2F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861" y="5368332"/>
            <a:ext cx="11979147" cy="5781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DCC6D8-618E-4B48-BA4B-2BE9AFB579C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4018" y="1674344"/>
            <a:ext cx="2113071" cy="7438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6110D4-23C9-4F01-9B19-F9FB424D24A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880" y="1619663"/>
            <a:ext cx="2168389" cy="783754"/>
          </a:xfrm>
          <a:prstGeom prst="rect">
            <a:avLst/>
          </a:prstGeom>
        </p:spPr>
      </p:pic>
      <p:sp>
        <p:nvSpPr>
          <p:cNvPr id="9" name="Rectangle 36">
            <a:hlinkClick r:id="" action="ppaction://noaction">
              <a:snd r:embed="rId10" name="CD1-TRACK 03.wav"/>
            </a:hlinkClick>
            <a:extLst>
              <a:ext uri="{FF2B5EF4-FFF2-40B4-BE49-F238E27FC236}">
                <a16:creationId xmlns:a16="http://schemas.microsoft.com/office/drawing/2014/main" id="{AF4BBE7F-5BF0-40C3-BEA8-021EC721D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6547" y="1194602"/>
            <a:ext cx="2694590" cy="92333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en-US" sz="54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5400" dirty="0">
              <a:solidFill>
                <a:srgbClr val="FF0000"/>
              </a:solidFill>
            </a:endParaRPr>
          </a:p>
        </p:txBody>
      </p:sp>
      <p:pic>
        <p:nvPicPr>
          <p:cNvPr id="10" name="CD1-TRACK 03">
            <a:hlinkClick r:id="" action="ppaction://media"/>
            <a:extLst>
              <a:ext uri="{FF2B5EF4-FFF2-40B4-BE49-F238E27FC236}">
                <a16:creationId xmlns:a16="http://schemas.microsoft.com/office/drawing/2014/main" id="{D933863B-D69D-45C3-A00D-3FDAE99B8C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2935" y="863600"/>
            <a:ext cx="591392" cy="5913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345054-355A-4D28-B6BA-31C43FF9A6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61908" y="831370"/>
            <a:ext cx="623864" cy="53181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CF758F2-6410-4ECC-A5A0-5D0F6BB1750E}"/>
              </a:ext>
            </a:extLst>
          </p:cNvPr>
          <p:cNvSpPr txBox="1"/>
          <p:nvPr/>
        </p:nvSpPr>
        <p:spPr>
          <a:xfrm>
            <a:off x="60333" y="353125"/>
            <a:ext cx="2253209" cy="461665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While- listening</a:t>
            </a:r>
          </a:p>
        </p:txBody>
      </p:sp>
    </p:spTree>
    <p:extLst>
      <p:ext uri="{BB962C8B-B14F-4D97-AF65-F5344CB8AC3E}">
        <p14:creationId xmlns:p14="http://schemas.microsoft.com/office/powerpoint/2010/main" val="328606721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AD9F8C-C3BC-474F-8F8D-9CD8F5A492A0}"/>
              </a:ext>
            </a:extLst>
          </p:cNvPr>
          <p:cNvSpPr txBox="1"/>
          <p:nvPr/>
        </p:nvSpPr>
        <p:spPr>
          <a:xfrm>
            <a:off x="2462680" y="319488"/>
            <a:ext cx="1169991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Share ideas with a new partner. </a:t>
            </a:r>
            <a:r>
              <a:rPr lang="en-US" sz="3200" b="1" dirty="0">
                <a:solidFill>
                  <a:srgbClr val="FF0000"/>
                </a:solidFill>
              </a:rPr>
              <a:t>What chores does </a:t>
            </a: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>Sam/Alice do? And how often?</a:t>
            </a:r>
            <a:r>
              <a:rPr lang="en-US" sz="3200" b="1" dirty="0">
                <a:solidFill>
                  <a:srgbClr val="002060"/>
                </a:solidFill>
              </a:rPr>
              <a:t> Then check the answers.</a:t>
            </a:r>
          </a:p>
          <a:p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DF7DF3-5F77-406F-A6AA-167C78958E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941" b="13735"/>
          <a:stretch/>
        </p:blipFill>
        <p:spPr>
          <a:xfrm>
            <a:off x="81405" y="1875790"/>
            <a:ext cx="11915962" cy="34210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C55173-AE16-465C-A4FB-AB3CBA5B2F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861" y="5368332"/>
            <a:ext cx="11979147" cy="5781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DCC6D8-618E-4B48-BA4B-2BE9AFB579C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4018" y="1674344"/>
            <a:ext cx="2113071" cy="7438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6110D4-23C9-4F01-9B19-F9FB424D24A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880" y="1619663"/>
            <a:ext cx="2168389" cy="783754"/>
          </a:xfrm>
          <a:prstGeom prst="rect">
            <a:avLst/>
          </a:prstGeom>
        </p:spPr>
      </p:pic>
      <p:sp>
        <p:nvSpPr>
          <p:cNvPr id="9" name="Rectangle 36">
            <a:hlinkClick r:id="" action="ppaction://noaction">
              <a:snd r:embed="rId10" name="CD1-TRACK 03.wav"/>
            </a:hlinkClick>
            <a:extLst>
              <a:ext uri="{FF2B5EF4-FFF2-40B4-BE49-F238E27FC236}">
                <a16:creationId xmlns:a16="http://schemas.microsoft.com/office/drawing/2014/main" id="{AF4BBE7F-5BF0-40C3-BEA8-021EC721D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6547" y="1663232"/>
            <a:ext cx="2694590" cy="92333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en-US" sz="54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5400" dirty="0">
              <a:solidFill>
                <a:srgbClr val="FF0000"/>
              </a:solidFill>
            </a:endParaRPr>
          </a:p>
        </p:txBody>
      </p:sp>
      <p:pic>
        <p:nvPicPr>
          <p:cNvPr id="10" name="CD1-TRACK 03">
            <a:hlinkClick r:id="" action="ppaction://media"/>
            <a:extLst>
              <a:ext uri="{FF2B5EF4-FFF2-40B4-BE49-F238E27FC236}">
                <a16:creationId xmlns:a16="http://schemas.microsoft.com/office/drawing/2014/main" id="{D933863B-D69D-45C3-A00D-3FDAE99B8C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2935" y="863600"/>
            <a:ext cx="591392" cy="5913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345054-355A-4D28-B6BA-31C43FF9A6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61908" y="1334290"/>
            <a:ext cx="623864" cy="53181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DA68DB0-8962-4BCB-864C-0ED9E5069332}"/>
              </a:ext>
            </a:extLst>
          </p:cNvPr>
          <p:cNvCxnSpPr>
            <a:cxnSpLocks/>
          </p:cNvCxnSpPr>
          <p:nvPr/>
        </p:nvCxnSpPr>
        <p:spPr>
          <a:xfrm>
            <a:off x="4777740" y="2489648"/>
            <a:ext cx="1291590" cy="39071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EDCBBF3-AB1B-472C-A532-344C2EF8F01F}"/>
              </a:ext>
            </a:extLst>
          </p:cNvPr>
          <p:cNvCxnSpPr>
            <a:cxnSpLocks/>
          </p:cNvCxnSpPr>
          <p:nvPr/>
        </p:nvCxnSpPr>
        <p:spPr>
          <a:xfrm flipV="1">
            <a:off x="3614018" y="4552950"/>
            <a:ext cx="2459122" cy="63070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89EFF6C-C11B-487D-B054-6A74875C7E35}"/>
              </a:ext>
            </a:extLst>
          </p:cNvPr>
          <p:cNvCxnSpPr>
            <a:cxnSpLocks/>
          </p:cNvCxnSpPr>
          <p:nvPr/>
        </p:nvCxnSpPr>
        <p:spPr>
          <a:xfrm>
            <a:off x="4777740" y="2519899"/>
            <a:ext cx="6252210" cy="39856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5922C53-4321-4C20-B7AD-08FB84D360DC}"/>
              </a:ext>
            </a:extLst>
          </p:cNvPr>
          <p:cNvCxnSpPr>
            <a:cxnSpLocks/>
          </p:cNvCxnSpPr>
          <p:nvPr/>
        </p:nvCxnSpPr>
        <p:spPr>
          <a:xfrm flipV="1">
            <a:off x="8542020" y="4552950"/>
            <a:ext cx="2487930" cy="61512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3521D860-9059-495C-B64A-E54B5600B9C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8402" y="5961092"/>
            <a:ext cx="1666582" cy="481446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623089E-62CB-4D5B-9857-880A767F5293}"/>
              </a:ext>
            </a:extLst>
          </p:cNvPr>
          <p:cNvCxnSpPr>
            <a:cxnSpLocks/>
          </p:cNvCxnSpPr>
          <p:nvPr/>
        </p:nvCxnSpPr>
        <p:spPr>
          <a:xfrm flipH="1">
            <a:off x="3657600" y="2527748"/>
            <a:ext cx="3307080" cy="3526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3576C34-90C3-4FD7-9CE2-0E602F6B1B6F}"/>
              </a:ext>
            </a:extLst>
          </p:cNvPr>
          <p:cNvCxnSpPr>
            <a:cxnSpLocks/>
          </p:cNvCxnSpPr>
          <p:nvPr/>
        </p:nvCxnSpPr>
        <p:spPr>
          <a:xfrm flipH="1">
            <a:off x="1040130" y="4554668"/>
            <a:ext cx="2522220" cy="6134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5104DE7-3431-4BEB-B763-88CB0BCBE800}"/>
              </a:ext>
            </a:extLst>
          </p:cNvPr>
          <p:cNvCxnSpPr>
            <a:cxnSpLocks/>
          </p:cNvCxnSpPr>
          <p:nvPr/>
        </p:nvCxnSpPr>
        <p:spPr>
          <a:xfrm>
            <a:off x="6983730" y="2512508"/>
            <a:ext cx="1558290" cy="4393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9204AD7-E3D0-4935-9618-F061370EF25E}"/>
              </a:ext>
            </a:extLst>
          </p:cNvPr>
          <p:cNvCxnSpPr>
            <a:cxnSpLocks/>
          </p:cNvCxnSpPr>
          <p:nvPr/>
        </p:nvCxnSpPr>
        <p:spPr>
          <a:xfrm flipV="1">
            <a:off x="6096000" y="4544443"/>
            <a:ext cx="2461260" cy="6236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CF758F2-6410-4ECC-A5A0-5D0F6BB1750E}"/>
              </a:ext>
            </a:extLst>
          </p:cNvPr>
          <p:cNvSpPr txBox="1"/>
          <p:nvPr/>
        </p:nvSpPr>
        <p:spPr>
          <a:xfrm>
            <a:off x="60333" y="353125"/>
            <a:ext cx="2253209" cy="461665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While- listening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19261" y="6492961"/>
            <a:ext cx="3881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Click the ‘Check Answers’ button.</a:t>
            </a:r>
          </a:p>
        </p:txBody>
      </p:sp>
    </p:spTree>
    <p:extLst>
      <p:ext uri="{BB962C8B-B14F-4D97-AF65-F5344CB8AC3E}">
        <p14:creationId xmlns:p14="http://schemas.microsoft.com/office/powerpoint/2010/main" val="292423136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41C396-D270-45D1-99E4-C73AF527E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865" y="1321291"/>
            <a:ext cx="8625368" cy="3712499"/>
          </a:xfrm>
          <a:prstGeom prst="rect">
            <a:avLst/>
          </a:prstGeom>
        </p:spPr>
      </p:pic>
      <p:sp>
        <p:nvSpPr>
          <p:cNvPr id="5" name="Rectangle 36">
            <a:hlinkClick r:id="" action="ppaction://noaction">
              <a:snd r:embed="rId3" name="CD1-TRACK 04_Segment_0_001.wav"/>
            </a:hlinkClick>
            <a:extLst>
              <a:ext uri="{FF2B5EF4-FFF2-40B4-BE49-F238E27FC236}">
                <a16:creationId xmlns:a16="http://schemas.microsoft.com/office/drawing/2014/main" id="{AC1A7BE8-80C4-45C9-BA17-E2C586047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896" y="4949779"/>
            <a:ext cx="6163293" cy="11079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en-US" sz="6600" dirty="0">
                <a:solidFill>
                  <a:srgbClr val="FF0000"/>
                </a:solidFill>
                <a:sym typeface="Webdings" panose="05030102010509060703" pitchFamily="18" charset="2"/>
              </a:rPr>
              <a:t>					</a:t>
            </a:r>
            <a:r>
              <a:rPr lang="vi-VN" sz="66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66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BC0511-52E7-4F76-B0D6-824C419BB239}"/>
              </a:ext>
            </a:extLst>
          </p:cNvPr>
          <p:cNvSpPr txBox="1"/>
          <p:nvPr/>
        </p:nvSpPr>
        <p:spPr>
          <a:xfrm>
            <a:off x="148591" y="388614"/>
            <a:ext cx="64540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</a:rPr>
              <a:t>Read the Conversation Skill box:</a:t>
            </a:r>
          </a:p>
        </p:txBody>
      </p:sp>
      <p:sp>
        <p:nvSpPr>
          <p:cNvPr id="10" name="Rectangle 36">
            <a:hlinkClick r:id="" action="ppaction://noaction">
              <a:snd r:embed="rId5" name="CD1-TRACK 04_Segment_0_002.wav"/>
            </a:hlinkClick>
            <a:extLst>
              <a:ext uri="{FF2B5EF4-FFF2-40B4-BE49-F238E27FC236}">
                <a16:creationId xmlns:a16="http://schemas.microsoft.com/office/drawing/2014/main" id="{3DC21419-D143-48A4-9B3A-D991BF758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2562" y="3290902"/>
            <a:ext cx="4926274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1" name="Rectangle 36">
            <a:hlinkClick r:id="" action="ppaction://noaction">
              <a:snd r:embed="rId6" name="CD1-TRACK 04_Segment_0_003.wav"/>
            </a:hlinkClick>
            <a:extLst>
              <a:ext uri="{FF2B5EF4-FFF2-40B4-BE49-F238E27FC236}">
                <a16:creationId xmlns:a16="http://schemas.microsoft.com/office/drawing/2014/main" id="{2ED0E64B-4E97-4C10-98BE-A30B536A1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8707" y="4013314"/>
            <a:ext cx="4926274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E5AD84-EC64-4F0F-88C2-25CE5F7E7C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9583" y="5281783"/>
            <a:ext cx="4120873" cy="56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0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D1-TRACK 04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-TRACK 04_Segment_0_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6627" y="2995920"/>
            <a:ext cx="3491928" cy="661624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1964766" y="5697670"/>
            <a:ext cx="2378633" cy="539496"/>
          </a:xfrm>
          <a:prstGeom prst="round2Diag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31576" y="4303671"/>
            <a:ext cx="3599496" cy="73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1017" y="462825"/>
            <a:ext cx="414800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0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8561C26-8BFA-4DD7-AB95-9FCBBD093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3365" y="2007091"/>
            <a:ext cx="8625368" cy="4107959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26A26744-0EF6-4CDF-9591-918B325852FF}"/>
              </a:ext>
            </a:extLst>
          </p:cNvPr>
          <p:cNvSpPr/>
          <p:nvPr/>
        </p:nvSpPr>
        <p:spPr>
          <a:xfrm>
            <a:off x="2617705" y="4377691"/>
            <a:ext cx="479825" cy="5372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8C8D8F-9C29-46BA-A7BF-7B1BF9129701}"/>
              </a:ext>
            </a:extLst>
          </p:cNvPr>
          <p:cNvSpPr txBox="1"/>
          <p:nvPr/>
        </p:nvSpPr>
        <p:spPr>
          <a:xfrm>
            <a:off x="233916" y="354330"/>
            <a:ext cx="1195808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Read the Conversation Skill box and listen to Task b. audio again.</a:t>
            </a:r>
            <a:br>
              <a:rPr lang="en-US" sz="3200" b="1" i="0" dirty="0">
                <a:solidFill>
                  <a:srgbClr val="FF0000"/>
                </a:solidFill>
                <a:effectLst/>
              </a:rPr>
            </a:br>
            <a:r>
              <a:rPr lang="en-US" sz="3200" b="1" i="0" dirty="0">
                <a:solidFill>
                  <a:srgbClr val="FF0000"/>
                </a:solidFill>
                <a:effectLst/>
              </a:rPr>
              <a:t>Number</a:t>
            </a:r>
            <a:r>
              <a:rPr lang="en-US" sz="3200" b="1" i="0" dirty="0">
                <a:solidFill>
                  <a:srgbClr val="002060"/>
                </a:solidFill>
                <a:effectLst/>
              </a:rPr>
              <a:t> the phrases in the Conversation Skill box 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in the order</a:t>
            </a:r>
            <a:r>
              <a:rPr lang="en-US" sz="3200" b="1" i="0" dirty="0">
                <a:solidFill>
                  <a:srgbClr val="002060"/>
                </a:solidFill>
                <a:effectLst/>
              </a:rPr>
              <a:t> you 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hear</a:t>
            </a:r>
            <a:r>
              <a:rPr lang="en-US" sz="3200" b="1" i="0" dirty="0">
                <a:solidFill>
                  <a:srgbClr val="002060"/>
                </a:solidFill>
                <a:effectLst/>
              </a:rPr>
              <a:t> them.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9" name="Rectangle 36">
            <a:hlinkClick r:id="" action="ppaction://noaction">
              <a:snd r:embed="rId5" name="CD1-TRACK 03_Segment_0.wav"/>
            </a:hlinkClick>
            <a:extLst>
              <a:ext uri="{FF2B5EF4-FFF2-40B4-BE49-F238E27FC236}">
                <a16:creationId xmlns:a16="http://schemas.microsoft.com/office/drawing/2014/main" id="{F873A361-C3C3-4CD7-9467-186D0F585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225" y="1136902"/>
            <a:ext cx="2694590" cy="92333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en-US" sz="54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5400" dirty="0">
              <a:solidFill>
                <a:srgbClr val="FF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B12F9B5-9159-40A6-8603-42FB7C4C4C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5068" y="1334290"/>
            <a:ext cx="623864" cy="531818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C7CE6CE7-DBFF-44AD-AACF-8AD4569F0FA1}"/>
              </a:ext>
            </a:extLst>
          </p:cNvPr>
          <p:cNvSpPr/>
          <p:nvPr/>
        </p:nvSpPr>
        <p:spPr>
          <a:xfrm>
            <a:off x="2621515" y="5010151"/>
            <a:ext cx="479825" cy="5372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75281FC-80FA-4B48-AAF5-0A4177EAC1C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8402" y="5961092"/>
            <a:ext cx="1666582" cy="4814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19261" y="6483630"/>
            <a:ext cx="3881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Click the ‘Check Answers’ button.</a:t>
            </a:r>
          </a:p>
        </p:txBody>
      </p:sp>
    </p:spTree>
    <p:extLst>
      <p:ext uri="{BB962C8B-B14F-4D97-AF65-F5344CB8AC3E}">
        <p14:creationId xmlns:p14="http://schemas.microsoft.com/office/powerpoint/2010/main" val="306812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D1-TRACK 04_Segment_0_0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-TRACK 04_Segment_0_0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6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671811-ADBA-463D-882B-4A2E8552DCD7}"/>
              </a:ext>
            </a:extLst>
          </p:cNvPr>
          <p:cNvSpPr txBox="1"/>
          <p:nvPr/>
        </p:nvSpPr>
        <p:spPr>
          <a:xfrm>
            <a:off x="39069" y="331854"/>
            <a:ext cx="2114550" cy="461665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Post- listening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D7D251-CDF2-4C09-A6B6-8F2F1B32D2B6}"/>
              </a:ext>
            </a:extLst>
          </p:cNvPr>
          <p:cNvSpPr txBox="1"/>
          <p:nvPr/>
        </p:nvSpPr>
        <p:spPr>
          <a:xfrm>
            <a:off x="233916" y="1513282"/>
            <a:ext cx="119580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002060"/>
                </a:solidFill>
                <a:effectLst/>
              </a:rPr>
              <a:t>Look and listen to the conversation. Then practice with a partner.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11DEF5-AF61-4A70-A310-1FC2B21AF6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9333" y="274818"/>
            <a:ext cx="5411299" cy="110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6415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D7A1587D-355F-41A8-A878-9152BD3B52A4}"/>
              </a:ext>
            </a:extLst>
          </p:cNvPr>
          <p:cNvSpPr txBox="1"/>
          <p:nvPr/>
        </p:nvSpPr>
        <p:spPr>
          <a:xfrm>
            <a:off x="85058" y="340234"/>
            <a:ext cx="6390170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spc="-200" dirty="0">
                <a:solidFill>
                  <a:srgbClr val="FF0000"/>
                </a:solidFill>
                <a:effectLst/>
              </a:rPr>
              <a:t>Lisa</a:t>
            </a:r>
            <a:r>
              <a:rPr lang="en-US" sz="2800" b="0" i="1" spc="-200" dirty="0">
                <a:solidFill>
                  <a:srgbClr val="0070C0"/>
                </a:solidFill>
                <a:effectLst/>
              </a:rPr>
              <a:t>: Hey, Sam. How's it going?</a:t>
            </a:r>
          </a:p>
          <a:p>
            <a:r>
              <a:rPr lang="en-US" sz="2800" b="1" i="1" spc="-200" dirty="0">
                <a:solidFill>
                  <a:srgbClr val="00B050"/>
                </a:solidFill>
                <a:effectLst/>
              </a:rPr>
              <a:t>Sam</a:t>
            </a:r>
            <a:r>
              <a:rPr lang="en-US" sz="2800" b="0" i="1" spc="-200" dirty="0">
                <a:solidFill>
                  <a:srgbClr val="0070C0"/>
                </a:solidFill>
                <a:effectLst/>
              </a:rPr>
              <a:t>: Hi, Lisa. I'm great. How are you doing?</a:t>
            </a:r>
          </a:p>
          <a:p>
            <a:r>
              <a:rPr lang="en-US" sz="2800" b="1" i="1" spc="-200" dirty="0">
                <a:solidFill>
                  <a:srgbClr val="FF0000"/>
                </a:solidFill>
                <a:effectLst/>
              </a:rPr>
              <a:t>Lisa</a:t>
            </a:r>
            <a:r>
              <a:rPr lang="en-US" sz="2800" b="0" i="1" spc="-200" dirty="0">
                <a:solidFill>
                  <a:srgbClr val="0070C0"/>
                </a:solidFill>
                <a:effectLst/>
              </a:rPr>
              <a:t>: I'm fine. Hey, what's that?</a:t>
            </a:r>
          </a:p>
          <a:p>
            <a:r>
              <a:rPr lang="en-US" sz="2800" b="1" i="1" spc="-200" dirty="0">
                <a:solidFill>
                  <a:srgbClr val="00B050"/>
                </a:solidFill>
                <a:effectLst/>
              </a:rPr>
              <a:t>Sam</a:t>
            </a:r>
            <a:r>
              <a:rPr lang="en-US" sz="2800" b="0" i="1" spc="-200" dirty="0">
                <a:solidFill>
                  <a:srgbClr val="0070C0"/>
                </a:solidFill>
                <a:effectLst/>
              </a:rPr>
              <a:t>: Oh, my mom makes me a schedule </a:t>
            </a:r>
            <a:endParaRPr lang="en-US" sz="2800" i="1" spc="-200" dirty="0">
              <a:solidFill>
                <a:srgbClr val="0070C0"/>
              </a:solidFill>
            </a:endParaRPr>
          </a:p>
          <a:p>
            <a:r>
              <a:rPr lang="en-US" sz="2800" b="0" i="1" spc="-200" dirty="0">
                <a:solidFill>
                  <a:srgbClr val="0070C0"/>
                </a:solidFill>
                <a:effectLst/>
              </a:rPr>
              <a:t>every week with all the chores I have to do.</a:t>
            </a:r>
          </a:p>
          <a:p>
            <a:r>
              <a:rPr lang="en-US" sz="2800" b="1" i="1" spc="-200" dirty="0">
                <a:solidFill>
                  <a:srgbClr val="FF0000"/>
                </a:solidFill>
                <a:effectLst/>
              </a:rPr>
              <a:t>Lisa</a:t>
            </a:r>
            <a:r>
              <a:rPr lang="en-US" sz="2800" b="0" i="1" spc="-200" dirty="0">
                <a:solidFill>
                  <a:srgbClr val="0070C0"/>
                </a:solidFill>
                <a:effectLst/>
              </a:rPr>
              <a:t>: Why?</a:t>
            </a:r>
          </a:p>
          <a:p>
            <a:r>
              <a:rPr lang="en-US" sz="2800" b="1" i="1" spc="-200" dirty="0">
                <a:solidFill>
                  <a:srgbClr val="00B050"/>
                </a:solidFill>
                <a:effectLst/>
              </a:rPr>
              <a:t>Sam</a:t>
            </a:r>
            <a:r>
              <a:rPr lang="en-US" sz="2800" b="0" i="1" spc="-200" dirty="0">
                <a:solidFill>
                  <a:srgbClr val="0070C0"/>
                </a:solidFill>
                <a:effectLst/>
              </a:rPr>
              <a:t>: Well, she's pretty busy. She cooks, and </a:t>
            </a:r>
            <a:endParaRPr lang="en-US" sz="2800" i="1" spc="-200" dirty="0">
              <a:solidFill>
                <a:srgbClr val="0070C0"/>
              </a:solidFill>
            </a:endParaRPr>
          </a:p>
          <a:p>
            <a:r>
              <a:rPr lang="en-US" sz="2800" b="0" i="1" spc="-200" dirty="0">
                <a:solidFill>
                  <a:srgbClr val="0070C0"/>
                </a:solidFill>
                <a:effectLst/>
              </a:rPr>
              <a:t>my dad does the shopping. So, my sister and </a:t>
            </a:r>
            <a:endParaRPr lang="en-US" sz="2800" i="1" spc="-200" dirty="0">
              <a:solidFill>
                <a:srgbClr val="0070C0"/>
              </a:solidFill>
            </a:endParaRPr>
          </a:p>
          <a:p>
            <a:r>
              <a:rPr lang="en-US" sz="2800" b="0" i="1" spc="-200" dirty="0">
                <a:solidFill>
                  <a:srgbClr val="0070C0"/>
                </a:solidFill>
                <a:effectLst/>
              </a:rPr>
              <a:t>I try to help out around the house.</a:t>
            </a:r>
          </a:p>
          <a:p>
            <a:r>
              <a:rPr lang="en-US" sz="2800" b="1" i="1" spc="-200" dirty="0">
                <a:solidFill>
                  <a:srgbClr val="FF0000"/>
                </a:solidFill>
                <a:effectLst/>
              </a:rPr>
              <a:t>Lisa</a:t>
            </a:r>
            <a:r>
              <a:rPr lang="en-US" sz="2800" b="0" i="1" spc="-200" dirty="0">
                <a:solidFill>
                  <a:srgbClr val="0070C0"/>
                </a:solidFill>
                <a:effectLst/>
              </a:rPr>
              <a:t>: Oh, that's so nice! What chores do you do?</a:t>
            </a:r>
          </a:p>
          <a:p>
            <a:r>
              <a:rPr lang="en-US" sz="2800" b="1" i="1" spc="-200" dirty="0">
                <a:solidFill>
                  <a:srgbClr val="00B050"/>
                </a:solidFill>
                <a:effectLst/>
              </a:rPr>
              <a:t>Sam</a:t>
            </a:r>
            <a:r>
              <a:rPr lang="en-US" sz="2800" b="0" i="1" spc="-200" dirty="0">
                <a:solidFill>
                  <a:srgbClr val="0070C0"/>
                </a:solidFill>
                <a:effectLst/>
              </a:rPr>
              <a:t>: I vacuum the living room, and I do the dishes.</a:t>
            </a:r>
          </a:p>
          <a:p>
            <a:r>
              <a:rPr lang="en-US" sz="2800" b="1" i="1" spc="-200" dirty="0">
                <a:solidFill>
                  <a:srgbClr val="FF0000"/>
                </a:solidFill>
                <a:effectLst/>
              </a:rPr>
              <a:t>Lisa</a:t>
            </a:r>
            <a:r>
              <a:rPr lang="en-US" sz="2800" b="0" i="1" spc="-200" dirty="0">
                <a:solidFill>
                  <a:srgbClr val="0070C0"/>
                </a:solidFill>
                <a:effectLst/>
              </a:rPr>
              <a:t>: How often do you vacuum the living room?</a:t>
            </a:r>
          </a:p>
          <a:p>
            <a:r>
              <a:rPr lang="en-US" sz="2800" b="1" i="1" spc="-200" dirty="0">
                <a:solidFill>
                  <a:srgbClr val="00B050"/>
                </a:solidFill>
                <a:effectLst/>
              </a:rPr>
              <a:t>Sam</a:t>
            </a:r>
            <a:r>
              <a:rPr lang="en-US" sz="2800" b="0" i="1" spc="-200" dirty="0">
                <a:solidFill>
                  <a:srgbClr val="0070C0"/>
                </a:solidFill>
                <a:effectLst/>
              </a:rPr>
              <a:t>: Three times a week.</a:t>
            </a:r>
          </a:p>
          <a:p>
            <a:r>
              <a:rPr lang="en-US" sz="2800" b="1" i="1" spc="-200" dirty="0">
                <a:solidFill>
                  <a:srgbClr val="FF0000"/>
                </a:solidFill>
                <a:effectLst/>
              </a:rPr>
              <a:t>Lisa</a:t>
            </a:r>
            <a:r>
              <a:rPr lang="en-US" sz="2800" b="0" i="1" spc="-200" dirty="0">
                <a:solidFill>
                  <a:srgbClr val="0070C0"/>
                </a:solidFill>
                <a:effectLst/>
              </a:rPr>
              <a:t>: And how often do you do the dishes?</a:t>
            </a:r>
            <a:endParaRPr lang="en-US" sz="2800" spc="-200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3F0A02-98E7-4022-88EF-E11DA210402B}"/>
              </a:ext>
            </a:extLst>
          </p:cNvPr>
          <p:cNvSpPr txBox="1"/>
          <p:nvPr/>
        </p:nvSpPr>
        <p:spPr>
          <a:xfrm>
            <a:off x="6255500" y="354416"/>
            <a:ext cx="6390170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spc="-200" dirty="0">
                <a:solidFill>
                  <a:srgbClr val="00B050"/>
                </a:solidFill>
                <a:effectLst/>
              </a:rPr>
              <a:t>Sam</a:t>
            </a:r>
            <a:r>
              <a:rPr lang="en-US" sz="2800" b="0" i="1" spc="-200" dirty="0">
                <a:solidFill>
                  <a:srgbClr val="0070C0"/>
                </a:solidFill>
                <a:effectLst/>
              </a:rPr>
              <a:t>: Every morning, after breakfast.</a:t>
            </a:r>
          </a:p>
          <a:p>
            <a:r>
              <a:rPr lang="en-US" sz="2800" b="1" i="1" spc="-200" dirty="0">
                <a:solidFill>
                  <a:srgbClr val="FF0000"/>
                </a:solidFill>
                <a:effectLst/>
              </a:rPr>
              <a:t>Lisa</a:t>
            </a:r>
            <a:r>
              <a:rPr lang="en-US" sz="2800" b="0" i="1" spc="-200" dirty="0">
                <a:solidFill>
                  <a:srgbClr val="0070C0"/>
                </a:solidFill>
                <a:effectLst/>
              </a:rPr>
              <a:t>: Do you do anything else?</a:t>
            </a:r>
          </a:p>
          <a:p>
            <a:r>
              <a:rPr lang="en-US" sz="2800" b="1" i="1" spc="-200" dirty="0">
                <a:solidFill>
                  <a:srgbClr val="00B050"/>
                </a:solidFill>
                <a:effectLst/>
              </a:rPr>
              <a:t>Sam</a:t>
            </a:r>
            <a:r>
              <a:rPr lang="en-US" sz="2800" b="0" i="1" spc="-200" dirty="0">
                <a:solidFill>
                  <a:srgbClr val="0070C0"/>
                </a:solidFill>
                <a:effectLst/>
              </a:rPr>
              <a:t>: Oh, yeah. I put away my clothes when </a:t>
            </a:r>
            <a:endParaRPr lang="en-US" sz="2800" i="1" spc="-200" dirty="0">
              <a:solidFill>
                <a:srgbClr val="0070C0"/>
              </a:solidFill>
            </a:endParaRPr>
          </a:p>
          <a:p>
            <a:r>
              <a:rPr lang="en-US" sz="2800" b="0" i="1" spc="-200" dirty="0">
                <a:solidFill>
                  <a:srgbClr val="0070C0"/>
                </a:solidFill>
                <a:effectLst/>
              </a:rPr>
              <a:t>my mom does the laundry. That's twice a week </a:t>
            </a:r>
            <a:endParaRPr lang="en-US" sz="2800" i="1" spc="-200" dirty="0">
              <a:solidFill>
                <a:srgbClr val="0070C0"/>
              </a:solidFill>
            </a:endParaRPr>
          </a:p>
          <a:p>
            <a:r>
              <a:rPr lang="en-US" sz="2800" b="0" i="1" spc="-200" dirty="0">
                <a:solidFill>
                  <a:srgbClr val="0070C0"/>
                </a:solidFill>
                <a:effectLst/>
              </a:rPr>
              <a:t>on</a:t>
            </a:r>
            <a:r>
              <a:rPr lang="en-US" sz="2800" i="1" spc="-200" dirty="0">
                <a:solidFill>
                  <a:srgbClr val="0070C0"/>
                </a:solidFill>
              </a:rPr>
              <a:t> </a:t>
            </a:r>
            <a:r>
              <a:rPr lang="en-US" sz="2800" b="0" i="1" spc="-200" dirty="0">
                <a:solidFill>
                  <a:srgbClr val="0070C0"/>
                </a:solidFill>
                <a:effectLst/>
              </a:rPr>
              <a:t>Wednesdays and Saturdays.</a:t>
            </a:r>
          </a:p>
          <a:p>
            <a:r>
              <a:rPr lang="en-US" sz="2800" b="1" i="1" spc="-200" dirty="0">
                <a:solidFill>
                  <a:srgbClr val="FF0000"/>
                </a:solidFill>
                <a:effectLst/>
              </a:rPr>
              <a:t>Lisa</a:t>
            </a:r>
            <a:r>
              <a:rPr lang="en-US" sz="2800" b="0" i="1" spc="-200" dirty="0">
                <a:solidFill>
                  <a:srgbClr val="0070C0"/>
                </a:solidFill>
                <a:effectLst/>
              </a:rPr>
              <a:t>: What chores does your sister do?</a:t>
            </a:r>
          </a:p>
          <a:p>
            <a:r>
              <a:rPr lang="en-US" sz="2800" b="1" i="1" spc="-200" dirty="0">
                <a:solidFill>
                  <a:srgbClr val="00B050"/>
                </a:solidFill>
                <a:effectLst/>
              </a:rPr>
              <a:t>Sam</a:t>
            </a:r>
            <a:r>
              <a:rPr lang="en-US" sz="2800" b="0" i="1" spc="-200" dirty="0">
                <a:solidFill>
                  <a:srgbClr val="0070C0"/>
                </a:solidFill>
                <a:effectLst/>
              </a:rPr>
              <a:t>: Alice tidies her bedroom every day. </a:t>
            </a:r>
            <a:endParaRPr lang="en-US" sz="2800" i="1" spc="-200" dirty="0">
              <a:solidFill>
                <a:srgbClr val="0070C0"/>
              </a:solidFill>
            </a:endParaRPr>
          </a:p>
          <a:p>
            <a:r>
              <a:rPr lang="en-US" sz="2800" b="0" i="1" spc="-200" dirty="0">
                <a:solidFill>
                  <a:srgbClr val="0070C0"/>
                </a:solidFill>
                <a:effectLst/>
              </a:rPr>
              <a:t>She's very messy.</a:t>
            </a:r>
          </a:p>
          <a:p>
            <a:r>
              <a:rPr lang="en-US" sz="2800" b="1" i="1" spc="-200" dirty="0">
                <a:solidFill>
                  <a:srgbClr val="FF0000"/>
                </a:solidFill>
                <a:effectLst/>
              </a:rPr>
              <a:t>Lisa</a:t>
            </a:r>
            <a:r>
              <a:rPr lang="en-US" sz="2800" b="0" i="1" spc="-200" dirty="0">
                <a:solidFill>
                  <a:srgbClr val="0070C0"/>
                </a:solidFill>
                <a:effectLst/>
              </a:rPr>
              <a:t>: Oh, is that all?</a:t>
            </a:r>
          </a:p>
          <a:p>
            <a:r>
              <a:rPr lang="en-US" sz="2800" b="1" i="1" spc="-200" dirty="0">
                <a:solidFill>
                  <a:srgbClr val="00B050"/>
                </a:solidFill>
                <a:effectLst/>
              </a:rPr>
              <a:t>Sam</a:t>
            </a:r>
            <a:r>
              <a:rPr lang="en-US" sz="2800" b="0" i="1" spc="-200" dirty="0">
                <a:solidFill>
                  <a:srgbClr val="0070C0"/>
                </a:solidFill>
                <a:effectLst/>
              </a:rPr>
              <a:t>: Well, sometimes she dusts the furniture.</a:t>
            </a:r>
          </a:p>
          <a:p>
            <a:r>
              <a:rPr lang="en-US" sz="2800" b="0" i="1" spc="-200" dirty="0">
                <a:solidFill>
                  <a:srgbClr val="0070C0"/>
                </a:solidFill>
                <a:effectLst/>
              </a:rPr>
              <a:t>Maybe once or twice a month. She hates doing</a:t>
            </a:r>
          </a:p>
          <a:p>
            <a:r>
              <a:rPr lang="en-US" sz="2800" b="0" i="1" spc="-200" dirty="0">
                <a:solidFill>
                  <a:srgbClr val="0070C0"/>
                </a:solidFill>
                <a:effectLst/>
              </a:rPr>
              <a:t>chores.</a:t>
            </a:r>
          </a:p>
          <a:p>
            <a:r>
              <a:rPr lang="en-US" sz="2800" b="1" i="1" spc="-200" dirty="0">
                <a:solidFill>
                  <a:srgbClr val="FF0000"/>
                </a:solidFill>
                <a:effectLst/>
              </a:rPr>
              <a:t>Lisa</a:t>
            </a:r>
            <a:r>
              <a:rPr lang="en-US" sz="2800" b="0" i="1" spc="-200" dirty="0">
                <a:solidFill>
                  <a:srgbClr val="0070C0"/>
                </a:solidFill>
                <a:effectLst/>
              </a:rPr>
              <a:t>: How about you? Do you like doing chores?</a:t>
            </a:r>
          </a:p>
          <a:p>
            <a:r>
              <a:rPr lang="en-US" sz="2800" b="1" i="1" spc="-200" dirty="0">
                <a:solidFill>
                  <a:srgbClr val="00B050"/>
                </a:solidFill>
                <a:effectLst/>
              </a:rPr>
              <a:t>Sam</a:t>
            </a:r>
            <a:r>
              <a:rPr lang="en-US" sz="2800" b="0" i="1" spc="-200" dirty="0">
                <a:solidFill>
                  <a:srgbClr val="0070C0"/>
                </a:solidFill>
                <a:effectLst/>
              </a:rPr>
              <a:t>: Not really, but it's good to help my mom</a:t>
            </a:r>
            <a:r>
              <a:rPr lang="en-US" sz="2800" spc="-200" dirty="0">
                <a:solidFill>
                  <a:srgbClr val="0070C0"/>
                </a:solidFill>
              </a:rPr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ECF756-F92D-4899-8780-0C257EBAE535}"/>
              </a:ext>
            </a:extLst>
          </p:cNvPr>
          <p:cNvCxnSpPr>
            <a:cxnSpLocks/>
          </p:cNvCxnSpPr>
          <p:nvPr/>
        </p:nvCxnSpPr>
        <p:spPr>
          <a:xfrm>
            <a:off x="6234226" y="489090"/>
            <a:ext cx="0" cy="58904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7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D1-TRACK 03_Segment_0_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3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3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3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30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30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30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30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30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60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300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9000"/>
                            </p:stCondLst>
                            <p:childTnLst>
                              <p:par>
                                <p:cTn id="4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3000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000"/>
                            </p:stCondLst>
                            <p:childTnLst>
                              <p:par>
                                <p:cTn id="4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3000"/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0"/>
                            </p:stCondLst>
                            <p:childTnLst>
                              <p:par>
                                <p:cTn id="5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5" dur="3000"/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8000"/>
                            </p:stCondLst>
                            <p:childTnLst>
                              <p:par>
                                <p:cTn id="5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9" dur="3000"/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1000"/>
                            </p:stCondLst>
                            <p:childTnLst>
                              <p:par>
                                <p:cTn id="61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3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3500"/>
                            </p:stCondLst>
                            <p:childTnLst>
                              <p:par>
                                <p:cTn id="65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7" dur="2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6000"/>
                            </p:stCondLst>
                            <p:childTnLst>
                              <p:par>
                                <p:cTn id="69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1" dur="2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8500"/>
                            </p:stCondLst>
                            <p:childTnLst>
                              <p:par>
                                <p:cTn id="73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5" dur="2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000"/>
                            </p:stCondLst>
                            <p:childTnLst>
                              <p:par>
                                <p:cTn id="77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9" dur="2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3500"/>
                            </p:stCondLst>
                            <p:childTnLst>
                              <p:par>
                                <p:cTn id="81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3" dur="20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6000"/>
                            </p:stCondLst>
                            <p:childTnLst>
                              <p:par>
                                <p:cTn id="85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7" dur="20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8500"/>
                            </p:stCondLst>
                            <p:childTnLst>
                              <p:par>
                                <p:cTn id="89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1" dur="20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1000"/>
                            </p:stCondLst>
                            <p:childTnLst>
                              <p:par>
                                <p:cTn id="93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5" dur="20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3500"/>
                            </p:stCondLst>
                            <p:childTnLst>
                              <p:par>
                                <p:cTn id="97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9" dur="2000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6000"/>
                            </p:stCondLst>
                            <p:childTnLst>
                              <p:par>
                                <p:cTn id="101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3" dur="2000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8500"/>
                            </p:stCondLst>
                            <p:childTnLst>
                              <p:par>
                                <p:cTn id="105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7" dur="2000"/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1000"/>
                            </p:stCondLst>
                            <p:childTnLst>
                              <p:par>
                                <p:cTn id="109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1" dur="2000"/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3500"/>
                            </p:stCondLst>
                            <p:childTnLst>
                              <p:par>
                                <p:cTn id="113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5" dur="2000"/>
                                        <p:tgtEl>
                                          <p:spTgt spid="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6000"/>
                            </p:stCondLst>
                            <p:childTnLst>
                              <p:par>
                                <p:cTn id="1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2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53ECE6-2365-414C-8D77-ED6EA808EC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432" y="2798283"/>
            <a:ext cx="9830997" cy="6169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60846F-B2C1-4A54-87B5-8B8447C86F18}"/>
              </a:ext>
            </a:extLst>
          </p:cNvPr>
          <p:cNvSpPr txBox="1"/>
          <p:nvPr/>
        </p:nvSpPr>
        <p:spPr>
          <a:xfrm>
            <a:off x="39069" y="331854"/>
            <a:ext cx="2114550" cy="461665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Post- listening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CE5F52-697F-4D04-857D-7E6AB8864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7460" y="361326"/>
            <a:ext cx="2437725" cy="199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234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3200" y="-379317"/>
            <a:ext cx="12395200" cy="71747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750" y="685800"/>
            <a:ext cx="2857500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93217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6D6F8A-ED3B-44D3-B326-B810B09C7165}"/>
              </a:ext>
            </a:extLst>
          </p:cNvPr>
          <p:cNvSpPr/>
          <p:nvPr/>
        </p:nvSpPr>
        <p:spPr>
          <a:xfrm>
            <a:off x="961629" y="1718059"/>
            <a:ext cx="103196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u="sng" dirty="0">
                <a:solidFill>
                  <a:srgbClr val="FF0000"/>
                </a:solidFill>
              </a:rPr>
              <a:t>Chores</a:t>
            </a:r>
            <a:endParaRPr lang="en-US" sz="3600" b="1" u="sng" dirty="0">
              <a:solidFill>
                <a:srgbClr val="FF0000"/>
              </a:solidFill>
            </a:endParaRPr>
          </a:p>
          <a:p>
            <a:endParaRPr lang="en-US" sz="3600" b="1" i="0" dirty="0">
              <a:solidFill>
                <a:srgbClr val="002060"/>
              </a:solidFill>
              <a:effectLst/>
            </a:endParaRPr>
          </a:p>
          <a:p>
            <a:r>
              <a:rPr lang="en-US" sz="3600" b="1" i="0" dirty="0">
                <a:solidFill>
                  <a:srgbClr val="002060"/>
                </a:solidFill>
                <a:effectLst/>
              </a:rPr>
              <a:t>Work in pairs: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Student A:</a:t>
            </a:r>
            <a:r>
              <a:rPr lang="en-US" sz="3600" b="1" dirty="0">
                <a:solidFill>
                  <a:srgbClr val="002060"/>
                </a:solidFill>
              </a:rPr>
              <a:t> Take turns saying a </a:t>
            </a:r>
            <a:r>
              <a:rPr lang="en-US" sz="3600" b="1" dirty="0">
                <a:solidFill>
                  <a:srgbClr val="FF0000"/>
                </a:solidFill>
              </a:rPr>
              <a:t>chore</a:t>
            </a:r>
            <a:r>
              <a:rPr lang="en-US" sz="3600" b="1" dirty="0">
                <a:solidFill>
                  <a:srgbClr val="002060"/>
                </a:solidFill>
              </a:rPr>
              <a:t> to your partner. 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Student B:</a:t>
            </a:r>
            <a:r>
              <a:rPr lang="en-US" sz="3600" b="1" dirty="0">
                <a:solidFill>
                  <a:srgbClr val="002060"/>
                </a:solidFill>
              </a:rPr>
              <a:t> Make a sentence with each </a:t>
            </a:r>
            <a:r>
              <a:rPr lang="en-US" sz="3600" b="1" dirty="0">
                <a:solidFill>
                  <a:srgbClr val="FF0000"/>
                </a:solidFill>
              </a:rPr>
              <a:t>chore</a:t>
            </a:r>
            <a:r>
              <a:rPr lang="en-US" sz="3600" b="1" dirty="0">
                <a:solidFill>
                  <a:srgbClr val="002060"/>
                </a:solidFill>
              </a:rPr>
              <a:t> given.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C52523-6103-435E-BAED-80931AA4A9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10286" y="193599"/>
            <a:ext cx="7202439" cy="14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2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72" y="1271209"/>
            <a:ext cx="11473572" cy="50993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864498" y="466531"/>
            <a:ext cx="6643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Click the picture below to play the games.</a:t>
            </a:r>
          </a:p>
        </p:txBody>
      </p:sp>
    </p:spTree>
    <p:extLst>
      <p:ext uri="{BB962C8B-B14F-4D97-AF65-F5344CB8AC3E}">
        <p14:creationId xmlns:p14="http://schemas.microsoft.com/office/powerpoint/2010/main" val="27510017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54577" y="447973"/>
            <a:ext cx="86055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Today’s lesson 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0303" y="1819744"/>
            <a:ext cx="1085416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2060"/>
                </a:solidFill>
                <a:ea typeface="Arial" panose="020B0604020202020204" pitchFamily="34" charset="0"/>
                <a:cs typeface="JDCLK L+ Frutiger LT Std"/>
              </a:rPr>
              <a:t>about </a:t>
            </a:r>
            <a:r>
              <a:rPr lang="en-US" sz="3600" dirty="0">
                <a:solidFill>
                  <a:srgbClr val="FF0000"/>
                </a:solidFill>
                <a:ea typeface="Arial" panose="020B0604020202020204" pitchFamily="34" charset="0"/>
                <a:cs typeface="JDCLK L+ Frutiger LT Std"/>
              </a:rPr>
              <a:t>household chores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  <a:p>
            <a:endParaRPr lang="en-US" sz="3600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Listening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  <a:cs typeface="JDCLK L+ Frutiger LT Std"/>
              </a:rPr>
              <a:t>for a gist and specific information.</a:t>
            </a:r>
          </a:p>
          <a:p>
            <a:endParaRPr lang="en-US" sz="3600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Speaking</a:t>
            </a:r>
            <a:r>
              <a:rPr lang="en-US" sz="3600" dirty="0">
                <a:solidFill>
                  <a:srgbClr val="0070C0"/>
                </a:solidFill>
              </a:rPr>
              <a:t>:</a:t>
            </a:r>
            <a:r>
              <a:rPr lang="en-US" sz="3600" dirty="0">
                <a:solidFill>
                  <a:srgbClr val="0098A2"/>
                </a:solidFill>
              </a:rPr>
              <a:t> </a:t>
            </a:r>
            <a:r>
              <a:rPr lang="en-US" sz="3600" dirty="0">
                <a:solidFill>
                  <a:srgbClr val="002060"/>
                </a:solidFill>
                <a:ea typeface="Arial" panose="020B0604020202020204" pitchFamily="34" charset="0"/>
                <a:cs typeface="JDCLK L+ Frutiger LT Std"/>
              </a:rPr>
              <a:t>about </a:t>
            </a:r>
            <a:r>
              <a:rPr lang="en-US" sz="3600" dirty="0">
                <a:solidFill>
                  <a:srgbClr val="FF0000"/>
                </a:solidFill>
                <a:ea typeface="Arial" panose="020B0604020202020204" pitchFamily="34" charset="0"/>
                <a:cs typeface="JDCLK L+ Frutiger LT Std"/>
              </a:rPr>
              <a:t>doing chores</a:t>
            </a: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</a:rPr>
              <a:t>.</a:t>
            </a:r>
            <a:endParaRPr lang="en-US" sz="3600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98A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50" y="685800"/>
            <a:ext cx="2085975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58738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0691" y="2346273"/>
            <a:ext cx="1171957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marR="0" indent="-5715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</a:rPr>
              <a:t>Finish the Listening exercise on page 2, </a:t>
            </a:r>
            <a:r>
              <a:rPr lang="en-US" sz="3600" b="1" dirty="0">
                <a:solidFill>
                  <a:srgbClr val="0070C0"/>
                </a:solidFill>
                <a:ea typeface="Calibri" panose="020F0502020204030204" pitchFamily="34" charset="0"/>
              </a:rPr>
              <a:t>WB</a:t>
            </a:r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</a:rPr>
              <a:t>.</a:t>
            </a:r>
          </a:p>
          <a:p>
            <a:pPr marL="1028700" marR="0" indent="-5715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Do the exercises in </a:t>
            </a:r>
            <a:r>
              <a:rPr lang="en-US" sz="3600" b="1" dirty="0" err="1">
                <a:solidFill>
                  <a:srgbClr val="0070C0"/>
                </a:solidFill>
                <a:ea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 Anh 10 i-Learn Smart World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Notebook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 on page 2.</a:t>
            </a:r>
          </a:p>
          <a:p>
            <a:pPr marL="1028700" marR="0" indent="-5715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Prepare the next lesson on page 5,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SB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.</a:t>
            </a:r>
          </a:p>
          <a:p>
            <a:pPr marL="1028700" marR="0" indent="-5715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Play the consolidation games in </a:t>
            </a:r>
            <a:r>
              <a:rPr lang="en-US" sz="3600" b="1" dirty="0" err="1">
                <a:solidFill>
                  <a:srgbClr val="0070C0"/>
                </a:solidFill>
                <a:ea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 Anh 10 </a:t>
            </a:r>
            <a:r>
              <a:rPr lang="en-US" sz="3600" b="1" dirty="0" err="1">
                <a:solidFill>
                  <a:srgbClr val="0070C0"/>
                </a:solidFill>
                <a:ea typeface="Times New Roman" panose="02020603050405020304" pitchFamily="18" charset="0"/>
              </a:rPr>
              <a:t>i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-Learn Smart World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DHA App on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  <a:hlinkClick r:id="rId2"/>
              </a:rPr>
              <a:t>www.eduhome.com.vn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452" y="386370"/>
            <a:ext cx="10789914" cy="130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3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3699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39575" y="979072"/>
            <a:ext cx="49318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Have a nice day! </a:t>
            </a:r>
            <a:endParaRPr lang="en-US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96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01871" y="779974"/>
            <a:ext cx="562666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</a:t>
            </a:r>
          </a:p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students will be able to: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2011" y="3080816"/>
            <a:ext cx="12955712" cy="2499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2060"/>
                </a:solidFill>
                <a:ea typeface="Arial" panose="020B0604020202020204" pitchFamily="34" charset="0"/>
                <a:cs typeface="JDCLK L+ Frutiger LT Std"/>
              </a:rPr>
              <a:t>- use vocabulary about </a:t>
            </a:r>
            <a:r>
              <a:rPr lang="en-US" sz="3600" dirty="0">
                <a:solidFill>
                  <a:srgbClr val="FF0000"/>
                </a:solidFill>
                <a:ea typeface="Arial" panose="020B0604020202020204" pitchFamily="34" charset="0"/>
                <a:cs typeface="JDCLK L+ Frutiger LT Std"/>
              </a:rPr>
              <a:t>household chores</a:t>
            </a:r>
            <a:r>
              <a:rPr lang="en-US" sz="3600" i="1" dirty="0">
                <a:solidFill>
                  <a:srgbClr val="FF0000"/>
                </a:solidFill>
                <a:ea typeface="Arial" panose="020B0604020202020204" pitchFamily="34" charset="0"/>
                <a:cs typeface="JDCLK L+ Frutiger LT Std"/>
              </a:rPr>
              <a:t>.</a:t>
            </a:r>
            <a:endParaRPr lang="en-US" sz="3600" dirty="0">
              <a:solidFill>
                <a:srgbClr val="002060"/>
              </a:solidFill>
              <a:ea typeface="Calibri" panose="020F0502020204030204" pitchFamily="34" charset="0"/>
              <a:cs typeface="JDCLK L+ Frutiger LT Std"/>
            </a:endParaRPr>
          </a:p>
          <a:p>
            <a:pPr marL="514350" marR="0" indent="-571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  <a:cs typeface="JDCLK L+ Frutiger LT Std"/>
              </a:rPr>
              <a:t>- listen for a gist and specific information. </a:t>
            </a:r>
            <a:endParaRPr lang="en-US" sz="3600" dirty="0">
              <a:solidFill>
                <a:srgbClr val="002060"/>
              </a:solidFill>
              <a:ea typeface="Arial" panose="020B0604020202020204" pitchFamily="34" charset="0"/>
              <a:cs typeface="JDCLK L+ Frutiger LT Std"/>
            </a:endParaRPr>
          </a:p>
          <a:p>
            <a:pPr indent="457200"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</a:rPr>
              <a:t>- talk about </a:t>
            </a:r>
            <a:r>
              <a:rPr lang="en-US" sz="3600" dirty="0">
                <a:solidFill>
                  <a:srgbClr val="FF0000"/>
                </a:solidFill>
                <a:ea typeface="Calibri" panose="020F0502020204030204" pitchFamily="34" charset="0"/>
              </a:rPr>
              <a:t>doing chores</a:t>
            </a: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</a:rPr>
              <a:t>.</a:t>
            </a:r>
            <a:endParaRPr lang="en-US" sz="3600" dirty="0">
              <a:solidFill>
                <a:srgbClr val="002060"/>
              </a:solidFill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28" y="314142"/>
            <a:ext cx="4666149" cy="25661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386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8271CF-DD4B-49CA-974B-B727CEAEEE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374" b="-1"/>
          <a:stretch/>
        </p:blipFill>
        <p:spPr>
          <a:xfrm>
            <a:off x="1376697" y="0"/>
            <a:ext cx="9143819" cy="65237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3BA693-52DE-4B8B-97B6-9E43092B1E88}"/>
              </a:ext>
            </a:extLst>
          </p:cNvPr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DF21FEB-41C1-4D9C-AE20-5209E7E0C285}"/>
              </a:ext>
            </a:extLst>
          </p:cNvPr>
          <p:cNvSpPr/>
          <p:nvPr/>
        </p:nvSpPr>
        <p:spPr>
          <a:xfrm>
            <a:off x="3246978" y="583893"/>
            <a:ext cx="5704958" cy="539175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u="sng" dirty="0">
                <a:solidFill>
                  <a:srgbClr val="FF0000"/>
                </a:solidFill>
              </a:rPr>
              <a:t>New words</a:t>
            </a:r>
          </a:p>
          <a:p>
            <a:pPr algn="ctr"/>
            <a:r>
              <a:rPr lang="en-US" sz="3200" b="0" i="1" dirty="0">
                <a:solidFill>
                  <a:srgbClr val="0070C0"/>
                </a:solidFill>
                <a:effectLst/>
              </a:rPr>
              <a:t>mop the living room </a:t>
            </a:r>
          </a:p>
          <a:p>
            <a:pPr algn="ctr"/>
            <a:r>
              <a:rPr lang="en-US" sz="3200" b="0" i="1" dirty="0">
                <a:solidFill>
                  <a:srgbClr val="0070C0"/>
                </a:solidFill>
                <a:effectLst/>
              </a:rPr>
              <a:t>sweep the floor </a:t>
            </a:r>
            <a:br>
              <a:rPr lang="en-US" sz="3200" b="0" i="1" dirty="0">
                <a:solidFill>
                  <a:srgbClr val="0070C0"/>
                </a:solidFill>
                <a:effectLst/>
              </a:rPr>
            </a:br>
            <a:r>
              <a:rPr lang="en-US" sz="3200" b="0" i="1" dirty="0">
                <a:solidFill>
                  <a:srgbClr val="0070C0"/>
                </a:solidFill>
                <a:effectLst/>
              </a:rPr>
              <a:t>dust the furniture </a:t>
            </a:r>
          </a:p>
          <a:p>
            <a:pPr algn="ctr"/>
            <a:r>
              <a:rPr lang="en-US" sz="3200" b="0" i="1" dirty="0">
                <a:solidFill>
                  <a:srgbClr val="0070C0"/>
                </a:solidFill>
                <a:effectLst/>
              </a:rPr>
              <a:t>tidy my room</a:t>
            </a:r>
            <a:br>
              <a:rPr lang="en-US" sz="3200" b="0" i="1" dirty="0">
                <a:solidFill>
                  <a:srgbClr val="0070C0"/>
                </a:solidFill>
                <a:effectLst/>
              </a:rPr>
            </a:br>
            <a:r>
              <a:rPr lang="en-US" sz="3200" b="0" i="1" dirty="0">
                <a:solidFill>
                  <a:srgbClr val="0070C0"/>
                </a:solidFill>
                <a:effectLst/>
              </a:rPr>
              <a:t>vacuum the sofa </a:t>
            </a:r>
            <a:br>
              <a:rPr lang="en-US" sz="3200" b="0" i="1" dirty="0">
                <a:solidFill>
                  <a:srgbClr val="0070C0"/>
                </a:solidFill>
                <a:effectLst/>
              </a:rPr>
            </a:br>
            <a:r>
              <a:rPr lang="en-US" sz="3200" b="0" i="1" dirty="0">
                <a:solidFill>
                  <a:srgbClr val="0070C0"/>
                </a:solidFill>
                <a:effectLst/>
              </a:rPr>
              <a:t>put away the clothes </a:t>
            </a:r>
          </a:p>
          <a:p>
            <a:pPr algn="ctr"/>
            <a:r>
              <a:rPr lang="en-US" sz="3200" b="0" i="1" dirty="0">
                <a:solidFill>
                  <a:srgbClr val="0070C0"/>
                </a:solidFill>
                <a:effectLst/>
              </a:rPr>
              <a:t>clean the bathroom </a:t>
            </a:r>
          </a:p>
          <a:p>
            <a:pPr algn="ctr"/>
            <a:r>
              <a:rPr lang="en-US" sz="3200" b="0" i="1" dirty="0">
                <a:solidFill>
                  <a:srgbClr val="0070C0"/>
                </a:solidFill>
                <a:effectLst/>
              </a:rPr>
              <a:t>wash/do the dishes</a:t>
            </a:r>
            <a:br>
              <a:rPr lang="en-US" sz="3200" b="0" i="1" dirty="0">
                <a:solidFill>
                  <a:srgbClr val="0070C0"/>
                </a:solidFill>
                <a:effectLst/>
              </a:rPr>
            </a:br>
            <a:endParaRPr lang="en-US" sz="3200" b="0" i="1" spc="-100" dirty="0"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9857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681" y="312837"/>
            <a:ext cx="9204319" cy="61355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87" y="2231891"/>
            <a:ext cx="4032226" cy="114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3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3052" y="816896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24631" y="3352339"/>
            <a:ext cx="103269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0" i="0" dirty="0">
                <a:solidFill>
                  <a:srgbClr val="242021"/>
                </a:solidFill>
                <a:effectLst/>
              </a:rPr>
              <a:t>What </a:t>
            </a:r>
            <a:r>
              <a:rPr lang="en-US" sz="5400" b="0" i="0" dirty="0">
                <a:solidFill>
                  <a:srgbClr val="A3248F"/>
                </a:solidFill>
                <a:effectLst/>
              </a:rPr>
              <a:t>chore</a:t>
            </a:r>
            <a:r>
              <a:rPr lang="en-US" sz="5400" b="0" i="0" dirty="0">
                <a:solidFill>
                  <a:srgbClr val="242021"/>
                </a:solidFill>
                <a:effectLst/>
              </a:rPr>
              <a:t>s do you do at home?</a:t>
            </a:r>
            <a:endParaRPr lang="en-US" sz="5400" dirty="0">
              <a:effectLst/>
            </a:endParaRPr>
          </a:p>
        </p:txBody>
      </p:sp>
      <p:pic>
        <p:nvPicPr>
          <p:cNvPr id="307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7965" y="749982"/>
            <a:ext cx="3984595" cy="25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74CD14F9-CCE7-4A0A-97EF-14C25E0B3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5075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52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5560" y="367162"/>
            <a:ext cx="9616440" cy="59993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9648" y="90433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4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FCD5C6B-40F6-4774-9C85-6CF73DE5A60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1" y="1645401"/>
            <a:ext cx="11986876" cy="24434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8A5A61-2F60-4592-90EC-2E1A43F058C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9832" y="6361142"/>
            <a:ext cx="1666582" cy="4814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8B99DD-7480-4277-BA3A-DCA587ACD21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16" y="4056291"/>
            <a:ext cx="11971508" cy="23589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9B399E-BF61-48FC-85C1-6E90DAAD255F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649" y="379686"/>
            <a:ext cx="8121878" cy="3918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2204" y="343044"/>
            <a:ext cx="3056794" cy="5225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599" y="813673"/>
            <a:ext cx="1228048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0" i="1" dirty="0">
                <a:solidFill>
                  <a:srgbClr val="0070C0"/>
                </a:solidFill>
                <a:effectLst/>
              </a:rPr>
              <a:t>mop the living room		sweep the floor 	dust the furniture	clean the bathroom</a:t>
            </a:r>
            <a:br>
              <a:rPr lang="en-US" sz="2600" b="0" i="1" dirty="0">
                <a:solidFill>
                  <a:srgbClr val="0070C0"/>
                </a:solidFill>
                <a:effectLst/>
              </a:rPr>
            </a:br>
            <a:r>
              <a:rPr lang="en-US" sz="2600" b="0" i="1" dirty="0">
                <a:solidFill>
                  <a:srgbClr val="0070C0"/>
                </a:solidFill>
                <a:effectLst/>
              </a:rPr>
              <a:t>vacuum the sofa 	 tidy </a:t>
            </a:r>
            <a:r>
              <a:rPr lang="en-US" sz="2600" i="1" dirty="0">
                <a:solidFill>
                  <a:srgbClr val="0070C0"/>
                </a:solidFill>
              </a:rPr>
              <a:t>my room	 put away the clothes	wash/do the dishes</a:t>
            </a:r>
            <a:endParaRPr lang="en-US" sz="2600" b="0" i="0" spc="-100" dirty="0">
              <a:solidFill>
                <a:srgbClr val="0070C0"/>
              </a:solidFill>
              <a:effectLst/>
            </a:endParaRPr>
          </a:p>
        </p:txBody>
      </p:sp>
      <p:sp>
        <p:nvSpPr>
          <p:cNvPr id="31" name="Rectangle 36">
            <a:hlinkClick r:id="" action="ppaction://noaction">
              <a:snd r:embed="rId17" name="CD1-TRACK 02.wav"/>
            </a:hlinkClick>
            <a:extLst>
              <a:ext uri="{FF2B5EF4-FFF2-40B4-BE49-F238E27FC236}">
                <a16:creationId xmlns:a16="http://schemas.microsoft.com/office/drawing/2014/main" id="{DC78C2E0-915C-4622-84B5-4DA4B4E1A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8340" y="109314"/>
            <a:ext cx="2694590" cy="92333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en-US" sz="54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3D1D46-7EDE-4354-9DFA-7FE499C2754A}"/>
              </a:ext>
            </a:extLst>
          </p:cNvPr>
          <p:cNvSpPr txBox="1"/>
          <p:nvPr/>
        </p:nvSpPr>
        <p:spPr>
          <a:xfrm>
            <a:off x="2904621" y="3541477"/>
            <a:ext cx="332472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200" i="1" spc="-150" dirty="0">
                <a:solidFill>
                  <a:srgbClr val="FF0000"/>
                </a:solidFill>
              </a:rPr>
              <a:t>vacuum the sofa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34E43D4-E6B8-472A-BFEE-2F705776E05C}"/>
              </a:ext>
            </a:extLst>
          </p:cNvPr>
          <p:cNvSpPr txBox="1"/>
          <p:nvPr/>
        </p:nvSpPr>
        <p:spPr>
          <a:xfrm>
            <a:off x="5974019" y="3517605"/>
            <a:ext cx="350007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200" i="1" spc="-150" dirty="0">
                <a:solidFill>
                  <a:srgbClr val="FF0000"/>
                </a:solidFill>
              </a:rPr>
              <a:t>mop the living room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89BAB21-6146-47AB-ACD7-B0688CEBE1AA}"/>
              </a:ext>
            </a:extLst>
          </p:cNvPr>
          <p:cNvSpPr txBox="1"/>
          <p:nvPr/>
        </p:nvSpPr>
        <p:spPr>
          <a:xfrm>
            <a:off x="9006840" y="3521415"/>
            <a:ext cx="345415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200" i="1" spc="-150" dirty="0">
                <a:solidFill>
                  <a:srgbClr val="FF0000"/>
                </a:solidFill>
              </a:rPr>
              <a:t>dust the furniture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103B05E-823A-4668-B41A-1CE54507D9E1}"/>
              </a:ext>
            </a:extLst>
          </p:cNvPr>
          <p:cNvSpPr txBox="1"/>
          <p:nvPr/>
        </p:nvSpPr>
        <p:spPr>
          <a:xfrm>
            <a:off x="-131949" y="5888437"/>
            <a:ext cx="332091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200" i="1" spc="-150" dirty="0">
                <a:solidFill>
                  <a:srgbClr val="FF0000"/>
                </a:solidFill>
              </a:rPr>
              <a:t>tidy my room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41E1B3-7CED-407B-8AC2-C4CC5FFC4F88}"/>
              </a:ext>
            </a:extLst>
          </p:cNvPr>
          <p:cNvSpPr txBox="1"/>
          <p:nvPr/>
        </p:nvSpPr>
        <p:spPr>
          <a:xfrm>
            <a:off x="2832231" y="5892247"/>
            <a:ext cx="332091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200" i="1" spc="-150" dirty="0">
                <a:solidFill>
                  <a:srgbClr val="FF0000"/>
                </a:solidFill>
              </a:rPr>
              <a:t>put away the clothes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82A8A0A-E05F-4FBF-BE89-934521689710}"/>
              </a:ext>
            </a:extLst>
          </p:cNvPr>
          <p:cNvSpPr txBox="1"/>
          <p:nvPr/>
        </p:nvSpPr>
        <p:spPr>
          <a:xfrm>
            <a:off x="5909249" y="5898855"/>
            <a:ext cx="350007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200" i="1" spc="-150" dirty="0">
                <a:solidFill>
                  <a:srgbClr val="FF0000"/>
                </a:solidFill>
              </a:rPr>
              <a:t>wash/do the dishes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346A07E-5567-4E24-BFA0-0942A9190447}"/>
              </a:ext>
            </a:extLst>
          </p:cNvPr>
          <p:cNvSpPr txBox="1"/>
          <p:nvPr/>
        </p:nvSpPr>
        <p:spPr>
          <a:xfrm>
            <a:off x="8995410" y="5879805"/>
            <a:ext cx="342367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200" i="1" spc="-150" dirty="0">
                <a:solidFill>
                  <a:srgbClr val="FF0000"/>
                </a:solidFill>
              </a:rPr>
              <a:t>clean the bathroom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A4BDAE8-556F-4E8C-A183-8A2DDAED2EBD}"/>
              </a:ext>
            </a:extLst>
          </p:cNvPr>
          <p:cNvSpPr txBox="1"/>
          <p:nvPr/>
        </p:nvSpPr>
        <p:spPr>
          <a:xfrm>
            <a:off x="351921" y="3701497"/>
            <a:ext cx="2455987" cy="40011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000" b="1" i="1" spc="-150" dirty="0">
                <a:solidFill>
                  <a:schemeClr val="bg2">
                    <a:lumMod val="10000"/>
                  </a:schemeClr>
                </a:solidFill>
              </a:rPr>
              <a:t>____________________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AF2316-DD5A-4204-A871-B9E764345E3A}"/>
              </a:ext>
            </a:extLst>
          </p:cNvPr>
          <p:cNvSpPr txBox="1"/>
          <p:nvPr/>
        </p:nvSpPr>
        <p:spPr>
          <a:xfrm>
            <a:off x="342900" y="3526237"/>
            <a:ext cx="254442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i="1" spc="-150" dirty="0">
                <a:solidFill>
                  <a:srgbClr val="FF0000"/>
                </a:solidFill>
              </a:rPr>
              <a:t>sweep the floor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19261" y="6483630"/>
            <a:ext cx="3881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Click the ‘Check Answers’ button.</a:t>
            </a:r>
          </a:p>
        </p:txBody>
      </p:sp>
    </p:spTree>
    <p:extLst>
      <p:ext uri="{BB962C8B-B14F-4D97-AF65-F5344CB8AC3E}">
        <p14:creationId xmlns:p14="http://schemas.microsoft.com/office/powerpoint/2010/main" val="29999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acuum the sof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p the living r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st the furnitu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dy my r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ut away the cloth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-wash the dish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ean the bathr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9EDD70B-41FB-4AF3-BFC1-493EDD8F3BE4}"/>
              </a:ext>
            </a:extLst>
          </p:cNvPr>
          <p:cNvSpPr/>
          <p:nvPr/>
        </p:nvSpPr>
        <p:spPr>
          <a:xfrm>
            <a:off x="321142" y="918531"/>
            <a:ext cx="12330368" cy="5546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10000"/>
              </a:lnSpc>
              <a:buClr>
                <a:srgbClr val="FF0000"/>
              </a:buClr>
              <a:buFont typeface="Webdings" panose="05030102010509060703" pitchFamily="18" charset="2"/>
              <a:buChar char=""/>
            </a:pPr>
            <a:r>
              <a:rPr lang="en-US" sz="3600" spc="-100" dirty="0">
                <a:solidFill>
                  <a:srgbClr val="0070C0"/>
                </a:solidFill>
              </a:rPr>
              <a:t>c</a:t>
            </a:r>
            <a:r>
              <a:rPr lang="en-US" sz="3600" b="0" spc="-100" dirty="0">
                <a:solidFill>
                  <a:srgbClr val="0070C0"/>
                </a:solidFill>
                <a:effectLst/>
              </a:rPr>
              <a:t>hore </a:t>
            </a:r>
            <a:r>
              <a:rPr lang="en-US" sz="3200" spc="-100" dirty="0"/>
              <a:t>(n) / </a:t>
            </a:r>
            <a:r>
              <a:rPr lang="en-US" sz="3200" spc="-100" dirty="0" err="1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tʃɔːr</a:t>
            </a:r>
            <a:r>
              <a:rPr lang="en-US" sz="3200" spc="-100" dirty="0">
                <a:solidFill>
                  <a:srgbClr val="242021"/>
                </a:solidFill>
              </a:rPr>
              <a:t> </a:t>
            </a:r>
            <a:r>
              <a:rPr lang="en-US" sz="3200" spc="-100" dirty="0"/>
              <a:t>/ </a:t>
            </a:r>
            <a:r>
              <a:rPr lang="en-US" sz="3200" spc="-100" dirty="0" err="1"/>
              <a:t>việc</a:t>
            </a:r>
            <a:r>
              <a:rPr lang="en-US" sz="3200" spc="-100" dirty="0"/>
              <a:t> </a:t>
            </a:r>
            <a:r>
              <a:rPr lang="en-US" sz="3200" spc="-100" dirty="0" err="1"/>
              <a:t>vặt</a:t>
            </a:r>
            <a:endParaRPr lang="en-US" sz="3200" b="0" spc="-100" dirty="0">
              <a:solidFill>
                <a:srgbClr val="0070C0"/>
              </a:solidFill>
              <a:effectLst/>
            </a:endParaRPr>
          </a:p>
          <a:p>
            <a:pPr marL="571500" indent="-571500">
              <a:lnSpc>
                <a:spcPct val="110000"/>
              </a:lnSpc>
              <a:buClr>
                <a:srgbClr val="FF0000"/>
              </a:buClr>
              <a:buFont typeface="Webdings" panose="05030102010509060703" pitchFamily="18" charset="2"/>
              <a:buChar char=""/>
            </a:pPr>
            <a:r>
              <a:rPr lang="en-US" sz="3600" b="0" spc="-100" dirty="0">
                <a:solidFill>
                  <a:srgbClr val="0070C0"/>
                </a:solidFill>
                <a:effectLst/>
              </a:rPr>
              <a:t>mop the living room </a:t>
            </a:r>
            <a:r>
              <a:rPr lang="en-US" sz="3200" spc="-100" dirty="0"/>
              <a:t>(v </a:t>
            </a:r>
            <a:r>
              <a:rPr lang="en-US" sz="3200" spc="-100" dirty="0" err="1"/>
              <a:t>phr</a:t>
            </a:r>
            <a:r>
              <a:rPr lang="en-US" sz="3200" spc="-100" dirty="0"/>
              <a:t>) / </a:t>
            </a:r>
            <a:r>
              <a:rPr lang="en-US" sz="3200" spc="-100" dirty="0" err="1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mɑːp</a:t>
            </a:r>
            <a:r>
              <a:rPr lang="en-US" sz="3200" spc="-100" dirty="0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ðə</a:t>
            </a:r>
            <a:r>
              <a:rPr lang="en-US" sz="3200" spc="-100" dirty="0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 ˈ</a:t>
            </a:r>
            <a:r>
              <a:rPr lang="en-US" sz="3200" spc="-100" dirty="0" err="1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lɪvɪŋ</a:t>
            </a:r>
            <a:r>
              <a:rPr lang="en-US" sz="3200" spc="-100" dirty="0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ruːm</a:t>
            </a:r>
            <a:r>
              <a:rPr lang="en-US" sz="3200" spc="-100" dirty="0">
                <a:solidFill>
                  <a:srgbClr val="242021"/>
                </a:solidFill>
              </a:rPr>
              <a:t> </a:t>
            </a:r>
            <a:r>
              <a:rPr lang="en-US" sz="3200" spc="-100" dirty="0"/>
              <a:t>/ </a:t>
            </a:r>
            <a:r>
              <a:rPr lang="en-US" sz="3200" spc="-100" dirty="0" err="1"/>
              <a:t>lau</a:t>
            </a:r>
            <a:r>
              <a:rPr lang="en-US" sz="3200" spc="-100" dirty="0"/>
              <a:t> </a:t>
            </a:r>
            <a:r>
              <a:rPr lang="en-US" sz="3200" spc="-100" dirty="0" err="1"/>
              <a:t>phòng</a:t>
            </a:r>
            <a:r>
              <a:rPr lang="en-US" sz="3200" spc="-100" dirty="0"/>
              <a:t> </a:t>
            </a:r>
            <a:r>
              <a:rPr lang="en-US" sz="3200" spc="-100" dirty="0" err="1"/>
              <a:t>khách</a:t>
            </a:r>
            <a:endParaRPr lang="en-US" sz="3200" b="0" spc="-100" dirty="0">
              <a:solidFill>
                <a:srgbClr val="0070C0"/>
              </a:solidFill>
              <a:effectLst/>
            </a:endParaRPr>
          </a:p>
          <a:p>
            <a:pPr marL="571500" indent="-571500">
              <a:lnSpc>
                <a:spcPct val="110000"/>
              </a:lnSpc>
              <a:buClr>
                <a:srgbClr val="FF0000"/>
              </a:buClr>
              <a:buFont typeface="Webdings" panose="05030102010509060703" pitchFamily="18" charset="2"/>
              <a:buChar char=""/>
            </a:pPr>
            <a:r>
              <a:rPr lang="en-US" sz="3600" b="0" spc="-100" dirty="0">
                <a:solidFill>
                  <a:srgbClr val="0070C0"/>
                </a:solidFill>
                <a:effectLst/>
              </a:rPr>
              <a:t>sweep the floor </a:t>
            </a:r>
            <a:r>
              <a:rPr lang="en-US" sz="3200" spc="-100" dirty="0"/>
              <a:t>(v </a:t>
            </a:r>
            <a:r>
              <a:rPr lang="en-US" sz="3200" spc="-100" dirty="0" err="1"/>
              <a:t>phr</a:t>
            </a:r>
            <a:r>
              <a:rPr lang="en-US" sz="3200" spc="-100" dirty="0"/>
              <a:t>) / </a:t>
            </a:r>
            <a:r>
              <a:rPr lang="en-US" sz="3200" dirty="0" err="1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swiːp</a:t>
            </a:r>
            <a:r>
              <a:rPr lang="en-US" sz="3200" dirty="0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ðə</a:t>
            </a:r>
            <a:r>
              <a:rPr lang="en-US" sz="3200" spc="-100" dirty="0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flɔːr</a:t>
            </a:r>
            <a:r>
              <a:rPr lang="en-US" sz="3200" spc="-100" dirty="0">
                <a:solidFill>
                  <a:srgbClr val="242021"/>
                </a:solidFill>
              </a:rPr>
              <a:t> </a:t>
            </a:r>
            <a:r>
              <a:rPr lang="en-US" sz="3200" spc="-100" dirty="0"/>
              <a:t>/ </a:t>
            </a:r>
            <a:r>
              <a:rPr lang="en-US" sz="3200" spc="-100" dirty="0" err="1"/>
              <a:t>quét</a:t>
            </a:r>
            <a:r>
              <a:rPr lang="en-US" sz="3200" spc="-100" dirty="0"/>
              <a:t> nhà</a:t>
            </a:r>
            <a:endParaRPr lang="en-US" sz="3200" b="0" spc="-100" dirty="0">
              <a:solidFill>
                <a:srgbClr val="0070C0"/>
              </a:solidFill>
              <a:effectLst/>
            </a:endParaRPr>
          </a:p>
          <a:p>
            <a:pPr marL="571500" indent="-571500">
              <a:lnSpc>
                <a:spcPct val="110000"/>
              </a:lnSpc>
              <a:buClr>
                <a:srgbClr val="FF0000"/>
              </a:buClr>
              <a:buFont typeface="Webdings" panose="05030102010509060703" pitchFamily="18" charset="2"/>
              <a:buChar char=""/>
            </a:pPr>
            <a:r>
              <a:rPr lang="en-US" sz="3600" b="0" spc="-100" dirty="0">
                <a:solidFill>
                  <a:srgbClr val="0070C0"/>
                </a:solidFill>
                <a:effectLst/>
              </a:rPr>
              <a:t>dust the furniture </a:t>
            </a:r>
            <a:r>
              <a:rPr lang="en-US" sz="3200" spc="-100" dirty="0"/>
              <a:t>(v </a:t>
            </a:r>
            <a:r>
              <a:rPr lang="en-US" sz="3200" spc="-100" dirty="0" err="1"/>
              <a:t>phr</a:t>
            </a:r>
            <a:r>
              <a:rPr lang="en-US" sz="3200" spc="-100" dirty="0"/>
              <a:t>) / </a:t>
            </a:r>
            <a:r>
              <a:rPr lang="en-US" sz="3200" dirty="0" err="1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dʌst</a:t>
            </a:r>
            <a:r>
              <a:rPr lang="en-US" sz="3200" dirty="0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ðə</a:t>
            </a:r>
            <a:r>
              <a:rPr lang="en-US" sz="3200" spc="-100" dirty="0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 </a:t>
            </a:r>
            <a:r>
              <a:rPr lang="en-US" sz="3200" dirty="0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ˈ</a:t>
            </a:r>
            <a:r>
              <a:rPr lang="en-US" sz="3200" dirty="0" err="1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fəːrnɪtʃər</a:t>
            </a:r>
            <a:r>
              <a:rPr lang="en-US" sz="3200" spc="-100" dirty="0">
                <a:solidFill>
                  <a:srgbClr val="FF0000"/>
                </a:solidFill>
                <a:effectLst/>
                <a:latin typeface="Lingoes Unicode" panose="020B0604020202020204" pitchFamily="34" charset="-128"/>
                <a:ea typeface="Lingoes Unicode" panose="020B0604020202020204" pitchFamily="34" charset="-128"/>
              </a:rPr>
              <a:t> </a:t>
            </a:r>
            <a:r>
              <a:rPr lang="en-US" sz="3200" spc="-100" dirty="0"/>
              <a:t>/ </a:t>
            </a:r>
            <a:r>
              <a:rPr lang="en-US" sz="3200" spc="-100" dirty="0" err="1"/>
              <a:t>phủi</a:t>
            </a:r>
            <a:r>
              <a:rPr lang="en-US" sz="3200" spc="-100" dirty="0"/>
              <a:t> </a:t>
            </a:r>
            <a:r>
              <a:rPr lang="en-US" sz="3200" spc="-100" dirty="0" err="1"/>
              <a:t>bụi</a:t>
            </a:r>
            <a:r>
              <a:rPr lang="en-US" sz="3200" spc="-100" dirty="0"/>
              <a:t> </a:t>
            </a:r>
            <a:r>
              <a:rPr lang="en-US" sz="3200" spc="-100" dirty="0" err="1"/>
              <a:t>nội</a:t>
            </a:r>
            <a:r>
              <a:rPr lang="en-US" sz="3200" spc="-100" dirty="0"/>
              <a:t> </a:t>
            </a:r>
            <a:r>
              <a:rPr lang="en-US" sz="3200" spc="-100" dirty="0" err="1"/>
              <a:t>thất</a:t>
            </a:r>
            <a:endParaRPr lang="en-US" sz="3200" b="0" spc="-100" dirty="0">
              <a:solidFill>
                <a:srgbClr val="0070C0"/>
              </a:solidFill>
              <a:effectLst/>
            </a:endParaRPr>
          </a:p>
          <a:p>
            <a:pPr marL="571500" indent="-571500">
              <a:lnSpc>
                <a:spcPct val="110000"/>
              </a:lnSpc>
              <a:buClr>
                <a:srgbClr val="FF0000"/>
              </a:buClr>
              <a:buFont typeface="Webdings" panose="05030102010509060703" pitchFamily="18" charset="2"/>
              <a:buChar char=""/>
            </a:pPr>
            <a:r>
              <a:rPr lang="en-US" sz="3600" b="0" spc="-100" dirty="0">
                <a:solidFill>
                  <a:srgbClr val="0070C0"/>
                </a:solidFill>
                <a:effectLst/>
              </a:rPr>
              <a:t>clean the bathroom </a:t>
            </a:r>
            <a:r>
              <a:rPr lang="en-US" sz="3200" spc="-100" dirty="0"/>
              <a:t>(v </a:t>
            </a:r>
            <a:r>
              <a:rPr lang="en-US" sz="3200" spc="-100" dirty="0" err="1"/>
              <a:t>phr</a:t>
            </a:r>
            <a:r>
              <a:rPr lang="en-US" sz="3200" spc="-100" dirty="0"/>
              <a:t>) / </a:t>
            </a:r>
            <a:r>
              <a:rPr lang="en-US" sz="3200" dirty="0" err="1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kliːn</a:t>
            </a:r>
            <a:r>
              <a:rPr lang="en-US" sz="3200" dirty="0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ðə</a:t>
            </a:r>
            <a:r>
              <a:rPr lang="en-US" sz="3200" spc="-100" dirty="0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 </a:t>
            </a:r>
            <a:r>
              <a:rPr lang="en-US" sz="3200" dirty="0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ˈ</a:t>
            </a:r>
            <a:r>
              <a:rPr lang="en-US" sz="3200" dirty="0" err="1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bæ</a:t>
            </a:r>
            <a:r>
              <a:rPr lang="el-GR" sz="3200" dirty="0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θ</a:t>
            </a:r>
            <a:r>
              <a:rPr lang="en-US" sz="3200" dirty="0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ruːm</a:t>
            </a:r>
            <a:r>
              <a:rPr lang="en-US" sz="3200" spc="-100" dirty="0">
                <a:solidFill>
                  <a:srgbClr val="242021"/>
                </a:solidFill>
              </a:rPr>
              <a:t> </a:t>
            </a:r>
            <a:r>
              <a:rPr lang="en-US" sz="3200" spc="-100" dirty="0"/>
              <a:t>/ </a:t>
            </a:r>
            <a:r>
              <a:rPr lang="en-US" sz="3200" spc="-100" dirty="0" err="1"/>
              <a:t>lau</a:t>
            </a:r>
            <a:r>
              <a:rPr lang="en-US" sz="3200" spc="-100" dirty="0"/>
              <a:t> </a:t>
            </a:r>
            <a:r>
              <a:rPr lang="en-US" sz="3200" spc="-100" dirty="0" err="1"/>
              <a:t>chùi</a:t>
            </a:r>
            <a:r>
              <a:rPr lang="en-US" sz="3200" spc="-100" dirty="0"/>
              <a:t> </a:t>
            </a:r>
            <a:r>
              <a:rPr lang="en-US" sz="3200" spc="-100" dirty="0" err="1"/>
              <a:t>phòng</a:t>
            </a:r>
            <a:r>
              <a:rPr lang="en-US" sz="3200" spc="-100" dirty="0"/>
              <a:t> </a:t>
            </a:r>
            <a:r>
              <a:rPr lang="en-US" sz="3200" spc="-100" dirty="0" err="1"/>
              <a:t>tắm</a:t>
            </a:r>
            <a:endParaRPr lang="en-US" sz="3200" b="0" spc="-100" dirty="0">
              <a:solidFill>
                <a:srgbClr val="0070C0"/>
              </a:solidFill>
              <a:effectLst/>
            </a:endParaRPr>
          </a:p>
          <a:p>
            <a:pPr marL="571500" indent="-571500">
              <a:lnSpc>
                <a:spcPct val="110000"/>
              </a:lnSpc>
              <a:buClr>
                <a:srgbClr val="FF0000"/>
              </a:buClr>
              <a:buFont typeface="Webdings" panose="05030102010509060703" pitchFamily="18" charset="2"/>
              <a:buChar char=""/>
            </a:pPr>
            <a:r>
              <a:rPr lang="en-US" sz="3600" b="0" spc="-100" dirty="0">
                <a:solidFill>
                  <a:srgbClr val="0070C0"/>
                </a:solidFill>
                <a:effectLst/>
              </a:rPr>
              <a:t>vacuum the sofa</a:t>
            </a:r>
            <a:r>
              <a:rPr lang="en-US" sz="3600" spc="-100" dirty="0"/>
              <a:t> </a:t>
            </a:r>
            <a:r>
              <a:rPr lang="en-US" sz="3200" spc="-100" dirty="0"/>
              <a:t>(v </a:t>
            </a:r>
            <a:r>
              <a:rPr lang="en-US" sz="3200" spc="-100" dirty="0" err="1"/>
              <a:t>phr</a:t>
            </a:r>
            <a:r>
              <a:rPr lang="en-US" sz="3200" spc="-100" dirty="0"/>
              <a:t>) / </a:t>
            </a:r>
            <a:r>
              <a:rPr lang="en-US" sz="3200" dirty="0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ˈ</a:t>
            </a:r>
            <a:r>
              <a:rPr lang="en-US" sz="3200" dirty="0" err="1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vækjuːm</a:t>
            </a:r>
            <a:r>
              <a:rPr lang="en-US" sz="3200" dirty="0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ðə</a:t>
            </a:r>
            <a:r>
              <a:rPr lang="en-US" sz="3200" spc="-100" dirty="0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 </a:t>
            </a:r>
            <a:r>
              <a:rPr lang="en-US" sz="3200" dirty="0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ˈ</a:t>
            </a:r>
            <a:r>
              <a:rPr lang="en-US" sz="3200" dirty="0" err="1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soufə</a:t>
            </a:r>
            <a:r>
              <a:rPr lang="en-US" sz="3200" spc="-100" dirty="0">
                <a:solidFill>
                  <a:srgbClr val="242021"/>
                </a:solidFill>
              </a:rPr>
              <a:t> </a:t>
            </a:r>
            <a:r>
              <a:rPr lang="en-US" sz="3200" spc="-100" dirty="0"/>
              <a:t>/ </a:t>
            </a:r>
            <a:r>
              <a:rPr lang="en-US" sz="3200" spc="-100" dirty="0" err="1"/>
              <a:t>hút</a:t>
            </a:r>
            <a:r>
              <a:rPr lang="en-US" sz="3200" spc="-100" dirty="0"/>
              <a:t> </a:t>
            </a:r>
            <a:r>
              <a:rPr lang="en-US" sz="3200" spc="-100" dirty="0" err="1"/>
              <a:t>bụi</a:t>
            </a:r>
            <a:r>
              <a:rPr lang="en-US" sz="3200" spc="-100" dirty="0"/>
              <a:t> sofa</a:t>
            </a:r>
            <a:endParaRPr lang="en-US" sz="3200" b="0" spc="-100" dirty="0">
              <a:solidFill>
                <a:srgbClr val="0070C0"/>
              </a:solidFill>
              <a:effectLst/>
            </a:endParaRPr>
          </a:p>
          <a:p>
            <a:pPr marL="571500" indent="-571500">
              <a:lnSpc>
                <a:spcPct val="110000"/>
              </a:lnSpc>
              <a:buClr>
                <a:srgbClr val="FF0000"/>
              </a:buClr>
              <a:buFont typeface="Webdings" panose="05030102010509060703" pitchFamily="18" charset="2"/>
              <a:buChar char=""/>
            </a:pPr>
            <a:r>
              <a:rPr lang="en-US" sz="3600" b="0" spc="-100" dirty="0">
                <a:solidFill>
                  <a:srgbClr val="0070C0"/>
                </a:solidFill>
                <a:effectLst/>
              </a:rPr>
              <a:t>put away the clothes</a:t>
            </a:r>
            <a:r>
              <a:rPr lang="en-US" sz="3600" spc="-100" dirty="0"/>
              <a:t> </a:t>
            </a:r>
            <a:r>
              <a:rPr lang="en-US" sz="3200" spc="-100" dirty="0"/>
              <a:t>(v </a:t>
            </a:r>
            <a:r>
              <a:rPr lang="en-US" sz="3200" spc="-100" dirty="0" err="1"/>
              <a:t>phr</a:t>
            </a:r>
            <a:r>
              <a:rPr lang="en-US" sz="3200" spc="-100" dirty="0"/>
              <a:t>) / </a:t>
            </a:r>
            <a:r>
              <a:rPr lang="en-US" sz="3200" b="0" i="0" dirty="0" err="1">
                <a:solidFill>
                  <a:srgbClr val="FF0000"/>
                </a:solidFill>
                <a:effectLst/>
              </a:rPr>
              <a:t>pʊt</a:t>
            </a:r>
            <a:r>
              <a:rPr lang="en-US" sz="32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</a:rPr>
              <a:t>əˈweɪ</a:t>
            </a:r>
            <a:r>
              <a:rPr lang="en-US" sz="32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ðə</a:t>
            </a:r>
            <a:r>
              <a:rPr lang="en-US" sz="3200" spc="-100" dirty="0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kloʊðz</a:t>
            </a:r>
            <a:r>
              <a:rPr lang="en-US" sz="3200" spc="-100" dirty="0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 </a:t>
            </a:r>
            <a:r>
              <a:rPr lang="en-US" sz="3200" spc="-100" dirty="0"/>
              <a:t>/ </a:t>
            </a:r>
            <a:r>
              <a:rPr lang="en-US" sz="3200" spc="-100" dirty="0" err="1"/>
              <a:t>dẹp</a:t>
            </a:r>
            <a:r>
              <a:rPr lang="en-US" sz="3200" spc="-100" dirty="0"/>
              <a:t> </a:t>
            </a:r>
            <a:r>
              <a:rPr lang="en-US" sz="3200" spc="-100" dirty="0" err="1"/>
              <a:t>quần</a:t>
            </a:r>
            <a:r>
              <a:rPr lang="en-US" sz="3200" spc="-100" dirty="0"/>
              <a:t> </a:t>
            </a:r>
            <a:r>
              <a:rPr lang="en-US" sz="3200" spc="-100" dirty="0" err="1"/>
              <a:t>áo</a:t>
            </a:r>
            <a:endParaRPr lang="en-US" sz="3200" b="0" spc="-100" dirty="0">
              <a:solidFill>
                <a:srgbClr val="0070C0"/>
              </a:solidFill>
              <a:effectLst/>
            </a:endParaRPr>
          </a:p>
          <a:p>
            <a:pPr marL="571500" indent="-571500">
              <a:lnSpc>
                <a:spcPct val="110000"/>
              </a:lnSpc>
              <a:buClr>
                <a:srgbClr val="FF0000"/>
              </a:buClr>
              <a:buFont typeface="Webdings" panose="05030102010509060703" pitchFamily="18" charset="2"/>
              <a:buChar char=""/>
            </a:pPr>
            <a:r>
              <a:rPr lang="en-US" sz="3600" b="0" spc="-100" dirty="0">
                <a:solidFill>
                  <a:srgbClr val="0070C0"/>
                </a:solidFill>
                <a:effectLst/>
              </a:rPr>
              <a:t>wash/do the dishes</a:t>
            </a:r>
            <a:r>
              <a:rPr lang="en-US" sz="3600" spc="-100" dirty="0"/>
              <a:t> </a:t>
            </a:r>
            <a:r>
              <a:rPr lang="en-US" sz="3200" spc="-100" dirty="0"/>
              <a:t>(v </a:t>
            </a:r>
            <a:r>
              <a:rPr lang="en-US" sz="3200" spc="-100" dirty="0" err="1"/>
              <a:t>phr</a:t>
            </a:r>
            <a:r>
              <a:rPr lang="en-US" sz="3200" spc="-100" dirty="0"/>
              <a:t>) / </a:t>
            </a:r>
            <a:r>
              <a:rPr lang="en-US" sz="3200" b="0" i="0" dirty="0" err="1">
                <a:solidFill>
                  <a:srgbClr val="FF0000"/>
                </a:solidFill>
                <a:effectLst/>
              </a:rPr>
              <a:t>wɑːʃ</a:t>
            </a:r>
            <a:r>
              <a:rPr lang="en-US" sz="3200" b="0" i="0" dirty="0">
                <a:solidFill>
                  <a:srgbClr val="FF0000"/>
                </a:solidFill>
                <a:effectLst/>
              </a:rPr>
              <a:t>/</a:t>
            </a:r>
            <a:r>
              <a:rPr lang="en-US" sz="3200" dirty="0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duː</a:t>
            </a:r>
            <a:r>
              <a:rPr lang="en-US" sz="3200" b="0" i="0" dirty="0">
                <a:solidFill>
                  <a:srgbClr val="FF0000"/>
                </a:solidFill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ðə</a:t>
            </a:r>
            <a:r>
              <a:rPr lang="en-US" sz="3200" spc="-1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dɪʃɪz</a:t>
            </a:r>
            <a:r>
              <a:rPr lang="en-US" sz="3200" dirty="0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 </a:t>
            </a:r>
            <a:r>
              <a:rPr lang="en-US" sz="3200" spc="-100" dirty="0"/>
              <a:t>/ </a:t>
            </a:r>
            <a:r>
              <a:rPr lang="en-US" sz="3200" spc="-100" dirty="0" err="1"/>
              <a:t>rửa</a:t>
            </a:r>
            <a:r>
              <a:rPr lang="en-US" sz="3200" spc="-100" dirty="0"/>
              <a:t> </a:t>
            </a:r>
            <a:r>
              <a:rPr lang="en-US" sz="3200" spc="-100" dirty="0" err="1"/>
              <a:t>chén</a:t>
            </a:r>
            <a:endParaRPr lang="en-US" sz="3200" b="0" spc="-100" dirty="0">
              <a:solidFill>
                <a:srgbClr val="0070C0"/>
              </a:solidFill>
              <a:effectLst/>
            </a:endParaRPr>
          </a:p>
          <a:p>
            <a:pPr marL="571500" indent="-571500">
              <a:lnSpc>
                <a:spcPct val="110000"/>
              </a:lnSpc>
              <a:buClr>
                <a:srgbClr val="FF0000"/>
              </a:buClr>
              <a:buFont typeface="Webdings" panose="05030102010509060703" pitchFamily="18" charset="2"/>
              <a:buChar char=""/>
            </a:pPr>
            <a:r>
              <a:rPr lang="en-US" sz="3600" b="0" spc="-100" dirty="0">
                <a:solidFill>
                  <a:srgbClr val="0070C0"/>
                </a:solidFill>
                <a:effectLst/>
              </a:rPr>
              <a:t>tidy my room</a:t>
            </a:r>
            <a:r>
              <a:rPr lang="en-US" sz="3600" spc="-100" dirty="0"/>
              <a:t> </a:t>
            </a:r>
            <a:r>
              <a:rPr lang="en-US" sz="3200" spc="-100" dirty="0"/>
              <a:t>(v </a:t>
            </a:r>
            <a:r>
              <a:rPr lang="en-US" sz="3200" spc="-100" dirty="0" err="1"/>
              <a:t>phr</a:t>
            </a:r>
            <a:r>
              <a:rPr lang="en-US" sz="3200" spc="-100" dirty="0"/>
              <a:t>) / </a:t>
            </a:r>
            <a:r>
              <a:rPr lang="en-US" sz="3200" dirty="0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ˈ</a:t>
            </a:r>
            <a:r>
              <a:rPr lang="en-US" sz="3200" dirty="0" err="1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taɪdi</a:t>
            </a:r>
            <a:r>
              <a:rPr lang="en-US" sz="3200" spc="-100" dirty="0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maɪ</a:t>
            </a:r>
            <a:r>
              <a:rPr lang="en-US" sz="3200" spc="-100" dirty="0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effectLst/>
                <a:ea typeface="Lingoes Unicode" panose="020B0604020202020204" pitchFamily="34" charset="-128"/>
              </a:rPr>
              <a:t>ruːm</a:t>
            </a:r>
            <a:r>
              <a:rPr lang="en-US" sz="3200" spc="-100" dirty="0">
                <a:solidFill>
                  <a:srgbClr val="242021"/>
                </a:solidFill>
              </a:rPr>
              <a:t> </a:t>
            </a:r>
            <a:r>
              <a:rPr lang="en-US" sz="3200" spc="-100" dirty="0"/>
              <a:t>/ </a:t>
            </a:r>
            <a:r>
              <a:rPr lang="en-US" sz="3200" spc="-100" dirty="0" err="1"/>
              <a:t>dọn</a:t>
            </a:r>
            <a:r>
              <a:rPr lang="en-US" sz="3200" spc="-100" dirty="0"/>
              <a:t> </a:t>
            </a:r>
            <a:r>
              <a:rPr lang="en-US" sz="3200" spc="-100" dirty="0" err="1"/>
              <a:t>phòng</a:t>
            </a:r>
            <a:endParaRPr lang="en-US" sz="3200" b="0" spc="-100" dirty="0">
              <a:solidFill>
                <a:srgbClr val="0070C0"/>
              </a:solidFill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BDE22C-58B8-4ED7-B9E0-B281FAA4B0A5}"/>
              </a:ext>
            </a:extLst>
          </p:cNvPr>
          <p:cNvSpPr/>
          <p:nvPr/>
        </p:nvSpPr>
        <p:spPr>
          <a:xfrm>
            <a:off x="756694" y="354386"/>
            <a:ext cx="1140997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repeat. </a:t>
            </a:r>
          </a:p>
        </p:txBody>
      </p:sp>
      <p:sp>
        <p:nvSpPr>
          <p:cNvPr id="4" name="Rectangle 36">
            <a:hlinkClick r:id="" action="ppaction://noaction">
              <a:snd r:embed="rId2" name="chore.wav"/>
            </a:hlinkClick>
            <a:extLst>
              <a:ext uri="{FF2B5EF4-FFF2-40B4-BE49-F238E27FC236}">
                <a16:creationId xmlns:a16="http://schemas.microsoft.com/office/drawing/2014/main" id="{E600E086-8F13-49BD-BFBC-D1BDE09EAA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22" y="1027145"/>
            <a:ext cx="5115448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vi-VN" sz="2400" dirty="0"/>
          </a:p>
        </p:txBody>
      </p:sp>
      <p:sp>
        <p:nvSpPr>
          <p:cNvPr id="5" name="Rectangle 36">
            <a:hlinkClick r:id="" action="ppaction://noaction">
              <a:snd r:embed="rId3" name="mop the living room.wav"/>
            </a:hlinkClick>
            <a:extLst>
              <a:ext uri="{FF2B5EF4-FFF2-40B4-BE49-F238E27FC236}">
                <a16:creationId xmlns:a16="http://schemas.microsoft.com/office/drawing/2014/main" id="{1378A5EB-E3F3-48A9-8DC1-3B2F5C756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288" y="1648175"/>
            <a:ext cx="11969638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vi-VN" sz="2400" dirty="0"/>
          </a:p>
        </p:txBody>
      </p:sp>
      <p:sp>
        <p:nvSpPr>
          <p:cNvPr id="6" name="Rectangle 36">
            <a:hlinkClick r:id="" action="ppaction://noaction">
              <a:snd r:embed="rId4" name="sweep the floor.wav"/>
            </a:hlinkClick>
            <a:extLst>
              <a:ext uri="{FF2B5EF4-FFF2-40B4-BE49-F238E27FC236}">
                <a16:creationId xmlns:a16="http://schemas.microsoft.com/office/drawing/2014/main" id="{11C83635-0597-4F91-9C4D-36BCD460E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58" y="2219675"/>
            <a:ext cx="9054988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vi-VN" sz="2400" dirty="0"/>
          </a:p>
        </p:txBody>
      </p:sp>
      <p:sp>
        <p:nvSpPr>
          <p:cNvPr id="7" name="Rectangle 36">
            <a:hlinkClick r:id="" action="ppaction://noaction">
              <a:snd r:embed="rId5" name="dust the furniture.wav"/>
            </a:hlinkClick>
            <a:extLst>
              <a:ext uri="{FF2B5EF4-FFF2-40B4-BE49-F238E27FC236}">
                <a16:creationId xmlns:a16="http://schemas.microsoft.com/office/drawing/2014/main" id="{37F49227-344D-4DF7-B40C-38AA4AA34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58" y="2859755"/>
            <a:ext cx="11306698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vi-VN" sz="2400" dirty="0"/>
          </a:p>
        </p:txBody>
      </p:sp>
      <p:sp>
        <p:nvSpPr>
          <p:cNvPr id="8" name="Rectangle 36">
            <a:hlinkClick r:id="" action="ppaction://noaction">
              <a:snd r:embed="rId6" name="clean the bathroom.wav"/>
            </a:hlinkClick>
            <a:extLst>
              <a:ext uri="{FF2B5EF4-FFF2-40B4-BE49-F238E27FC236}">
                <a16:creationId xmlns:a16="http://schemas.microsoft.com/office/drawing/2014/main" id="{57C05D00-3E6D-441A-A6E5-6EB923895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2" y="3465545"/>
            <a:ext cx="11409974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vi-VN" sz="2400" dirty="0"/>
          </a:p>
        </p:txBody>
      </p:sp>
      <p:sp>
        <p:nvSpPr>
          <p:cNvPr id="9" name="Rectangle 36">
            <a:hlinkClick r:id="" action="ppaction://noaction">
              <a:snd r:embed="rId7" name="vacuum the sofa.wav"/>
            </a:hlinkClick>
            <a:extLst>
              <a:ext uri="{FF2B5EF4-FFF2-40B4-BE49-F238E27FC236}">
                <a16:creationId xmlns:a16="http://schemas.microsoft.com/office/drawing/2014/main" id="{AA23CAF1-14C4-496E-8327-C79D079F1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58" y="4071335"/>
            <a:ext cx="10803778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vi-VN" sz="2400" dirty="0"/>
          </a:p>
        </p:txBody>
      </p:sp>
      <p:sp>
        <p:nvSpPr>
          <p:cNvPr id="10" name="Rectangle 36">
            <a:hlinkClick r:id="" action="ppaction://noaction">
              <a:snd r:embed="rId8" name="put away the clothes.wav"/>
            </a:hlinkClick>
            <a:extLst>
              <a:ext uri="{FF2B5EF4-FFF2-40B4-BE49-F238E27FC236}">
                <a16:creationId xmlns:a16="http://schemas.microsoft.com/office/drawing/2014/main" id="{2476F2EE-C646-4D55-A2DE-E60C91B9E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11" y="4669505"/>
            <a:ext cx="11736859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vi-VN" sz="2400" dirty="0"/>
          </a:p>
        </p:txBody>
      </p:sp>
      <p:sp>
        <p:nvSpPr>
          <p:cNvPr id="11" name="Rectangle 36">
            <a:hlinkClick r:id="" action="ppaction://noaction">
              <a:snd r:embed="rId9" name="do-wash the dishes.wav"/>
            </a:hlinkClick>
            <a:extLst>
              <a:ext uri="{FF2B5EF4-FFF2-40B4-BE49-F238E27FC236}">
                <a16:creationId xmlns:a16="http://schemas.microsoft.com/office/drawing/2014/main" id="{1F4B0BBE-B7D1-4F59-93AD-F003AFAC9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048" y="5286725"/>
            <a:ext cx="10411348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vi-VN" sz="2400" dirty="0"/>
          </a:p>
        </p:txBody>
      </p:sp>
      <p:sp>
        <p:nvSpPr>
          <p:cNvPr id="12" name="Rectangle 36">
            <a:hlinkClick r:id="" action="ppaction://noaction">
              <a:snd r:embed="rId10" name="tidy my room.wav"/>
            </a:hlinkClick>
            <a:extLst>
              <a:ext uri="{FF2B5EF4-FFF2-40B4-BE49-F238E27FC236}">
                <a16:creationId xmlns:a16="http://schemas.microsoft.com/office/drawing/2014/main" id="{98ED4372-E2AE-458C-BA9A-688D8E1BC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1478" y="5881085"/>
            <a:ext cx="9302638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365574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o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p the living r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weep the flo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st the furnitu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ean the bathr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acuum the sof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ut away the cloth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o-wash the dish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dy my r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4715</TotalTime>
  <Words>1141</Words>
  <Application>Microsoft Office PowerPoint</Application>
  <PresentationFormat>Màn hình rộng</PresentationFormat>
  <Paragraphs>148</Paragraphs>
  <Slides>29</Slides>
  <Notes>3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29</vt:i4>
      </vt:variant>
    </vt:vector>
  </HeadingPairs>
  <TitlesOfParts>
    <vt:vector size="34" baseType="lpstr">
      <vt:lpstr>Arial</vt:lpstr>
      <vt:lpstr>Calibri</vt:lpstr>
      <vt:lpstr>Lingoes Unicode</vt:lpstr>
      <vt:lpstr>Webdings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Minh Canh</dc:creator>
  <cp:lastModifiedBy>1</cp:lastModifiedBy>
  <cp:revision>288</cp:revision>
  <dcterms:created xsi:type="dcterms:W3CDTF">2022-02-12T14:14:43Z</dcterms:created>
  <dcterms:modified xsi:type="dcterms:W3CDTF">2022-07-26T03:44:55Z</dcterms:modified>
</cp:coreProperties>
</file>