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7"/>
  </p:notesMasterIdLst>
  <p:sldIdLst>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29000" b="-2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1243289" y="2336393"/>
            <a:ext cx="9705421" cy="2185214"/>
          </a:xfrm>
          <a:prstGeom prst="rect">
            <a:avLst/>
          </a:prstGeom>
          <a:noFill/>
        </p:spPr>
        <p:txBody>
          <a:bodyPr wrap="square" rtlCol="0">
            <a:spAutoFit/>
          </a:bodyPr>
          <a:lstStyle/>
          <a:p>
            <a:pPr algn="ctr"/>
            <a:r>
              <a:rPr lang="en-US" sz="4000" b="1">
                <a:effectLst/>
                <a:latin typeface="Tahoma" panose="020B0604030504040204" pitchFamily="34" charset="0"/>
                <a:ea typeface="Tahoma" panose="020B0604030504040204" pitchFamily="34" charset="0"/>
                <a:cs typeface="Tahoma" panose="020B0604030504040204" pitchFamily="34" charset="0"/>
              </a:rPr>
              <a:t>TIẾT 24. BÀI 13A. </a:t>
            </a:r>
          </a:p>
          <a:p>
            <a:pPr algn="ctr"/>
            <a:r>
              <a:rPr lang="en-US" sz="4800" b="1">
                <a:solidFill>
                  <a:srgbClr val="FF0000"/>
                </a:solidFill>
                <a:effectLst/>
                <a:latin typeface="Tahoma" panose="020B0604030504040204" pitchFamily="34" charset="0"/>
                <a:ea typeface="Tahoma" panose="020B0604030504040204" pitchFamily="34" charset="0"/>
                <a:cs typeface="Tahoma" panose="020B0604030504040204" pitchFamily="34" charset="0"/>
              </a:rPr>
              <a:t>HOÀN THIỆN BẢNG TÍNH QUẢN LÍ TÀI CHÍNH GIA ĐÌNH</a:t>
            </a:r>
            <a:endParaRPr lang="en-US" sz="480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Microsoft Excel Icon | 3D Cartoon Addons Iconpack | Hopstarter">
            <a:extLst>
              <a:ext uri="{FF2B5EF4-FFF2-40B4-BE49-F238E27FC236}">
                <a16:creationId xmlns:a16="http://schemas.microsoft.com/office/drawing/2014/main" id="{E244A098-2B8A-1246-BA67-38A1F2CAB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219" y="320040"/>
            <a:ext cx="1559560" cy="155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11348722" cy="832214"/>
            <a:chOff x="6489377" y="230161"/>
            <a:chExt cx="14810286"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4703169" cy="2427993"/>
              <a:chOff x="6489377" y="230161"/>
              <a:chExt cx="14703169"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45164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451644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Hoàn thiện bảng tính quản lí tài chính gia đình</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B3335FD7-BA05-8F7A-4BEF-83AB0BE0E616}"/>
              </a:ext>
            </a:extLst>
          </p:cNvPr>
          <p:cNvSpPr txBox="1"/>
          <p:nvPr/>
        </p:nvSpPr>
        <p:spPr>
          <a:xfrm>
            <a:off x="1123405" y="1064587"/>
            <a:ext cx="9779725" cy="872034"/>
          </a:xfrm>
          <a:prstGeom prst="rect">
            <a:avLst/>
          </a:prstGeom>
          <a:noFill/>
        </p:spPr>
        <p:txBody>
          <a:bodyPr wrap="square">
            <a:spAutoFit/>
          </a:bodyPr>
          <a:lstStyle/>
          <a:p>
            <a:pPr>
              <a:lnSpc>
                <a:spcPct val="150000"/>
              </a:lnSpc>
            </a:pPr>
            <a:r>
              <a:rPr lang="vi-VN" sz="18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Nhiệm vụ:</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Tính tổng thu nhập và chi tiêu, bổ sung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cân đối thu, chi như Hình 13a.1, Hình 13a.2 và Hình 13a.3.</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35DB558E-7C41-DE2E-7035-A69854BD6155}"/>
              </a:ext>
            </a:extLst>
          </p:cNvPr>
          <p:cNvPicPr>
            <a:picLocks noChangeAspect="1"/>
          </p:cNvPicPr>
          <p:nvPr/>
        </p:nvPicPr>
        <p:blipFill>
          <a:blip r:embed="rId2"/>
          <a:stretch>
            <a:fillRect/>
          </a:stretch>
        </p:blipFill>
        <p:spPr>
          <a:xfrm>
            <a:off x="2762665" y="2009824"/>
            <a:ext cx="6666669" cy="4618908"/>
          </a:xfrm>
          <a:prstGeom prst="rect">
            <a:avLst/>
          </a:prstGeom>
        </p:spPr>
      </p:pic>
    </p:spTree>
    <p:extLst>
      <p:ext uri="{BB962C8B-B14F-4D97-AF65-F5344CB8AC3E}">
        <p14:creationId xmlns:p14="http://schemas.microsoft.com/office/powerpoint/2010/main" val="871025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11348722" cy="832214"/>
            <a:chOff x="6489377" y="230161"/>
            <a:chExt cx="14810286"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4703169" cy="2427993"/>
              <a:chOff x="6489377" y="230161"/>
              <a:chExt cx="14703169"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45164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451644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Hoàn thiện bảng tính quản lí tài chính gia đình</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3" name="TextBox 2">
            <a:extLst>
              <a:ext uri="{FF2B5EF4-FFF2-40B4-BE49-F238E27FC236}">
                <a16:creationId xmlns:a16="http://schemas.microsoft.com/office/drawing/2014/main" id="{B5D8B137-C800-9F4F-14A1-C0FAC1243BEE}"/>
              </a:ext>
            </a:extLst>
          </p:cNvPr>
          <p:cNvSpPr txBox="1"/>
          <p:nvPr/>
        </p:nvSpPr>
        <p:spPr>
          <a:xfrm>
            <a:off x="1070896" y="1183650"/>
            <a:ext cx="9413965" cy="2949525"/>
          </a:xfrm>
          <a:prstGeom prst="rect">
            <a:avLst/>
          </a:prstGeom>
          <a:noFill/>
        </p:spPr>
        <p:txBody>
          <a:bodyPr wrap="square">
            <a:spAutoFit/>
          </a:bodyPr>
          <a:lstStyle/>
          <a:p>
            <a:pPr>
              <a:lnSpc>
                <a:spcPct val="150000"/>
              </a:lnSpc>
            </a:pPr>
            <a:r>
              <a:rPr lang="vi-VN" sz="18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Hướng dẫn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Tính tổng số tiền trong trang tính </a:t>
            </a:r>
            <a:r>
              <a:rPr lang="vi-VN" sz="18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8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Mở bảng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TaiChinhGiaDinh.xlsx</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Hình 13a.1.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H7</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=SUM(H2:H6)</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số tiền thu nhập.</a:t>
            </a:r>
            <a:endPar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Nháy chuột chọn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Hình 13a.2.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=SUM(H2:H10)</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số tiền đã chi tiêu.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tệp.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E710BD4-C63E-7958-50B3-950C97256DBA}"/>
              </a:ext>
            </a:extLst>
          </p:cNvPr>
          <p:cNvPicPr>
            <a:picLocks noChangeAspect="1"/>
          </p:cNvPicPr>
          <p:nvPr/>
        </p:nvPicPr>
        <p:blipFill rotWithShape="1">
          <a:blip r:embed="rId2"/>
          <a:srcRect l="13028" r="9601" b="54396"/>
          <a:stretch/>
        </p:blipFill>
        <p:spPr>
          <a:xfrm>
            <a:off x="1070896" y="4247762"/>
            <a:ext cx="5158039" cy="2106408"/>
          </a:xfrm>
          <a:prstGeom prst="rect">
            <a:avLst/>
          </a:prstGeom>
        </p:spPr>
      </p:pic>
      <p:pic>
        <p:nvPicPr>
          <p:cNvPr id="5" name="Picture 4">
            <a:extLst>
              <a:ext uri="{FF2B5EF4-FFF2-40B4-BE49-F238E27FC236}">
                <a16:creationId xmlns:a16="http://schemas.microsoft.com/office/drawing/2014/main" id="{C9DAD37C-6C99-A73B-72D4-D90EFDECE836}"/>
              </a:ext>
            </a:extLst>
          </p:cNvPr>
          <p:cNvPicPr>
            <a:picLocks noChangeAspect="1"/>
          </p:cNvPicPr>
          <p:nvPr/>
        </p:nvPicPr>
        <p:blipFill rotWithShape="1">
          <a:blip r:embed="rId2"/>
          <a:srcRect t="45981" r="26617"/>
          <a:stretch/>
        </p:blipFill>
        <p:spPr>
          <a:xfrm>
            <a:off x="6228935" y="4018589"/>
            <a:ext cx="4892169" cy="2495083"/>
          </a:xfrm>
          <a:prstGeom prst="rect">
            <a:avLst/>
          </a:prstGeom>
        </p:spPr>
      </p:pic>
    </p:spTree>
    <p:extLst>
      <p:ext uri="{BB962C8B-B14F-4D97-AF65-F5344CB8AC3E}">
        <p14:creationId xmlns:p14="http://schemas.microsoft.com/office/powerpoint/2010/main" val="3333056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11348722" cy="832214"/>
            <a:chOff x="6489377" y="230161"/>
            <a:chExt cx="14810286"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4703169" cy="2427993"/>
              <a:chOff x="6489377" y="230161"/>
              <a:chExt cx="14703169"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451644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4516443"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Hoàn thiện bảng tính quản lí tài chính gia đình</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D88E6E29-B61D-C47C-2B24-8A5B102AC745}"/>
              </a:ext>
            </a:extLst>
          </p:cNvPr>
          <p:cNvSpPr txBox="1"/>
          <p:nvPr/>
        </p:nvSpPr>
        <p:spPr>
          <a:xfrm>
            <a:off x="696685" y="1013954"/>
            <a:ext cx="5399315" cy="5537670"/>
          </a:xfrm>
          <a:prstGeom prst="rect">
            <a:avLst/>
          </a:prstGeom>
          <a:noFill/>
        </p:spPr>
        <p:txBody>
          <a:bodyPr wrap="square">
            <a:spAutoFit/>
          </a:bodyPr>
          <a:lstStyle/>
          <a:p>
            <a:pPr algn="just">
              <a:lnSpc>
                <a:spcPct val="150000"/>
              </a:lnSpc>
            </a:pP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a:t>
            </a:r>
            <a:r>
              <a:rPr lang="en-US" sz="1700" b="1" i="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7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i="1"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7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thêm</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mới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đặt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tên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A1</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nhập</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tiêu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đề</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Cân</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đối</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chi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vùng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A13:B16</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B15</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xem</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13a.1.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thức</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ô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B16</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=B14-B15</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biểu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cột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hiển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thị</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trực</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giá</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trị</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Chọn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vùng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tạo</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biểu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là</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A13:B15</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dải</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lệnh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Insert</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nhóm</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lệnh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Charts</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chọn</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dạng</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biểu</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đồ</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7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Clustered Column </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17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a:t>
            </a:r>
            <a:r>
              <a:rPr lang="en-US"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13a.5).</a:t>
            </a:r>
          </a:p>
          <a:p>
            <a:pPr algn="just">
              <a:lnSpc>
                <a:spcPct val="150000"/>
              </a:lnSpc>
            </a:pPr>
            <a:r>
              <a:rPr lang="vi-VN"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Đặt biểu đồ vào vị trí </a:t>
            </a:r>
            <a:r>
              <a:rPr lang="vi-VN" sz="17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A2:B12</a:t>
            </a:r>
            <a:r>
              <a:rPr lang="vi-VN"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chỉnh sửa thông tin hiển thị trên biểu đồ như ở Hình 13a.3. </a:t>
            </a:r>
            <a:endParaRPr lang="vi-VN" sz="17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vi-VN" sz="17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tệp</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FF16CD8-D1CC-3DF1-6165-B412E88298A0}"/>
              </a:ext>
            </a:extLst>
          </p:cNvPr>
          <p:cNvPicPr>
            <a:picLocks noChangeAspect="1"/>
          </p:cNvPicPr>
          <p:nvPr/>
        </p:nvPicPr>
        <p:blipFill rotWithShape="1">
          <a:blip r:embed="rId2"/>
          <a:srcRect l="2262" r="1282"/>
          <a:stretch/>
        </p:blipFill>
        <p:spPr>
          <a:xfrm>
            <a:off x="6096000" y="1536084"/>
            <a:ext cx="5242560" cy="3354871"/>
          </a:xfrm>
          <a:prstGeom prst="rect">
            <a:avLst/>
          </a:prstGeom>
        </p:spPr>
      </p:pic>
    </p:spTree>
    <p:extLst>
      <p:ext uri="{BB962C8B-B14F-4D97-AF65-F5344CB8AC3E}">
        <p14:creationId xmlns:p14="http://schemas.microsoft.com/office/powerpoint/2010/main" val="181354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870571" cy="152650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iới thiệu">
            <a:extLst>
              <a:ext uri="{FF2B5EF4-FFF2-40B4-BE49-F238E27FC236}">
                <a16:creationId xmlns:a16="http://schemas.microsoft.com/office/drawing/2014/main" id="{C16D8AC5-5033-AB3B-FB33-47C7323B1F8E}"/>
              </a:ext>
            </a:extLst>
          </p:cNvPr>
          <p:cNvGrpSpPr/>
          <p:nvPr/>
        </p:nvGrpSpPr>
        <p:grpSpPr>
          <a:xfrm>
            <a:off x="722549" y="1620576"/>
            <a:ext cx="10684551" cy="4268079"/>
            <a:chOff x="722549" y="2215664"/>
            <a:chExt cx="10684551" cy="4268079"/>
          </a:xfrm>
        </p:grpSpPr>
        <p:grpSp>
          <p:nvGrpSpPr>
            <p:cNvPr id="17" name="Group 16">
              <a:extLst>
                <a:ext uri="{FF2B5EF4-FFF2-40B4-BE49-F238E27FC236}">
                  <a16:creationId xmlns:a16="http://schemas.microsoft.com/office/drawing/2014/main" id="{FD96F247-9CDA-F330-8138-0933EE07FCD8}"/>
                </a:ext>
              </a:extLst>
            </p:cNvPr>
            <p:cNvGrpSpPr/>
            <p:nvPr/>
          </p:nvGrpSpPr>
          <p:grpSpPr>
            <a:xfrm>
              <a:off x="722549" y="2215664"/>
              <a:ext cx="10612120" cy="2918408"/>
              <a:chOff x="751424" y="4271768"/>
              <a:chExt cx="10612120" cy="3169340"/>
            </a:xfrm>
          </p:grpSpPr>
          <p:grpSp>
            <p:nvGrpSpPr>
              <p:cNvPr id="19" name="Group 18">
                <a:extLst>
                  <a:ext uri="{FF2B5EF4-FFF2-40B4-BE49-F238E27FC236}">
                    <a16:creationId xmlns:a16="http://schemas.microsoft.com/office/drawing/2014/main" id="{CB62ACD1-C0B0-DD2E-3617-9161BAAE219B}"/>
                  </a:ext>
                </a:extLst>
              </p:cNvPr>
              <p:cNvGrpSpPr/>
              <p:nvPr/>
            </p:nvGrpSpPr>
            <p:grpSpPr>
              <a:xfrm>
                <a:off x="751424" y="4271768"/>
                <a:ext cx="10612120" cy="3169340"/>
                <a:chOff x="748591" y="4323722"/>
                <a:chExt cx="10461479" cy="3169340"/>
              </a:xfrm>
            </p:grpSpPr>
            <p:sp>
              <p:nvSpPr>
                <p:cNvPr id="22" name="Rectangle: Rounded Corners 21">
                  <a:extLst>
                    <a:ext uri="{FF2B5EF4-FFF2-40B4-BE49-F238E27FC236}">
                      <a16:creationId xmlns:a16="http://schemas.microsoft.com/office/drawing/2014/main" id="{9D5C3B79-CAD9-35FF-AD10-67CEC2A7FB54}"/>
                    </a:ext>
                  </a:extLst>
                </p:cNvPr>
                <p:cNvSpPr/>
                <p:nvPr/>
              </p:nvSpPr>
              <p:spPr>
                <a:xfrm>
                  <a:off x="1181534" y="4719157"/>
                  <a:ext cx="10028536" cy="277390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5B86EBD-DEC3-327C-C8BD-F6AFB17F02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0" name="Rectangle 19">
                <a:extLst>
                  <a:ext uri="{FF2B5EF4-FFF2-40B4-BE49-F238E27FC236}">
                    <a16:creationId xmlns:a16="http://schemas.microsoft.com/office/drawing/2014/main" id="{83C99A30-7201-D3D4-DB21-BE9BA6764092}"/>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EC269C-22B0-6351-8253-2B154F4A990A}"/>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69C66B8D-7F4B-E8D2-9735-9137D6B7E807}"/>
                </a:ext>
              </a:extLst>
            </p:cNvPr>
            <p:cNvSpPr txBox="1"/>
            <p:nvPr/>
          </p:nvSpPr>
          <p:spPr>
            <a:xfrm>
              <a:off x="1615756" y="2579789"/>
              <a:ext cx="9791344" cy="3903954"/>
            </a:xfrm>
            <a:prstGeom prst="rect">
              <a:avLst/>
            </a:prstGeom>
            <a:noFill/>
          </p:spPr>
          <p:txBody>
            <a:bodyPr wrap="square">
              <a:spAutoFit/>
            </a:bodyPr>
            <a:lstStyle/>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bổ sung một số dòng dữ liệu thu, chi của gia đình vào cả hai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Hãy sửa lại các công thức ở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công thức đúng với vùng dữ liệu mới sau khi bổ sung dữ liệu. quan sát để thấy dữ liệu đã được cập nhật tự động vào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Từ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Giá trị NET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trên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đánh giá tình hình tài chính hiện tại của gia đình và đề xuất những điều chỉnh chi tiêu sao </a:t>
              </a:r>
              <a:endParaRPr lang="vi-VN" sz="24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cho phù hợp.</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150568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788985" cy="152650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 name="Giao NV về nhà">
            <a:extLst>
              <a:ext uri="{FF2B5EF4-FFF2-40B4-BE49-F238E27FC236}">
                <a16:creationId xmlns:a16="http://schemas.microsoft.com/office/drawing/2014/main" id="{77B466C7-B9A1-B162-0F04-CD088F850F5E}"/>
              </a:ext>
            </a:extLst>
          </p:cNvPr>
          <p:cNvGrpSpPr/>
          <p:nvPr/>
        </p:nvGrpSpPr>
        <p:grpSpPr>
          <a:xfrm>
            <a:off x="722549" y="1704176"/>
            <a:ext cx="10360893" cy="4423808"/>
            <a:chOff x="722549" y="2215663"/>
            <a:chExt cx="10360893" cy="4423808"/>
          </a:xfrm>
        </p:grpSpPr>
        <p:grpSp>
          <p:nvGrpSpPr>
            <p:cNvPr id="3" name="Group 2">
              <a:extLst>
                <a:ext uri="{FF2B5EF4-FFF2-40B4-BE49-F238E27FC236}">
                  <a16:creationId xmlns:a16="http://schemas.microsoft.com/office/drawing/2014/main" id="{3EBE36F4-CE4E-E47D-EFC1-6BEB96D7C678}"/>
                </a:ext>
              </a:extLst>
            </p:cNvPr>
            <p:cNvGrpSpPr/>
            <p:nvPr/>
          </p:nvGrpSpPr>
          <p:grpSpPr>
            <a:xfrm>
              <a:off x="722549" y="2215663"/>
              <a:ext cx="10360893" cy="3449648"/>
              <a:chOff x="751424" y="4271768"/>
              <a:chExt cx="10360893" cy="3746257"/>
            </a:xfrm>
          </p:grpSpPr>
          <p:grpSp>
            <p:nvGrpSpPr>
              <p:cNvPr id="5" name="Group 4">
                <a:extLst>
                  <a:ext uri="{FF2B5EF4-FFF2-40B4-BE49-F238E27FC236}">
                    <a16:creationId xmlns:a16="http://schemas.microsoft.com/office/drawing/2014/main" id="{D8C9918A-7864-C0A9-C3CB-D8D88B9C0BC3}"/>
                  </a:ext>
                </a:extLst>
              </p:cNvPr>
              <p:cNvGrpSpPr/>
              <p:nvPr/>
            </p:nvGrpSpPr>
            <p:grpSpPr>
              <a:xfrm>
                <a:off x="751424" y="4271768"/>
                <a:ext cx="10340110" cy="3746257"/>
                <a:chOff x="748591" y="4323722"/>
                <a:chExt cx="10193330" cy="3746257"/>
              </a:xfrm>
            </p:grpSpPr>
            <p:sp>
              <p:nvSpPr>
                <p:cNvPr id="9" name="Rectangle: Rounded Corners 8">
                  <a:extLst>
                    <a:ext uri="{FF2B5EF4-FFF2-40B4-BE49-F238E27FC236}">
                      <a16:creationId xmlns:a16="http://schemas.microsoft.com/office/drawing/2014/main" id="{AF2C956E-7A14-4EE8-A7B9-A969EA2047FB}"/>
                    </a:ext>
                  </a:extLst>
                </p:cNvPr>
                <p:cNvSpPr/>
                <p:nvPr/>
              </p:nvSpPr>
              <p:spPr>
                <a:xfrm>
                  <a:off x="1181534" y="4593968"/>
                  <a:ext cx="9760387" cy="3476011"/>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70D5A11-B6DC-4509-30BB-EB22B03894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6" name="Rectangle 5">
                <a:extLst>
                  <a:ext uri="{FF2B5EF4-FFF2-40B4-BE49-F238E27FC236}">
                    <a16:creationId xmlns:a16="http://schemas.microsoft.com/office/drawing/2014/main" id="{848ADDF0-794E-CE11-C037-45DC87A2E67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299815-53EE-270F-51ED-EF0B206FD914}"/>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EBF2D223-65C7-CEE1-24B2-47FE5A1E0AF3}"/>
                </a:ext>
              </a:extLst>
            </p:cNvPr>
            <p:cNvSpPr txBox="1"/>
            <p:nvPr/>
          </p:nvSpPr>
          <p:spPr>
            <a:xfrm>
              <a:off x="1615756" y="2735517"/>
              <a:ext cx="9312221" cy="3903954"/>
            </a:xfrm>
            <a:prstGeom prst="rect">
              <a:avLst/>
            </a:prstGeom>
            <a:noFill/>
          </p:spPr>
          <p:txBody>
            <a:bodyPr wrap="square">
              <a:spAutoFit/>
            </a:bodyPr>
            <a:lstStyle/>
            <a:p>
              <a:pPr algn="just">
                <a:lnSpc>
                  <a:spcPct val="150000"/>
                </a:lnSpc>
              </a:pPr>
              <a:r>
                <a:rPr lang="en-US" sz="24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4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bổ sung một số dòng dữ liệu thu, chi của gia đình vào cả hai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Hãy sửa lại các công thức ở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công thức đúng với vùng dữ liệu mới sau khi bổ sung dữ liệu. quan sát để thấy dữ liệu đã được cập nhật tự động vào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Từ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Giá trị NET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trên trang tính </a:t>
              </a:r>
              <a:r>
                <a:rPr lang="vi-VN" sz="24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em hãy đánh giá tình hình tài chính hiện tại của gia đình và đề xuất những điều chỉnh chi tiêu sao</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cho phù hợp.</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795578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418295" y="344328"/>
            <a:ext cx="2577166" cy="654360"/>
            <a:chOff x="6665655" y="770361"/>
            <a:chExt cx="3363248" cy="190910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665655" y="770361"/>
              <a:ext cx="3363248" cy="1909103"/>
              <a:chOff x="6665655" y="770361"/>
              <a:chExt cx="3363248" cy="1909103"/>
            </a:xfrm>
          </p:grpSpPr>
          <p:sp>
            <p:nvSpPr>
              <p:cNvPr id="14" name="Rectangle 13">
                <a:extLst>
                  <a:ext uri="{FF2B5EF4-FFF2-40B4-BE49-F238E27FC236}">
                    <a16:creationId xmlns:a16="http://schemas.microsoft.com/office/drawing/2014/main" id="{58E46573-3317-E1A7-941A-4210960126F1}"/>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2387192" cy="523221"/>
            </a:xfrm>
            <a:prstGeom prst="rect">
              <a:avLst/>
            </a:prstGeom>
            <a:noFill/>
          </p:spPr>
          <p:txBody>
            <a:bodyPr wrap="none" rtlCol="0">
              <a:spAutoFit/>
            </a:bodyPr>
            <a:lstStyle/>
            <a:p>
              <a:r>
                <a:rPr lang="en-US" sz="2800" b="1">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iới thiệu">
            <a:extLst>
              <a:ext uri="{FF2B5EF4-FFF2-40B4-BE49-F238E27FC236}">
                <a16:creationId xmlns:a16="http://schemas.microsoft.com/office/drawing/2014/main" id="{C16D8AC5-5033-AB3B-FB33-47C7323B1F8E}"/>
              </a:ext>
            </a:extLst>
          </p:cNvPr>
          <p:cNvGrpSpPr/>
          <p:nvPr/>
        </p:nvGrpSpPr>
        <p:grpSpPr>
          <a:xfrm>
            <a:off x="722549" y="1620575"/>
            <a:ext cx="10684551" cy="2052089"/>
            <a:chOff x="722549" y="2215663"/>
            <a:chExt cx="10684551" cy="2052089"/>
          </a:xfrm>
        </p:grpSpPr>
        <p:grpSp>
          <p:nvGrpSpPr>
            <p:cNvPr id="17" name="Group 16">
              <a:extLst>
                <a:ext uri="{FF2B5EF4-FFF2-40B4-BE49-F238E27FC236}">
                  <a16:creationId xmlns:a16="http://schemas.microsoft.com/office/drawing/2014/main" id="{FD96F247-9CDA-F330-8138-0933EE07FCD8}"/>
                </a:ext>
              </a:extLst>
            </p:cNvPr>
            <p:cNvGrpSpPr/>
            <p:nvPr/>
          </p:nvGrpSpPr>
          <p:grpSpPr>
            <a:xfrm>
              <a:off x="722549" y="2215663"/>
              <a:ext cx="10612120" cy="1667743"/>
              <a:chOff x="751424" y="4271768"/>
              <a:chExt cx="10612120" cy="1811140"/>
            </a:xfrm>
          </p:grpSpPr>
          <p:grpSp>
            <p:nvGrpSpPr>
              <p:cNvPr id="19" name="Group 18">
                <a:extLst>
                  <a:ext uri="{FF2B5EF4-FFF2-40B4-BE49-F238E27FC236}">
                    <a16:creationId xmlns:a16="http://schemas.microsoft.com/office/drawing/2014/main" id="{CB62ACD1-C0B0-DD2E-3617-9161BAAE219B}"/>
                  </a:ext>
                </a:extLst>
              </p:cNvPr>
              <p:cNvGrpSpPr/>
              <p:nvPr/>
            </p:nvGrpSpPr>
            <p:grpSpPr>
              <a:xfrm>
                <a:off x="751424" y="4271768"/>
                <a:ext cx="10612120" cy="1811140"/>
                <a:chOff x="748591" y="4323722"/>
                <a:chExt cx="10461479" cy="1811140"/>
              </a:xfrm>
            </p:grpSpPr>
            <p:sp>
              <p:nvSpPr>
                <p:cNvPr id="22" name="Rectangle: Rounded Corners 21">
                  <a:extLst>
                    <a:ext uri="{FF2B5EF4-FFF2-40B4-BE49-F238E27FC236}">
                      <a16:creationId xmlns:a16="http://schemas.microsoft.com/office/drawing/2014/main" id="{9D5C3B79-CAD9-35FF-AD10-67CEC2A7FB54}"/>
                    </a:ext>
                  </a:extLst>
                </p:cNvPr>
                <p:cNvSpPr/>
                <p:nvPr/>
              </p:nvSpPr>
              <p:spPr>
                <a:xfrm>
                  <a:off x="1181534" y="4719157"/>
                  <a:ext cx="10028536" cy="1415705"/>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5B86EBD-DEC3-327C-C8BD-F6AFB17F02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0" name="Rectangle 19">
                <a:extLst>
                  <a:ext uri="{FF2B5EF4-FFF2-40B4-BE49-F238E27FC236}">
                    <a16:creationId xmlns:a16="http://schemas.microsoft.com/office/drawing/2014/main" id="{83C99A30-7201-D3D4-DB21-BE9BA6764092}"/>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EC269C-22B0-6351-8253-2B154F4A990A}"/>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69C66B8D-7F4B-E8D2-9735-9137D6B7E807}"/>
                </a:ext>
              </a:extLst>
            </p:cNvPr>
            <p:cNvSpPr txBox="1"/>
            <p:nvPr/>
          </p:nvSpPr>
          <p:spPr>
            <a:xfrm>
              <a:off x="1615756" y="2579789"/>
              <a:ext cx="9791344" cy="1687963"/>
            </a:xfrm>
            <a:prstGeom prst="rect">
              <a:avLst/>
            </a:prstGeom>
            <a:noFill/>
          </p:spPr>
          <p:txBody>
            <a:bodyPr wrap="square">
              <a:spAutoFit/>
            </a:bodyPr>
            <a:lstStyle/>
            <a:p>
              <a:pPr>
                <a:lnSpc>
                  <a:spcPct val="150000"/>
                </a:lnSpc>
              </a:pP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Dự</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án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bảng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điện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tử</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quản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lí</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tài</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chính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gia</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hoàn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trang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Thu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nhập</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Chi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tiêu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Theo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cân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đối</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thu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chi,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giúp</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kiểm</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soát</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chi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tiêu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gia</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đình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hiệu</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quả</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bảng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cần</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bổ</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sung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thông</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tin </a:t>
              </a:r>
              <a:r>
                <a:rPr lang="en-US" sz="2400" dirty="0" err="1">
                  <a:solidFill>
                    <a:srgbClr val="231F20"/>
                  </a:solidFill>
                  <a:latin typeface="Times New Roman" panose="02020603050405020304" pitchFamily="18" charset="0"/>
                  <a:ea typeface="Tahoma" panose="020B0604030504040204" pitchFamily="34" charset="0"/>
                  <a:cs typeface="Times New Roman" panose="02020603050405020304" pitchFamily="18" charset="0"/>
                </a:rPr>
                <a:t>gì</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 </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5E88785F-58EF-6A65-247A-8EE862DF2CBB}"/>
              </a:ext>
            </a:extLst>
          </p:cNvPr>
          <p:cNvSpPr txBox="1"/>
          <p:nvPr/>
        </p:nvSpPr>
        <p:spPr>
          <a:xfrm>
            <a:off x="739833" y="1450305"/>
            <a:ext cx="10742013" cy="960328"/>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Q</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uan sát Hình 13a.1 và Hình 13a.2, em thấy các khoản thu và chi đã được tính tổng số tiền (tại ô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H7</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cân đối thu, chi, trang tính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bổ sung vào bảng tính như Hình 13a.3.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927C58E-B915-5054-D1B1-6EBB81F6BB1B}"/>
              </a:ext>
            </a:extLst>
          </p:cNvPr>
          <p:cNvPicPr>
            <a:picLocks noChangeAspect="1"/>
          </p:cNvPicPr>
          <p:nvPr/>
        </p:nvPicPr>
        <p:blipFill>
          <a:blip r:embed="rId2"/>
          <a:stretch>
            <a:fillRect/>
          </a:stretch>
        </p:blipFill>
        <p:spPr>
          <a:xfrm>
            <a:off x="3314860" y="2420467"/>
            <a:ext cx="5604163" cy="3931116"/>
          </a:xfrm>
          <a:prstGeom prst="rect">
            <a:avLst/>
          </a:prstGeom>
        </p:spPr>
      </p:pic>
    </p:spTree>
    <p:extLst>
      <p:ext uri="{BB962C8B-B14F-4D97-AF65-F5344CB8AC3E}">
        <p14:creationId xmlns:p14="http://schemas.microsoft.com/office/powerpoint/2010/main" val="392842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pic>
        <p:nvPicPr>
          <p:cNvPr id="4" name="y2meta.com - 5 Minute Timer-(1080p)">
            <a:hlinkClick r:id="" action="ppaction://media"/>
            <a:extLst>
              <a:ext uri="{FF2B5EF4-FFF2-40B4-BE49-F238E27FC236}">
                <a16:creationId xmlns:a16="http://schemas.microsoft.com/office/drawing/2014/main" id="{B6860F31-BDEF-1EB2-EE86-57662FCEF6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1006239" y="4648532"/>
            <a:ext cx="2206414" cy="965167"/>
          </a:xfrm>
          <a:prstGeom prst="rect">
            <a:avLst/>
          </a:prstGeom>
        </p:spPr>
      </p:pic>
      <p:grpSp>
        <p:nvGrpSpPr>
          <p:cNvPr id="5" name="Xem KQ">
            <a:extLst>
              <a:ext uri="{FF2B5EF4-FFF2-40B4-BE49-F238E27FC236}">
                <a16:creationId xmlns:a16="http://schemas.microsoft.com/office/drawing/2014/main" id="{9E31CB72-0AD1-E2F2-C0FA-0679166B53A7}"/>
              </a:ext>
            </a:extLst>
          </p:cNvPr>
          <p:cNvGrpSpPr/>
          <p:nvPr/>
        </p:nvGrpSpPr>
        <p:grpSpPr>
          <a:xfrm>
            <a:off x="1607803" y="5765741"/>
            <a:ext cx="1062053" cy="1062053"/>
            <a:chOff x="1580575" y="4515507"/>
            <a:chExt cx="1278588" cy="1278588"/>
          </a:xfrm>
        </p:grpSpPr>
        <p:pic>
          <p:nvPicPr>
            <p:cNvPr id="6" name="Picture 2">
              <a:extLst>
                <a:ext uri="{FF2B5EF4-FFF2-40B4-BE49-F238E27FC236}">
                  <a16:creationId xmlns:a16="http://schemas.microsoft.com/office/drawing/2014/main" id="{7099A4A8-8E59-8358-9CC0-81AB575D0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6A1A45-65E7-F62F-9E7D-6B877819CBB4}"/>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8A3D4E80-6A94-8150-A422-0B3681D26603}"/>
              </a:ext>
            </a:extLst>
          </p:cNvPr>
          <p:cNvGrpSpPr/>
          <p:nvPr/>
        </p:nvGrpSpPr>
        <p:grpSpPr>
          <a:xfrm>
            <a:off x="697760" y="4198956"/>
            <a:ext cx="2848282" cy="1881318"/>
            <a:chOff x="5430688" y="198416"/>
            <a:chExt cx="3429000" cy="2264888"/>
          </a:xfrm>
        </p:grpSpPr>
        <p:pic>
          <p:nvPicPr>
            <p:cNvPr id="10" name="Picture 4">
              <a:extLst>
                <a:ext uri="{FF2B5EF4-FFF2-40B4-BE49-F238E27FC236}">
                  <a16:creationId xmlns:a16="http://schemas.microsoft.com/office/drawing/2014/main" id="{17AD4FDF-ACAF-E98E-33F7-3826CD7FF9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0EBC7D2-B6D9-7B82-F4E9-015D7B476E7A}"/>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6" name="Câu hỏi hoạt động nhóm">
            <a:extLst>
              <a:ext uri="{FF2B5EF4-FFF2-40B4-BE49-F238E27FC236}">
                <a16:creationId xmlns:a16="http://schemas.microsoft.com/office/drawing/2014/main" id="{24F2DA0F-C2C8-6B45-37C6-D11610A739F4}"/>
              </a:ext>
            </a:extLst>
          </p:cNvPr>
          <p:cNvSpPr txBox="1"/>
          <p:nvPr/>
        </p:nvSpPr>
        <p:spPr>
          <a:xfrm>
            <a:off x="325121" y="1276072"/>
            <a:ext cx="6391316" cy="2032754"/>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 Em hãy chỉ ra mối liên hệ về dữ liệu của trang tính Tổng hợp ở Hình 13a.3 với 2 trang tính Thu nhập và Chi tiêu ở Hình 13a.1 và Hình 13a.2</a:t>
            </a:r>
          </a:p>
          <a:p>
            <a:r>
              <a:rPr lang="vi-VN" sz="2000" dirty="0">
                <a:latin typeface="Times New Roman" panose="02020603050405020304" pitchFamily="18" charset="0"/>
                <a:cs typeface="Times New Roman" panose="02020603050405020304" pitchFamily="18" charset="0"/>
              </a:rPr>
              <a:t>+ Trong trang tính Tổng hợp, công thức để tính tổng thu nhập ở ô B14 là gì? Công thức để tính tổng số tiền chi tiêu ở ô B15 là gì?</a:t>
            </a:r>
          </a:p>
        </p:txBody>
      </p:sp>
      <p:grpSp>
        <p:nvGrpSpPr>
          <p:cNvPr id="17" name="Báo cáo hoạt động nhóm">
            <a:extLst>
              <a:ext uri="{FF2B5EF4-FFF2-40B4-BE49-F238E27FC236}">
                <a16:creationId xmlns:a16="http://schemas.microsoft.com/office/drawing/2014/main" id="{F85F487F-BCFC-FD4C-57A2-D9EF8196F6EB}"/>
              </a:ext>
            </a:extLst>
          </p:cNvPr>
          <p:cNvGrpSpPr/>
          <p:nvPr/>
        </p:nvGrpSpPr>
        <p:grpSpPr>
          <a:xfrm>
            <a:off x="3546042" y="4623654"/>
            <a:ext cx="7949767" cy="2177998"/>
            <a:chOff x="99533" y="2275709"/>
            <a:chExt cx="7949767" cy="2177998"/>
          </a:xfrm>
        </p:grpSpPr>
        <p:sp>
          <p:nvSpPr>
            <p:cNvPr id="18" name="Rectangle: Rounded Corners 17">
              <a:extLst>
                <a:ext uri="{FF2B5EF4-FFF2-40B4-BE49-F238E27FC236}">
                  <a16:creationId xmlns:a16="http://schemas.microsoft.com/office/drawing/2014/main" id="{DABFFF9C-B0DF-56BC-4444-118EE29EBD9A}"/>
                </a:ext>
              </a:extLst>
            </p:cNvPr>
            <p:cNvSpPr/>
            <p:nvPr/>
          </p:nvSpPr>
          <p:spPr>
            <a:xfrm>
              <a:off x="515241" y="2275709"/>
              <a:ext cx="7534059" cy="2177997"/>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9DD6254-8B9D-A233-1FBD-748C9154BFD0}"/>
                </a:ext>
              </a:extLst>
            </p:cNvPr>
            <p:cNvSpPr txBox="1"/>
            <p:nvPr/>
          </p:nvSpPr>
          <p:spPr>
            <a:xfrm>
              <a:off x="1010923" y="2514715"/>
              <a:ext cx="6728329" cy="1938992"/>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 Số tiền của nội dung Thu nhập trong trang tính Tổng hợp được lấy từ ô H7 của trang tính Thu nhập. Số tiền của nội dung Chi tiêu trong trang tính Tổng hợp được lấy từ ô H11 của trang tính Chi tiêu</a:t>
              </a:r>
            </a:p>
            <a:p>
              <a:r>
                <a:rPr lang="vi-VN" sz="2000">
                  <a:latin typeface="Times New Roman" panose="02020603050405020304" pitchFamily="18" charset="0"/>
                  <a:cs typeface="Times New Roman" panose="02020603050405020304" pitchFamily="18" charset="0"/>
                </a:rPr>
                <a:t>- Công thức ô B14 là: = ‘Thu nhập’!H7. Công thức ô B15 là: = ‘Chi tiêu’!H11</a:t>
              </a:r>
            </a:p>
          </p:txBody>
        </p:sp>
        <p:pic>
          <p:nvPicPr>
            <p:cNvPr id="20" name="Picture 19">
              <a:extLst>
                <a:ext uri="{FF2B5EF4-FFF2-40B4-BE49-F238E27FC236}">
                  <a16:creationId xmlns:a16="http://schemas.microsoft.com/office/drawing/2014/main" id="{D0A43179-AC56-9E90-2683-36829E6412B5}"/>
                </a:ext>
              </a:extLst>
            </p:cNvPr>
            <p:cNvPicPr>
              <a:picLocks noChangeAspect="1"/>
            </p:cNvPicPr>
            <p:nvPr/>
          </p:nvPicPr>
          <p:blipFill>
            <a:blip r:embed="rId7"/>
            <a:stretch>
              <a:fillRect/>
            </a:stretch>
          </p:blipFill>
          <p:spPr>
            <a:xfrm>
              <a:off x="99533" y="2275709"/>
              <a:ext cx="831417" cy="831417"/>
            </a:xfrm>
            <a:prstGeom prst="rect">
              <a:avLst/>
            </a:prstGeom>
          </p:spPr>
        </p:pic>
      </p:grpSp>
      <p:pic>
        <p:nvPicPr>
          <p:cNvPr id="22" name="Picture 21">
            <a:extLst>
              <a:ext uri="{FF2B5EF4-FFF2-40B4-BE49-F238E27FC236}">
                <a16:creationId xmlns:a16="http://schemas.microsoft.com/office/drawing/2014/main" id="{9755BD35-E0A8-4833-9835-41FA59749984}"/>
              </a:ext>
            </a:extLst>
          </p:cNvPr>
          <p:cNvPicPr>
            <a:picLocks noChangeAspect="1"/>
          </p:cNvPicPr>
          <p:nvPr/>
        </p:nvPicPr>
        <p:blipFill>
          <a:blip r:embed="rId8"/>
          <a:stretch>
            <a:fillRect/>
          </a:stretch>
        </p:blipFill>
        <p:spPr>
          <a:xfrm>
            <a:off x="6829763" y="1040716"/>
            <a:ext cx="4966132" cy="3482973"/>
          </a:xfrm>
          <a:prstGeom prst="rect">
            <a:avLst/>
          </a:prstGeom>
        </p:spPr>
      </p:pic>
    </p:spTree>
    <p:extLst>
      <p:ext uri="{BB962C8B-B14F-4D97-AF65-F5344CB8AC3E}">
        <p14:creationId xmlns:p14="http://schemas.microsoft.com/office/powerpoint/2010/main" val="1450850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9"/>
                                        </p:tgtEl>
                                        <p:attrNameLst>
                                          <p:attrName>ppt_w</p:attrName>
                                        </p:attrNameLst>
                                      </p:cBhvr>
                                      <p:tavLst>
                                        <p:tav tm="0">
                                          <p:val>
                                            <p:strVal val="ppt_w"/>
                                          </p:val>
                                        </p:tav>
                                        <p:tav tm="100000">
                                          <p:val>
                                            <p:fltVal val="0"/>
                                          </p:val>
                                        </p:tav>
                                      </p:tavLst>
                                    </p:anim>
                                    <p:anim calcmode="lin" valueType="num">
                                      <p:cBhvr>
                                        <p:cTn id="18" dur="500"/>
                                        <p:tgtEl>
                                          <p:spTgt spid="9"/>
                                        </p:tgtEl>
                                        <p:attrNameLst>
                                          <p:attrName>ppt_h</p:attrName>
                                        </p:attrNameLst>
                                      </p:cBhvr>
                                      <p:tavLst>
                                        <p:tav tm="0">
                                          <p:val>
                                            <p:strVal val="ppt_h"/>
                                          </p:val>
                                        </p:tav>
                                        <p:tav tm="100000">
                                          <p:val>
                                            <p:fltVal val="0"/>
                                          </p:val>
                                        </p:tav>
                                      </p:tavLst>
                                    </p:anim>
                                    <p:anim calcmode="lin" valueType="num">
                                      <p:cBhvr>
                                        <p:cTn id="19" dur="500"/>
                                        <p:tgtEl>
                                          <p:spTgt spid="9"/>
                                        </p:tgtEl>
                                        <p:attrNameLst>
                                          <p:attrName>style.rotation</p:attrName>
                                        </p:attrNameLst>
                                      </p:cBhvr>
                                      <p:tavLst>
                                        <p:tav tm="0">
                                          <p:val>
                                            <p:fltVal val="0"/>
                                          </p:val>
                                        </p:tav>
                                        <p:tav tm="100000">
                                          <p:val>
                                            <p:fltVal val="360"/>
                                          </p:val>
                                        </p:tav>
                                      </p:tavLst>
                                    </p:anim>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315015" fill="hold"/>
                                        <p:tgtEl>
                                          <p:spTgt spid="4"/>
                                        </p:tgtEl>
                                      </p:cBhvr>
                                    </p:cmd>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md type="call" cmd="stop">
                                      <p:cBhvr>
                                        <p:cTn id="31" dur="1">
                                          <p:stCondLst>
                                            <p:cond delay="499"/>
                                          </p:stCondLst>
                                        </p:cTn>
                                        <p:tgtEl>
                                          <p:spTgt spid="4"/>
                                        </p:tgtEl>
                                      </p:cBhvr>
                                    </p:cmd>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C9E09330-C6A7-DF2B-16E1-F02429204478}"/>
              </a:ext>
            </a:extLst>
          </p:cNvPr>
          <p:cNvSpPr txBox="1"/>
          <p:nvPr/>
        </p:nvSpPr>
        <p:spPr>
          <a:xfrm>
            <a:off x="1593668" y="1064587"/>
            <a:ext cx="9231086" cy="2120068"/>
          </a:xfrm>
          <a:prstGeom prst="rect">
            <a:avLst/>
          </a:prstGeom>
          <a:noFill/>
        </p:spPr>
        <p:txBody>
          <a:bodyPr wrap="square">
            <a:spAutoFit/>
          </a:bodyPr>
          <a:lstStyle/>
          <a:p>
            <a:pPr algn="just">
              <a:lnSpc>
                <a:spcPct val="150000"/>
              </a:lnSpc>
            </a:pP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Từ</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nguồn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dữ</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hai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nhập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tiêu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có</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thông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tin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trực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quan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kịp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thời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điều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chỉnh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khoản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chi.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quản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lí</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tài</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gia</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đình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ở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hợp</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tiền</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nhập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chính là giá trị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H7</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trang tính</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tổng tiền chi tiêu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B15</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chính là giá trị ở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thức cho các ô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B14</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B15</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trang tính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trình bày chi tiết</a:t>
            </a:r>
            <a:r>
              <a:rPr lang="en-US"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Bảng 13a.1.</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8C22DC5-8EF7-07D7-F383-468DF46BFF7C}"/>
              </a:ext>
            </a:extLst>
          </p:cNvPr>
          <p:cNvPicPr>
            <a:picLocks noChangeAspect="1"/>
          </p:cNvPicPr>
          <p:nvPr/>
        </p:nvPicPr>
        <p:blipFill>
          <a:blip r:embed="rId2"/>
          <a:stretch>
            <a:fillRect/>
          </a:stretch>
        </p:blipFill>
        <p:spPr>
          <a:xfrm>
            <a:off x="1593668" y="3874029"/>
            <a:ext cx="9060542" cy="2812195"/>
          </a:xfrm>
          <a:prstGeom prst="rect">
            <a:avLst/>
          </a:prstGeom>
        </p:spPr>
      </p:pic>
    </p:spTree>
    <p:extLst>
      <p:ext uri="{BB962C8B-B14F-4D97-AF65-F5344CB8AC3E}">
        <p14:creationId xmlns:p14="http://schemas.microsoft.com/office/powerpoint/2010/main" val="288101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C9E09330-C6A7-DF2B-16E1-F02429204478}"/>
              </a:ext>
            </a:extLst>
          </p:cNvPr>
          <p:cNvSpPr txBox="1"/>
          <p:nvPr/>
        </p:nvSpPr>
        <p:spPr>
          <a:xfrm>
            <a:off x="1593668" y="2018316"/>
            <a:ext cx="9231086" cy="3349956"/>
          </a:xfrm>
          <a:prstGeom prst="rect">
            <a:avLst/>
          </a:prstGeom>
          <a:noFill/>
        </p:spPr>
        <p:txBody>
          <a:bodyPr wrap="square">
            <a:spAutoFit/>
          </a:bodyPr>
          <a:lstStyle/>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trang tính Tổng hợp, </a:t>
            </a:r>
            <a:r>
              <a:rPr lang="vi-VN" sz="2400" dirty="0">
                <a:solidFill>
                  <a:srgbClr val="FF33CC"/>
                </a:solidFill>
                <a:effectLst/>
                <a:latin typeface="Times New Roman" panose="02020603050405020304" pitchFamily="18" charset="0"/>
                <a:ea typeface="Tahoma" panose="020B0604030504040204" pitchFamily="34" charset="0"/>
                <a:cs typeface="Times New Roman" panose="02020603050405020304" pitchFamily="18" charset="0"/>
              </a:rPr>
              <a:t>Giá trị NET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số tiền chênh lệch giữa thu và chi. Giá trị NET nhỏ sẽ cho thấy gia đình đang chi tiêu nhiều, cần được báo động để tất cả các thành viên thực hiện tiết kiệm.</a:t>
            </a:r>
          </a:p>
          <a:p>
            <a:pPr algn="just">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Bên cạnh đó, em có thể bổ sung biểu đồ để hiển thị số liệu thu và chi một cách trực quan, dễ so sánh, giúp cho việc quản lí tài chính gia đình được dễ dàng và hiệu quả</a:t>
            </a:r>
          </a:p>
        </p:txBody>
      </p:sp>
    </p:spTree>
    <p:extLst>
      <p:ext uri="{BB962C8B-B14F-4D97-AF65-F5344CB8AC3E}">
        <p14:creationId xmlns:p14="http://schemas.microsoft.com/office/powerpoint/2010/main" val="2434739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Ghi nhớ">
            <a:extLst>
              <a:ext uri="{FF2B5EF4-FFF2-40B4-BE49-F238E27FC236}">
                <a16:creationId xmlns:a16="http://schemas.microsoft.com/office/drawing/2014/main" id="{944A5783-989C-347D-CF9D-43B389230664}"/>
              </a:ext>
            </a:extLst>
          </p:cNvPr>
          <p:cNvGrpSpPr/>
          <p:nvPr/>
        </p:nvGrpSpPr>
        <p:grpSpPr>
          <a:xfrm>
            <a:off x="722549" y="1987497"/>
            <a:ext cx="10360893" cy="2202293"/>
            <a:chOff x="722549" y="2215661"/>
            <a:chExt cx="10360893" cy="2202293"/>
          </a:xfrm>
        </p:grpSpPr>
        <p:grpSp>
          <p:nvGrpSpPr>
            <p:cNvPr id="4" name="Group 3">
              <a:extLst>
                <a:ext uri="{FF2B5EF4-FFF2-40B4-BE49-F238E27FC236}">
                  <a16:creationId xmlns:a16="http://schemas.microsoft.com/office/drawing/2014/main" id="{35A38E72-FB39-CBD7-23C4-F6B47AC7B0FC}"/>
                </a:ext>
              </a:extLst>
            </p:cNvPr>
            <p:cNvGrpSpPr/>
            <p:nvPr/>
          </p:nvGrpSpPr>
          <p:grpSpPr>
            <a:xfrm>
              <a:off x="722549" y="2215661"/>
              <a:ext cx="10360893" cy="1662979"/>
              <a:chOff x="751424" y="4271766"/>
              <a:chExt cx="10360893" cy="1805966"/>
            </a:xfrm>
          </p:grpSpPr>
          <p:grpSp>
            <p:nvGrpSpPr>
              <p:cNvPr id="6" name="Group 5">
                <a:extLst>
                  <a:ext uri="{FF2B5EF4-FFF2-40B4-BE49-F238E27FC236}">
                    <a16:creationId xmlns:a16="http://schemas.microsoft.com/office/drawing/2014/main" id="{88957DDE-8D11-DA4C-0F36-73E82E6AB0AD}"/>
                  </a:ext>
                </a:extLst>
              </p:cNvPr>
              <p:cNvGrpSpPr/>
              <p:nvPr/>
            </p:nvGrpSpPr>
            <p:grpSpPr>
              <a:xfrm>
                <a:off x="751424" y="4271766"/>
                <a:ext cx="10340110" cy="1805966"/>
                <a:chOff x="748591" y="4323720"/>
                <a:chExt cx="10193330" cy="1805966"/>
              </a:xfrm>
            </p:grpSpPr>
            <p:sp>
              <p:nvSpPr>
                <p:cNvPr id="10" name="Rectangle: Rounded Corners 9">
                  <a:extLst>
                    <a:ext uri="{FF2B5EF4-FFF2-40B4-BE49-F238E27FC236}">
                      <a16:creationId xmlns:a16="http://schemas.microsoft.com/office/drawing/2014/main" id="{5FE13F77-0B6B-027C-6FA1-D8B15E572340}"/>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E73716-CF1F-2A6A-2A6E-628D190DE6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68D17F8C-AB0D-CECE-ADC8-D94D85C381DD}"/>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D53923E-A928-42F3-8F47-5F8FE211B8A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70EB43E6-2938-A46E-3FCC-54D73FF3668B}"/>
                </a:ext>
              </a:extLst>
            </p:cNvPr>
            <p:cNvSpPr txBox="1"/>
            <p:nvPr/>
          </p:nvSpPr>
          <p:spPr>
            <a:xfrm>
              <a:off x="1615756" y="2464086"/>
              <a:ext cx="9312221" cy="1953868"/>
            </a:xfrm>
            <a:prstGeom prst="rect">
              <a:avLst/>
            </a:prstGeom>
            <a:noFill/>
          </p:spPr>
          <p:txBody>
            <a:bodyPr wrap="square">
              <a:spAutoFit/>
            </a:bodyPr>
            <a:lstStyle/>
            <a:p>
              <a:pPr>
                <a:lnSpc>
                  <a:spcPct val="150000"/>
                </a:lnSpc>
              </a:pPr>
              <a:r>
                <a:rPr lang="vi-VN"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Khi sử dụng bảng tính điện tử quản lí tài chính gia đình, dữ liệu thu, chi được lưu trữ, cập nhật và hiển thị trực quan, sinh động, dễ so sánh,... giúp các gia đình kiểm soát chi tiêu hiệu quả.</a:t>
              </a:r>
            </a:p>
          </p:txBody>
        </p:sp>
      </p:grpSp>
    </p:spTree>
    <p:extLst>
      <p:ext uri="{BB962C8B-B14F-4D97-AF65-F5344CB8AC3E}">
        <p14:creationId xmlns:p14="http://schemas.microsoft.com/office/powerpoint/2010/main" val="3062854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 name="Hỏi cá nhân">
            <a:extLst>
              <a:ext uri="{FF2B5EF4-FFF2-40B4-BE49-F238E27FC236}">
                <a16:creationId xmlns:a16="http://schemas.microsoft.com/office/drawing/2014/main" id="{8672475D-57BA-0A96-046C-393A872FF1DA}"/>
              </a:ext>
            </a:extLst>
          </p:cNvPr>
          <p:cNvGrpSpPr/>
          <p:nvPr/>
        </p:nvGrpSpPr>
        <p:grpSpPr>
          <a:xfrm>
            <a:off x="722549" y="1378492"/>
            <a:ext cx="10360893" cy="2824019"/>
            <a:chOff x="722549" y="2215664"/>
            <a:chExt cx="10360893" cy="2824019"/>
          </a:xfrm>
        </p:grpSpPr>
        <p:grpSp>
          <p:nvGrpSpPr>
            <p:cNvPr id="16" name="Group 15">
              <a:extLst>
                <a:ext uri="{FF2B5EF4-FFF2-40B4-BE49-F238E27FC236}">
                  <a16:creationId xmlns:a16="http://schemas.microsoft.com/office/drawing/2014/main" id="{F109DCFF-399B-F525-F181-71464CB61B1E}"/>
                </a:ext>
              </a:extLst>
            </p:cNvPr>
            <p:cNvGrpSpPr/>
            <p:nvPr/>
          </p:nvGrpSpPr>
          <p:grpSpPr>
            <a:xfrm>
              <a:off x="722549" y="2215664"/>
              <a:ext cx="10360893" cy="2824019"/>
              <a:chOff x="751424" y="4271768"/>
              <a:chExt cx="10360893" cy="3066835"/>
            </a:xfrm>
          </p:grpSpPr>
          <p:grpSp>
            <p:nvGrpSpPr>
              <p:cNvPr id="18" name="Group 17">
                <a:extLst>
                  <a:ext uri="{FF2B5EF4-FFF2-40B4-BE49-F238E27FC236}">
                    <a16:creationId xmlns:a16="http://schemas.microsoft.com/office/drawing/2014/main" id="{6C9919E7-0E97-2750-34D6-DC6FB23297F7}"/>
                  </a:ext>
                </a:extLst>
              </p:cNvPr>
              <p:cNvGrpSpPr/>
              <p:nvPr/>
            </p:nvGrpSpPr>
            <p:grpSpPr>
              <a:xfrm>
                <a:off x="751424" y="4271768"/>
                <a:ext cx="10340110" cy="3066835"/>
                <a:chOff x="748591" y="4323722"/>
                <a:chExt cx="10193330" cy="3066835"/>
              </a:xfrm>
            </p:grpSpPr>
            <p:sp>
              <p:nvSpPr>
                <p:cNvPr id="21" name="Rectangle: Rounded Corners 20">
                  <a:extLst>
                    <a:ext uri="{FF2B5EF4-FFF2-40B4-BE49-F238E27FC236}">
                      <a16:creationId xmlns:a16="http://schemas.microsoft.com/office/drawing/2014/main" id="{F9CCF9FF-5ADC-29FC-C0F8-292B572C8DAB}"/>
                    </a:ext>
                  </a:extLst>
                </p:cNvPr>
                <p:cNvSpPr/>
                <p:nvPr/>
              </p:nvSpPr>
              <p:spPr>
                <a:xfrm>
                  <a:off x="1181534" y="4593968"/>
                  <a:ext cx="9760387" cy="279658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5083CEE-F5B4-3DC6-75CF-0551027CB2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9" name="Rectangle 18">
                <a:extLst>
                  <a:ext uri="{FF2B5EF4-FFF2-40B4-BE49-F238E27FC236}">
                    <a16:creationId xmlns:a16="http://schemas.microsoft.com/office/drawing/2014/main" id="{E5B3F7FE-D391-EAE5-26E0-8DAF65845C4E}"/>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990F679F-B6A7-0A9A-9BA2-C71D4A74579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50BBEF0A-7BDA-488B-1FFA-B0DA9B68AEC0}"/>
                </a:ext>
              </a:extLst>
            </p:cNvPr>
            <p:cNvSpPr txBox="1"/>
            <p:nvPr/>
          </p:nvSpPr>
          <p:spPr>
            <a:xfrm>
              <a:off x="1615756" y="2470098"/>
              <a:ext cx="9312221" cy="2342629"/>
            </a:xfrm>
            <a:prstGeom prst="rect">
              <a:avLst/>
            </a:prstGeom>
            <a:noFill/>
          </p:spPr>
          <p:txBody>
            <a:bodyPr wrap="square">
              <a:spAutoFit/>
            </a:bodyPr>
            <a:lstStyle/>
            <a:p>
              <a:pPr algn="just">
                <a:lnSpc>
                  <a:spcPct val="150000"/>
                </a:lnSpc>
              </a:pPr>
              <a:r>
                <a:rPr lang="vi-VN" sz="2000" b="1" dirty="0">
                  <a:solidFill>
                    <a:srgbClr val="231F20"/>
                  </a:solidFill>
                  <a:effectLst/>
                  <a:latin typeface="Arial-BoldMT"/>
                </a:rPr>
                <a:t>1.</a:t>
              </a:r>
              <a:r>
                <a:rPr lang="vi-VN" sz="2000" dirty="0">
                  <a:solidFill>
                    <a:srgbClr val="231F20"/>
                  </a:solidFill>
                  <a:effectLst/>
                  <a:latin typeface="Arial" panose="020B0604020202020204" pitchFamily="34" charset="0"/>
                </a:rPr>
                <a:t> Hình 13a.4 là công thức lấy tổng tiền thu nhập từ trang tính </a:t>
              </a:r>
              <a:r>
                <a:rPr lang="vi-VN" sz="2000" dirty="0">
                  <a:solidFill>
                    <a:srgbClr val="ED028C"/>
                  </a:solidFill>
                  <a:effectLst/>
                  <a:latin typeface="Arial" panose="020B0604020202020204" pitchFamily="34" charset="0"/>
                </a:rPr>
                <a:t>Thu nhập</a:t>
              </a:r>
              <a:r>
                <a:rPr lang="vi-VN" sz="2000" dirty="0">
                  <a:solidFill>
                    <a:srgbClr val="231F20"/>
                  </a:solidFill>
                  <a:effectLst/>
                  <a:latin typeface="Arial" panose="020B0604020202020204" pitchFamily="34" charset="0"/>
                </a:rPr>
                <a:t> đưa vào trang </a:t>
              </a:r>
              <a:r>
                <a:rPr lang="vi-VN" sz="2000" dirty="0">
                  <a:solidFill>
                    <a:srgbClr val="ED028C"/>
                  </a:solidFill>
                  <a:effectLst/>
                  <a:latin typeface="Arial" panose="020B0604020202020204" pitchFamily="34" charset="0"/>
                </a:rPr>
                <a:t>Tổng hợp</a:t>
              </a:r>
              <a:r>
                <a:rPr lang="vi-VN" sz="2000" dirty="0">
                  <a:solidFill>
                    <a:srgbClr val="231F20"/>
                  </a:solidFill>
                  <a:effectLst/>
                  <a:latin typeface="Arial" panose="020B0604020202020204" pitchFamily="34" charset="0"/>
                </a:rPr>
                <a:t>. Hãy ghép mỗi cụm từ </a:t>
              </a:r>
              <a:r>
                <a:rPr lang="vi-VN" sz="2000" i="1" dirty="0">
                  <a:solidFill>
                    <a:srgbClr val="231F20"/>
                  </a:solidFill>
                  <a:effectLst/>
                  <a:latin typeface="Arial" panose="020B0604020202020204" pitchFamily="34" charset="0"/>
                </a:rPr>
                <a:t>Địa chỉ ô, Tên trang tính, Dấu chấm </a:t>
              </a:r>
              <a:endParaRPr lang="vi-VN" sz="2800" dirty="0"/>
            </a:p>
            <a:p>
              <a:pPr algn="just">
                <a:lnSpc>
                  <a:spcPct val="150000"/>
                </a:lnSpc>
              </a:pPr>
              <a:r>
                <a:rPr lang="vi-VN" sz="2000" i="1" dirty="0">
                  <a:solidFill>
                    <a:srgbClr val="231F20"/>
                  </a:solidFill>
                  <a:effectLst/>
                  <a:latin typeface="Arial" panose="020B0604020202020204" pitchFamily="34" charset="0"/>
                </a:rPr>
                <a:t>than</a:t>
              </a:r>
              <a:r>
                <a:rPr lang="vi-VN" sz="2000" dirty="0">
                  <a:solidFill>
                    <a:srgbClr val="231F20"/>
                  </a:solidFill>
                  <a:effectLst/>
                  <a:latin typeface="Arial" panose="020B0604020202020204" pitchFamily="34" charset="0"/>
                </a:rPr>
                <a:t> vào vị trí tương ứng sao cho phù hợp. </a:t>
              </a:r>
              <a:endParaRPr lang="vi-VN" sz="2800" dirty="0"/>
            </a:p>
            <a:p>
              <a:pPr algn="just">
                <a:lnSpc>
                  <a:spcPct val="150000"/>
                </a:lnSpc>
              </a:pPr>
              <a:r>
                <a:rPr lang="vi-VN" sz="2000" b="1" dirty="0">
                  <a:solidFill>
                    <a:srgbClr val="231F20"/>
                  </a:solidFill>
                  <a:effectLst/>
                  <a:latin typeface="Arial-BoldMT"/>
                </a:rPr>
                <a:t>2.</a:t>
              </a:r>
              <a:r>
                <a:rPr lang="vi-VN" sz="2000" dirty="0">
                  <a:solidFill>
                    <a:srgbClr val="231F20"/>
                  </a:solidFill>
                  <a:effectLst/>
                  <a:latin typeface="Arial" panose="020B0604020202020204" pitchFamily="34" charset="0"/>
                </a:rPr>
                <a:t> Trong một bảng tính có chứa nhiều trang tính, nếu công thức tham chiếu đến địa chỉ ô ở một trang tính khác, thì địa chỉ ô đó gồm những thành phần gì?</a:t>
              </a:r>
              <a:endParaRPr lang="en-US" sz="2800" dirty="0"/>
            </a:p>
          </p:txBody>
        </p:sp>
      </p:grpSp>
      <p:pic>
        <p:nvPicPr>
          <p:cNvPr id="31" name="Picture 30">
            <a:extLst>
              <a:ext uri="{FF2B5EF4-FFF2-40B4-BE49-F238E27FC236}">
                <a16:creationId xmlns:a16="http://schemas.microsoft.com/office/drawing/2014/main" id="{D8F409C3-3813-9970-133C-9861FE453530}"/>
              </a:ext>
            </a:extLst>
          </p:cNvPr>
          <p:cNvPicPr>
            <a:picLocks noChangeAspect="1"/>
          </p:cNvPicPr>
          <p:nvPr/>
        </p:nvPicPr>
        <p:blipFill>
          <a:blip r:embed="rId3"/>
          <a:stretch>
            <a:fillRect/>
          </a:stretch>
        </p:blipFill>
        <p:spPr>
          <a:xfrm>
            <a:off x="4221745" y="4332835"/>
            <a:ext cx="3134517" cy="1788930"/>
          </a:xfrm>
          <a:prstGeom prst="rect">
            <a:avLst/>
          </a:prstGeom>
        </p:spPr>
      </p:pic>
      <p:sp>
        <p:nvSpPr>
          <p:cNvPr id="32" name="TextBox 31">
            <a:extLst>
              <a:ext uri="{FF2B5EF4-FFF2-40B4-BE49-F238E27FC236}">
                <a16:creationId xmlns:a16="http://schemas.microsoft.com/office/drawing/2014/main" id="{1E8E7B0E-1BBB-508A-D1D3-0E2B73F1EACE}"/>
              </a:ext>
            </a:extLst>
          </p:cNvPr>
          <p:cNvSpPr txBox="1"/>
          <p:nvPr/>
        </p:nvSpPr>
        <p:spPr>
          <a:xfrm>
            <a:off x="1429479" y="6373355"/>
            <a:ext cx="9684774" cy="369332"/>
          </a:xfrm>
          <a:prstGeom prst="rect">
            <a:avLst/>
          </a:prstGeom>
          <a:noFill/>
        </p:spPr>
        <p:txBody>
          <a:bodyPr wrap="square">
            <a:spAutoFit/>
          </a:bodyPr>
          <a:lstStyle/>
          <a:p>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 13a.4. Công thức lấy </a:t>
            </a:r>
            <a:r>
              <a:rPr lang="vi-VN" sz="18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tổng tiền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thu nhập từ trang </a:t>
            </a:r>
            <a:r>
              <a:rPr lang="vi-VN" sz="180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Thu nhập</a:t>
            </a:r>
            <a:r>
              <a:rPr lang="en-US" sz="180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8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đưa </a:t>
            </a:r>
            <a:r>
              <a:rPr lang="vi-VN" sz="1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vào trang </a:t>
            </a:r>
            <a:r>
              <a:rPr lang="vi-VN" sz="1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6301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6DC6B5-2C98-CAD7-D2A4-30B74E9430EA}"/>
              </a:ext>
            </a:extLst>
          </p:cNvPr>
          <p:cNvGrpSpPr/>
          <p:nvPr/>
        </p:nvGrpSpPr>
        <p:grpSpPr>
          <a:xfrm>
            <a:off x="283217" y="159170"/>
            <a:ext cx="9125357" cy="832214"/>
            <a:chOff x="6489377" y="230161"/>
            <a:chExt cx="11908755" cy="2427993"/>
          </a:xfrm>
        </p:grpSpPr>
        <p:grpSp>
          <p:nvGrpSpPr>
            <p:cNvPr id="12" name="Group 11">
              <a:extLst>
                <a:ext uri="{FF2B5EF4-FFF2-40B4-BE49-F238E27FC236}">
                  <a16:creationId xmlns:a16="http://schemas.microsoft.com/office/drawing/2014/main" id="{0BE3FD15-ABEE-05F0-1600-193B6029E1DA}"/>
                </a:ext>
              </a:extLst>
            </p:cNvPr>
            <p:cNvGrpSpPr/>
            <p:nvPr/>
          </p:nvGrpSpPr>
          <p:grpSpPr>
            <a:xfrm>
              <a:off x="6489377" y="230161"/>
              <a:ext cx="11576174" cy="2427993"/>
              <a:chOff x="6489377" y="230161"/>
              <a:chExt cx="11576174" cy="2427993"/>
            </a:xfrm>
          </p:grpSpPr>
          <p:sp>
            <p:nvSpPr>
              <p:cNvPr id="14" name="Rectangle 13">
                <a:extLst>
                  <a:ext uri="{FF2B5EF4-FFF2-40B4-BE49-F238E27FC236}">
                    <a16:creationId xmlns:a16="http://schemas.microsoft.com/office/drawing/2014/main" id="{58E46573-3317-E1A7-941A-4210960126F1}"/>
                  </a:ext>
                </a:extLst>
              </p:cNvPr>
              <p:cNvSpPr/>
              <p:nvPr/>
            </p:nvSpPr>
            <p:spPr>
              <a:xfrm>
                <a:off x="6676102" y="770361"/>
                <a:ext cx="11389449"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CD7AAA41-84B1-6075-C174-1EE0F104038A}"/>
                  </a:ext>
                </a:extLst>
              </p:cNvPr>
              <p:cNvSpPr/>
              <p:nvPr/>
            </p:nvSpPr>
            <p:spPr>
              <a:xfrm rot="21378946" flipV="1">
                <a:off x="6489377" y="230161"/>
                <a:ext cx="1421517" cy="800384"/>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B46FD80D-6966-A9AB-D961-618C844C9F14}"/>
                </a:ext>
              </a:extLst>
            </p:cNvPr>
            <p:cNvSpPr txBox="1"/>
            <p:nvPr/>
          </p:nvSpPr>
          <p:spPr>
            <a:xfrm>
              <a:off x="6783220" y="983932"/>
              <a:ext cx="11614912" cy="1526501"/>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Trang tính tổng hợp dữ liệu tài chính gia đình </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Trả lời cá nhân">
            <a:extLst>
              <a:ext uri="{FF2B5EF4-FFF2-40B4-BE49-F238E27FC236}">
                <a16:creationId xmlns:a16="http://schemas.microsoft.com/office/drawing/2014/main" id="{13369905-265E-35FE-B46A-F6A371776467}"/>
              </a:ext>
            </a:extLst>
          </p:cNvPr>
          <p:cNvGrpSpPr/>
          <p:nvPr/>
        </p:nvGrpSpPr>
        <p:grpSpPr>
          <a:xfrm>
            <a:off x="722549" y="1606608"/>
            <a:ext cx="10360893" cy="2831200"/>
            <a:chOff x="722549" y="2215665"/>
            <a:chExt cx="10360893" cy="2831200"/>
          </a:xfrm>
        </p:grpSpPr>
        <p:grpSp>
          <p:nvGrpSpPr>
            <p:cNvPr id="4" name="Group 3">
              <a:extLst>
                <a:ext uri="{FF2B5EF4-FFF2-40B4-BE49-F238E27FC236}">
                  <a16:creationId xmlns:a16="http://schemas.microsoft.com/office/drawing/2014/main" id="{4FFB6CA3-303F-D7AB-9219-3710EF986AD9}"/>
                </a:ext>
              </a:extLst>
            </p:cNvPr>
            <p:cNvGrpSpPr/>
            <p:nvPr/>
          </p:nvGrpSpPr>
          <p:grpSpPr>
            <a:xfrm>
              <a:off x="722549" y="2215665"/>
              <a:ext cx="10360893" cy="2831200"/>
              <a:chOff x="751424" y="4271768"/>
              <a:chExt cx="10360893" cy="3074633"/>
            </a:xfrm>
          </p:grpSpPr>
          <p:grpSp>
            <p:nvGrpSpPr>
              <p:cNvPr id="6" name="Group 5">
                <a:extLst>
                  <a:ext uri="{FF2B5EF4-FFF2-40B4-BE49-F238E27FC236}">
                    <a16:creationId xmlns:a16="http://schemas.microsoft.com/office/drawing/2014/main" id="{8F8BCD06-696E-2DA5-5E11-AE12FFABB6BD}"/>
                  </a:ext>
                </a:extLst>
              </p:cNvPr>
              <p:cNvGrpSpPr/>
              <p:nvPr/>
            </p:nvGrpSpPr>
            <p:grpSpPr>
              <a:xfrm>
                <a:off x="751424" y="4271768"/>
                <a:ext cx="10340110" cy="3074633"/>
                <a:chOff x="748591" y="4323722"/>
                <a:chExt cx="10193330" cy="3074633"/>
              </a:xfrm>
            </p:grpSpPr>
            <p:sp>
              <p:nvSpPr>
                <p:cNvPr id="10" name="Rectangle: Rounded Corners 9">
                  <a:extLst>
                    <a:ext uri="{FF2B5EF4-FFF2-40B4-BE49-F238E27FC236}">
                      <a16:creationId xmlns:a16="http://schemas.microsoft.com/office/drawing/2014/main" id="{4B0602E5-F5B5-E893-B5B4-1D8566FCB791}"/>
                    </a:ext>
                  </a:extLst>
                </p:cNvPr>
                <p:cNvSpPr/>
                <p:nvPr/>
              </p:nvSpPr>
              <p:spPr>
                <a:xfrm>
                  <a:off x="1181534" y="4593966"/>
                  <a:ext cx="9760387" cy="28043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C6FF2A1-C017-3114-CB01-D333516C5D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7" name="Rectangle 6">
                <a:extLst>
                  <a:ext uri="{FF2B5EF4-FFF2-40B4-BE49-F238E27FC236}">
                    <a16:creationId xmlns:a16="http://schemas.microsoft.com/office/drawing/2014/main" id="{839BCCB5-3E2C-C76A-B042-57862C6B21D6}"/>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F9B74CE-E5BD-9DBC-7937-3420917A4E15}"/>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60FF1430-89E8-E517-6F4E-3430532F7523}"/>
                </a:ext>
              </a:extLst>
            </p:cNvPr>
            <p:cNvSpPr txBox="1"/>
            <p:nvPr/>
          </p:nvSpPr>
          <p:spPr>
            <a:xfrm>
              <a:off x="1615756" y="2622456"/>
              <a:ext cx="9312221" cy="2337884"/>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Đáp án:</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 Tên trang tính</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Dấu chấm than</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(3) Địa chỉ ô</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 Địa chỉ ô đó gồm tên Hàng và tên Cột</a:t>
              </a:r>
            </a:p>
          </p:txBody>
        </p:sp>
      </p:grpSp>
    </p:spTree>
    <p:extLst>
      <p:ext uri="{BB962C8B-B14F-4D97-AF65-F5344CB8AC3E}">
        <p14:creationId xmlns:p14="http://schemas.microsoft.com/office/powerpoint/2010/main" val="2989830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1490</TotalTime>
  <Words>1332</Words>
  <PresentationFormat>Widescreen</PresentationFormat>
  <Paragraphs>57</Paragraphs>
  <Slides>14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Arial-BoldMT</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2024-08-22T14:14:35Z</dcterms:modified>
</cp:coreProperties>
</file>