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7"/>
  </p:notesMasterIdLst>
  <p:sldIdLst>
    <p:sldId id="301" r:id="rId3"/>
    <p:sldId id="262" r:id="rId4"/>
    <p:sldId id="260" r:id="rId5"/>
    <p:sldId id="264" r:id="rId6"/>
    <p:sldId id="287" r:id="rId7"/>
    <p:sldId id="289" r:id="rId8"/>
    <p:sldId id="291" r:id="rId9"/>
    <p:sldId id="303" r:id="rId10"/>
    <p:sldId id="304" r:id="rId11"/>
    <p:sldId id="302" r:id="rId12"/>
    <p:sldId id="292" r:id="rId13"/>
    <p:sldId id="293" r:id="rId14"/>
    <p:sldId id="305" r:id="rId15"/>
    <p:sldId id="280" r:id="rId16"/>
  </p:sldIdLst>
  <p:sldSz cx="12192000" cy="6858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b="1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bg1"/>
        </a:solidFill>
        <a:effectDag name="">
          <a:cont type="tree" name="">
            <a:effect ref="fillLine"/>
            <a:outerShdw dist="38100" dir="13500000" algn="br">
              <a:schemeClr val="bg1">
                <a:lumMod val="200000"/>
                <a:satMod val="200000"/>
              </a:schemeClr>
            </a:outerShdw>
          </a:cont>
          <a:cont type="tree" name="">
            <a:effect ref="fillLine"/>
            <a:outerShdw dist="38100" dir="2700000" algn="tl">
              <a:schemeClr val="bg1">
                <a:lumMod val="60000"/>
                <a:satMod val="60000"/>
              </a:schemeClr>
            </a:outerShdw>
          </a:cont>
          <a:effect ref="fillLine"/>
        </a:effectDag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FF0000"/>
    <a:srgbClr val="FF9900"/>
    <a:srgbClr val="7B3BAB"/>
    <a:srgbClr val="9900FF"/>
    <a:srgbClr val="CC99FF"/>
    <a:srgbClr val="66FF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168" autoAdjust="0"/>
  </p:normalViewPr>
  <p:slideViewPr>
    <p:cSldViewPr snapToGrid="0">
      <p:cViewPr varScale="1">
        <p:scale>
          <a:sx n="63" d="100"/>
          <a:sy n="63" d="100"/>
        </p:scale>
        <p:origin x="780" y="5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604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04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604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fld id="{E75D86E3-9341-42D3-A0FC-77E762C3310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517603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03C14C4-551A-471C-8C49-864419892A00}" type="slidenum">
              <a:rPr lang="en-US"/>
              <a:pPr/>
              <a:t>2</a:t>
            </a:fld>
            <a:endParaRPr lang="en-US"/>
          </a:p>
        </p:txBody>
      </p:sp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428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927100"/>
            <a:ext cx="11988800" cy="4495800"/>
            <a:chOff x="0" y="584"/>
            <a:chExt cx="5664" cy="2832"/>
          </a:xfrm>
        </p:grpSpPr>
        <p:sp>
          <p:nvSpPr>
            <p:cNvPr id="2051" name="AutoShape 3"/>
            <p:cNvSpPr>
              <a:spLocks noChangeArrowheads="1"/>
            </p:cNvSpPr>
            <p:nvPr userDrawn="1"/>
          </p:nvSpPr>
          <p:spPr bwMode="auto">
            <a:xfrm>
              <a:off x="432" y="1304"/>
              <a:ext cx="4656" cy="2112"/>
            </a:xfrm>
            <a:prstGeom prst="roundRect">
              <a:avLst>
                <a:gd name="adj" fmla="val 1666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 b="0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52" name="Rectangle 4"/>
            <p:cNvSpPr>
              <a:spLocks noChangeArrowheads="1"/>
            </p:cNvSpPr>
            <p:nvPr userDrawn="1"/>
          </p:nvSpPr>
          <p:spPr bwMode="blackWhite">
            <a:xfrm>
              <a:off x="144" y="584"/>
              <a:ext cx="4512" cy="624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bg2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 b="0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53" name="AutoShape 5"/>
            <p:cNvSpPr>
              <a:spLocks noChangeArrowheads="1"/>
            </p:cNvSpPr>
            <p:nvPr userDrawn="1"/>
          </p:nvSpPr>
          <p:spPr bwMode="blackWhite">
            <a:xfrm>
              <a:off x="0" y="872"/>
              <a:ext cx="5664" cy="1152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4416" y="0"/>
                </a:cxn>
                <a:cxn ang="0">
                  <a:pos x="4917" y="500"/>
                </a:cxn>
                <a:cxn ang="0">
                  <a:pos x="4417" y="1000"/>
                </a:cxn>
                <a:cxn ang="0">
                  <a:pos x="0" y="1000"/>
                </a:cxn>
              </a:cxnLst>
              <a:rect l="T0" t="T1" r="T2" b="T3"/>
              <a:pathLst>
                <a:path w="4917" h="1000">
                  <a:moveTo>
                    <a:pt x="0" y="0"/>
                  </a:moveTo>
                  <a:lnTo>
                    <a:pt x="4416" y="0"/>
                  </a:lnTo>
                  <a:cubicBezTo>
                    <a:pt x="4693" y="0"/>
                    <a:pt x="4917" y="223"/>
                    <a:pt x="4917" y="500"/>
                  </a:cubicBezTo>
                  <a:cubicBezTo>
                    <a:pt x="4917" y="776"/>
                    <a:pt x="4693" y="999"/>
                    <a:pt x="4417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 b="0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2054" name="Line 6"/>
            <p:cNvSpPr>
              <a:spLocks noChangeShapeType="1"/>
            </p:cNvSpPr>
            <p:nvPr userDrawn="1"/>
          </p:nvSpPr>
          <p:spPr bwMode="auto">
            <a:xfrm>
              <a:off x="0" y="1928"/>
              <a:ext cx="5232" cy="0"/>
            </a:xfrm>
            <a:prstGeom prst="line">
              <a:avLst/>
            </a:prstGeom>
            <a:noFill/>
            <a:ln w="508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5" name="Rectangle 7"/>
          <p:cNvSpPr>
            <a:spLocks noGrp="1" noChangeArrowheads="1"/>
          </p:cNvSpPr>
          <p:nvPr>
            <p:ph type="ctrTitle"/>
          </p:nvPr>
        </p:nvSpPr>
        <p:spPr>
          <a:xfrm>
            <a:off x="304800" y="1427168"/>
            <a:ext cx="10769600" cy="1609725"/>
          </a:xfrm>
        </p:spPr>
        <p:txBody>
          <a:bodyPr/>
          <a:lstStyle>
            <a:lvl1pPr>
              <a:defRPr sz="4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subTitle" idx="1"/>
          </p:nvPr>
        </p:nvSpPr>
        <p:spPr>
          <a:xfrm>
            <a:off x="1422400" y="3441700"/>
            <a:ext cx="8839200" cy="1676400"/>
          </a:xfrm>
        </p:spPr>
        <p:txBody>
          <a:bodyPr/>
          <a:lstStyle>
            <a:lvl1pPr marL="0" indent="0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dt" sz="half" idx="2"/>
          </p:nvPr>
        </p:nvSpPr>
        <p:spPr>
          <a:xfrm>
            <a:off x="609600" y="6248400"/>
            <a:ext cx="2844800" cy="471488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ftr" sz="quarter" idx="3"/>
          </p:nvPr>
        </p:nvSpPr>
        <p:spPr>
          <a:xfrm>
            <a:off x="4165600" y="6253163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sldNum" sz="quarter" idx="4"/>
          </p:nvPr>
        </p:nvSpPr>
        <p:spPr>
          <a:xfrm>
            <a:off x="8737600" y="6248400"/>
            <a:ext cx="2844800" cy="471488"/>
          </a:xfrm>
        </p:spPr>
        <p:txBody>
          <a:bodyPr/>
          <a:lstStyle>
            <a:lvl1pPr>
              <a:defRPr/>
            </a:lvl1pPr>
          </a:lstStyle>
          <a:p>
            <a:fld id="{9B273BDF-6688-470F-85C5-0E994C46C9B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2A3DEAB-8DBE-4D7C-8415-7D4CCBF787D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00021" y="228600"/>
            <a:ext cx="2779183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353" y="228600"/>
            <a:ext cx="8136467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4F46F68-81A7-477C-AE0C-1FEEDC844D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354" y="228600"/>
            <a:ext cx="10687049" cy="9144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12800" y="1600200"/>
            <a:ext cx="10566400" cy="4419600"/>
          </a:xfrm>
        </p:spPr>
        <p:txBody>
          <a:bodyPr/>
          <a:lstStyle/>
          <a:p>
            <a:r>
              <a:rPr lang="en-US"/>
              <a:t>Click icon to add table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8400"/>
            <a:ext cx="3860800" cy="45720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8400"/>
            <a:ext cx="2844800" cy="457200"/>
          </a:xfrm>
        </p:spPr>
        <p:txBody>
          <a:bodyPr/>
          <a:lstStyle>
            <a:lvl1pPr>
              <a:defRPr/>
            </a:lvl1pPr>
          </a:lstStyle>
          <a:p>
            <a:fld id="{E66C2C7A-D675-4C98-9BAB-04BDD0E0E5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9B273BDF-6688-470F-85C5-0E994C46C9B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43291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148E56F-77D8-484E-B7DA-D363F7169BC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2655083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808A1B-269E-44F8-AFC7-3B70AF52822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21268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8581E38-40BE-4AB2-B213-444D51C25B5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37526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724D7C-287B-4BE6-8D3C-06F22BC0C451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203406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00C6E-B617-4774-8E12-1F73C8E478EA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667607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526DCB-D00B-4B46-AFBD-E3AE7BEDAAB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41853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48E56F-77D8-484E-B7DA-D363F7169BC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702D2A-C097-4344-8FD5-1E95CF70FB59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1453249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49A87CE-9F0B-4E67-8A6C-B507237F64D3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776947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0E87-38B1-4FE9-9418-22A5C66E6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36239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0E87-38B1-4FE9-9418-22A5C66E674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381432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0E87-38B1-4FE9-9418-22A5C66E67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503736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0E87-38B1-4FE9-9418-22A5C66E6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283286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0E87-38B1-4FE9-9418-22A5C66E67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60788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B70E87-38B1-4FE9-9418-22A5C66E6745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475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A3DEAB-8DBE-4D7C-8415-7D4CCBF787D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845012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F46F68-81A7-477C-AE0C-1FEEDC844D6C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849798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5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5808A1B-269E-44F8-AFC7-3B70AF52822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800" y="1600200"/>
            <a:ext cx="5181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181600" cy="4419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581E38-40BE-4AB2-B213-444D51C25B5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724D7C-287B-4BE6-8D3C-06F22BC0C45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C700C6E-B617-4774-8E12-1F73C8E478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526DCB-D00B-4B46-AFBD-E3AE7BEDAAB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5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702D2A-C097-4344-8FD5-1E95CF70FB5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9A87CE-9F0B-4E67-8A6C-B507237F64D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1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4.xml"/><Relationship Id="rId16" Type="http://schemas.openxmlformats.org/officeDocument/2006/relationships/slideLayout" Target="../slideLayouts/slideLayout28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22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152400"/>
            <a:ext cx="11582400" cy="6096000"/>
            <a:chOff x="0" y="96"/>
            <a:chExt cx="5472" cy="3840"/>
          </a:xfrm>
        </p:grpSpPr>
        <p:sp>
          <p:nvSpPr>
            <p:cNvPr id="1027" name="AutoShape 3"/>
            <p:cNvSpPr>
              <a:spLocks noChangeArrowheads="1"/>
            </p:cNvSpPr>
            <p:nvPr/>
          </p:nvSpPr>
          <p:spPr bwMode="auto">
            <a:xfrm>
              <a:off x="240" y="336"/>
              <a:ext cx="5232" cy="3600"/>
            </a:xfrm>
            <a:prstGeom prst="roundRect">
              <a:avLst>
                <a:gd name="adj" fmla="val 13727"/>
              </a:avLst>
            </a:prstGeom>
            <a:noFill/>
            <a:ln w="50800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 algn="ctr" eaLnBrk="1" hangingPunct="1"/>
              <a:endParaRPr lang="en-US" sz="2400" b="0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28" name="AutoShape 4"/>
            <p:cNvSpPr>
              <a:spLocks noChangeArrowheads="1"/>
            </p:cNvSpPr>
            <p:nvPr/>
          </p:nvSpPr>
          <p:spPr bwMode="blackWhite">
            <a:xfrm>
              <a:off x="0" y="96"/>
              <a:ext cx="5376" cy="768"/>
            </a:xfrm>
            <a:custGeom>
              <a:avLst/>
              <a:gdLst>
                <a:gd name="G0" fmla="+- 1000 0 0"/>
                <a:gd name="G1" fmla="+- 1000 0 0"/>
                <a:gd name="G2" fmla="+- G0 0 G1"/>
                <a:gd name="G3" fmla="*/ G1 1 2"/>
                <a:gd name="G4" fmla="+- G0 0 G3"/>
                <a:gd name="T0" fmla="*/ 0 w 1000"/>
                <a:gd name="T1" fmla="*/ 0 h 1000"/>
                <a:gd name="T2" fmla="*/ G4 w 1000"/>
                <a:gd name="T3" fmla="*/ G1 h 1000"/>
              </a:gdLst>
              <a:ahLst/>
              <a:cxnLst>
                <a:cxn ang="0">
                  <a:pos x="0" y="0"/>
                </a:cxn>
                <a:cxn ang="0">
                  <a:pos x="6499" y="0"/>
                </a:cxn>
                <a:cxn ang="0">
                  <a:pos x="7000" y="500"/>
                </a:cxn>
                <a:cxn ang="0">
                  <a:pos x="6500" y="1000"/>
                </a:cxn>
                <a:cxn ang="0">
                  <a:pos x="0" y="1000"/>
                </a:cxn>
              </a:cxnLst>
              <a:rect l="T0" t="T1" r="T2" b="T3"/>
              <a:pathLst>
                <a:path w="7000" h="1000">
                  <a:moveTo>
                    <a:pt x="0" y="0"/>
                  </a:moveTo>
                  <a:lnTo>
                    <a:pt x="6499" y="0"/>
                  </a:lnTo>
                  <a:cubicBezTo>
                    <a:pt x="6776" y="0"/>
                    <a:pt x="7000" y="223"/>
                    <a:pt x="7000" y="500"/>
                  </a:cubicBezTo>
                  <a:cubicBezTo>
                    <a:pt x="7000" y="776"/>
                    <a:pt x="6776" y="999"/>
                    <a:pt x="6500" y="1000"/>
                  </a:cubicBezTo>
                  <a:lnTo>
                    <a:pt x="0" y="100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eaLnBrk="1" hangingPunct="1"/>
              <a:endParaRPr lang="en-US" sz="2400" b="0"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sp>
          <p:nvSpPr>
            <p:cNvPr id="1029" name="Line 5"/>
            <p:cNvSpPr>
              <a:spLocks noChangeShapeType="1"/>
            </p:cNvSpPr>
            <p:nvPr/>
          </p:nvSpPr>
          <p:spPr bwMode="auto">
            <a:xfrm>
              <a:off x="0" y="768"/>
              <a:ext cx="5088" cy="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30" name="Rectangle 6"/>
          <p:cNvSpPr>
            <a:spLocks noGrp="1" noChangeArrowheads="1"/>
          </p:cNvSpPr>
          <p:nvPr>
            <p:ph type="title"/>
          </p:nvPr>
        </p:nvSpPr>
        <p:spPr bwMode="auto">
          <a:xfrm>
            <a:off x="260354" y="228600"/>
            <a:ext cx="10687049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2800" y="1600200"/>
            <a:ext cx="10566400" cy="441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8400"/>
            <a:ext cx="3860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200" b="0">
                <a:solidFill>
                  <a:schemeClr val="tx1"/>
                </a:solidFill>
                <a:effectLst/>
              </a:defRPr>
            </a:lvl1pPr>
          </a:lstStyle>
          <a:p>
            <a:endParaRPr lang="en-US"/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8400"/>
            <a:ext cx="2844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 b="0">
                <a:solidFill>
                  <a:schemeClr val="tx1"/>
                </a:solidFill>
                <a:effectLst/>
                <a:latin typeface="Arial Black" pitchFamily="34" charset="0"/>
              </a:defRPr>
            </a:lvl1pPr>
          </a:lstStyle>
          <a:p>
            <a:fld id="{12B70E87-38B1-4FE9-9418-22A5C66E67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80000"/>
        <a:buFont typeface="Wingdings" pitchFamily="2" charset="2"/>
        <a:buChar char="l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l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chemeClr val="bg2"/>
        </a:buClr>
        <a:buSzPct val="40000"/>
        <a:buFont typeface="Wingdings" pitchFamily="2" charset="2"/>
        <a:buChar char="l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2B70E87-38B1-4FE9-9418-22A5C66E674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0916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wmf"/><Relationship Id="rId4" Type="http://schemas.openxmlformats.org/officeDocument/2006/relationships/oleObject" Target="../embeddings/oleObject9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3" Type="http://schemas.openxmlformats.org/officeDocument/2006/relationships/image" Target="../media/image10.wmf"/><Relationship Id="rId7" Type="http://schemas.openxmlformats.org/officeDocument/2006/relationships/image" Target="../media/image12.w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14.wmf"/><Relationship Id="rId5" Type="http://schemas.openxmlformats.org/officeDocument/2006/relationships/image" Target="../media/image11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1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oleObject" Target="../embeddings/oleObject6.bin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32310" y="288040"/>
            <a:ext cx="10687049" cy="914400"/>
          </a:xfrm>
        </p:spPr>
        <p:txBody>
          <a:bodyPr/>
          <a:lstStyle/>
          <a:p>
            <a:br>
              <a:rPr lang="en-US" sz="3000" dirty="0">
                <a:solidFill>
                  <a:schemeClr val="bg1"/>
                </a:solidFill>
                <a:latin typeface="Times New Roman" pitchFamily="18" charset="0"/>
              </a:rPr>
            </a:br>
            <a:r>
              <a:rPr lang="en-US" sz="3000" b="1" dirty="0">
                <a:solidFill>
                  <a:schemeClr val="bg1"/>
                </a:solidFill>
                <a:latin typeface="Times New Roman" pitchFamily="18" charset="0"/>
              </a:rPr>
              <a:t>CÂU HỎI KIỂM TRA BÀI CŨ </a:t>
            </a:r>
            <a:br>
              <a:rPr lang="en-US" sz="3000" b="1" dirty="0">
                <a:solidFill>
                  <a:schemeClr val="bg1"/>
                </a:solidFill>
                <a:latin typeface="Times New Roman" pitchFamily="18" charset="0"/>
              </a:rPr>
            </a:br>
            <a:endParaRPr lang="en-US" sz="3000" b="1" dirty="0">
              <a:solidFill>
                <a:schemeClr val="bg1"/>
              </a:solidFill>
            </a:endParaRPr>
          </a:p>
        </p:txBody>
      </p:sp>
      <p:sp>
        <p:nvSpPr>
          <p:cNvPr id="4" name="AutoShape 41"/>
          <p:cNvSpPr>
            <a:spLocks noChangeArrowheads="1"/>
          </p:cNvSpPr>
          <p:nvPr/>
        </p:nvSpPr>
        <p:spPr bwMode="auto">
          <a:xfrm>
            <a:off x="887682" y="3473126"/>
            <a:ext cx="3041501" cy="2229757"/>
          </a:xfrm>
          <a:prstGeom prst="roundRect">
            <a:avLst>
              <a:gd name="adj" fmla="val 13745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trạng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5" name="Group 16"/>
          <p:cNvGrpSpPr>
            <a:grpSpLocks/>
          </p:cNvGrpSpPr>
          <p:nvPr/>
        </p:nvGrpSpPr>
        <p:grpSpPr bwMode="auto">
          <a:xfrm>
            <a:off x="1412797" y="1890584"/>
            <a:ext cx="1548226" cy="1231052"/>
            <a:chOff x="2080" y="896"/>
            <a:chExt cx="1004" cy="805"/>
          </a:xfrm>
        </p:grpSpPr>
        <p:sp>
          <p:nvSpPr>
            <p:cNvPr id="6" name="Oval 17"/>
            <p:cNvSpPr>
              <a:spLocks noChangeArrowheads="1"/>
            </p:cNvSpPr>
            <p:nvPr/>
          </p:nvSpPr>
          <p:spPr bwMode="gray">
            <a:xfrm>
              <a:off x="2080" y="1133"/>
              <a:ext cx="168" cy="34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7" name="Oval 18"/>
            <p:cNvSpPr>
              <a:spLocks noChangeArrowheads="1"/>
            </p:cNvSpPr>
            <p:nvPr/>
          </p:nvSpPr>
          <p:spPr bwMode="gray">
            <a:xfrm>
              <a:off x="2080" y="1133"/>
              <a:ext cx="168" cy="34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Oval 19"/>
            <p:cNvSpPr>
              <a:spLocks noChangeArrowheads="1"/>
            </p:cNvSpPr>
            <p:nvPr/>
          </p:nvSpPr>
          <p:spPr bwMode="gray">
            <a:xfrm>
              <a:off x="2150" y="1133"/>
              <a:ext cx="933" cy="34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9" name="Oval 20"/>
            <p:cNvSpPr>
              <a:spLocks noChangeArrowheads="1"/>
            </p:cNvSpPr>
            <p:nvPr/>
          </p:nvSpPr>
          <p:spPr bwMode="gray">
            <a:xfrm>
              <a:off x="2151" y="1134"/>
              <a:ext cx="933" cy="340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0" name="Oval 21"/>
            <p:cNvSpPr>
              <a:spLocks noChangeArrowheads="1"/>
            </p:cNvSpPr>
            <p:nvPr/>
          </p:nvSpPr>
          <p:spPr bwMode="gray">
            <a:xfrm>
              <a:off x="2196" y="1132"/>
              <a:ext cx="840" cy="340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11" name="Group 22"/>
            <p:cNvGrpSpPr>
              <a:grpSpLocks/>
            </p:cNvGrpSpPr>
            <p:nvPr/>
          </p:nvGrpSpPr>
          <p:grpSpPr bwMode="auto">
            <a:xfrm>
              <a:off x="2210" y="896"/>
              <a:ext cx="813" cy="805"/>
              <a:chOff x="4166" y="1706"/>
              <a:chExt cx="1252" cy="1252"/>
            </a:xfrm>
          </p:grpSpPr>
          <p:sp>
            <p:nvSpPr>
              <p:cNvPr id="13" name="Oval 23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4" name="Oval 24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5" name="Oval 25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16" name="Oval 26"/>
              <p:cNvSpPr>
                <a:spLocks noChangeArrowheads="1"/>
              </p:cNvSpPr>
              <p:nvPr/>
            </p:nvSpPr>
            <p:spPr bwMode="gray">
              <a:xfrm>
                <a:off x="4263" y="1772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12" name="Text Box 27"/>
            <p:cNvSpPr txBox="1">
              <a:spLocks noChangeArrowheads="1"/>
            </p:cNvSpPr>
            <p:nvPr/>
          </p:nvSpPr>
          <p:spPr bwMode="gray">
            <a:xfrm>
              <a:off x="2322" y="1153"/>
              <a:ext cx="625" cy="302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anose="02020603050405020304" pitchFamily="18" charset="0"/>
                </a:rPr>
                <a:t> 1</a:t>
              </a:r>
            </a:p>
          </p:txBody>
        </p:sp>
      </p:grpSp>
      <p:grpSp>
        <p:nvGrpSpPr>
          <p:cNvPr id="17" name="Group 28"/>
          <p:cNvGrpSpPr>
            <a:grpSpLocks/>
          </p:cNvGrpSpPr>
          <p:nvPr/>
        </p:nvGrpSpPr>
        <p:grpSpPr bwMode="auto">
          <a:xfrm>
            <a:off x="5268690" y="1868846"/>
            <a:ext cx="1567542" cy="1203745"/>
            <a:chOff x="3631" y="896"/>
            <a:chExt cx="1073" cy="805"/>
          </a:xfrm>
        </p:grpSpPr>
        <p:sp>
          <p:nvSpPr>
            <p:cNvPr id="18" name="Oval 29"/>
            <p:cNvSpPr>
              <a:spLocks noChangeArrowheads="1"/>
            </p:cNvSpPr>
            <p:nvPr/>
          </p:nvSpPr>
          <p:spPr bwMode="gray">
            <a:xfrm>
              <a:off x="3631" y="1129"/>
              <a:ext cx="178" cy="34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9" name="Oval 30"/>
            <p:cNvSpPr>
              <a:spLocks noChangeArrowheads="1"/>
            </p:cNvSpPr>
            <p:nvPr/>
          </p:nvSpPr>
          <p:spPr bwMode="gray">
            <a:xfrm>
              <a:off x="3631" y="1129"/>
              <a:ext cx="1073" cy="34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alpha val="32001"/>
                  </a:schemeClr>
                </a:gs>
                <a:gs pos="100000">
                  <a:schemeClr val="hlink">
                    <a:gamma/>
                    <a:shade val="0"/>
                    <a:invGamma/>
                    <a:alpha val="89999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0" name="Oval 31"/>
            <p:cNvSpPr>
              <a:spLocks noChangeArrowheads="1"/>
            </p:cNvSpPr>
            <p:nvPr/>
          </p:nvSpPr>
          <p:spPr bwMode="gray">
            <a:xfrm>
              <a:off x="3701" y="1129"/>
              <a:ext cx="933" cy="34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1" name="Oval 32"/>
            <p:cNvSpPr>
              <a:spLocks noChangeArrowheads="1"/>
            </p:cNvSpPr>
            <p:nvPr/>
          </p:nvSpPr>
          <p:spPr bwMode="gray">
            <a:xfrm>
              <a:off x="3717" y="1134"/>
              <a:ext cx="933" cy="347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63529"/>
                    <a:invGamma/>
                  </a:schemeClr>
                </a:gs>
                <a:gs pos="100000">
                  <a:schemeClr val="hlink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2" name="Oval 33"/>
            <p:cNvSpPr>
              <a:spLocks noChangeArrowheads="1"/>
            </p:cNvSpPr>
            <p:nvPr/>
          </p:nvSpPr>
          <p:spPr bwMode="gray">
            <a:xfrm>
              <a:off x="3751" y="1128"/>
              <a:ext cx="841" cy="347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23" name="Group 34"/>
            <p:cNvGrpSpPr>
              <a:grpSpLocks/>
            </p:cNvGrpSpPr>
            <p:nvPr/>
          </p:nvGrpSpPr>
          <p:grpSpPr bwMode="auto">
            <a:xfrm>
              <a:off x="3766" y="896"/>
              <a:ext cx="814" cy="805"/>
              <a:chOff x="4166" y="1706"/>
              <a:chExt cx="1252" cy="1252"/>
            </a:xfrm>
          </p:grpSpPr>
          <p:sp>
            <p:nvSpPr>
              <p:cNvPr id="25" name="Oval 35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6" name="Oval 36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7" name="Oval 37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28" name="Oval 38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24" name="Text Box 39"/>
            <p:cNvSpPr txBox="1">
              <a:spLocks noChangeArrowheads="1"/>
            </p:cNvSpPr>
            <p:nvPr/>
          </p:nvSpPr>
          <p:spPr bwMode="gray">
            <a:xfrm>
              <a:off x="3876" y="1153"/>
              <a:ext cx="660" cy="30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anose="02020603050405020304" pitchFamily="18" charset="0"/>
                </a:rPr>
                <a:t> 2</a:t>
              </a:r>
            </a:p>
          </p:txBody>
        </p:sp>
      </p:grpSp>
      <p:grpSp>
        <p:nvGrpSpPr>
          <p:cNvPr id="29" name="Group 16"/>
          <p:cNvGrpSpPr>
            <a:grpSpLocks/>
          </p:cNvGrpSpPr>
          <p:nvPr/>
        </p:nvGrpSpPr>
        <p:grpSpPr bwMode="auto">
          <a:xfrm>
            <a:off x="8921730" y="1837445"/>
            <a:ext cx="1456555" cy="1196359"/>
            <a:chOff x="2080" y="896"/>
            <a:chExt cx="1004" cy="805"/>
          </a:xfrm>
        </p:grpSpPr>
        <p:sp>
          <p:nvSpPr>
            <p:cNvPr id="30" name="Oval 17"/>
            <p:cNvSpPr>
              <a:spLocks noChangeArrowheads="1"/>
            </p:cNvSpPr>
            <p:nvPr/>
          </p:nvSpPr>
          <p:spPr bwMode="gray">
            <a:xfrm>
              <a:off x="2080" y="1128"/>
              <a:ext cx="179" cy="34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tint val="0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tint val="0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Oval 18"/>
            <p:cNvSpPr>
              <a:spLocks noChangeArrowheads="1"/>
            </p:cNvSpPr>
            <p:nvPr/>
          </p:nvSpPr>
          <p:spPr bwMode="gray">
            <a:xfrm>
              <a:off x="2080" y="1128"/>
              <a:ext cx="179" cy="34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32001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Oval 19"/>
            <p:cNvSpPr>
              <a:spLocks noChangeArrowheads="1"/>
            </p:cNvSpPr>
            <p:nvPr/>
          </p:nvSpPr>
          <p:spPr bwMode="gray">
            <a:xfrm>
              <a:off x="2150" y="1128"/>
              <a:ext cx="933" cy="34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54118"/>
                    <a:invGamma/>
                  </a:schemeClr>
                </a:gs>
                <a:gs pos="50000">
                  <a:schemeClr val="accent1"/>
                </a:gs>
                <a:gs pos="100000">
                  <a:schemeClr val="accent1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Oval 20"/>
            <p:cNvSpPr>
              <a:spLocks noChangeArrowheads="1"/>
            </p:cNvSpPr>
            <p:nvPr/>
          </p:nvSpPr>
          <p:spPr bwMode="gray">
            <a:xfrm>
              <a:off x="2151" y="1129"/>
              <a:ext cx="933" cy="349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gamma/>
                    <a:shade val="63529"/>
                    <a:invGamma/>
                  </a:schemeClr>
                </a:gs>
                <a:gs pos="100000">
                  <a:schemeClr val="accent1">
                    <a:alpha val="0"/>
                  </a:schemeClr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4" name="Oval 21"/>
            <p:cNvSpPr>
              <a:spLocks noChangeArrowheads="1"/>
            </p:cNvSpPr>
            <p:nvPr/>
          </p:nvSpPr>
          <p:spPr bwMode="gray">
            <a:xfrm>
              <a:off x="2196" y="1127"/>
              <a:ext cx="840" cy="349"/>
            </a:xfrm>
            <a:prstGeom prst="ellipse">
              <a:avLst/>
            </a:prstGeom>
            <a:solidFill>
              <a:srgbClr val="333333"/>
            </a:soli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grpSp>
          <p:nvGrpSpPr>
            <p:cNvPr id="35" name="Group 22"/>
            <p:cNvGrpSpPr>
              <a:grpSpLocks/>
            </p:cNvGrpSpPr>
            <p:nvPr/>
          </p:nvGrpSpPr>
          <p:grpSpPr bwMode="auto">
            <a:xfrm>
              <a:off x="2210" y="896"/>
              <a:ext cx="813" cy="805"/>
              <a:chOff x="4166" y="1706"/>
              <a:chExt cx="1252" cy="1252"/>
            </a:xfrm>
          </p:grpSpPr>
          <p:sp>
            <p:nvSpPr>
              <p:cNvPr id="37" name="Oval 23"/>
              <p:cNvSpPr>
                <a:spLocks noChangeArrowheads="1"/>
              </p:cNvSpPr>
              <p:nvPr/>
            </p:nvSpPr>
            <p:spPr bwMode="gray">
              <a:xfrm>
                <a:off x="4166" y="1706"/>
                <a:ext cx="1252" cy="1252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46275"/>
                      <a:invGamma/>
                    </a:srgbClr>
                  </a:gs>
                  <a:gs pos="100000">
                    <a:srgbClr val="D6E1E2"/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8" name="Oval 24"/>
              <p:cNvSpPr>
                <a:spLocks noChangeArrowheads="1"/>
              </p:cNvSpPr>
              <p:nvPr/>
            </p:nvSpPr>
            <p:spPr bwMode="gray">
              <a:xfrm>
                <a:off x="4182" y="1713"/>
                <a:ext cx="1222" cy="122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alpha val="0"/>
                    </a:srgbClr>
                  </a:gs>
                  <a:gs pos="100000">
                    <a:srgbClr val="D6E1E2">
                      <a:gamma/>
                      <a:tint val="34902"/>
                      <a:invGamma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9" name="Oval 25"/>
              <p:cNvSpPr>
                <a:spLocks noChangeArrowheads="1"/>
              </p:cNvSpPr>
              <p:nvPr/>
            </p:nvSpPr>
            <p:spPr bwMode="gray">
              <a:xfrm>
                <a:off x="4195" y="1725"/>
                <a:ext cx="1162" cy="1141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shade val="79216"/>
                      <a:invGamma/>
                    </a:srgbClr>
                  </a:gs>
                  <a:gs pos="100000">
                    <a:srgbClr val="D6E1E2">
                      <a:alpha val="4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  <p:sp>
            <p:nvSpPr>
              <p:cNvPr id="40" name="Oval 26"/>
              <p:cNvSpPr>
                <a:spLocks noChangeArrowheads="1"/>
              </p:cNvSpPr>
              <p:nvPr/>
            </p:nvSpPr>
            <p:spPr bwMode="gray">
              <a:xfrm>
                <a:off x="4263" y="1757"/>
                <a:ext cx="1033" cy="926"/>
              </a:xfrm>
              <a:prstGeom prst="ellipse">
                <a:avLst/>
              </a:prstGeom>
              <a:gradFill rotWithShape="1">
                <a:gsLst>
                  <a:gs pos="0">
                    <a:srgbClr val="D6E1E2">
                      <a:gamma/>
                      <a:tint val="0"/>
                      <a:invGamma/>
                    </a:srgbClr>
                  </a:gs>
                  <a:gs pos="100000">
                    <a:srgbClr val="D6E1E2">
                      <a:alpha val="38000"/>
                    </a:srgbClr>
                  </a:gs>
                </a:gsLst>
                <a:lin ang="5400000" scaled="1"/>
              </a:gra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vert="eaVert" wrap="none" anchor="ctr"/>
              <a:lstStyle/>
              <a:p>
                <a:endParaRPr lang="en-US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  <p:sp>
          <p:nvSpPr>
            <p:cNvPr id="36" name="Text Box 27"/>
            <p:cNvSpPr txBox="1">
              <a:spLocks noChangeArrowheads="1"/>
            </p:cNvSpPr>
            <p:nvPr/>
          </p:nvSpPr>
          <p:spPr bwMode="gray">
            <a:xfrm>
              <a:off x="2293" y="1153"/>
              <a:ext cx="664" cy="3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sz="2400" dirty="0" err="1">
                  <a:solidFill>
                    <a:schemeClr val="tx1"/>
                  </a:solidFill>
                  <a:effectLst/>
                  <a:latin typeface="Times New Roman" panose="02020603050405020304" pitchFamily="18" charset="0"/>
                  <a:cs typeface="Times New Roman" panose="02020603050405020304" pitchFamily="18" charset="0"/>
                </a:rPr>
                <a:t>Câu</a:t>
              </a:r>
              <a:r>
                <a:rPr lang="en-US" sz="2400" dirty="0">
                  <a:solidFill>
                    <a:schemeClr val="tx1"/>
                  </a:solidFill>
                  <a:effectLst/>
                  <a:latin typeface="Times New Roman" pitchFamily="18" charset="0"/>
                  <a:cs typeface="Times New Roman" panose="02020603050405020304" pitchFamily="18" charset="0"/>
                </a:rPr>
                <a:t> 3</a:t>
              </a:r>
            </a:p>
          </p:txBody>
        </p:sp>
      </p:grpSp>
      <p:sp>
        <p:nvSpPr>
          <p:cNvPr id="41" name="AutoShape 41"/>
          <p:cNvSpPr>
            <a:spLocks noChangeArrowheads="1"/>
          </p:cNvSpPr>
          <p:nvPr/>
        </p:nvSpPr>
        <p:spPr bwMode="auto">
          <a:xfrm>
            <a:off x="4501595" y="3473126"/>
            <a:ext cx="2854548" cy="2229757"/>
          </a:xfrm>
          <a:prstGeom prst="roundRect">
            <a:avLst>
              <a:gd name="adj" fmla="val 13745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biết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2" name="AutoShape 41"/>
          <p:cNvSpPr>
            <a:spLocks noChangeArrowheads="1"/>
          </p:cNvSpPr>
          <p:nvPr/>
        </p:nvSpPr>
        <p:spPr bwMode="auto">
          <a:xfrm>
            <a:off x="7807817" y="3473125"/>
            <a:ext cx="3260517" cy="2229757"/>
          </a:xfrm>
          <a:prstGeom prst="roundRect">
            <a:avLst>
              <a:gd name="adj" fmla="val 13745"/>
            </a:avLst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anchor="ctr"/>
          <a:lstStyle/>
          <a:p>
            <a:pPr algn="just">
              <a:spcBef>
                <a:spcPct val="50000"/>
              </a:spcBef>
              <a:buFontTx/>
              <a:buChar char="•"/>
            </a:pPr>
            <a:r>
              <a:rPr lang="en-US" sz="2800"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Em hãy phát biểu và viết hệ thức của định luật Boyle – Mariotte.</a:t>
            </a:r>
            <a:endParaRPr lang="en-US" sz="2800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1" grpId="0" animBg="1"/>
      <p:bldP spid="4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3" descr="Sac-lo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2898" y="1453571"/>
            <a:ext cx="3354505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529122" y="1412772"/>
            <a:ext cx="5638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II. </a:t>
            </a:r>
            <a:r>
              <a:rPr lang="en-US" sz="2800" u="sng" dirty="0"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ĐỊNH LUẬT CHARLES</a:t>
            </a:r>
            <a:endParaRPr lang="en-US" sz="2800" b="1" u="sng" dirty="0">
              <a:solidFill>
                <a:srgbClr val="CC0099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14" name="Text Box 20"/>
          <p:cNvSpPr txBox="1">
            <a:spLocks noChangeArrowheads="1"/>
          </p:cNvSpPr>
          <p:nvPr/>
        </p:nvSpPr>
        <p:spPr bwMode="auto">
          <a:xfrm>
            <a:off x="706272" y="2061034"/>
            <a:ext cx="397351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>
                <a:effectLst/>
              </a:rPr>
              <a:t>2. </a:t>
            </a:r>
            <a:r>
              <a:rPr lang="en-US" sz="2800" b="1" u="sng" dirty="0" err="1">
                <a:effectLst/>
              </a:rPr>
              <a:t>Định</a:t>
            </a:r>
            <a:r>
              <a:rPr lang="en-US" sz="2800" b="1" u="sng" dirty="0">
                <a:effectLst/>
              </a:rPr>
              <a:t> </a:t>
            </a:r>
            <a:r>
              <a:rPr lang="en-US" sz="2800" b="1" u="sng" dirty="0" err="1">
                <a:effectLst/>
              </a:rPr>
              <a:t>luật</a:t>
            </a:r>
            <a:r>
              <a:rPr lang="en-US" sz="2800" b="1" u="sng" dirty="0">
                <a:effectLst/>
              </a:rPr>
              <a:t> </a:t>
            </a:r>
            <a:r>
              <a:rPr lang="en-US" sz="2800" u="sng" dirty="0">
                <a:effectLst/>
              </a:rPr>
              <a:t>Charles</a:t>
            </a:r>
            <a:r>
              <a:rPr lang="en-US" sz="2800" b="1" dirty="0">
                <a:effectLst/>
              </a:rPr>
              <a:t>:</a:t>
            </a:r>
          </a:p>
        </p:txBody>
      </p:sp>
      <p:sp>
        <p:nvSpPr>
          <p:cNvPr id="15" name="Text Box 21"/>
          <p:cNvSpPr txBox="1">
            <a:spLocks noChangeArrowheads="1"/>
          </p:cNvSpPr>
          <p:nvPr/>
        </p:nvSpPr>
        <p:spPr bwMode="auto">
          <a:xfrm>
            <a:off x="706272" y="2742911"/>
            <a:ext cx="27432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>
                <a:effectLst/>
              </a:rPr>
              <a:t>a. </a:t>
            </a:r>
            <a:r>
              <a:rPr lang="en-US" sz="2800" b="1" u="sng" dirty="0" err="1">
                <a:effectLst/>
              </a:rPr>
              <a:t>Định</a:t>
            </a:r>
            <a:r>
              <a:rPr lang="en-US" sz="2800" b="1" u="sng" dirty="0">
                <a:effectLst/>
              </a:rPr>
              <a:t> </a:t>
            </a:r>
            <a:r>
              <a:rPr lang="en-US" sz="2800" b="1" u="sng" dirty="0" err="1">
                <a:effectLst/>
              </a:rPr>
              <a:t>luật</a:t>
            </a:r>
            <a:r>
              <a:rPr lang="en-US" sz="2800" b="1" dirty="0">
                <a:effectLst/>
              </a:rPr>
              <a:t>:</a:t>
            </a:r>
          </a:p>
        </p:txBody>
      </p:sp>
      <p:sp>
        <p:nvSpPr>
          <p:cNvPr id="16" name="Text Box 22"/>
          <p:cNvSpPr txBox="1">
            <a:spLocks noChangeArrowheads="1"/>
          </p:cNvSpPr>
          <p:nvPr/>
        </p:nvSpPr>
        <p:spPr bwMode="auto">
          <a:xfrm>
            <a:off x="681522" y="5210236"/>
            <a:ext cx="2667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>
                <a:effectLst/>
              </a:rPr>
              <a:t>b. </a:t>
            </a:r>
            <a:r>
              <a:rPr lang="en-US" sz="2800" b="1" u="sng" dirty="0" err="1">
                <a:effectLst/>
              </a:rPr>
              <a:t>Biểu</a:t>
            </a:r>
            <a:r>
              <a:rPr lang="en-US" sz="2800" b="1" u="sng" dirty="0">
                <a:effectLst/>
              </a:rPr>
              <a:t> </a:t>
            </a:r>
            <a:r>
              <a:rPr lang="en-US" sz="2800" b="1" u="sng" dirty="0" err="1">
                <a:effectLst/>
              </a:rPr>
              <a:t>thức</a:t>
            </a:r>
            <a:r>
              <a:rPr lang="en-US" sz="2800" b="1" dirty="0">
                <a:effectLst/>
              </a:rPr>
              <a:t>:</a:t>
            </a:r>
          </a:p>
        </p:txBody>
      </p:sp>
      <p:sp>
        <p:nvSpPr>
          <p:cNvPr id="17" name="Text Box 23"/>
          <p:cNvSpPr txBox="1">
            <a:spLocks noChangeArrowheads="1"/>
          </p:cNvSpPr>
          <p:nvPr/>
        </p:nvSpPr>
        <p:spPr bwMode="auto">
          <a:xfrm>
            <a:off x="706272" y="3282750"/>
            <a:ext cx="6718110" cy="1643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2800" b="1" i="1" dirty="0">
                <a:solidFill>
                  <a:srgbClr val="000099"/>
                </a:solidFill>
                <a:effectLst/>
              </a:rPr>
              <a:t>	</a:t>
            </a:r>
            <a:r>
              <a:rPr lang="en-US" sz="2800" b="1" i="1" dirty="0" err="1">
                <a:solidFill>
                  <a:srgbClr val="000099"/>
                </a:solidFill>
                <a:effectLst/>
              </a:rPr>
              <a:t>Trong</a:t>
            </a:r>
            <a:r>
              <a:rPr lang="en-US" sz="2800" b="1" i="1" dirty="0">
                <a:solidFill>
                  <a:srgbClr val="000099"/>
                </a:solidFill>
                <a:effectLst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effectLst/>
              </a:rPr>
              <a:t>quá</a:t>
            </a:r>
            <a:r>
              <a:rPr lang="en-US" sz="2800" b="1" i="1" dirty="0">
                <a:solidFill>
                  <a:srgbClr val="000099"/>
                </a:solidFill>
                <a:effectLst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effectLst/>
              </a:rPr>
              <a:t>trình</a:t>
            </a:r>
            <a:r>
              <a:rPr lang="en-US" sz="2800" b="1" i="1" dirty="0">
                <a:solidFill>
                  <a:srgbClr val="000099"/>
                </a:solidFill>
                <a:effectLst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effectLst/>
              </a:rPr>
              <a:t>đẳng</a:t>
            </a:r>
            <a:r>
              <a:rPr lang="en-US" sz="2800" b="1" i="1" dirty="0">
                <a:solidFill>
                  <a:srgbClr val="000099"/>
                </a:solidFill>
                <a:effectLst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effectLst/>
              </a:rPr>
              <a:t>tích</a:t>
            </a:r>
            <a:r>
              <a:rPr lang="en-US" sz="2800" b="1" i="1" dirty="0">
                <a:solidFill>
                  <a:srgbClr val="000099"/>
                </a:solidFill>
                <a:effectLst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effectLst/>
              </a:rPr>
              <a:t>của</a:t>
            </a:r>
            <a:r>
              <a:rPr lang="en-US" sz="2800" b="1" i="1" dirty="0">
                <a:solidFill>
                  <a:srgbClr val="000099"/>
                </a:solidFill>
                <a:effectLst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effectLst/>
              </a:rPr>
              <a:t>một</a:t>
            </a:r>
            <a:r>
              <a:rPr lang="en-US" sz="2800" b="1" i="1" dirty="0">
                <a:solidFill>
                  <a:srgbClr val="000099"/>
                </a:solidFill>
                <a:effectLst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effectLst/>
              </a:rPr>
              <a:t>lượng</a:t>
            </a:r>
            <a:r>
              <a:rPr lang="en-US" sz="2800" b="1" i="1" dirty="0">
                <a:solidFill>
                  <a:srgbClr val="000099"/>
                </a:solidFill>
                <a:effectLst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effectLst/>
              </a:rPr>
              <a:t>khí</a:t>
            </a:r>
            <a:r>
              <a:rPr lang="en-US" sz="2800" b="1" i="1" dirty="0">
                <a:solidFill>
                  <a:srgbClr val="000099"/>
                </a:solidFill>
                <a:effectLst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effectLst/>
              </a:rPr>
              <a:t>nhất</a:t>
            </a:r>
            <a:r>
              <a:rPr lang="en-US" sz="2800" b="1" i="1" dirty="0">
                <a:solidFill>
                  <a:srgbClr val="000099"/>
                </a:solidFill>
                <a:effectLst/>
              </a:rPr>
              <a:t> </a:t>
            </a:r>
            <a:r>
              <a:rPr lang="en-US" sz="2800" b="1" i="1" dirty="0" err="1">
                <a:solidFill>
                  <a:srgbClr val="000099"/>
                </a:solidFill>
                <a:effectLst/>
              </a:rPr>
              <a:t>định</a:t>
            </a:r>
            <a:r>
              <a:rPr lang="en-US" sz="2800" b="1" i="1" dirty="0">
                <a:solidFill>
                  <a:srgbClr val="000099"/>
                </a:solidFill>
                <a:effectLst/>
              </a:rPr>
              <a:t>, </a:t>
            </a:r>
            <a:r>
              <a:rPr lang="en-US" sz="2800" b="1" i="1" u="sng" dirty="0" err="1">
                <a:solidFill>
                  <a:srgbClr val="000099"/>
                </a:solidFill>
                <a:effectLst/>
              </a:rPr>
              <a:t>áp</a:t>
            </a:r>
            <a:r>
              <a:rPr lang="en-US" sz="2800" b="1" i="1" u="sng" dirty="0">
                <a:solidFill>
                  <a:srgbClr val="000099"/>
                </a:solidFill>
                <a:effectLst/>
              </a:rPr>
              <a:t> </a:t>
            </a:r>
            <a:r>
              <a:rPr lang="en-US" sz="2800" b="1" i="1" u="sng" dirty="0" err="1">
                <a:solidFill>
                  <a:srgbClr val="000099"/>
                </a:solidFill>
                <a:effectLst/>
              </a:rPr>
              <a:t>suất</a:t>
            </a:r>
            <a:r>
              <a:rPr lang="en-US" sz="2800" b="1" i="1" u="sng" dirty="0">
                <a:solidFill>
                  <a:srgbClr val="000099"/>
                </a:solidFill>
                <a:effectLst/>
              </a:rPr>
              <a:t> </a:t>
            </a:r>
            <a:r>
              <a:rPr lang="en-US" sz="2800" b="1" i="1" u="sng" dirty="0" err="1">
                <a:solidFill>
                  <a:srgbClr val="000099"/>
                </a:solidFill>
                <a:effectLst/>
              </a:rPr>
              <a:t>tỉ</a:t>
            </a:r>
            <a:r>
              <a:rPr lang="en-US" sz="2800" b="1" i="1" u="sng" dirty="0">
                <a:solidFill>
                  <a:srgbClr val="000099"/>
                </a:solidFill>
                <a:effectLst/>
              </a:rPr>
              <a:t> </a:t>
            </a:r>
            <a:r>
              <a:rPr lang="en-US" sz="2800" b="1" i="1" u="sng" dirty="0" err="1">
                <a:solidFill>
                  <a:srgbClr val="000099"/>
                </a:solidFill>
                <a:effectLst/>
              </a:rPr>
              <a:t>lệ</a:t>
            </a:r>
            <a:r>
              <a:rPr lang="en-US" sz="2800" b="1" i="1" u="sng" dirty="0">
                <a:solidFill>
                  <a:srgbClr val="000099"/>
                </a:solidFill>
                <a:effectLst/>
              </a:rPr>
              <a:t> </a:t>
            </a:r>
            <a:r>
              <a:rPr lang="en-US" sz="2800" b="1" i="1" u="sng" dirty="0" err="1">
                <a:solidFill>
                  <a:srgbClr val="000099"/>
                </a:solidFill>
                <a:effectLst/>
              </a:rPr>
              <a:t>thuận</a:t>
            </a:r>
            <a:r>
              <a:rPr lang="en-US" sz="2800" b="1" i="1" u="sng" dirty="0">
                <a:solidFill>
                  <a:srgbClr val="000099"/>
                </a:solidFill>
                <a:effectLst/>
              </a:rPr>
              <a:t> </a:t>
            </a:r>
            <a:r>
              <a:rPr lang="en-US" sz="2800" b="1" i="1" u="sng" dirty="0" err="1">
                <a:solidFill>
                  <a:srgbClr val="000099"/>
                </a:solidFill>
                <a:effectLst/>
              </a:rPr>
              <a:t>với</a:t>
            </a:r>
            <a:r>
              <a:rPr lang="en-US" sz="2800" b="1" i="1" u="sng" dirty="0">
                <a:solidFill>
                  <a:srgbClr val="000099"/>
                </a:solidFill>
                <a:effectLst/>
              </a:rPr>
              <a:t> </a:t>
            </a:r>
            <a:r>
              <a:rPr lang="en-US" sz="2800" b="1" i="1" u="sng" dirty="0" err="1">
                <a:solidFill>
                  <a:srgbClr val="000099"/>
                </a:solidFill>
                <a:effectLst/>
              </a:rPr>
              <a:t>nhiệt</a:t>
            </a:r>
            <a:r>
              <a:rPr lang="en-US" sz="2800" b="1" i="1" u="sng" dirty="0">
                <a:solidFill>
                  <a:srgbClr val="000099"/>
                </a:solidFill>
                <a:effectLst/>
              </a:rPr>
              <a:t> </a:t>
            </a:r>
            <a:r>
              <a:rPr lang="en-US" sz="2800" b="1" i="1" u="sng" dirty="0" err="1">
                <a:solidFill>
                  <a:srgbClr val="000099"/>
                </a:solidFill>
                <a:effectLst/>
              </a:rPr>
              <a:t>độ</a:t>
            </a:r>
            <a:r>
              <a:rPr lang="en-US" sz="2800" b="1" i="1" u="sng" dirty="0">
                <a:solidFill>
                  <a:srgbClr val="000099"/>
                </a:solidFill>
                <a:effectLst/>
              </a:rPr>
              <a:t> </a:t>
            </a:r>
            <a:r>
              <a:rPr lang="en-US" sz="2800" b="1" i="1" u="sng" dirty="0" err="1">
                <a:solidFill>
                  <a:srgbClr val="000099"/>
                </a:solidFill>
                <a:effectLst/>
              </a:rPr>
              <a:t>tuyệt</a:t>
            </a:r>
            <a:r>
              <a:rPr lang="en-US" sz="2800" b="1" i="1" u="sng" dirty="0">
                <a:solidFill>
                  <a:srgbClr val="000099"/>
                </a:solidFill>
                <a:effectLst/>
              </a:rPr>
              <a:t> </a:t>
            </a:r>
            <a:r>
              <a:rPr lang="en-US" sz="2800" b="1" i="1" u="sng" dirty="0" err="1">
                <a:solidFill>
                  <a:srgbClr val="000099"/>
                </a:solidFill>
                <a:effectLst/>
              </a:rPr>
              <a:t>đối</a:t>
            </a:r>
            <a:r>
              <a:rPr lang="en-US" sz="2800" b="1" i="1" u="sng" dirty="0">
                <a:solidFill>
                  <a:srgbClr val="000099"/>
                </a:solidFill>
                <a:effectLst/>
              </a:rPr>
              <a:t>.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6342586"/>
              </p:ext>
            </p:extLst>
          </p:nvPr>
        </p:nvGraphicFramePr>
        <p:xfrm>
          <a:off x="3017838" y="5114925"/>
          <a:ext cx="1344612" cy="1017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3" imgW="545760" imgH="444240" progId="Equation.DSMT4">
                  <p:embed/>
                </p:oleObj>
              </mc:Choice>
              <mc:Fallback>
                <p:oleObj name="Equation" r:id="rId3" imgW="545760" imgH="444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17838" y="5114925"/>
                        <a:ext cx="1344612" cy="1017588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Rectangle 17">
            <a:extLst>
              <a:ext uri="{FF2B5EF4-FFF2-40B4-BE49-F238E27FC236}">
                <a16:creationId xmlns:a16="http://schemas.microsoft.com/office/drawing/2014/main" id="{4D818B67-1585-4908-9AA9-8CBF946761EC}"/>
              </a:ext>
            </a:extLst>
          </p:cNvPr>
          <p:cNvSpPr/>
          <p:nvPr/>
        </p:nvSpPr>
        <p:spPr>
          <a:xfrm>
            <a:off x="62861" y="289213"/>
            <a:ext cx="104444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UTM Caviar" panose="02040603050506020204" pitchFamily="18" charset="0"/>
              </a:rPr>
              <a:t>QU</a:t>
            </a:r>
            <a:r>
              <a:rPr lang="en-US" sz="40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UTM Caviar" panose="02040603050506020204" pitchFamily="18" charset="0"/>
              </a:rPr>
              <a:t>Á TRÌNH ĐẲNG TÍCH. ĐỊNH LUẬT CHARLES</a:t>
            </a:r>
            <a:endParaRPr lang="en-US" sz="4800" cap="none" spc="0" dirty="0">
              <a:ln w="0"/>
              <a:effectLst>
                <a:reflection blurRad="6350" stA="53000" endA="300" endPos="35500" dir="5400000" sy="-90000" algn="bl" rotWithShape="0"/>
              </a:effectLst>
              <a:latin typeface="UTM Caviar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  <p:bldP spid="15" grpId="0"/>
      <p:bldP spid="16" grpId="0"/>
      <p:bldP spid="1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3" name="Group 84"/>
          <p:cNvGrpSpPr>
            <a:grpSpLocks/>
          </p:cNvGrpSpPr>
          <p:nvPr/>
        </p:nvGrpSpPr>
        <p:grpSpPr bwMode="auto">
          <a:xfrm>
            <a:off x="5939864" y="2234632"/>
            <a:ext cx="4699000" cy="2881435"/>
            <a:chOff x="2608" y="960"/>
            <a:chExt cx="2960" cy="1951"/>
          </a:xfrm>
        </p:grpSpPr>
        <p:sp>
          <p:nvSpPr>
            <p:cNvPr id="95" name="Text Box 23"/>
            <p:cNvSpPr txBox="1">
              <a:spLocks noChangeArrowheads="1"/>
            </p:cNvSpPr>
            <p:nvPr/>
          </p:nvSpPr>
          <p:spPr bwMode="auto">
            <a:xfrm>
              <a:off x="2688" y="1660"/>
              <a:ext cx="455" cy="5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FF66"/>
                  </a:solidFill>
                  <a:effectLst/>
                  <a:cs typeface="Arial" charset="0"/>
                </a:rPr>
                <a:t>   </a:t>
              </a:r>
              <a:r>
                <a:rPr lang="en-US" b="1">
                  <a:effectLst/>
                  <a:cs typeface="Arial" charset="0"/>
                </a:rPr>
                <a:t>1,10</a:t>
              </a:r>
            </a:p>
          </p:txBody>
        </p:sp>
        <p:sp>
          <p:nvSpPr>
            <p:cNvPr id="96" name="Text Box 27"/>
            <p:cNvSpPr txBox="1">
              <a:spLocks noChangeArrowheads="1"/>
            </p:cNvSpPr>
            <p:nvPr/>
          </p:nvSpPr>
          <p:spPr bwMode="auto">
            <a:xfrm>
              <a:off x="2640" y="1327"/>
              <a:ext cx="453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b="1">
                  <a:solidFill>
                    <a:srgbClr val="FFFF66"/>
                  </a:solidFill>
                  <a:effectLst/>
                  <a:cs typeface="Arial" charset="0"/>
                </a:rPr>
                <a:t> </a:t>
              </a:r>
              <a:r>
                <a:rPr lang="en-US" b="1">
                  <a:effectLst/>
                  <a:cs typeface="Arial" charset="0"/>
                </a:rPr>
                <a:t>1,25</a:t>
              </a:r>
            </a:p>
          </p:txBody>
        </p:sp>
        <p:sp>
          <p:nvSpPr>
            <p:cNvPr id="97" name="Text Box 18"/>
            <p:cNvSpPr txBox="1">
              <a:spLocks noChangeArrowheads="1"/>
            </p:cNvSpPr>
            <p:nvPr/>
          </p:nvSpPr>
          <p:spPr bwMode="auto">
            <a:xfrm>
              <a:off x="3312" y="2601"/>
              <a:ext cx="34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b="1">
                  <a:effectLst/>
                  <a:cs typeface="Arial" charset="0"/>
                </a:rPr>
                <a:t>301</a:t>
              </a:r>
            </a:p>
          </p:txBody>
        </p:sp>
        <p:sp>
          <p:nvSpPr>
            <p:cNvPr id="98" name="Line 19"/>
            <p:cNvSpPr>
              <a:spLocks noChangeShapeType="1"/>
            </p:cNvSpPr>
            <p:nvPr/>
          </p:nvSpPr>
          <p:spPr bwMode="auto">
            <a:xfrm>
              <a:off x="3486" y="2266"/>
              <a:ext cx="0" cy="30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effectLst/>
              </a:endParaRPr>
            </a:p>
          </p:txBody>
        </p:sp>
        <p:sp>
          <p:nvSpPr>
            <p:cNvPr id="99" name="Text Box 20"/>
            <p:cNvSpPr txBox="1">
              <a:spLocks noChangeArrowheads="1"/>
            </p:cNvSpPr>
            <p:nvPr/>
          </p:nvSpPr>
          <p:spPr bwMode="auto">
            <a:xfrm>
              <a:off x="2724" y="2194"/>
              <a:ext cx="34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b="1">
                  <a:effectLst/>
                  <a:cs typeface="Arial" charset="0"/>
                </a:rPr>
                <a:t>1,0</a:t>
              </a:r>
            </a:p>
          </p:txBody>
        </p:sp>
        <p:sp>
          <p:nvSpPr>
            <p:cNvPr id="100" name="Line 21"/>
            <p:cNvSpPr>
              <a:spLocks noChangeShapeType="1"/>
            </p:cNvSpPr>
            <p:nvPr/>
          </p:nvSpPr>
          <p:spPr bwMode="auto">
            <a:xfrm flipH="1">
              <a:off x="2992" y="2270"/>
              <a:ext cx="48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effectLst/>
              </a:endParaRPr>
            </a:p>
          </p:txBody>
        </p:sp>
        <p:sp>
          <p:nvSpPr>
            <p:cNvPr id="101" name="Text Box 5"/>
            <p:cNvSpPr txBox="1">
              <a:spLocks noChangeArrowheads="1"/>
            </p:cNvSpPr>
            <p:nvPr/>
          </p:nvSpPr>
          <p:spPr bwMode="auto">
            <a:xfrm>
              <a:off x="2788" y="2468"/>
              <a:ext cx="173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b="1">
                  <a:effectLst/>
                  <a:cs typeface="Arial" charset="0"/>
                </a:rPr>
                <a:t>O</a:t>
              </a:r>
            </a:p>
          </p:txBody>
        </p:sp>
        <p:sp>
          <p:nvSpPr>
            <p:cNvPr id="102" name="Text Box 6"/>
            <p:cNvSpPr txBox="1">
              <a:spLocks noChangeArrowheads="1"/>
            </p:cNvSpPr>
            <p:nvPr/>
          </p:nvSpPr>
          <p:spPr bwMode="auto">
            <a:xfrm>
              <a:off x="2842" y="960"/>
              <a:ext cx="174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>
                  <a:effectLst/>
                  <a:cs typeface="Arial" charset="0"/>
                </a:rPr>
                <a:t>p</a:t>
              </a:r>
            </a:p>
          </p:txBody>
        </p:sp>
        <p:sp>
          <p:nvSpPr>
            <p:cNvPr id="103" name="Text Box 9"/>
            <p:cNvSpPr txBox="1">
              <a:spLocks noChangeArrowheads="1"/>
            </p:cNvSpPr>
            <p:nvPr/>
          </p:nvSpPr>
          <p:spPr bwMode="auto">
            <a:xfrm>
              <a:off x="3889" y="2591"/>
              <a:ext cx="34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b="1">
                  <a:effectLst/>
                  <a:cs typeface="Arial" charset="0"/>
                </a:rPr>
                <a:t>331</a:t>
              </a:r>
            </a:p>
          </p:txBody>
        </p:sp>
        <p:sp>
          <p:nvSpPr>
            <p:cNvPr id="104" name="Text Box 10"/>
            <p:cNvSpPr txBox="1">
              <a:spLocks noChangeArrowheads="1"/>
            </p:cNvSpPr>
            <p:nvPr/>
          </p:nvSpPr>
          <p:spPr bwMode="auto">
            <a:xfrm>
              <a:off x="4444" y="2591"/>
              <a:ext cx="34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b="1">
                  <a:effectLst/>
                  <a:cs typeface="Arial" charset="0"/>
                </a:rPr>
                <a:t>350</a:t>
              </a:r>
            </a:p>
          </p:txBody>
        </p:sp>
        <p:sp>
          <p:nvSpPr>
            <p:cNvPr id="105" name="Line 11"/>
            <p:cNvSpPr>
              <a:spLocks noChangeShapeType="1"/>
            </p:cNvSpPr>
            <p:nvPr/>
          </p:nvSpPr>
          <p:spPr bwMode="auto">
            <a:xfrm>
              <a:off x="4032" y="1921"/>
              <a:ext cx="0" cy="6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effectLst/>
              </a:endParaRPr>
            </a:p>
          </p:txBody>
        </p:sp>
        <p:sp>
          <p:nvSpPr>
            <p:cNvPr id="106" name="Line 12"/>
            <p:cNvSpPr>
              <a:spLocks noChangeShapeType="1"/>
            </p:cNvSpPr>
            <p:nvPr/>
          </p:nvSpPr>
          <p:spPr bwMode="auto">
            <a:xfrm>
              <a:off x="3004" y="2561"/>
              <a:ext cx="25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effectLst/>
              </a:endParaRPr>
            </a:p>
          </p:txBody>
        </p:sp>
        <p:sp>
          <p:nvSpPr>
            <p:cNvPr id="107" name="Line 16"/>
            <p:cNvSpPr>
              <a:spLocks noChangeShapeType="1"/>
            </p:cNvSpPr>
            <p:nvPr/>
          </p:nvSpPr>
          <p:spPr bwMode="auto">
            <a:xfrm flipV="1">
              <a:off x="3264" y="1200"/>
              <a:ext cx="1968" cy="1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effectLst/>
              </a:endParaRPr>
            </a:p>
          </p:txBody>
        </p:sp>
        <p:sp>
          <p:nvSpPr>
            <p:cNvPr id="108" name="Line 22"/>
            <p:cNvSpPr>
              <a:spLocks noChangeShapeType="1"/>
            </p:cNvSpPr>
            <p:nvPr/>
          </p:nvSpPr>
          <p:spPr bwMode="auto">
            <a:xfrm flipH="1">
              <a:off x="3004" y="1924"/>
              <a:ext cx="1043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effectLst/>
              </a:endParaRPr>
            </a:p>
          </p:txBody>
        </p:sp>
        <p:sp>
          <p:nvSpPr>
            <p:cNvPr id="109" name="Text Box 24"/>
            <p:cNvSpPr txBox="1">
              <a:spLocks noChangeArrowheads="1"/>
            </p:cNvSpPr>
            <p:nvPr/>
          </p:nvSpPr>
          <p:spPr bwMode="auto">
            <a:xfrm>
              <a:off x="4834" y="2591"/>
              <a:ext cx="348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b="1">
                  <a:effectLst/>
                  <a:cs typeface="Arial" charset="0"/>
                </a:rPr>
                <a:t>365</a:t>
              </a:r>
            </a:p>
          </p:txBody>
        </p:sp>
        <p:sp>
          <p:nvSpPr>
            <p:cNvPr id="110" name="Line 25"/>
            <p:cNvSpPr>
              <a:spLocks noChangeShapeType="1"/>
            </p:cNvSpPr>
            <p:nvPr/>
          </p:nvSpPr>
          <p:spPr bwMode="auto">
            <a:xfrm flipV="1">
              <a:off x="3001" y="1007"/>
              <a:ext cx="0" cy="155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effectLst/>
              </a:endParaRPr>
            </a:p>
          </p:txBody>
        </p:sp>
        <p:sp>
          <p:nvSpPr>
            <p:cNvPr id="111" name="Text Box 28"/>
            <p:cNvSpPr txBox="1">
              <a:spLocks noChangeArrowheads="1"/>
            </p:cNvSpPr>
            <p:nvPr/>
          </p:nvSpPr>
          <p:spPr bwMode="auto">
            <a:xfrm>
              <a:off x="3059" y="960"/>
              <a:ext cx="657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b="1">
                  <a:effectLst/>
                  <a:cs typeface="Arial" charset="0"/>
                </a:rPr>
                <a:t>10</a:t>
              </a:r>
              <a:r>
                <a:rPr lang="en-US" b="1" baseline="30000">
                  <a:effectLst/>
                  <a:cs typeface="Arial" charset="0"/>
                </a:rPr>
                <a:t>5</a:t>
              </a:r>
              <a:r>
                <a:rPr lang="en-US">
                  <a:effectLst/>
                  <a:cs typeface="Arial" charset="0"/>
                </a:rPr>
                <a:t> (Pa)</a:t>
              </a:r>
            </a:p>
          </p:txBody>
        </p:sp>
        <p:sp>
          <p:nvSpPr>
            <p:cNvPr id="112" name="Line 30"/>
            <p:cNvSpPr>
              <a:spLocks noChangeShapeType="1"/>
            </p:cNvSpPr>
            <p:nvPr/>
          </p:nvSpPr>
          <p:spPr bwMode="auto">
            <a:xfrm>
              <a:off x="4983" y="1392"/>
              <a:ext cx="0" cy="1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effectLst/>
              </a:endParaRPr>
            </a:p>
          </p:txBody>
        </p:sp>
        <p:sp>
          <p:nvSpPr>
            <p:cNvPr id="113" name="Line 32"/>
            <p:cNvSpPr>
              <a:spLocks noChangeShapeType="1"/>
            </p:cNvSpPr>
            <p:nvPr/>
          </p:nvSpPr>
          <p:spPr bwMode="auto">
            <a:xfrm>
              <a:off x="4608" y="1584"/>
              <a:ext cx="0" cy="96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effectLst/>
              </a:endParaRPr>
            </a:p>
          </p:txBody>
        </p:sp>
        <p:sp>
          <p:nvSpPr>
            <p:cNvPr id="114" name="Line 34"/>
            <p:cNvSpPr>
              <a:spLocks noChangeShapeType="1"/>
            </p:cNvSpPr>
            <p:nvPr/>
          </p:nvSpPr>
          <p:spPr bwMode="auto">
            <a:xfrm flipH="1">
              <a:off x="3052" y="1357"/>
              <a:ext cx="1892" cy="3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effectLst/>
              </a:endParaRPr>
            </a:p>
          </p:txBody>
        </p:sp>
        <p:sp>
          <p:nvSpPr>
            <p:cNvPr id="115" name="Line 35"/>
            <p:cNvSpPr>
              <a:spLocks noChangeShapeType="1"/>
            </p:cNvSpPr>
            <p:nvPr/>
          </p:nvSpPr>
          <p:spPr bwMode="auto">
            <a:xfrm flipH="1">
              <a:off x="2976" y="1584"/>
              <a:ext cx="1584" cy="4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effectLst/>
              </a:endParaRPr>
            </a:p>
          </p:txBody>
        </p:sp>
        <p:sp>
          <p:nvSpPr>
            <p:cNvPr id="116" name="Text Box 37"/>
            <p:cNvSpPr txBox="1">
              <a:spLocks noChangeArrowheads="1"/>
            </p:cNvSpPr>
            <p:nvPr/>
          </p:nvSpPr>
          <p:spPr bwMode="auto">
            <a:xfrm>
              <a:off x="2608" y="1486"/>
              <a:ext cx="371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/>
              <a:r>
                <a:rPr lang="en-US" b="1">
                  <a:effectLst/>
                  <a:cs typeface="Arial" charset="0"/>
                </a:rPr>
                <a:t>1,20</a:t>
              </a:r>
              <a:endParaRPr lang="vi-VN" b="1">
                <a:effectLst/>
                <a:cs typeface="Arial" charset="0"/>
              </a:endParaRPr>
            </a:p>
          </p:txBody>
        </p:sp>
      </p:grpSp>
      <p:sp>
        <p:nvSpPr>
          <p:cNvPr id="117" name="Text Box 40"/>
          <p:cNvSpPr txBox="1">
            <a:spLocks noChangeArrowheads="1"/>
          </p:cNvSpPr>
          <p:nvPr/>
        </p:nvSpPr>
        <p:spPr bwMode="auto">
          <a:xfrm>
            <a:off x="1201761" y="5654781"/>
            <a:ext cx="9788478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dirty="0" err="1">
                <a:solidFill>
                  <a:srgbClr val="C00000"/>
                </a:solidFill>
                <a:effectLst/>
              </a:rPr>
              <a:t>Nhận</a:t>
            </a:r>
            <a:r>
              <a:rPr lang="en-US" sz="2800" dirty="0">
                <a:solidFill>
                  <a:srgbClr val="C00000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</a:rPr>
              <a:t>xét</a:t>
            </a:r>
            <a:r>
              <a:rPr lang="en-US" sz="2800" dirty="0">
                <a:solidFill>
                  <a:srgbClr val="C00000"/>
                </a:solidFill>
                <a:effectLst/>
              </a:rPr>
              <a:t>: </a:t>
            </a:r>
            <a:r>
              <a:rPr lang="en-US" sz="2800" dirty="0" err="1">
                <a:effectLst/>
              </a:rPr>
              <a:t>Đồ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thị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là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một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đường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thẳng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kéo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dài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đi</a:t>
            </a:r>
            <a:r>
              <a:rPr lang="en-US" sz="2800" dirty="0">
                <a:effectLst/>
              </a:rPr>
              <a:t> qua </a:t>
            </a:r>
            <a:r>
              <a:rPr lang="en-US" sz="2800" dirty="0" err="1">
                <a:effectLst/>
              </a:rPr>
              <a:t>gốc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tọa</a:t>
            </a:r>
            <a:r>
              <a:rPr lang="en-US" sz="2800" dirty="0">
                <a:effectLst/>
              </a:rPr>
              <a:t> </a:t>
            </a:r>
            <a:r>
              <a:rPr lang="en-US" sz="2800" dirty="0" err="1">
                <a:effectLst/>
              </a:rPr>
              <a:t>độ</a:t>
            </a:r>
            <a:r>
              <a:rPr lang="en-US" sz="2800" dirty="0">
                <a:effectLst/>
              </a:rPr>
              <a:t>.</a:t>
            </a:r>
          </a:p>
        </p:txBody>
      </p:sp>
      <p:sp>
        <p:nvSpPr>
          <p:cNvPr id="118" name="Text Box 79"/>
          <p:cNvSpPr txBox="1">
            <a:spLocks noChangeArrowheads="1"/>
          </p:cNvSpPr>
          <p:nvPr/>
        </p:nvSpPr>
        <p:spPr bwMode="auto">
          <a:xfrm>
            <a:off x="671773" y="1476061"/>
            <a:ext cx="480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CC0099"/>
                </a:solidFill>
                <a:effectLst/>
              </a:rPr>
              <a:t>III. </a:t>
            </a:r>
            <a:r>
              <a:rPr lang="en-US" sz="2800" b="1" u="sng" dirty="0">
                <a:solidFill>
                  <a:srgbClr val="CC0099"/>
                </a:solidFill>
                <a:effectLst/>
              </a:rPr>
              <a:t>ĐƯỜNG ĐẲNG TÍCH</a:t>
            </a:r>
          </a:p>
        </p:txBody>
      </p:sp>
      <p:graphicFrame>
        <p:nvGraphicFramePr>
          <p:cNvPr id="119" name="Group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80528391"/>
              </p:ext>
            </p:extLst>
          </p:nvPr>
        </p:nvGraphicFramePr>
        <p:xfrm>
          <a:off x="592046" y="2044490"/>
          <a:ext cx="5017375" cy="3261720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176920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8289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6527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42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(10</a:t>
                      </a:r>
                      <a:r>
                        <a:rPr kumimoji="0" lang="en-US" sz="2800" b="1" u="none" strike="noStrike" cap="none" normalizeH="0" baseline="3000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Pa)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(K)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p/T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1041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22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1,10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2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1,20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506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1,25</a:t>
                      </a:r>
                      <a:endParaRPr kumimoji="0" lang="en-US" sz="28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</a:t>
                      </a: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8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20" name="Text Box 60"/>
          <p:cNvSpPr txBox="1">
            <a:spLocks noChangeArrowheads="1"/>
          </p:cNvSpPr>
          <p:nvPr/>
        </p:nvSpPr>
        <p:spPr bwMode="auto">
          <a:xfrm rot="10800000" flipV="1">
            <a:off x="3771414" y="2630771"/>
            <a:ext cx="21684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effectLst/>
              </a:rPr>
              <a:t>0,003322</a:t>
            </a:r>
          </a:p>
        </p:txBody>
      </p:sp>
      <p:sp>
        <p:nvSpPr>
          <p:cNvPr id="121" name="Text Box 61"/>
          <p:cNvSpPr txBox="1">
            <a:spLocks noChangeArrowheads="1"/>
          </p:cNvSpPr>
          <p:nvPr/>
        </p:nvSpPr>
        <p:spPr bwMode="auto">
          <a:xfrm rot="10800000" flipV="1">
            <a:off x="3782742" y="3413740"/>
            <a:ext cx="236671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effectLst/>
              </a:rPr>
              <a:t>0,003323</a:t>
            </a:r>
          </a:p>
        </p:txBody>
      </p:sp>
      <p:sp>
        <p:nvSpPr>
          <p:cNvPr id="122" name="Text Box 62"/>
          <p:cNvSpPr txBox="1">
            <a:spLocks noChangeArrowheads="1"/>
          </p:cNvSpPr>
          <p:nvPr/>
        </p:nvSpPr>
        <p:spPr bwMode="auto">
          <a:xfrm rot="10800000" flipV="1">
            <a:off x="3795880" y="4095885"/>
            <a:ext cx="2143984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effectLst/>
              </a:rPr>
              <a:t>0,003428</a:t>
            </a:r>
          </a:p>
        </p:txBody>
      </p:sp>
      <p:sp>
        <p:nvSpPr>
          <p:cNvPr id="123" name="Text Box 63"/>
          <p:cNvSpPr txBox="1">
            <a:spLocks noChangeArrowheads="1"/>
          </p:cNvSpPr>
          <p:nvPr/>
        </p:nvSpPr>
        <p:spPr bwMode="auto">
          <a:xfrm rot="10800000" flipV="1">
            <a:off x="3771414" y="4642016"/>
            <a:ext cx="216845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dirty="0">
                <a:solidFill>
                  <a:srgbClr val="C00000"/>
                </a:solidFill>
                <a:effectLst/>
              </a:rPr>
              <a:t>0,003424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2E45E39C-9E41-4EB3-81E8-8742671783A4}"/>
              </a:ext>
            </a:extLst>
          </p:cNvPr>
          <p:cNvSpPr/>
          <p:nvPr/>
        </p:nvSpPr>
        <p:spPr>
          <a:xfrm>
            <a:off x="62861" y="289213"/>
            <a:ext cx="104444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UTM Caviar" panose="02040603050506020204" pitchFamily="18" charset="0"/>
              </a:rPr>
              <a:t>QU</a:t>
            </a:r>
            <a:r>
              <a:rPr lang="en-US" sz="40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UTM Caviar" panose="02040603050506020204" pitchFamily="18" charset="0"/>
              </a:rPr>
              <a:t>Á TRÌNH ĐẲNG TÍCH. ĐỊNH LUẬT CHARLES</a:t>
            </a:r>
            <a:endParaRPr lang="en-US" sz="4800" cap="none" spc="0" dirty="0">
              <a:ln w="0"/>
              <a:effectLst>
                <a:reflection blurRad="6350" stA="53000" endA="300" endPos="35500" dir="5400000" sy="-90000" algn="bl" rotWithShape="0"/>
              </a:effectLst>
              <a:latin typeface="UTM Caviar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10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7" grpId="0"/>
      <p:bldP spid="120" grpId="0"/>
      <p:bldP spid="121" grpId="0"/>
      <p:bldP spid="122" grpId="0"/>
      <p:bldP spid="1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16"/>
          <p:cNvSpPr txBox="1">
            <a:spLocks noChangeArrowheads="1"/>
          </p:cNvSpPr>
          <p:nvPr/>
        </p:nvSpPr>
        <p:spPr bwMode="auto">
          <a:xfrm>
            <a:off x="561832" y="2045464"/>
            <a:ext cx="10424616" cy="11264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20000"/>
              </a:lnSpc>
              <a:spcBef>
                <a:spcPts val="0"/>
              </a:spcBef>
            </a:pPr>
            <a:r>
              <a:rPr lang="en-US" sz="2800" b="1" dirty="0">
                <a:effectLst/>
              </a:rPr>
              <a:t>	</a:t>
            </a:r>
            <a:r>
              <a:rPr lang="en-US" sz="2800" b="1" dirty="0" err="1">
                <a:effectLst/>
              </a:rPr>
              <a:t>Đường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đẳng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tích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là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đường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biểu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diễn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sự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biến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thiên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của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áp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suất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theo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nhiệt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độ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tuyệt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đối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khi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thể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tích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không</a:t>
            </a:r>
            <a:r>
              <a:rPr lang="en-US" sz="2800" b="1" dirty="0">
                <a:effectLst/>
              </a:rPr>
              <a:t> </a:t>
            </a:r>
            <a:r>
              <a:rPr lang="en-US" sz="2800" b="1" dirty="0" err="1">
                <a:effectLst/>
              </a:rPr>
              <a:t>đổi</a:t>
            </a:r>
            <a:r>
              <a:rPr lang="en-US" sz="2800" b="1" dirty="0">
                <a:effectLst/>
              </a:rPr>
              <a:t>.</a:t>
            </a:r>
          </a:p>
        </p:txBody>
      </p:sp>
      <p:sp>
        <p:nvSpPr>
          <p:cNvPr id="34" name="Text Box 79"/>
          <p:cNvSpPr txBox="1">
            <a:spLocks noChangeArrowheads="1"/>
          </p:cNvSpPr>
          <p:nvPr/>
        </p:nvSpPr>
        <p:spPr bwMode="auto">
          <a:xfrm>
            <a:off x="671773" y="1476061"/>
            <a:ext cx="480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CC0099"/>
                </a:solidFill>
                <a:effectLst/>
              </a:rPr>
              <a:t>III. </a:t>
            </a:r>
            <a:r>
              <a:rPr lang="en-US" sz="2800" b="1" u="sng" dirty="0">
                <a:solidFill>
                  <a:srgbClr val="CC0099"/>
                </a:solidFill>
                <a:effectLst/>
              </a:rPr>
              <a:t>ĐƯỜNG ĐẲNG TÍCH</a:t>
            </a:r>
          </a:p>
        </p:txBody>
      </p:sp>
      <p:grpSp>
        <p:nvGrpSpPr>
          <p:cNvPr id="38" name="Group 37"/>
          <p:cNvGrpSpPr/>
          <p:nvPr/>
        </p:nvGrpSpPr>
        <p:grpSpPr>
          <a:xfrm>
            <a:off x="3790665" y="3398172"/>
            <a:ext cx="3966949" cy="2756968"/>
            <a:chOff x="5791200" y="742950"/>
            <a:chExt cx="3505200" cy="2057400"/>
          </a:xfrm>
        </p:grpSpPr>
        <p:sp>
          <p:nvSpPr>
            <p:cNvPr id="39" name="Line 4"/>
            <p:cNvSpPr>
              <a:spLocks noChangeShapeType="1"/>
            </p:cNvSpPr>
            <p:nvPr/>
          </p:nvSpPr>
          <p:spPr bwMode="auto">
            <a:xfrm flipV="1">
              <a:off x="6096000" y="827088"/>
              <a:ext cx="0" cy="16430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effectLst/>
              </a:endParaRPr>
            </a:p>
          </p:txBody>
        </p:sp>
        <p:sp>
          <p:nvSpPr>
            <p:cNvPr id="40" name="Line 5"/>
            <p:cNvSpPr>
              <a:spLocks noChangeShapeType="1"/>
            </p:cNvSpPr>
            <p:nvPr/>
          </p:nvSpPr>
          <p:spPr bwMode="auto">
            <a:xfrm>
              <a:off x="6096000" y="2470150"/>
              <a:ext cx="1973263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effectLst/>
              </a:endParaRPr>
            </a:p>
          </p:txBody>
        </p:sp>
        <p:sp>
          <p:nvSpPr>
            <p:cNvPr id="41" name="Text Box 7"/>
            <p:cNvSpPr txBox="1">
              <a:spLocks noChangeArrowheads="1"/>
            </p:cNvSpPr>
            <p:nvPr/>
          </p:nvSpPr>
          <p:spPr bwMode="auto">
            <a:xfrm>
              <a:off x="6119813" y="742950"/>
              <a:ext cx="346075" cy="344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2400" dirty="0">
                  <a:effectLst/>
                </a:rPr>
                <a:t>P </a:t>
              </a:r>
            </a:p>
          </p:txBody>
        </p:sp>
        <p:sp>
          <p:nvSpPr>
            <p:cNvPr id="42" name="Text Box 8"/>
            <p:cNvSpPr txBox="1">
              <a:spLocks noChangeArrowheads="1"/>
            </p:cNvSpPr>
            <p:nvPr/>
          </p:nvSpPr>
          <p:spPr bwMode="auto">
            <a:xfrm>
              <a:off x="8034338" y="2239963"/>
              <a:ext cx="652462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>
                  <a:effectLst/>
                </a:rPr>
                <a:t>T(K)</a:t>
              </a:r>
            </a:p>
          </p:txBody>
        </p:sp>
        <p:sp>
          <p:nvSpPr>
            <p:cNvPr id="43" name="Line 9"/>
            <p:cNvSpPr>
              <a:spLocks noChangeShapeType="1"/>
            </p:cNvSpPr>
            <p:nvPr/>
          </p:nvSpPr>
          <p:spPr bwMode="auto">
            <a:xfrm flipV="1">
              <a:off x="6611938" y="995363"/>
              <a:ext cx="1312862" cy="10620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effectLst/>
              </a:endParaRPr>
            </a:p>
          </p:txBody>
        </p:sp>
        <p:sp>
          <p:nvSpPr>
            <p:cNvPr id="44" name="Line 10"/>
            <p:cNvSpPr>
              <a:spLocks noChangeShapeType="1"/>
            </p:cNvSpPr>
            <p:nvPr/>
          </p:nvSpPr>
          <p:spPr bwMode="auto">
            <a:xfrm flipV="1">
              <a:off x="6122988" y="2133600"/>
              <a:ext cx="395287" cy="3365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effectLst/>
              </a:endParaRPr>
            </a:p>
          </p:txBody>
        </p:sp>
        <p:sp>
          <p:nvSpPr>
            <p:cNvPr id="45" name="Line 11"/>
            <p:cNvSpPr>
              <a:spLocks noChangeShapeType="1"/>
            </p:cNvSpPr>
            <p:nvPr/>
          </p:nvSpPr>
          <p:spPr bwMode="auto">
            <a:xfrm flipV="1">
              <a:off x="6781800" y="1636713"/>
              <a:ext cx="1579563" cy="588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effectLst/>
              </a:endParaRPr>
            </a:p>
          </p:txBody>
        </p:sp>
        <p:sp>
          <p:nvSpPr>
            <p:cNvPr id="46" name="Line 12"/>
            <p:cNvSpPr>
              <a:spLocks noChangeShapeType="1"/>
            </p:cNvSpPr>
            <p:nvPr/>
          </p:nvSpPr>
          <p:spPr bwMode="auto">
            <a:xfrm flipV="1">
              <a:off x="6134100" y="2259013"/>
              <a:ext cx="542925" cy="211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effectLst/>
              </a:endParaRPr>
            </a:p>
          </p:txBody>
        </p:sp>
        <p:sp>
          <p:nvSpPr>
            <p:cNvPr id="47" name="Text Box 13"/>
            <p:cNvSpPr txBox="1">
              <a:spLocks noChangeArrowheads="1"/>
            </p:cNvSpPr>
            <p:nvPr/>
          </p:nvSpPr>
          <p:spPr bwMode="auto">
            <a:xfrm>
              <a:off x="7268369" y="926443"/>
              <a:ext cx="457200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dirty="0">
                  <a:effectLst/>
                </a:rPr>
                <a:t>V</a:t>
              </a:r>
              <a:r>
                <a:rPr lang="en-US" baseline="-25000" dirty="0">
                  <a:effectLst/>
                </a:rPr>
                <a:t>1</a:t>
              </a:r>
              <a:endParaRPr lang="en-US" dirty="0">
                <a:effectLst/>
              </a:endParaRPr>
            </a:p>
          </p:txBody>
        </p:sp>
        <p:sp>
          <p:nvSpPr>
            <p:cNvPr id="48" name="Text Box 14"/>
            <p:cNvSpPr txBox="1">
              <a:spLocks noChangeArrowheads="1"/>
            </p:cNvSpPr>
            <p:nvPr/>
          </p:nvSpPr>
          <p:spPr bwMode="auto">
            <a:xfrm>
              <a:off x="8112125" y="1741958"/>
              <a:ext cx="574675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dirty="0">
                  <a:effectLst/>
                </a:rPr>
                <a:t>V</a:t>
              </a:r>
              <a:r>
                <a:rPr lang="en-US" baseline="-25000" dirty="0">
                  <a:effectLst/>
                </a:rPr>
                <a:t>2</a:t>
              </a:r>
              <a:endParaRPr lang="en-US" dirty="0">
                <a:effectLst/>
              </a:endParaRPr>
            </a:p>
          </p:txBody>
        </p:sp>
        <p:sp>
          <p:nvSpPr>
            <p:cNvPr id="49" name="Text Box 15"/>
            <p:cNvSpPr txBox="1">
              <a:spLocks noChangeArrowheads="1"/>
            </p:cNvSpPr>
            <p:nvPr/>
          </p:nvSpPr>
          <p:spPr bwMode="auto">
            <a:xfrm>
              <a:off x="8229600" y="1247775"/>
              <a:ext cx="1066800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dirty="0">
                  <a:effectLst/>
                </a:rPr>
                <a:t>V</a:t>
              </a:r>
              <a:r>
                <a:rPr lang="en-US" baseline="-25000" dirty="0">
                  <a:effectLst/>
                </a:rPr>
                <a:t>1 </a:t>
              </a:r>
              <a:r>
                <a:rPr lang="en-US" dirty="0">
                  <a:effectLst/>
                </a:rPr>
                <a:t>&lt; V</a:t>
              </a:r>
              <a:r>
                <a:rPr lang="en-US" baseline="-25000" dirty="0">
                  <a:effectLst/>
                </a:rPr>
                <a:t>2</a:t>
              </a:r>
              <a:endParaRPr lang="en-US" dirty="0">
                <a:effectLst/>
              </a:endParaRPr>
            </a:p>
          </p:txBody>
        </p:sp>
        <p:sp>
          <p:nvSpPr>
            <p:cNvPr id="50" name="Text Box 34"/>
            <p:cNvSpPr txBox="1">
              <a:spLocks noChangeArrowheads="1"/>
            </p:cNvSpPr>
            <p:nvPr/>
          </p:nvSpPr>
          <p:spPr bwMode="auto">
            <a:xfrm>
              <a:off x="5791200" y="2400300"/>
              <a:ext cx="457200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effectLst/>
                </a:rPr>
                <a:t>0</a:t>
              </a: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D4E77430-C84E-4EAC-B89A-BECCDF808CBC}"/>
              </a:ext>
            </a:extLst>
          </p:cNvPr>
          <p:cNvSpPr/>
          <p:nvPr/>
        </p:nvSpPr>
        <p:spPr>
          <a:xfrm>
            <a:off x="62861" y="289213"/>
            <a:ext cx="104444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UTM Caviar" panose="02040603050506020204" pitchFamily="18" charset="0"/>
              </a:rPr>
              <a:t>QU</a:t>
            </a:r>
            <a:r>
              <a:rPr lang="en-US" sz="40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UTM Caviar" panose="02040603050506020204" pitchFamily="18" charset="0"/>
              </a:rPr>
              <a:t>Á TRÌNH ĐẲNG TÍCH. ĐỊNH LUẬT CHARLES</a:t>
            </a:r>
            <a:endParaRPr lang="en-US" sz="4800" cap="none" spc="0" dirty="0">
              <a:ln w="0"/>
              <a:effectLst>
                <a:reflection blurRad="6350" stA="53000" endA="300" endPos="35500" dir="5400000" sy="-90000" algn="bl" rotWithShape="0"/>
              </a:effectLst>
              <a:latin typeface="UTM Caviar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79"/>
          <p:cNvSpPr txBox="1">
            <a:spLocks noChangeArrowheads="1"/>
          </p:cNvSpPr>
          <p:nvPr/>
        </p:nvSpPr>
        <p:spPr bwMode="auto">
          <a:xfrm>
            <a:off x="671773" y="1476061"/>
            <a:ext cx="48006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CC0099"/>
                </a:solidFill>
                <a:effectLst/>
              </a:rPr>
              <a:t>III. </a:t>
            </a:r>
            <a:r>
              <a:rPr lang="en-US" sz="2800" b="1" u="sng" dirty="0">
                <a:solidFill>
                  <a:srgbClr val="CC0099"/>
                </a:solidFill>
                <a:effectLst/>
              </a:rPr>
              <a:t>ĐƯỜNG ĐẲNG TÍCH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7912289" y="2369737"/>
            <a:ext cx="3966949" cy="2756968"/>
            <a:chOff x="5791200" y="742950"/>
            <a:chExt cx="3505200" cy="2057400"/>
          </a:xfrm>
        </p:grpSpPr>
        <p:sp>
          <p:nvSpPr>
            <p:cNvPr id="7" name="Line 4"/>
            <p:cNvSpPr>
              <a:spLocks noChangeShapeType="1"/>
            </p:cNvSpPr>
            <p:nvPr/>
          </p:nvSpPr>
          <p:spPr bwMode="auto">
            <a:xfrm flipV="1">
              <a:off x="6096000" y="827088"/>
              <a:ext cx="0" cy="16430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effectLst/>
              </a:endParaRPr>
            </a:p>
          </p:txBody>
        </p:sp>
        <p:sp>
          <p:nvSpPr>
            <p:cNvPr id="8" name="Line 5"/>
            <p:cNvSpPr>
              <a:spLocks noChangeShapeType="1"/>
            </p:cNvSpPr>
            <p:nvPr/>
          </p:nvSpPr>
          <p:spPr bwMode="auto">
            <a:xfrm>
              <a:off x="6096000" y="2470150"/>
              <a:ext cx="1973263" cy="1588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 type="stealth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effectLst/>
              </a:endParaRPr>
            </a:p>
          </p:txBody>
        </p:sp>
        <p:sp>
          <p:nvSpPr>
            <p:cNvPr id="9" name="Text Box 7"/>
            <p:cNvSpPr txBox="1">
              <a:spLocks noChangeArrowheads="1"/>
            </p:cNvSpPr>
            <p:nvPr/>
          </p:nvSpPr>
          <p:spPr bwMode="auto">
            <a:xfrm>
              <a:off x="6119813" y="742950"/>
              <a:ext cx="346075" cy="3445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sz="2400" dirty="0">
                  <a:effectLst/>
                </a:rPr>
                <a:t>P </a:t>
              </a:r>
            </a:p>
          </p:txBody>
        </p:sp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8034338" y="2239963"/>
              <a:ext cx="652462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>
                  <a:effectLst/>
                </a:rPr>
                <a:t>T(K)</a:t>
              </a:r>
            </a:p>
          </p:txBody>
        </p:sp>
        <p:sp>
          <p:nvSpPr>
            <p:cNvPr id="11" name="Line 9"/>
            <p:cNvSpPr>
              <a:spLocks noChangeShapeType="1"/>
            </p:cNvSpPr>
            <p:nvPr/>
          </p:nvSpPr>
          <p:spPr bwMode="auto">
            <a:xfrm flipV="1">
              <a:off x="6611938" y="995363"/>
              <a:ext cx="1312862" cy="10620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effectLst/>
              </a:endParaRPr>
            </a:p>
          </p:txBody>
        </p:sp>
        <p:sp>
          <p:nvSpPr>
            <p:cNvPr id="12" name="Line 10"/>
            <p:cNvSpPr>
              <a:spLocks noChangeShapeType="1"/>
            </p:cNvSpPr>
            <p:nvPr/>
          </p:nvSpPr>
          <p:spPr bwMode="auto">
            <a:xfrm flipV="1">
              <a:off x="6122988" y="2133600"/>
              <a:ext cx="395287" cy="33655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effectLst/>
              </a:endParaRPr>
            </a:p>
          </p:txBody>
        </p:sp>
        <p:sp>
          <p:nvSpPr>
            <p:cNvPr id="13" name="Line 11"/>
            <p:cNvSpPr>
              <a:spLocks noChangeShapeType="1"/>
            </p:cNvSpPr>
            <p:nvPr/>
          </p:nvSpPr>
          <p:spPr bwMode="auto">
            <a:xfrm flipV="1">
              <a:off x="6781800" y="1636713"/>
              <a:ext cx="1579563" cy="58896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effectLst/>
              </a:endParaRPr>
            </a:p>
          </p:txBody>
        </p:sp>
        <p:sp>
          <p:nvSpPr>
            <p:cNvPr id="14" name="Line 12"/>
            <p:cNvSpPr>
              <a:spLocks noChangeShapeType="1"/>
            </p:cNvSpPr>
            <p:nvPr/>
          </p:nvSpPr>
          <p:spPr bwMode="auto">
            <a:xfrm flipV="1">
              <a:off x="6134100" y="2259013"/>
              <a:ext cx="542925" cy="211137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>
                <a:effectLst/>
              </a:endParaRPr>
            </a:p>
          </p:txBody>
        </p:sp>
        <p:sp>
          <p:nvSpPr>
            <p:cNvPr id="15" name="Text Box 13"/>
            <p:cNvSpPr txBox="1">
              <a:spLocks noChangeArrowheads="1"/>
            </p:cNvSpPr>
            <p:nvPr/>
          </p:nvSpPr>
          <p:spPr bwMode="auto">
            <a:xfrm>
              <a:off x="7268369" y="926443"/>
              <a:ext cx="457200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dirty="0">
                  <a:effectLst/>
                </a:rPr>
                <a:t>V</a:t>
              </a:r>
              <a:r>
                <a:rPr lang="en-US" baseline="-25000" dirty="0">
                  <a:effectLst/>
                </a:rPr>
                <a:t>1</a:t>
              </a:r>
              <a:endParaRPr lang="en-US" dirty="0">
                <a:effectLst/>
              </a:endParaRPr>
            </a:p>
          </p:txBody>
        </p:sp>
        <p:sp>
          <p:nvSpPr>
            <p:cNvPr id="16" name="Text Box 14"/>
            <p:cNvSpPr txBox="1">
              <a:spLocks noChangeArrowheads="1"/>
            </p:cNvSpPr>
            <p:nvPr/>
          </p:nvSpPr>
          <p:spPr bwMode="auto">
            <a:xfrm>
              <a:off x="8112125" y="1741958"/>
              <a:ext cx="574675" cy="3683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dirty="0">
                  <a:effectLst/>
                </a:rPr>
                <a:t>V</a:t>
              </a:r>
              <a:r>
                <a:rPr lang="en-US" baseline="-25000" dirty="0">
                  <a:effectLst/>
                </a:rPr>
                <a:t>2</a:t>
              </a:r>
              <a:endParaRPr lang="en-US" dirty="0">
                <a:effectLst/>
              </a:endParaRPr>
            </a:p>
          </p:txBody>
        </p:sp>
        <p:sp>
          <p:nvSpPr>
            <p:cNvPr id="17" name="Text Box 15"/>
            <p:cNvSpPr txBox="1">
              <a:spLocks noChangeArrowheads="1"/>
            </p:cNvSpPr>
            <p:nvPr/>
          </p:nvSpPr>
          <p:spPr bwMode="auto">
            <a:xfrm>
              <a:off x="8229600" y="1247775"/>
              <a:ext cx="1066800" cy="3698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>
                <a:spcBef>
                  <a:spcPct val="50000"/>
                </a:spcBef>
              </a:pPr>
              <a:r>
                <a:rPr lang="en-US" dirty="0">
                  <a:effectLst/>
                </a:rPr>
                <a:t>V</a:t>
              </a:r>
              <a:r>
                <a:rPr lang="en-US" baseline="-25000" dirty="0">
                  <a:effectLst/>
                </a:rPr>
                <a:t>1 </a:t>
              </a:r>
              <a:r>
                <a:rPr lang="en-US" dirty="0">
                  <a:effectLst/>
                </a:rPr>
                <a:t>&lt; V</a:t>
              </a:r>
              <a:r>
                <a:rPr lang="en-US" baseline="-25000" dirty="0">
                  <a:effectLst/>
                </a:rPr>
                <a:t>2</a:t>
              </a:r>
              <a:endParaRPr lang="en-US" dirty="0">
                <a:effectLst/>
              </a:endParaRPr>
            </a:p>
          </p:txBody>
        </p:sp>
        <p:sp>
          <p:nvSpPr>
            <p:cNvPr id="18" name="Text Box 34"/>
            <p:cNvSpPr txBox="1">
              <a:spLocks noChangeArrowheads="1"/>
            </p:cNvSpPr>
            <p:nvPr/>
          </p:nvSpPr>
          <p:spPr bwMode="auto">
            <a:xfrm>
              <a:off x="5791200" y="2400300"/>
              <a:ext cx="457200" cy="4000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000">
                  <a:effectLst/>
                </a:rPr>
                <a:t>0</a:t>
              </a:r>
            </a:p>
          </p:txBody>
        </p:sp>
      </p:grpSp>
      <p:sp>
        <p:nvSpPr>
          <p:cNvPr id="19" name="Text Box 17"/>
          <p:cNvSpPr txBox="1">
            <a:spLocks noChangeArrowheads="1"/>
          </p:cNvSpPr>
          <p:nvPr/>
        </p:nvSpPr>
        <p:spPr bwMode="auto">
          <a:xfrm>
            <a:off x="771328" y="2562968"/>
            <a:ext cx="7140961" cy="3625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Là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đường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thẳng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kéo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dài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đi</a:t>
            </a:r>
            <a:r>
              <a:rPr lang="en-US" sz="2800" b="0" dirty="0">
                <a:effectLst/>
              </a:rPr>
              <a:t> qua </a:t>
            </a:r>
            <a:r>
              <a:rPr lang="en-US" sz="2800" b="0" dirty="0" err="1">
                <a:effectLst/>
              </a:rPr>
              <a:t>gốc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tọa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độ</a:t>
            </a:r>
            <a:r>
              <a:rPr lang="en-US" sz="2800" b="0" dirty="0">
                <a:effectLst/>
              </a:rPr>
              <a:t>.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Ứng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với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các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thể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tích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khác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nhau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của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cùng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một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lượng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khí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thì</a:t>
            </a:r>
            <a:r>
              <a:rPr lang="en-US" sz="2800" b="0" dirty="0">
                <a:effectLst/>
              </a:rPr>
              <a:t> ta </a:t>
            </a:r>
            <a:r>
              <a:rPr lang="en-US" sz="2800" b="0" dirty="0" err="1">
                <a:effectLst/>
              </a:rPr>
              <a:t>có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những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đường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đẳng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tích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khác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nhau</a:t>
            </a:r>
            <a:r>
              <a:rPr lang="en-US" sz="2800" b="0" dirty="0">
                <a:effectLst/>
              </a:rPr>
              <a:t>.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  <a:buFont typeface="Wingdings" pitchFamily="2" charset="2"/>
              <a:buChar char="Ø"/>
            </a:pP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Đường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đẳng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tích</a:t>
            </a:r>
            <a:r>
              <a:rPr lang="en-US" sz="2800" b="0" dirty="0">
                <a:effectLst/>
              </a:rPr>
              <a:t> ở </a:t>
            </a:r>
            <a:r>
              <a:rPr lang="en-US" sz="2800" b="0" dirty="0" err="1">
                <a:effectLst/>
              </a:rPr>
              <a:t>trên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ứng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với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thể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tích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nhỏ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hơn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đường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đẳng</a:t>
            </a:r>
            <a:r>
              <a:rPr lang="en-US" sz="2800" b="0" dirty="0">
                <a:effectLst/>
              </a:rPr>
              <a:t> </a:t>
            </a:r>
            <a:r>
              <a:rPr lang="en-US" sz="2800" b="0" dirty="0" err="1">
                <a:effectLst/>
              </a:rPr>
              <a:t>tích</a:t>
            </a:r>
            <a:r>
              <a:rPr lang="en-US" sz="2800" b="0" dirty="0">
                <a:effectLst/>
              </a:rPr>
              <a:t> ở </a:t>
            </a:r>
            <a:r>
              <a:rPr lang="en-US" sz="2800" b="0" dirty="0" err="1">
                <a:effectLst/>
              </a:rPr>
              <a:t>dưới</a:t>
            </a:r>
            <a:r>
              <a:rPr lang="en-US" sz="2800" b="0" dirty="0">
                <a:effectLst/>
              </a:rPr>
              <a:t>.</a:t>
            </a:r>
          </a:p>
        </p:txBody>
      </p:sp>
      <p:sp>
        <p:nvSpPr>
          <p:cNvPr id="20" name="Text Box 30"/>
          <p:cNvSpPr txBox="1">
            <a:spLocks noChangeArrowheads="1"/>
          </p:cNvSpPr>
          <p:nvPr/>
        </p:nvSpPr>
        <p:spPr bwMode="auto">
          <a:xfrm>
            <a:off x="916674" y="1968198"/>
            <a:ext cx="1703696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 i="1" u="sng" dirty="0" err="1">
                <a:solidFill>
                  <a:srgbClr val="C00000"/>
                </a:solidFill>
                <a:effectLst/>
              </a:rPr>
              <a:t>Đặc</a:t>
            </a:r>
            <a:r>
              <a:rPr lang="en-US" sz="2800" b="1" i="1" u="sng" dirty="0">
                <a:solidFill>
                  <a:srgbClr val="C00000"/>
                </a:solidFill>
                <a:effectLst/>
              </a:rPr>
              <a:t> </a:t>
            </a:r>
            <a:r>
              <a:rPr lang="en-US" sz="2800" b="1" i="1" u="sng" dirty="0" err="1">
                <a:solidFill>
                  <a:srgbClr val="C00000"/>
                </a:solidFill>
                <a:effectLst/>
              </a:rPr>
              <a:t>điểm</a:t>
            </a:r>
            <a:r>
              <a:rPr lang="en-US" sz="2800" b="1" i="1" u="sng" dirty="0">
                <a:solidFill>
                  <a:srgbClr val="C00000"/>
                </a:solidFill>
                <a:effectLst/>
              </a:rPr>
              <a:t>:</a:t>
            </a: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0227E655-E738-4329-87B2-78DC71F4BCAB}"/>
              </a:ext>
            </a:extLst>
          </p:cNvPr>
          <p:cNvSpPr/>
          <p:nvPr/>
        </p:nvSpPr>
        <p:spPr>
          <a:xfrm>
            <a:off x="62861" y="289213"/>
            <a:ext cx="104444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UTM Caviar" panose="02040603050506020204" pitchFamily="18" charset="0"/>
              </a:rPr>
              <a:t>QU</a:t>
            </a:r>
            <a:r>
              <a:rPr lang="en-US" sz="40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UTM Caviar" panose="02040603050506020204" pitchFamily="18" charset="0"/>
              </a:rPr>
              <a:t>Á TRÌNH ĐẲNG TÍCH. ĐỊNH LUẬT CHARLES</a:t>
            </a:r>
            <a:endParaRPr lang="en-US" sz="4800" cap="none" spc="0" dirty="0">
              <a:ln w="0"/>
              <a:effectLst>
                <a:reflection blurRad="6350" stA="53000" endA="300" endPos="35500" dir="5400000" sy="-90000" algn="bl" rotWithShape="0"/>
              </a:effectLst>
              <a:latin typeface="UTM Caviar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6597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4076535" y="341323"/>
            <a:ext cx="3360737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4200">
                <a:solidFill>
                  <a:schemeClr val="tx2"/>
                </a:solidFill>
                <a:latin typeface="Arial" charset="0"/>
              </a:defRPr>
            </a:lvl9pPr>
          </a:lstStyle>
          <a:p>
            <a:pPr algn="ctr"/>
            <a:r>
              <a:rPr lang="en-US" sz="2700" kern="0" dirty="0">
                <a:solidFill>
                  <a:schemeClr val="bg1"/>
                </a:solidFill>
                <a:effectDag name="">
                  <a:cont type="tree" name="">
                    <a:effect ref="fillLine"/>
                    <a:outerShdw dist="38100" dir="13500000" algn="br">
                      <a:srgbClr val="FFFFFF"/>
                    </a:outerShdw>
                  </a:cont>
                  <a:cont type="tree" name="">
                    <a:effect ref="fillLine"/>
                    <a:outerShdw dist="38100" dir="2700000" algn="tl">
                      <a:srgbClr val="999999"/>
                    </a:outerShdw>
                  </a:cont>
                  <a:effect ref="fillLine"/>
                </a:effectDag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  <a:endParaRPr lang="en-US" sz="2700" b="1" kern="0" dirty="0">
              <a:solidFill>
                <a:schemeClr val="bg1"/>
              </a:solidFill>
              <a:effectDag name="">
                <a:cont type="tree" name="">
                  <a:effect ref="fillLine"/>
                  <a:outerShdw dist="38100" dir="13500000" algn="br">
                    <a:srgbClr val="FFFFFF"/>
                  </a:outerShdw>
                </a:cont>
                <a:cont type="tree" name="">
                  <a:effect ref="fillLine"/>
                  <a:outerShdw dist="38100" dir="2700000" algn="tl">
                    <a:srgbClr val="999999"/>
                  </a:outerShdw>
                </a:cont>
                <a:effect ref="fillLine"/>
              </a:effectDag>
              <a:latin typeface="Times New Roman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 Box 23"/>
          <p:cNvSpPr txBox="1">
            <a:spLocks noChangeArrowheads="1"/>
          </p:cNvSpPr>
          <p:nvPr/>
        </p:nvSpPr>
        <p:spPr bwMode="auto">
          <a:xfrm>
            <a:off x="575481" y="4625322"/>
            <a:ext cx="11034784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700" b="0" dirty="0">
                <a:effectLst/>
              </a:rPr>
              <a:t>Ta </a:t>
            </a:r>
            <a:r>
              <a:rPr lang="en-US" sz="2700" b="0" dirty="0" err="1">
                <a:effectLst/>
              </a:rPr>
              <a:t>coi</a:t>
            </a:r>
            <a:r>
              <a:rPr lang="en-US" sz="2700" b="0" dirty="0">
                <a:effectLst/>
              </a:rPr>
              <a:t> </a:t>
            </a:r>
            <a:r>
              <a:rPr lang="en-US" sz="2700" b="0" dirty="0" err="1">
                <a:effectLst/>
              </a:rPr>
              <a:t>thể</a:t>
            </a:r>
            <a:r>
              <a:rPr lang="en-US" sz="2700" b="0" dirty="0">
                <a:effectLst/>
              </a:rPr>
              <a:t> </a:t>
            </a:r>
            <a:r>
              <a:rPr lang="en-US" sz="2700" b="0" dirty="0" err="1">
                <a:effectLst/>
              </a:rPr>
              <a:t>tích</a:t>
            </a:r>
            <a:r>
              <a:rPr lang="en-US" sz="2700" b="0" dirty="0">
                <a:effectLst/>
              </a:rPr>
              <a:t> </a:t>
            </a:r>
            <a:r>
              <a:rPr lang="en-US" sz="2700" b="0" dirty="0" err="1">
                <a:effectLst/>
              </a:rPr>
              <a:t>của</a:t>
            </a:r>
            <a:r>
              <a:rPr lang="en-US" sz="2700" b="0" dirty="0">
                <a:effectLst/>
              </a:rPr>
              <a:t> </a:t>
            </a:r>
            <a:r>
              <a:rPr lang="en-US" sz="2700" b="0" dirty="0" err="1">
                <a:effectLst/>
              </a:rPr>
              <a:t>lốp</a:t>
            </a:r>
            <a:r>
              <a:rPr lang="en-US" sz="2700" b="0" dirty="0">
                <a:effectLst/>
              </a:rPr>
              <a:t> </a:t>
            </a:r>
            <a:r>
              <a:rPr lang="en-US" sz="2700" b="0" dirty="0" err="1">
                <a:effectLst/>
              </a:rPr>
              <a:t>xe</a:t>
            </a:r>
            <a:r>
              <a:rPr lang="en-US" sz="2700" b="0" dirty="0">
                <a:effectLst/>
              </a:rPr>
              <a:t> </a:t>
            </a:r>
            <a:r>
              <a:rPr lang="en-US" sz="2700" b="0" dirty="0" err="1">
                <a:effectLst/>
              </a:rPr>
              <a:t>là</a:t>
            </a:r>
            <a:r>
              <a:rPr lang="en-US" sz="2700" b="0" dirty="0">
                <a:effectLst/>
              </a:rPr>
              <a:t> </a:t>
            </a:r>
            <a:r>
              <a:rPr lang="en-US" sz="2700" b="0" dirty="0" err="1">
                <a:effectLst/>
              </a:rPr>
              <a:t>không</a:t>
            </a:r>
            <a:r>
              <a:rPr lang="en-US" sz="2700" b="0" dirty="0">
                <a:effectLst/>
              </a:rPr>
              <a:t> </a:t>
            </a:r>
            <a:r>
              <a:rPr lang="en-US" sz="2700" b="0" dirty="0" err="1">
                <a:effectLst/>
              </a:rPr>
              <a:t>đổi</a:t>
            </a:r>
            <a:r>
              <a:rPr lang="en-US" sz="2700" b="0" dirty="0">
                <a:effectLst/>
              </a:rPr>
              <a:t> </a:t>
            </a:r>
            <a:r>
              <a:rPr lang="en-US" sz="2700" b="0" dirty="0" err="1">
                <a:effectLst/>
              </a:rPr>
              <a:t>nên</a:t>
            </a:r>
            <a:r>
              <a:rPr lang="en-US" sz="2700" b="0" dirty="0">
                <a:effectLst/>
              </a:rPr>
              <a:t> ta </a:t>
            </a:r>
            <a:r>
              <a:rPr lang="en-US" sz="2700" b="0" dirty="0" err="1">
                <a:effectLst/>
              </a:rPr>
              <a:t>có</a:t>
            </a:r>
            <a:r>
              <a:rPr lang="en-US" sz="2700" b="0" dirty="0">
                <a:effectLst/>
              </a:rPr>
              <a:t> </a:t>
            </a:r>
            <a:r>
              <a:rPr lang="en-US" sz="2700" b="0" dirty="0" err="1">
                <a:effectLst/>
              </a:rPr>
              <a:t>thể</a:t>
            </a:r>
            <a:r>
              <a:rPr lang="en-US" sz="2700" b="0" dirty="0">
                <a:effectLst/>
              </a:rPr>
              <a:t> </a:t>
            </a:r>
            <a:r>
              <a:rPr lang="en-US" sz="2700" b="0" dirty="0" err="1">
                <a:effectLst/>
              </a:rPr>
              <a:t>áp</a:t>
            </a:r>
            <a:r>
              <a:rPr lang="en-US" sz="2700" b="0" dirty="0">
                <a:effectLst/>
              </a:rPr>
              <a:t> </a:t>
            </a:r>
            <a:r>
              <a:rPr lang="en-US" sz="2700" b="0" dirty="0" err="1">
                <a:effectLst/>
              </a:rPr>
              <a:t>dụng</a:t>
            </a:r>
            <a:r>
              <a:rPr lang="en-US" sz="2700" b="0" dirty="0">
                <a:effectLst/>
              </a:rPr>
              <a:t> ĐL Charles:</a:t>
            </a:r>
          </a:p>
        </p:txBody>
      </p:sp>
      <p:sp>
        <p:nvSpPr>
          <p:cNvPr id="6" name="Text Box 25"/>
          <p:cNvSpPr txBox="1">
            <a:spLocks noChangeArrowheads="1"/>
          </p:cNvSpPr>
          <p:nvPr/>
        </p:nvSpPr>
        <p:spPr bwMode="auto">
          <a:xfrm>
            <a:off x="5544971" y="4033644"/>
            <a:ext cx="1371600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700" b="1" u="sng" dirty="0" err="1">
                <a:effectLst/>
              </a:rPr>
              <a:t>Giải</a:t>
            </a:r>
            <a:r>
              <a:rPr lang="en-US" sz="2700" b="1" u="sng" dirty="0">
                <a:effectLst/>
              </a:rPr>
              <a:t>:</a:t>
            </a:r>
            <a:endParaRPr lang="en-US" sz="2700" dirty="0">
              <a:effectLst/>
            </a:endParaRPr>
          </a:p>
        </p:txBody>
      </p:sp>
      <p:sp>
        <p:nvSpPr>
          <p:cNvPr id="7" name="Text Box 28"/>
          <p:cNvSpPr txBox="1">
            <a:spLocks noChangeArrowheads="1"/>
          </p:cNvSpPr>
          <p:nvPr/>
        </p:nvSpPr>
        <p:spPr bwMode="auto">
          <a:xfrm>
            <a:off x="575480" y="1365912"/>
            <a:ext cx="10806753" cy="1338828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spcBef>
                <a:spcPct val="50000"/>
              </a:spcBef>
            </a:pPr>
            <a:r>
              <a:rPr lang="en-US" sz="2700" b="1" dirty="0" err="1">
                <a:effectLst/>
              </a:rPr>
              <a:t>Một</a:t>
            </a:r>
            <a:r>
              <a:rPr lang="en-US" sz="2700" b="1" dirty="0">
                <a:effectLst/>
              </a:rPr>
              <a:t> </a:t>
            </a:r>
            <a:r>
              <a:rPr lang="en-US" sz="2700" b="1" dirty="0" err="1">
                <a:effectLst/>
              </a:rPr>
              <a:t>chiếc</a:t>
            </a:r>
            <a:r>
              <a:rPr lang="en-US" sz="2700" b="1" dirty="0">
                <a:effectLst/>
              </a:rPr>
              <a:t> </a:t>
            </a:r>
            <a:r>
              <a:rPr lang="en-US" sz="2700" b="1" dirty="0" err="1">
                <a:effectLst/>
              </a:rPr>
              <a:t>lốp</a:t>
            </a:r>
            <a:r>
              <a:rPr lang="en-US" sz="2700" b="1" dirty="0">
                <a:effectLst/>
              </a:rPr>
              <a:t> </a:t>
            </a:r>
            <a:r>
              <a:rPr lang="en-US" sz="2700" b="1" dirty="0" err="1">
                <a:effectLst/>
              </a:rPr>
              <a:t>ôtô</a:t>
            </a:r>
            <a:r>
              <a:rPr lang="en-US" sz="2700" b="1" dirty="0">
                <a:effectLst/>
              </a:rPr>
              <a:t> </a:t>
            </a:r>
            <a:r>
              <a:rPr lang="en-US" sz="2700" b="1" dirty="0" err="1">
                <a:effectLst/>
              </a:rPr>
              <a:t>chứa</a:t>
            </a:r>
            <a:r>
              <a:rPr lang="en-US" sz="2700" b="1" dirty="0">
                <a:effectLst/>
              </a:rPr>
              <a:t> </a:t>
            </a:r>
            <a:r>
              <a:rPr lang="en-US" sz="2700" b="1" dirty="0" err="1">
                <a:effectLst/>
              </a:rPr>
              <a:t>không</a:t>
            </a:r>
            <a:r>
              <a:rPr lang="en-US" sz="2700" b="1" dirty="0">
                <a:effectLst/>
              </a:rPr>
              <a:t> </a:t>
            </a:r>
            <a:r>
              <a:rPr lang="en-US" sz="2700" b="1" dirty="0" err="1">
                <a:effectLst/>
              </a:rPr>
              <a:t>khí</a:t>
            </a:r>
            <a:r>
              <a:rPr lang="en-US" sz="2700" b="1" dirty="0">
                <a:effectLst/>
              </a:rPr>
              <a:t> </a:t>
            </a:r>
            <a:r>
              <a:rPr lang="en-US" sz="2700" b="1" dirty="0" err="1">
                <a:effectLst/>
              </a:rPr>
              <a:t>có</a:t>
            </a:r>
            <a:r>
              <a:rPr lang="en-US" sz="2700" b="1" dirty="0">
                <a:effectLst/>
              </a:rPr>
              <a:t> </a:t>
            </a:r>
            <a:r>
              <a:rPr lang="en-US" sz="2700" b="1" dirty="0" err="1">
                <a:effectLst/>
              </a:rPr>
              <a:t>áp</a:t>
            </a:r>
            <a:r>
              <a:rPr lang="en-US" sz="2700" b="1" dirty="0">
                <a:effectLst/>
              </a:rPr>
              <a:t> </a:t>
            </a:r>
            <a:r>
              <a:rPr lang="en-US" sz="2700" b="1" dirty="0" err="1">
                <a:effectLst/>
              </a:rPr>
              <a:t>suất</a:t>
            </a:r>
            <a:r>
              <a:rPr lang="en-US" sz="2700" b="1" dirty="0">
                <a:effectLst/>
              </a:rPr>
              <a:t> 5 </a:t>
            </a:r>
            <a:r>
              <a:rPr lang="en-US" sz="2700" dirty="0">
                <a:effectLst/>
              </a:rPr>
              <a:t>Pa</a:t>
            </a:r>
            <a:r>
              <a:rPr lang="en-US" sz="2700" b="1" dirty="0">
                <a:effectLst/>
              </a:rPr>
              <a:t> </a:t>
            </a:r>
            <a:r>
              <a:rPr lang="en-US" sz="2700" b="1" dirty="0" err="1">
                <a:effectLst/>
              </a:rPr>
              <a:t>và</a:t>
            </a:r>
            <a:r>
              <a:rPr lang="en-US" sz="2700" b="1" dirty="0">
                <a:effectLst/>
              </a:rPr>
              <a:t> </a:t>
            </a:r>
            <a:r>
              <a:rPr lang="en-US" sz="2700" b="1" dirty="0" err="1">
                <a:effectLst/>
              </a:rPr>
              <a:t>nhiệt</a:t>
            </a:r>
            <a:r>
              <a:rPr lang="en-US" sz="2700" b="1" dirty="0">
                <a:effectLst/>
              </a:rPr>
              <a:t> </a:t>
            </a:r>
            <a:r>
              <a:rPr lang="en-US" sz="2700" b="1" dirty="0" err="1">
                <a:effectLst/>
              </a:rPr>
              <a:t>độ</a:t>
            </a:r>
            <a:r>
              <a:rPr lang="en-US" sz="2700" b="1" dirty="0">
                <a:effectLst/>
              </a:rPr>
              <a:t> 25</a:t>
            </a:r>
            <a:r>
              <a:rPr lang="en-US" sz="2700" b="1" baseline="30000" dirty="0">
                <a:effectLst/>
              </a:rPr>
              <a:t>0</a:t>
            </a:r>
            <a:r>
              <a:rPr lang="en-US" sz="2700" b="1" dirty="0">
                <a:effectLst/>
              </a:rPr>
              <a:t>C. </a:t>
            </a:r>
            <a:r>
              <a:rPr lang="en-US" sz="2700" b="1" dirty="0" err="1">
                <a:effectLst/>
              </a:rPr>
              <a:t>Khi</a:t>
            </a:r>
            <a:r>
              <a:rPr lang="en-US" sz="2700" b="1" dirty="0">
                <a:effectLst/>
              </a:rPr>
              <a:t> </a:t>
            </a:r>
            <a:r>
              <a:rPr lang="en-US" sz="2700" b="1" dirty="0" err="1">
                <a:effectLst/>
              </a:rPr>
              <a:t>xe</a:t>
            </a:r>
            <a:r>
              <a:rPr lang="en-US" sz="2700" b="1" dirty="0">
                <a:effectLst/>
              </a:rPr>
              <a:t> </a:t>
            </a:r>
            <a:r>
              <a:rPr lang="en-US" sz="2700" b="1" dirty="0" err="1">
                <a:effectLst/>
              </a:rPr>
              <a:t>chạy</a:t>
            </a:r>
            <a:r>
              <a:rPr lang="en-US" sz="2700" b="1" dirty="0">
                <a:effectLst/>
              </a:rPr>
              <a:t> </a:t>
            </a:r>
            <a:r>
              <a:rPr lang="en-US" sz="2700" b="1" dirty="0" err="1">
                <a:effectLst/>
              </a:rPr>
              <a:t>nhanh</a:t>
            </a:r>
            <a:r>
              <a:rPr lang="en-US" sz="2700" b="1" dirty="0">
                <a:effectLst/>
              </a:rPr>
              <a:t>, </a:t>
            </a:r>
            <a:r>
              <a:rPr lang="en-US" sz="2700" b="1" dirty="0" err="1">
                <a:effectLst/>
              </a:rPr>
              <a:t>lốp</a:t>
            </a:r>
            <a:r>
              <a:rPr lang="en-US" sz="2700" b="1" dirty="0">
                <a:effectLst/>
              </a:rPr>
              <a:t> </a:t>
            </a:r>
            <a:r>
              <a:rPr lang="en-US" sz="2700" b="1" dirty="0" err="1">
                <a:effectLst/>
              </a:rPr>
              <a:t>xe</a:t>
            </a:r>
            <a:r>
              <a:rPr lang="en-US" sz="2700" b="1" dirty="0">
                <a:effectLst/>
              </a:rPr>
              <a:t> </a:t>
            </a:r>
            <a:r>
              <a:rPr lang="en-US" sz="2700" b="1" dirty="0" err="1">
                <a:effectLst/>
              </a:rPr>
              <a:t>nóng</a:t>
            </a:r>
            <a:r>
              <a:rPr lang="en-US" sz="2700" b="1" dirty="0">
                <a:effectLst/>
              </a:rPr>
              <a:t> </a:t>
            </a:r>
            <a:r>
              <a:rPr lang="en-US" sz="2700" b="1" dirty="0" err="1">
                <a:effectLst/>
              </a:rPr>
              <a:t>lên</a:t>
            </a:r>
            <a:r>
              <a:rPr lang="en-US" sz="2700" b="1" dirty="0">
                <a:effectLst/>
              </a:rPr>
              <a:t> </a:t>
            </a:r>
            <a:r>
              <a:rPr lang="en-US" sz="2700" b="1" dirty="0" err="1">
                <a:effectLst/>
              </a:rPr>
              <a:t>làm</a:t>
            </a:r>
            <a:r>
              <a:rPr lang="en-US" sz="2700" b="1" dirty="0">
                <a:effectLst/>
              </a:rPr>
              <a:t> </a:t>
            </a:r>
            <a:r>
              <a:rPr lang="en-US" sz="2700" b="1" dirty="0" err="1">
                <a:effectLst/>
              </a:rPr>
              <a:t>cho</a:t>
            </a:r>
            <a:r>
              <a:rPr lang="en-US" sz="2700" b="1" dirty="0">
                <a:effectLst/>
              </a:rPr>
              <a:t> </a:t>
            </a:r>
            <a:r>
              <a:rPr lang="en-US" sz="2700" b="1" dirty="0" err="1">
                <a:effectLst/>
              </a:rPr>
              <a:t>nhiệt</a:t>
            </a:r>
            <a:r>
              <a:rPr lang="en-US" sz="2700" b="1" dirty="0">
                <a:effectLst/>
              </a:rPr>
              <a:t> </a:t>
            </a:r>
            <a:r>
              <a:rPr lang="en-US" sz="2700" b="1" dirty="0" err="1">
                <a:effectLst/>
              </a:rPr>
              <a:t>độ</a:t>
            </a:r>
            <a:r>
              <a:rPr lang="en-US" sz="2700" b="1" dirty="0">
                <a:effectLst/>
              </a:rPr>
              <a:t> </a:t>
            </a:r>
            <a:r>
              <a:rPr lang="en-US" sz="2700" b="1" dirty="0" err="1">
                <a:effectLst/>
              </a:rPr>
              <a:t>không</a:t>
            </a:r>
            <a:r>
              <a:rPr lang="en-US" sz="2700" b="1" dirty="0">
                <a:effectLst/>
              </a:rPr>
              <a:t> </a:t>
            </a:r>
            <a:r>
              <a:rPr lang="en-US" sz="2700" b="1" dirty="0" err="1">
                <a:effectLst/>
              </a:rPr>
              <a:t>khí</a:t>
            </a:r>
            <a:r>
              <a:rPr lang="en-US" sz="2700" b="1" dirty="0">
                <a:effectLst/>
              </a:rPr>
              <a:t> </a:t>
            </a:r>
            <a:r>
              <a:rPr lang="en-US" sz="2700" b="1" dirty="0" err="1">
                <a:effectLst/>
              </a:rPr>
              <a:t>trong</a:t>
            </a:r>
            <a:r>
              <a:rPr lang="en-US" sz="2700" b="1" dirty="0">
                <a:effectLst/>
              </a:rPr>
              <a:t> </a:t>
            </a:r>
            <a:r>
              <a:rPr lang="en-US" sz="2700" b="1" dirty="0" err="1">
                <a:effectLst/>
              </a:rPr>
              <a:t>lốp</a:t>
            </a:r>
            <a:r>
              <a:rPr lang="en-US" sz="2700" b="1" dirty="0">
                <a:effectLst/>
              </a:rPr>
              <a:t> </a:t>
            </a:r>
            <a:r>
              <a:rPr lang="en-US" sz="2700" b="1" dirty="0" err="1">
                <a:effectLst/>
              </a:rPr>
              <a:t>xe</a:t>
            </a:r>
            <a:r>
              <a:rPr lang="en-US" sz="2700" b="1" dirty="0">
                <a:effectLst/>
              </a:rPr>
              <a:t> </a:t>
            </a:r>
            <a:r>
              <a:rPr lang="en-US" sz="2700" b="1" dirty="0" err="1">
                <a:effectLst/>
              </a:rPr>
              <a:t>tăng</a:t>
            </a:r>
            <a:r>
              <a:rPr lang="en-US" sz="2700" b="1" dirty="0">
                <a:effectLst/>
              </a:rPr>
              <a:t> </a:t>
            </a:r>
            <a:r>
              <a:rPr lang="en-US" sz="2700" b="1" dirty="0" err="1">
                <a:effectLst/>
              </a:rPr>
              <a:t>lên</a:t>
            </a:r>
            <a:r>
              <a:rPr lang="en-US" sz="2700" b="1" dirty="0">
                <a:effectLst/>
              </a:rPr>
              <a:t> </a:t>
            </a:r>
            <a:r>
              <a:rPr lang="en-US" sz="2700" b="1" dirty="0" err="1">
                <a:effectLst/>
              </a:rPr>
              <a:t>tới</a:t>
            </a:r>
            <a:r>
              <a:rPr lang="en-US" sz="2700" b="1" dirty="0">
                <a:effectLst/>
              </a:rPr>
              <a:t> 50</a:t>
            </a:r>
            <a:r>
              <a:rPr lang="en-US" sz="2700" b="1" baseline="30000" dirty="0">
                <a:effectLst/>
              </a:rPr>
              <a:t>0</a:t>
            </a:r>
            <a:r>
              <a:rPr lang="en-US" sz="2700" b="1" dirty="0">
                <a:effectLst/>
              </a:rPr>
              <a:t>C. </a:t>
            </a:r>
            <a:r>
              <a:rPr lang="en-US" sz="2700" b="1" dirty="0" err="1">
                <a:effectLst/>
              </a:rPr>
              <a:t>Tính</a:t>
            </a:r>
            <a:r>
              <a:rPr lang="en-US" sz="2700" b="1" dirty="0">
                <a:effectLst/>
              </a:rPr>
              <a:t> </a:t>
            </a:r>
            <a:r>
              <a:rPr lang="en-US" sz="2700" b="1" dirty="0" err="1">
                <a:effectLst/>
              </a:rPr>
              <a:t>áp</a:t>
            </a:r>
            <a:r>
              <a:rPr lang="en-US" sz="2700" b="1" dirty="0">
                <a:effectLst/>
              </a:rPr>
              <a:t> </a:t>
            </a:r>
            <a:r>
              <a:rPr lang="en-US" sz="2700" b="1" dirty="0" err="1">
                <a:effectLst/>
              </a:rPr>
              <a:t>suất</a:t>
            </a:r>
            <a:r>
              <a:rPr lang="en-US" sz="2700" b="1" dirty="0">
                <a:effectLst/>
              </a:rPr>
              <a:t> </a:t>
            </a:r>
            <a:r>
              <a:rPr lang="en-US" sz="2700" b="1" dirty="0" err="1">
                <a:effectLst/>
              </a:rPr>
              <a:t>của</a:t>
            </a:r>
            <a:r>
              <a:rPr lang="en-US" sz="2700" b="1" dirty="0">
                <a:effectLst/>
              </a:rPr>
              <a:t> </a:t>
            </a:r>
            <a:r>
              <a:rPr lang="en-US" sz="2700" b="1" dirty="0" err="1">
                <a:effectLst/>
              </a:rPr>
              <a:t>không</a:t>
            </a:r>
            <a:r>
              <a:rPr lang="en-US" sz="2700" b="1" dirty="0">
                <a:effectLst/>
              </a:rPr>
              <a:t> </a:t>
            </a:r>
            <a:r>
              <a:rPr lang="en-US" sz="2700" b="1" dirty="0" err="1">
                <a:effectLst/>
              </a:rPr>
              <a:t>khí</a:t>
            </a:r>
            <a:r>
              <a:rPr lang="en-US" sz="2700" b="1" dirty="0">
                <a:effectLst/>
              </a:rPr>
              <a:t> </a:t>
            </a:r>
            <a:r>
              <a:rPr lang="en-US" sz="2700" b="1" dirty="0" err="1">
                <a:effectLst/>
              </a:rPr>
              <a:t>trong</a:t>
            </a:r>
            <a:r>
              <a:rPr lang="en-US" sz="2700" b="1" dirty="0">
                <a:effectLst/>
              </a:rPr>
              <a:t> </a:t>
            </a:r>
            <a:r>
              <a:rPr lang="en-US" sz="2700" b="1" dirty="0" err="1">
                <a:effectLst/>
              </a:rPr>
              <a:t>lốp</a:t>
            </a:r>
            <a:r>
              <a:rPr lang="en-US" sz="2700" b="1" dirty="0">
                <a:effectLst/>
              </a:rPr>
              <a:t> </a:t>
            </a:r>
            <a:r>
              <a:rPr lang="en-US" sz="2700" b="1" dirty="0" err="1">
                <a:effectLst/>
              </a:rPr>
              <a:t>xe</a:t>
            </a:r>
            <a:r>
              <a:rPr lang="en-US" sz="2700" b="1" dirty="0">
                <a:effectLst/>
              </a:rPr>
              <a:t> </a:t>
            </a:r>
            <a:r>
              <a:rPr lang="en-US" sz="2700" b="1" dirty="0" err="1">
                <a:effectLst/>
              </a:rPr>
              <a:t>lúc</a:t>
            </a:r>
            <a:r>
              <a:rPr lang="en-US" sz="2700" b="1" dirty="0">
                <a:effectLst/>
              </a:rPr>
              <a:t> </a:t>
            </a:r>
            <a:r>
              <a:rPr lang="en-US" sz="2700" b="1" dirty="0" err="1">
                <a:effectLst/>
              </a:rPr>
              <a:t>này</a:t>
            </a:r>
            <a:r>
              <a:rPr lang="en-US" sz="2700" b="1" dirty="0">
                <a:effectLst/>
              </a:rPr>
              <a:t>.</a:t>
            </a:r>
          </a:p>
        </p:txBody>
      </p:sp>
      <p:sp>
        <p:nvSpPr>
          <p:cNvPr id="8" name="Text Box 55"/>
          <p:cNvSpPr txBox="1">
            <a:spLocks noChangeArrowheads="1"/>
          </p:cNvSpPr>
          <p:nvPr/>
        </p:nvSpPr>
        <p:spPr bwMode="auto">
          <a:xfrm>
            <a:off x="1011925" y="2834762"/>
            <a:ext cx="3546144" cy="1131079"/>
          </a:xfrm>
          <a:prstGeom prst="rect">
            <a:avLst/>
          </a:prstGeom>
          <a:noFill/>
          <a:ln w="28575">
            <a:solidFill>
              <a:srgbClr val="0066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700" b="0" dirty="0" err="1">
                <a:solidFill>
                  <a:srgbClr val="C00000"/>
                </a:solidFill>
                <a:effectLst/>
              </a:rPr>
              <a:t>Trạng</a:t>
            </a:r>
            <a:r>
              <a:rPr lang="en-US" sz="2700" b="0" dirty="0">
                <a:solidFill>
                  <a:srgbClr val="C00000"/>
                </a:solidFill>
                <a:effectLst/>
              </a:rPr>
              <a:t> </a:t>
            </a:r>
            <a:r>
              <a:rPr lang="en-US" sz="2700" b="0" dirty="0" err="1">
                <a:solidFill>
                  <a:srgbClr val="C00000"/>
                </a:solidFill>
                <a:effectLst/>
              </a:rPr>
              <a:t>thái</a:t>
            </a:r>
            <a:r>
              <a:rPr lang="en-US" sz="2700" b="0" dirty="0">
                <a:solidFill>
                  <a:srgbClr val="C00000"/>
                </a:solidFill>
                <a:effectLst/>
              </a:rPr>
              <a:t> 1</a:t>
            </a:r>
          </a:p>
          <a:p>
            <a:pPr algn="ctr">
              <a:spcBef>
                <a:spcPct val="50000"/>
              </a:spcBef>
            </a:pPr>
            <a:r>
              <a:rPr lang="en-US" sz="2700" b="0" dirty="0">
                <a:effectLst/>
              </a:rPr>
              <a:t>t</a:t>
            </a:r>
            <a:r>
              <a:rPr lang="en-US" sz="2700" b="0" baseline="-25000" dirty="0">
                <a:effectLst/>
              </a:rPr>
              <a:t>1</a:t>
            </a:r>
            <a:r>
              <a:rPr lang="en-US" sz="2700" b="0" dirty="0">
                <a:effectLst/>
              </a:rPr>
              <a:t> = 25</a:t>
            </a:r>
            <a:r>
              <a:rPr lang="en-US" sz="2700" b="0" baseline="30000" dirty="0">
                <a:effectLst/>
              </a:rPr>
              <a:t>0</a:t>
            </a:r>
            <a:r>
              <a:rPr lang="en-US" sz="2700" b="0" dirty="0">
                <a:effectLst/>
              </a:rPr>
              <a:t>C </a:t>
            </a:r>
            <a:r>
              <a:rPr lang="en-US" sz="2700" b="0" dirty="0" err="1">
                <a:effectLst/>
              </a:rPr>
              <a:t>thì</a:t>
            </a:r>
            <a:r>
              <a:rPr lang="en-US" sz="2700" b="0" dirty="0">
                <a:effectLst/>
              </a:rPr>
              <a:t> p</a:t>
            </a:r>
            <a:r>
              <a:rPr lang="en-US" sz="2700" b="0" baseline="-25000" dirty="0">
                <a:effectLst/>
              </a:rPr>
              <a:t>1</a:t>
            </a:r>
            <a:r>
              <a:rPr lang="en-US" sz="2700" b="0" dirty="0">
                <a:effectLst/>
              </a:rPr>
              <a:t> = 5 bar</a:t>
            </a:r>
          </a:p>
        </p:txBody>
      </p:sp>
      <p:sp>
        <p:nvSpPr>
          <p:cNvPr id="9" name="Text Box 56"/>
          <p:cNvSpPr txBox="1">
            <a:spLocks noChangeArrowheads="1"/>
          </p:cNvSpPr>
          <p:nvPr/>
        </p:nvSpPr>
        <p:spPr bwMode="auto">
          <a:xfrm>
            <a:off x="6916571" y="2834762"/>
            <a:ext cx="3048000" cy="1131079"/>
          </a:xfrm>
          <a:prstGeom prst="rect">
            <a:avLst/>
          </a:prstGeom>
          <a:noFill/>
          <a:ln w="28575">
            <a:solidFill>
              <a:srgbClr val="0000FF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700" b="0" dirty="0" err="1">
                <a:solidFill>
                  <a:srgbClr val="C00000"/>
                </a:solidFill>
                <a:effectLst/>
              </a:rPr>
              <a:t>Trạng</a:t>
            </a:r>
            <a:r>
              <a:rPr lang="en-US" sz="2700" b="0" dirty="0">
                <a:solidFill>
                  <a:srgbClr val="C00000"/>
                </a:solidFill>
                <a:effectLst/>
              </a:rPr>
              <a:t> </a:t>
            </a:r>
            <a:r>
              <a:rPr lang="en-US" sz="2700" b="0" dirty="0" err="1">
                <a:solidFill>
                  <a:srgbClr val="C00000"/>
                </a:solidFill>
                <a:effectLst/>
              </a:rPr>
              <a:t>thái</a:t>
            </a:r>
            <a:r>
              <a:rPr lang="en-US" sz="2700" b="0" dirty="0">
                <a:solidFill>
                  <a:srgbClr val="C00000"/>
                </a:solidFill>
                <a:effectLst/>
              </a:rPr>
              <a:t> 2</a:t>
            </a:r>
          </a:p>
          <a:p>
            <a:pPr algn="ctr">
              <a:spcBef>
                <a:spcPct val="50000"/>
              </a:spcBef>
            </a:pPr>
            <a:r>
              <a:rPr lang="en-US" sz="2700" b="0" dirty="0">
                <a:effectLst/>
              </a:rPr>
              <a:t>t</a:t>
            </a:r>
            <a:r>
              <a:rPr lang="en-US" sz="2700" b="0" baseline="-25000" dirty="0">
                <a:effectLst/>
              </a:rPr>
              <a:t>2</a:t>
            </a:r>
            <a:r>
              <a:rPr lang="en-US" sz="2700" b="0" dirty="0">
                <a:effectLst/>
              </a:rPr>
              <a:t> = 50</a:t>
            </a:r>
            <a:r>
              <a:rPr lang="en-US" sz="2700" b="0" baseline="30000" dirty="0">
                <a:effectLst/>
              </a:rPr>
              <a:t>0</a:t>
            </a:r>
            <a:r>
              <a:rPr lang="en-US" sz="2700" b="0" dirty="0">
                <a:effectLst/>
              </a:rPr>
              <a:t>C </a:t>
            </a:r>
            <a:r>
              <a:rPr lang="en-US" sz="2700" b="0" dirty="0" err="1">
                <a:effectLst/>
              </a:rPr>
              <a:t>thì</a:t>
            </a:r>
            <a:r>
              <a:rPr lang="en-US" sz="2700" b="0" dirty="0">
                <a:effectLst/>
              </a:rPr>
              <a:t> p</a:t>
            </a:r>
            <a:r>
              <a:rPr lang="en-US" sz="2700" b="0" baseline="-25000" dirty="0">
                <a:effectLst/>
              </a:rPr>
              <a:t>2</a:t>
            </a:r>
            <a:r>
              <a:rPr lang="en-US" sz="2700" b="0" dirty="0">
                <a:effectLst/>
              </a:rPr>
              <a:t> = ?</a:t>
            </a:r>
          </a:p>
        </p:txBody>
      </p:sp>
      <p:sp>
        <p:nvSpPr>
          <p:cNvPr id="10" name="Rectangle 62"/>
          <p:cNvSpPr>
            <a:spLocks noChangeArrowheads="1"/>
          </p:cNvSpPr>
          <p:nvPr/>
        </p:nvSpPr>
        <p:spPr bwMode="auto">
          <a:xfrm>
            <a:off x="5175961" y="455769"/>
            <a:ext cx="184731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 sz="2700">
              <a:effectLst/>
            </a:endParaRPr>
          </a:p>
        </p:txBody>
      </p:sp>
      <p:grpSp>
        <p:nvGrpSpPr>
          <p:cNvPr id="11" name="Group 64"/>
          <p:cNvGrpSpPr>
            <a:grpSpLocks/>
          </p:cNvGrpSpPr>
          <p:nvPr/>
        </p:nvGrpSpPr>
        <p:grpSpPr bwMode="auto">
          <a:xfrm>
            <a:off x="2470245" y="5133153"/>
            <a:ext cx="7833815" cy="1162648"/>
            <a:chOff x="864" y="3120"/>
            <a:chExt cx="4032" cy="621"/>
          </a:xfrm>
        </p:grpSpPr>
        <p:graphicFrame>
          <p:nvGraphicFramePr>
            <p:cNvPr id="12" name="Object 59"/>
            <p:cNvGraphicFramePr>
              <a:graphicFrameLocks noChangeAspect="1"/>
            </p:cNvGraphicFramePr>
            <p:nvPr/>
          </p:nvGraphicFramePr>
          <p:xfrm>
            <a:off x="864" y="3120"/>
            <a:ext cx="816" cy="62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583947" imgH="444307" progId="Equation.3">
                    <p:embed/>
                  </p:oleObj>
                </mc:Choice>
                <mc:Fallback>
                  <p:oleObj name="Equation" r:id="rId2" imgW="583947" imgH="444307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64" y="3120"/>
                          <a:ext cx="816" cy="62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61"/>
            <p:cNvGraphicFramePr>
              <a:graphicFrameLocks noChangeAspect="1"/>
            </p:cNvGraphicFramePr>
            <p:nvPr/>
          </p:nvGraphicFramePr>
          <p:xfrm>
            <a:off x="1728" y="3120"/>
            <a:ext cx="3168" cy="59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2311400" imgH="444500" progId="Equation.3">
                    <p:embed/>
                  </p:oleObj>
                </mc:Choice>
                <mc:Fallback>
                  <p:oleObj name="Equation" r:id="rId4" imgW="2311400" imgH="4445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28" y="3120"/>
                          <a:ext cx="3168" cy="59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 animBg="1"/>
      <p:bldP spid="8" grpId="0" animBg="1"/>
      <p:bldP spid="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968797" y="1297759"/>
            <a:ext cx="6043642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merican Sans" panose="02040603050506020204" pitchFamily="18" charset="0"/>
              </a:rPr>
              <a:t>CHỦ ĐỀ</a:t>
            </a:r>
            <a:r>
              <a:rPr lang="en-US" sz="5400" b="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merican Sans" panose="02040603050506020204" pitchFamily="18" charset="0"/>
              </a:rPr>
              <a:t>:</a:t>
            </a:r>
            <a:r>
              <a:rPr lang="en-US" sz="5400" b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American Sans" panose="02040603050506020204" pitchFamily="18" charset="0"/>
              </a:rPr>
              <a:t> </a:t>
            </a:r>
            <a:r>
              <a:rPr lang="en-US" sz="6600" b="0" dirty="0">
                <a:ln w="0"/>
                <a:solidFill>
                  <a:srgbClr val="002060"/>
                </a:solidFill>
                <a:effectLst>
                  <a:reflection blurRad="6350" stA="53000" endA="300" endPos="35500" dir="5400000" sy="-90000" algn="bl" rotWithShape="0"/>
                </a:effectLst>
                <a:latin typeface="UTM American Sans" panose="02040603050506020204" pitchFamily="18" charset="0"/>
              </a:rPr>
              <a:t>CHẤT KHÍ</a:t>
            </a:r>
            <a:endParaRPr lang="en-US" sz="6600" b="0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UTM American Sans" panose="02040603050506020204" pitchFamily="18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ECCB85-97C1-44C9-ABA2-BBF6A915C643}"/>
              </a:ext>
            </a:extLst>
          </p:cNvPr>
          <p:cNvSpPr/>
          <p:nvPr/>
        </p:nvSpPr>
        <p:spPr>
          <a:xfrm>
            <a:off x="2575213" y="3035119"/>
            <a:ext cx="7399783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cap="none" spc="0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Caviar" panose="02040603050506020204" pitchFamily="18" charset="0"/>
              </a:rPr>
              <a:t>QU</a:t>
            </a:r>
            <a:r>
              <a:rPr lang="en-US" sz="54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Caviar" panose="02040603050506020204" pitchFamily="18" charset="0"/>
              </a:rPr>
              <a:t>Á TRÌNH ĐẲNG TÍCH.</a:t>
            </a:r>
          </a:p>
          <a:p>
            <a:pPr algn="ctr"/>
            <a:r>
              <a:rPr lang="en-US" sz="5400" dirty="0">
                <a:ln w="0"/>
                <a:solidFill>
                  <a:schemeClr val="accent4">
                    <a:lumMod val="75000"/>
                  </a:schemeClr>
                </a:solidFill>
                <a:effectLst>
                  <a:reflection blurRad="6350" stA="53000" endA="300" endPos="35500" dir="5400000" sy="-90000" algn="bl" rotWithShape="0"/>
                </a:effectLst>
                <a:latin typeface="UTM Caviar" panose="02040603050506020204" pitchFamily="18" charset="0"/>
              </a:rPr>
              <a:t>ĐỊNH LUẬT CHARLES</a:t>
            </a:r>
            <a:endParaRPr lang="en-US" sz="6600" cap="none" spc="0" dirty="0">
              <a:ln w="0"/>
              <a:solidFill>
                <a:srgbClr val="002060"/>
              </a:solidFill>
              <a:effectLst>
                <a:reflection blurRad="6350" stA="53000" endA="300" endPos="35500" dir="5400000" sy="-90000" algn="bl" rotWithShape="0"/>
              </a:effectLst>
              <a:latin typeface="UTM Caviar" panose="020406030505060202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>
          <a:xfrm>
            <a:off x="2562368" y="395064"/>
            <a:ext cx="6022074" cy="792163"/>
          </a:xfrm>
        </p:spPr>
        <p:txBody>
          <a:bodyPr/>
          <a:lstStyle/>
          <a:p>
            <a:pPr algn="ctr"/>
            <a:r>
              <a:rPr lang="en-US" sz="36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GIỚI THIỆU BÀI MỚI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674813" y="6175375"/>
            <a:ext cx="52260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endParaRPr lang="en-US">
              <a:solidFill>
                <a:srgbClr val="F4DF5E"/>
              </a:solidFill>
              <a:effectLst/>
              <a:latin typeface="VNI-Times" pitchFamily="2" charset="0"/>
              <a:sym typeface="Symbol" pitchFamily="18" charset="2"/>
            </a:endParaRPr>
          </a:p>
        </p:txBody>
      </p:sp>
      <p:sp>
        <p:nvSpPr>
          <p:cNvPr id="7" name="Text Box 9"/>
          <p:cNvSpPr txBox="1">
            <a:spLocks noChangeArrowheads="1"/>
          </p:cNvSpPr>
          <p:nvPr/>
        </p:nvSpPr>
        <p:spPr bwMode="auto">
          <a:xfrm>
            <a:off x="3496102" y="3458940"/>
            <a:ext cx="46482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1" dirty="0">
                <a:solidFill>
                  <a:srgbClr val="CC0099"/>
                </a:solidFill>
                <a:effectLst/>
              </a:rPr>
              <a:t>I. QUÁ TRÌNH ĐẲNG TÍCH</a:t>
            </a:r>
          </a:p>
        </p:txBody>
      </p:sp>
      <p:sp>
        <p:nvSpPr>
          <p:cNvPr id="8" name="Text Box 10"/>
          <p:cNvSpPr txBox="1">
            <a:spLocks noChangeArrowheads="1"/>
          </p:cNvSpPr>
          <p:nvPr/>
        </p:nvSpPr>
        <p:spPr bwMode="auto">
          <a:xfrm>
            <a:off x="3419902" y="4524153"/>
            <a:ext cx="39624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CC0099"/>
                </a:solidFill>
                <a:effectLst/>
              </a:rPr>
              <a:t>II. ĐỊNH LUẬT SÁC-LƠ</a:t>
            </a:r>
          </a:p>
        </p:txBody>
      </p:sp>
      <p:sp>
        <p:nvSpPr>
          <p:cNvPr id="9" name="Text Box 11"/>
          <p:cNvSpPr txBox="1">
            <a:spLocks noChangeArrowheads="1"/>
          </p:cNvSpPr>
          <p:nvPr/>
        </p:nvSpPr>
        <p:spPr bwMode="auto">
          <a:xfrm>
            <a:off x="3419902" y="5459190"/>
            <a:ext cx="39624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400" b="1">
                <a:solidFill>
                  <a:srgbClr val="CC0099"/>
                </a:solidFill>
                <a:effectLst/>
              </a:rPr>
              <a:t>III. ĐƯỜNG ĐẲNG TÍCH</a:t>
            </a:r>
          </a:p>
        </p:txBody>
      </p:sp>
      <p:sp>
        <p:nvSpPr>
          <p:cNvPr id="10" name="Oval 12"/>
          <p:cNvSpPr>
            <a:spLocks noChangeArrowheads="1"/>
          </p:cNvSpPr>
          <p:nvPr/>
        </p:nvSpPr>
        <p:spPr bwMode="auto">
          <a:xfrm>
            <a:off x="905302" y="2258790"/>
            <a:ext cx="3352800" cy="914400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accent1">
                  <a:alpha val="81000"/>
                </a:scheme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effectLst/>
            </a:endParaRPr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2276902" y="3173190"/>
            <a:ext cx="381000" cy="3028950"/>
          </a:xfrm>
          <a:prstGeom prst="rect">
            <a:avLst/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/>
            </a:endParaRPr>
          </a:p>
        </p:txBody>
      </p:sp>
      <p:sp>
        <p:nvSpPr>
          <p:cNvPr id="12" name="AutoShape 14"/>
          <p:cNvSpPr>
            <a:spLocks noChangeArrowheads="1"/>
          </p:cNvSpPr>
          <p:nvPr/>
        </p:nvSpPr>
        <p:spPr bwMode="auto">
          <a:xfrm>
            <a:off x="2657902" y="3516090"/>
            <a:ext cx="609600" cy="342900"/>
          </a:xfrm>
          <a:prstGeom prst="rightArrow">
            <a:avLst>
              <a:gd name="adj1" fmla="val 50000"/>
              <a:gd name="adj2" fmla="val 33333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/>
            </a:endParaRPr>
          </a:p>
        </p:txBody>
      </p:sp>
      <p:sp>
        <p:nvSpPr>
          <p:cNvPr id="13" name="AutoShape 16"/>
          <p:cNvSpPr>
            <a:spLocks noChangeArrowheads="1"/>
          </p:cNvSpPr>
          <p:nvPr/>
        </p:nvSpPr>
        <p:spPr bwMode="auto">
          <a:xfrm>
            <a:off x="2657902" y="4581303"/>
            <a:ext cx="609600" cy="342900"/>
          </a:xfrm>
          <a:prstGeom prst="rightArrow">
            <a:avLst>
              <a:gd name="adj1" fmla="val 50000"/>
              <a:gd name="adj2" fmla="val 33333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ffectLst/>
            </a:endParaRPr>
          </a:p>
        </p:txBody>
      </p:sp>
      <p:sp>
        <p:nvSpPr>
          <p:cNvPr id="14" name="Text Box 17"/>
          <p:cNvSpPr txBox="1">
            <a:spLocks noChangeArrowheads="1"/>
          </p:cNvSpPr>
          <p:nvPr/>
        </p:nvSpPr>
        <p:spPr bwMode="auto">
          <a:xfrm>
            <a:off x="905302" y="2487390"/>
            <a:ext cx="33528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400" b="1">
                <a:solidFill>
                  <a:srgbClr val="FF3300"/>
                </a:solidFill>
                <a:effectLst/>
              </a:rPr>
              <a:t>NỘI DUNG BÀI HỌC</a:t>
            </a:r>
          </a:p>
        </p:txBody>
      </p:sp>
      <p:sp>
        <p:nvSpPr>
          <p:cNvPr id="15" name="AutoShape 15"/>
          <p:cNvSpPr>
            <a:spLocks noChangeArrowheads="1"/>
          </p:cNvSpPr>
          <p:nvPr/>
        </p:nvSpPr>
        <p:spPr bwMode="auto">
          <a:xfrm>
            <a:off x="2650391" y="5501602"/>
            <a:ext cx="609600" cy="342900"/>
          </a:xfrm>
          <a:prstGeom prst="rightArrow">
            <a:avLst>
              <a:gd name="adj1" fmla="val 50000"/>
              <a:gd name="adj2" fmla="val 33333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</a:schemeClr>
              </a:gs>
              <a:gs pos="50000">
                <a:schemeClr val="accent1"/>
              </a:gs>
              <a:gs pos="100000">
                <a:schemeClr val="accent1">
                  <a:gamma/>
                  <a:shade val="46275"/>
                  <a:invGamma/>
                </a:schemeClr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pic>
        <p:nvPicPr>
          <p:cNvPr id="16" name="Picture 23" descr="Sac-lo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7601" y="2258789"/>
            <a:ext cx="3354505" cy="366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8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1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8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 animBg="1"/>
      <p:bldP spid="11" grpId="0" animBg="1"/>
      <p:bldP spid="12" grpId="0" animBg="1"/>
      <p:bldP spid="13" grpId="0" animBg="1"/>
      <p:bldP spid="14" grpId="0"/>
      <p:bldP spid="1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Text Box 2"/>
          <p:cNvSpPr txBox="1">
            <a:spLocks noChangeArrowheads="1"/>
          </p:cNvSpPr>
          <p:nvPr/>
        </p:nvSpPr>
        <p:spPr bwMode="auto">
          <a:xfrm>
            <a:off x="2160895" y="1656497"/>
            <a:ext cx="47244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endParaRPr lang="vi-VN" sz="2800">
              <a:effectLst/>
              <a:cs typeface="Times New Roman" panose="02020603050405020304" pitchFamily="18" charset="0"/>
            </a:endParaRPr>
          </a:p>
        </p:txBody>
      </p:sp>
      <p:sp>
        <p:nvSpPr>
          <p:cNvPr id="40" name="Line 4"/>
          <p:cNvSpPr>
            <a:spLocks noChangeShapeType="1"/>
          </p:cNvSpPr>
          <p:nvPr/>
        </p:nvSpPr>
        <p:spPr bwMode="auto">
          <a:xfrm>
            <a:off x="5765041" y="2443679"/>
            <a:ext cx="0" cy="1657350"/>
          </a:xfrm>
          <a:prstGeom prst="line">
            <a:avLst/>
          </a:prstGeom>
          <a:noFill/>
          <a:ln w="25400">
            <a:solidFill>
              <a:srgbClr val="FF66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 sz="280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1" name="Text Box 5"/>
          <p:cNvSpPr txBox="1">
            <a:spLocks noChangeArrowheads="1"/>
          </p:cNvSpPr>
          <p:nvPr/>
        </p:nvSpPr>
        <p:spPr bwMode="auto">
          <a:xfrm>
            <a:off x="3913495" y="5484410"/>
            <a:ext cx="4114800" cy="52322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800" b="1">
                <a:effectLst/>
                <a:cs typeface="Times New Roman" panose="02020603050405020304" pitchFamily="18" charset="0"/>
              </a:rPr>
              <a:t>T(K) = t(</a:t>
            </a:r>
            <a:r>
              <a:rPr lang="en-US" sz="2800" b="1" baseline="30000">
                <a:effectLst/>
                <a:cs typeface="Times New Roman" panose="02020603050405020304" pitchFamily="18" charset="0"/>
              </a:rPr>
              <a:t>0</a:t>
            </a:r>
            <a:r>
              <a:rPr lang="en-US" sz="2800" b="1">
                <a:effectLst/>
                <a:cs typeface="Times New Roman" panose="02020603050405020304" pitchFamily="18" charset="0"/>
              </a:rPr>
              <a:t>C) + 273</a:t>
            </a:r>
          </a:p>
        </p:txBody>
      </p:sp>
      <p:sp>
        <p:nvSpPr>
          <p:cNvPr id="42" name="Text Box 6"/>
          <p:cNvSpPr txBox="1">
            <a:spLocks noChangeArrowheads="1"/>
          </p:cNvSpPr>
          <p:nvPr/>
        </p:nvSpPr>
        <p:spPr bwMode="auto">
          <a:xfrm>
            <a:off x="696036" y="2285147"/>
            <a:ext cx="4589059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u="sng" dirty="0" err="1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Nhiệt</a:t>
            </a:r>
            <a:r>
              <a:rPr lang="en-US" sz="2800" b="1" u="sng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độ</a:t>
            </a:r>
            <a:r>
              <a:rPr lang="en-US" sz="2800" b="1" u="sng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 Celsius ( </a:t>
            </a:r>
            <a:r>
              <a:rPr lang="en-US" sz="2800" b="1" u="sng" baseline="30000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0</a:t>
            </a:r>
            <a:r>
              <a:rPr lang="en-US" sz="2800" b="1" u="sng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C)</a:t>
            </a:r>
          </a:p>
          <a:p>
            <a:pPr algn="l">
              <a:spcBef>
                <a:spcPct val="50000"/>
              </a:spcBef>
            </a:pPr>
            <a:r>
              <a:rPr lang="en-US" sz="2800" dirty="0" err="1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bách</a:t>
            </a:r>
            <a:r>
              <a:rPr lang="en-US" sz="280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phân</a:t>
            </a:r>
            <a:r>
              <a:rPr lang="en-US" sz="280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 (t)</a:t>
            </a:r>
          </a:p>
          <a:p>
            <a:pPr algn="l">
              <a:spcBef>
                <a:spcPct val="50000"/>
              </a:spcBef>
            </a:pPr>
            <a:r>
              <a:rPr lang="en-US" sz="2800" dirty="0">
                <a:effectLst/>
                <a:cs typeface="Times New Roman" panose="02020603050405020304" pitchFamily="18" charset="0"/>
              </a:rPr>
              <a:t>( </a:t>
            </a:r>
            <a:r>
              <a:rPr lang="en-US" sz="2800" dirty="0" err="1">
                <a:effectLst/>
                <a:cs typeface="Times New Roman" panose="02020603050405020304" pitchFamily="18" charset="0"/>
              </a:rPr>
              <a:t>Có</a:t>
            </a:r>
            <a:r>
              <a:rPr lang="en-US" sz="2800" dirty="0">
                <a:effectLst/>
                <a:cs typeface="Times New Roman" panose="02020603050405020304" pitchFamily="18" charset="0"/>
              </a:rPr>
              <a:t> t</a:t>
            </a:r>
            <a:r>
              <a:rPr lang="en-US" sz="2800" baseline="30000" dirty="0">
                <a:effectLst/>
                <a:cs typeface="Times New Roman" panose="02020603050405020304" pitchFamily="18" charset="0"/>
              </a:rPr>
              <a:t>0</a:t>
            </a:r>
            <a:r>
              <a:rPr lang="en-US" sz="2800" dirty="0">
                <a:effectLst/>
                <a:cs typeface="Times New Roman" panose="02020603050405020304" pitchFamily="18" charset="0"/>
              </a:rPr>
              <a:t> C &lt; 0 )</a:t>
            </a:r>
          </a:p>
        </p:txBody>
      </p:sp>
      <p:sp>
        <p:nvSpPr>
          <p:cNvPr id="43" name="Text Box 7"/>
          <p:cNvSpPr txBox="1">
            <a:spLocks noChangeArrowheads="1"/>
          </p:cNvSpPr>
          <p:nvPr/>
        </p:nvSpPr>
        <p:spPr bwMode="auto">
          <a:xfrm>
            <a:off x="6549787" y="2285147"/>
            <a:ext cx="4818798" cy="1815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u="sng" dirty="0" err="1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Nhiệt</a:t>
            </a:r>
            <a:r>
              <a:rPr lang="en-US" sz="2800" b="1" u="sng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độ</a:t>
            </a:r>
            <a:r>
              <a:rPr lang="en-US" sz="2800" b="1" u="sng" dirty="0">
                <a:solidFill>
                  <a:srgbClr val="FF0000"/>
                </a:solidFill>
                <a:effectLst/>
                <a:cs typeface="Times New Roman" panose="02020603050405020304" pitchFamily="18" charset="0"/>
              </a:rPr>
              <a:t> Kelvin ( K )</a:t>
            </a:r>
          </a:p>
          <a:p>
            <a:pPr algn="l">
              <a:spcBef>
                <a:spcPct val="50000"/>
              </a:spcBef>
            </a:pPr>
            <a:r>
              <a:rPr lang="en-US" sz="2800" dirty="0" err="1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Là</a:t>
            </a:r>
            <a:r>
              <a:rPr lang="en-US" sz="280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độ</a:t>
            </a:r>
            <a:r>
              <a:rPr lang="en-US" sz="280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tuyệt</a:t>
            </a:r>
            <a:r>
              <a:rPr lang="en-US" sz="280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đối</a:t>
            </a:r>
            <a:r>
              <a:rPr lang="en-US" sz="2800" dirty="0">
                <a:solidFill>
                  <a:srgbClr val="002060"/>
                </a:solidFill>
                <a:effectLst/>
                <a:cs typeface="Times New Roman" panose="02020603050405020304" pitchFamily="18" charset="0"/>
              </a:rPr>
              <a:t> (T)</a:t>
            </a:r>
          </a:p>
          <a:p>
            <a:pPr algn="l">
              <a:spcBef>
                <a:spcPct val="50000"/>
              </a:spcBef>
            </a:pPr>
            <a:r>
              <a:rPr lang="en-US" sz="2800" dirty="0">
                <a:effectLst/>
                <a:cs typeface="Times New Roman" panose="02020603050405020304" pitchFamily="18" charset="0"/>
              </a:rPr>
              <a:t>( </a:t>
            </a:r>
            <a:r>
              <a:rPr lang="en-US" sz="2800" dirty="0" err="1">
                <a:effectLst/>
                <a:cs typeface="Times New Roman" panose="02020603050405020304" pitchFamily="18" charset="0"/>
              </a:rPr>
              <a:t>Bắt</a:t>
            </a:r>
            <a:r>
              <a:rPr lang="en-US" sz="280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cs typeface="Times New Roman" panose="02020603050405020304" pitchFamily="18" charset="0"/>
              </a:rPr>
              <a:t>đầu</a:t>
            </a:r>
            <a:r>
              <a:rPr lang="en-US" sz="280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cs typeface="Times New Roman" panose="02020603050405020304" pitchFamily="18" charset="0"/>
              </a:rPr>
              <a:t>từ</a:t>
            </a:r>
            <a:r>
              <a:rPr lang="en-US" sz="2800" dirty="0">
                <a:effectLst/>
                <a:cs typeface="Times New Roman" panose="02020603050405020304" pitchFamily="18" charset="0"/>
              </a:rPr>
              <a:t> 0 </a:t>
            </a:r>
            <a:r>
              <a:rPr lang="en-US" sz="2800" dirty="0" err="1">
                <a:effectLst/>
                <a:cs typeface="Times New Roman" panose="02020603050405020304" pitchFamily="18" charset="0"/>
              </a:rPr>
              <a:t>độ</a:t>
            </a:r>
            <a:r>
              <a:rPr lang="en-US" sz="2800" dirty="0">
                <a:effectLst/>
                <a:cs typeface="Times New Roman" panose="02020603050405020304" pitchFamily="18" charset="0"/>
              </a:rPr>
              <a:t> K )</a:t>
            </a:r>
          </a:p>
        </p:txBody>
      </p:sp>
      <p:sp>
        <p:nvSpPr>
          <p:cNvPr id="44" name="Text Box 8"/>
          <p:cNvSpPr txBox="1">
            <a:spLocks noChangeArrowheads="1"/>
          </p:cNvSpPr>
          <p:nvPr/>
        </p:nvSpPr>
        <p:spPr bwMode="auto">
          <a:xfrm>
            <a:off x="3624617" y="1525095"/>
            <a:ext cx="3886200" cy="523875"/>
          </a:xfrm>
          <a:prstGeom prst="rect">
            <a:avLst/>
          </a:prstGeom>
          <a:noFill/>
          <a:ln w="38100">
            <a:solidFill>
              <a:srgbClr val="FF33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 err="1">
                <a:effectLst/>
                <a:cs typeface="Times New Roman" panose="02020603050405020304" pitchFamily="18" charset="0"/>
              </a:rPr>
              <a:t>Nhiệt</a:t>
            </a:r>
            <a:r>
              <a:rPr lang="en-US" sz="2800" b="1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cs typeface="Times New Roman" panose="02020603050405020304" pitchFamily="18" charset="0"/>
              </a:rPr>
              <a:t>độ</a:t>
            </a:r>
            <a:r>
              <a:rPr lang="en-US" sz="2800" b="1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cs typeface="Times New Roman" panose="02020603050405020304" pitchFamily="18" charset="0"/>
              </a:rPr>
              <a:t>tuyệt</a:t>
            </a:r>
            <a:r>
              <a:rPr lang="en-US" sz="2800" b="1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cs typeface="Times New Roman" panose="02020603050405020304" pitchFamily="18" charset="0"/>
              </a:rPr>
              <a:t>đối</a:t>
            </a:r>
            <a:r>
              <a:rPr lang="en-US" sz="2800" b="1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cs typeface="Times New Roman" panose="02020603050405020304" pitchFamily="18" charset="0"/>
              </a:rPr>
              <a:t>gì</a:t>
            </a:r>
            <a:r>
              <a:rPr lang="en-US" sz="2800" b="1" dirty="0">
                <a:effectLst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45" name="Text Box 10"/>
          <p:cNvSpPr txBox="1">
            <a:spLocks noChangeArrowheads="1"/>
          </p:cNvSpPr>
          <p:nvPr/>
        </p:nvSpPr>
        <p:spPr bwMode="auto">
          <a:xfrm>
            <a:off x="1255594" y="4364991"/>
            <a:ext cx="9430603" cy="954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sz="2800" i="1" dirty="0" err="1">
                <a:solidFill>
                  <a:schemeClr val="accent5">
                    <a:lumMod val="10000"/>
                  </a:schemeClr>
                </a:solidFill>
                <a:effectLst/>
                <a:cs typeface="Times New Roman" panose="02020603050405020304" pitchFamily="18" charset="0"/>
              </a:rPr>
              <a:t>Cứ</a:t>
            </a:r>
            <a:r>
              <a:rPr lang="en-US" sz="2800" i="1" dirty="0">
                <a:solidFill>
                  <a:schemeClr val="accent5">
                    <a:lumMod val="10000"/>
                  </a:schemeClr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10000"/>
                  </a:schemeClr>
                </a:solidFill>
                <a:effectLst/>
                <a:cs typeface="Times New Roman" panose="02020603050405020304" pitchFamily="18" charset="0"/>
              </a:rPr>
              <a:t>mỗi</a:t>
            </a:r>
            <a:r>
              <a:rPr lang="en-US" sz="2800" i="1" dirty="0">
                <a:solidFill>
                  <a:schemeClr val="accent5">
                    <a:lumMod val="10000"/>
                  </a:schemeClr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10000"/>
                  </a:schemeClr>
                </a:solidFill>
                <a:effectLst/>
                <a:cs typeface="Times New Roman" panose="02020603050405020304" pitchFamily="18" charset="0"/>
              </a:rPr>
              <a:t>độ</a:t>
            </a:r>
            <a:r>
              <a:rPr lang="en-US" sz="2800" i="1" dirty="0">
                <a:solidFill>
                  <a:schemeClr val="accent5">
                    <a:lumMod val="10000"/>
                  </a:schemeClr>
                </a:solidFill>
                <a:effectLst/>
                <a:cs typeface="Times New Roman" panose="02020603050405020304" pitchFamily="18" charset="0"/>
              </a:rPr>
              <a:t> chia </a:t>
            </a:r>
            <a:r>
              <a:rPr lang="en-US" sz="2800" i="1" dirty="0" err="1">
                <a:solidFill>
                  <a:schemeClr val="accent5">
                    <a:lumMod val="10000"/>
                  </a:schemeClr>
                </a:solidFill>
                <a:effectLst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chemeClr val="accent5">
                    <a:lumMod val="10000"/>
                  </a:schemeClr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10000"/>
                  </a:schemeClr>
                </a:solidFill>
                <a:effectLst/>
                <a:cs typeface="Times New Roman" panose="02020603050405020304" pitchFamily="18" charset="0"/>
              </a:rPr>
              <a:t>nhiệt</a:t>
            </a:r>
            <a:r>
              <a:rPr lang="en-US" sz="2800" i="1" dirty="0">
                <a:solidFill>
                  <a:schemeClr val="accent5">
                    <a:lumMod val="10000"/>
                  </a:schemeClr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10000"/>
                  </a:schemeClr>
                </a:solidFill>
                <a:effectLst/>
                <a:cs typeface="Times New Roman" panose="02020603050405020304" pitchFamily="18" charset="0"/>
              </a:rPr>
              <a:t>giai</a:t>
            </a:r>
            <a:r>
              <a:rPr lang="en-US" sz="2800" i="1" dirty="0">
                <a:solidFill>
                  <a:schemeClr val="accent5">
                    <a:lumMod val="10000"/>
                  </a:schemeClr>
                </a:solidFill>
                <a:effectLst/>
                <a:cs typeface="Times New Roman" panose="02020603050405020304" pitchFamily="18" charset="0"/>
              </a:rPr>
              <a:t> Kelvin </a:t>
            </a:r>
            <a:r>
              <a:rPr lang="en-US" sz="2800" i="1" dirty="0" err="1">
                <a:solidFill>
                  <a:schemeClr val="accent5">
                    <a:lumMod val="10000"/>
                  </a:schemeClr>
                </a:solidFill>
                <a:effectLst/>
                <a:cs typeface="Times New Roman" panose="02020603050405020304" pitchFamily="18" charset="0"/>
              </a:rPr>
              <a:t>bằng</a:t>
            </a:r>
            <a:r>
              <a:rPr lang="en-US" sz="2800" i="1" dirty="0">
                <a:solidFill>
                  <a:schemeClr val="accent5">
                    <a:lumMod val="10000"/>
                  </a:schemeClr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10000"/>
                  </a:schemeClr>
                </a:solidFill>
                <a:effectLst/>
                <a:cs typeface="Times New Roman" panose="02020603050405020304" pitchFamily="18" charset="0"/>
              </a:rPr>
              <a:t>mỗi</a:t>
            </a:r>
            <a:r>
              <a:rPr lang="en-US" sz="2800" i="1" dirty="0">
                <a:solidFill>
                  <a:schemeClr val="accent5">
                    <a:lumMod val="10000"/>
                  </a:schemeClr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10000"/>
                  </a:schemeClr>
                </a:solidFill>
                <a:effectLst/>
                <a:cs typeface="Times New Roman" panose="02020603050405020304" pitchFamily="18" charset="0"/>
              </a:rPr>
              <a:t>độ</a:t>
            </a:r>
            <a:r>
              <a:rPr lang="en-US" sz="2800" i="1" dirty="0">
                <a:solidFill>
                  <a:schemeClr val="accent5">
                    <a:lumMod val="10000"/>
                  </a:schemeClr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10000"/>
                  </a:schemeClr>
                </a:solidFill>
                <a:effectLst/>
                <a:cs typeface="Times New Roman" panose="02020603050405020304" pitchFamily="18" charset="0"/>
              </a:rPr>
              <a:t>trong</a:t>
            </a:r>
            <a:r>
              <a:rPr lang="en-US" sz="2800" i="1" dirty="0">
                <a:solidFill>
                  <a:schemeClr val="accent5">
                    <a:lumMod val="10000"/>
                  </a:schemeClr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10000"/>
                  </a:schemeClr>
                </a:solidFill>
                <a:effectLst/>
                <a:cs typeface="Times New Roman" panose="02020603050405020304" pitchFamily="18" charset="0"/>
              </a:rPr>
              <a:t>nhiệt</a:t>
            </a:r>
            <a:r>
              <a:rPr lang="en-US" sz="2800" i="1" dirty="0">
                <a:solidFill>
                  <a:schemeClr val="accent5">
                    <a:lumMod val="10000"/>
                  </a:schemeClr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accent5">
                    <a:lumMod val="10000"/>
                  </a:schemeClr>
                </a:solidFill>
                <a:effectLst/>
                <a:cs typeface="Times New Roman" panose="02020603050405020304" pitchFamily="18" charset="0"/>
              </a:rPr>
              <a:t>giai</a:t>
            </a:r>
            <a:r>
              <a:rPr lang="en-US" sz="2800" i="1" dirty="0">
                <a:solidFill>
                  <a:schemeClr val="accent5">
                    <a:lumMod val="10000"/>
                  </a:schemeClr>
                </a:solidFill>
                <a:effectLst/>
                <a:cs typeface="Times New Roman" panose="02020603050405020304" pitchFamily="18" charset="0"/>
              </a:rPr>
              <a:t> Celsius.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6E24DD4-72BE-436F-8F5D-5549686EA425}"/>
              </a:ext>
            </a:extLst>
          </p:cNvPr>
          <p:cNvSpPr/>
          <p:nvPr/>
        </p:nvSpPr>
        <p:spPr>
          <a:xfrm>
            <a:off x="62861" y="289213"/>
            <a:ext cx="104444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UTM Caviar" panose="02040603050506020204" pitchFamily="18" charset="0"/>
              </a:rPr>
              <a:t>QU</a:t>
            </a:r>
            <a:r>
              <a:rPr lang="en-US" sz="40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UTM Caviar" panose="02040603050506020204" pitchFamily="18" charset="0"/>
              </a:rPr>
              <a:t>Á TRÌNH ĐẲNG TÍCH. ĐỊNH LUẬT CHARLES</a:t>
            </a:r>
            <a:endParaRPr lang="en-US" sz="4800" cap="none" spc="0" dirty="0">
              <a:ln w="0"/>
              <a:effectLst>
                <a:reflection blurRad="6350" stA="53000" endA="300" endPos="35500" dir="5400000" sy="-90000" algn="bl" rotWithShape="0"/>
              </a:effectLst>
              <a:latin typeface="UTM Caviar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1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2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3" dur="80"/>
                                        <p:tgtEl>
                                          <p:spTgt spid="4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1" grpId="0" animBg="1"/>
      <p:bldP spid="42" grpId="0"/>
      <p:bldP spid="43" grpId="0"/>
      <p:bldP spid="44" grpId="0" animBg="1"/>
      <p:bldP spid="4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Text Box 21"/>
          <p:cNvSpPr txBox="1">
            <a:spLocks noChangeArrowheads="1"/>
          </p:cNvSpPr>
          <p:nvPr/>
        </p:nvSpPr>
        <p:spPr bwMode="auto">
          <a:xfrm>
            <a:off x="605051" y="1621881"/>
            <a:ext cx="5638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I. </a:t>
            </a:r>
            <a:r>
              <a:rPr lang="en-US" sz="2800" b="1" u="sng" dirty="0"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QUÁ TRÌNH ĐẲNG TÍCH</a:t>
            </a:r>
          </a:p>
        </p:txBody>
      </p:sp>
      <p:sp>
        <p:nvSpPr>
          <p:cNvPr id="271" name="Text Box 22"/>
          <p:cNvSpPr txBox="1">
            <a:spLocks noChangeArrowheads="1"/>
          </p:cNvSpPr>
          <p:nvPr/>
        </p:nvSpPr>
        <p:spPr bwMode="auto">
          <a:xfrm>
            <a:off x="528850" y="2160043"/>
            <a:ext cx="10880677" cy="12126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>
              <a:lnSpc>
                <a:spcPct val="130000"/>
              </a:lnSpc>
              <a:spcBef>
                <a:spcPct val="50000"/>
              </a:spcBef>
            </a:pPr>
            <a:r>
              <a:rPr lang="en-US" sz="2800" b="1" dirty="0">
                <a:effectLst/>
                <a:cs typeface="Times New Roman" panose="02020603050405020304" pitchFamily="18" charset="0"/>
              </a:rPr>
              <a:t>    </a:t>
            </a:r>
            <a:r>
              <a:rPr lang="en-US" sz="2800" b="1" dirty="0" err="1">
                <a:effectLst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cs typeface="Times New Roman" panose="02020603050405020304" pitchFamily="18" charset="0"/>
              </a:rPr>
              <a:t>biến</a:t>
            </a:r>
            <a:r>
              <a:rPr lang="en-US" sz="2800" b="1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cs typeface="Times New Roman" panose="02020603050405020304" pitchFamily="18" charset="0"/>
              </a:rPr>
              <a:t>đổi</a:t>
            </a:r>
            <a:r>
              <a:rPr lang="en-US" sz="2800" b="1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cs typeface="Times New Roman" panose="02020603050405020304" pitchFamily="18" charset="0"/>
              </a:rPr>
              <a:t>trạng</a:t>
            </a:r>
            <a:r>
              <a:rPr lang="en-US" sz="2800" b="1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cs typeface="Times New Roman" panose="02020603050405020304" pitchFamily="18" charset="0"/>
              </a:rPr>
              <a:t>thái</a:t>
            </a:r>
            <a:r>
              <a:rPr lang="en-US" sz="2800" b="1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cs typeface="Times New Roman" panose="02020603050405020304" pitchFamily="18" charset="0"/>
              </a:rPr>
              <a:t>khí</a:t>
            </a:r>
            <a:r>
              <a:rPr lang="en-US" sz="2800" b="1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cs typeface="Times New Roman" panose="02020603050405020304" pitchFamily="18" charset="0"/>
              </a:rPr>
              <a:t>khi</a:t>
            </a:r>
            <a:r>
              <a:rPr lang="en-US" sz="2800" b="1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thể</a:t>
            </a:r>
            <a:r>
              <a:rPr lang="en-US" sz="2800" b="1" u="sng" dirty="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tích</a:t>
            </a:r>
            <a:r>
              <a:rPr lang="en-US" sz="2800" b="1" u="sng" dirty="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không</a:t>
            </a:r>
            <a:r>
              <a:rPr lang="en-US" sz="2800" b="1" u="sng" dirty="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2800" b="1" u="sng" dirty="0" err="1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đổi</a:t>
            </a:r>
            <a:r>
              <a:rPr lang="en-US" sz="2800" b="1" u="sng" dirty="0">
                <a:solidFill>
                  <a:srgbClr val="C00000"/>
                </a:solidFill>
                <a:effectLst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effectLst/>
                <a:cs typeface="Times New Roman" panose="02020603050405020304" pitchFamily="18" charset="0"/>
              </a:rPr>
              <a:t>gọi</a:t>
            </a:r>
            <a:r>
              <a:rPr lang="en-US" sz="2800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cs typeface="Times New Roman" panose="02020603050405020304" pitchFamily="18" charset="0"/>
              </a:rPr>
              <a:t>quá</a:t>
            </a:r>
            <a:r>
              <a:rPr lang="en-US" sz="2800" b="1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cs typeface="Times New Roman" panose="02020603050405020304" pitchFamily="18" charset="0"/>
              </a:rPr>
              <a:t>trình</a:t>
            </a:r>
            <a:r>
              <a:rPr lang="en-US" sz="2800" b="1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cs typeface="Times New Roman" panose="02020603050405020304" pitchFamily="18" charset="0"/>
              </a:rPr>
              <a:t>đẳng</a:t>
            </a:r>
            <a:r>
              <a:rPr lang="en-US" sz="2800" b="1" dirty="0">
                <a:effectLst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effectLst/>
                <a:cs typeface="Times New Roman" panose="02020603050405020304" pitchFamily="18" charset="0"/>
              </a:rPr>
              <a:t>tích</a:t>
            </a:r>
            <a:r>
              <a:rPr lang="en-US" sz="2800" b="1" dirty="0">
                <a:effectLst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72" name="Line 42"/>
          <p:cNvSpPr>
            <a:spLocks noChangeShapeType="1"/>
          </p:cNvSpPr>
          <p:nvPr/>
        </p:nvSpPr>
        <p:spPr bwMode="auto">
          <a:xfrm>
            <a:off x="4567451" y="4336108"/>
            <a:ext cx="3200400" cy="0"/>
          </a:xfrm>
          <a:prstGeom prst="line">
            <a:avLst/>
          </a:prstGeom>
          <a:noFill/>
          <a:ln w="38100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/>
          <a:lstStyle/>
          <a:p>
            <a:endParaRPr lang="en-US"/>
          </a:p>
        </p:txBody>
      </p:sp>
      <p:sp>
        <p:nvSpPr>
          <p:cNvPr id="273" name="Text Box 43"/>
          <p:cNvSpPr txBox="1">
            <a:spLocks noChangeArrowheads="1"/>
          </p:cNvSpPr>
          <p:nvPr/>
        </p:nvSpPr>
        <p:spPr bwMode="auto">
          <a:xfrm>
            <a:off x="4948451" y="3863038"/>
            <a:ext cx="25908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>
              <a:spcBef>
                <a:spcPct val="50000"/>
              </a:spcBef>
            </a:pPr>
            <a:r>
              <a:rPr lang="en-US" sz="2000" dirty="0">
                <a:solidFill>
                  <a:srgbClr val="FF0000"/>
                </a:solidFill>
                <a:effectLst/>
                <a:latin typeface="Times New Roman" pitchFamily="18" charset="0"/>
              </a:rPr>
              <a:t>V</a:t>
            </a:r>
            <a:r>
              <a:rPr lang="en-US" sz="2000" baseline="-25000" dirty="0">
                <a:solidFill>
                  <a:srgbClr val="FF0000"/>
                </a:solidFill>
                <a:effectLst/>
                <a:latin typeface="Times New Roman" pitchFamily="18" charset="0"/>
              </a:rPr>
              <a:t>1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itchFamily="18" charset="0"/>
              </a:rPr>
              <a:t> = V</a:t>
            </a:r>
            <a:r>
              <a:rPr lang="en-US" sz="2000" baseline="-25000" dirty="0">
                <a:solidFill>
                  <a:srgbClr val="FF0000"/>
                </a:solidFill>
                <a:effectLst/>
                <a:latin typeface="Times New Roman" pitchFamily="18" charset="0"/>
              </a:rPr>
              <a:t>2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itchFamily="18" charset="0"/>
              </a:rPr>
              <a:t> = V =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hằng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itchFamily="18" charset="0"/>
              </a:rPr>
              <a:t> </a:t>
            </a:r>
            <a:r>
              <a:rPr lang="en-US" sz="2000" dirty="0" err="1">
                <a:solidFill>
                  <a:srgbClr val="FF0000"/>
                </a:solidFill>
                <a:effectLst/>
                <a:latin typeface="Times New Roman" pitchFamily="18" charset="0"/>
              </a:rPr>
              <a:t>sô</a:t>
            </a:r>
            <a:r>
              <a:rPr lang="en-US" sz="2000" dirty="0">
                <a:solidFill>
                  <a:srgbClr val="FF0000"/>
                </a:solidFill>
                <a:effectLst/>
                <a:latin typeface="Times New Roman" pitchFamily="18" charset="0"/>
              </a:rPr>
              <a:t>́</a:t>
            </a:r>
          </a:p>
        </p:txBody>
      </p:sp>
      <p:sp>
        <p:nvSpPr>
          <p:cNvPr id="274" name="Text Box 44"/>
          <p:cNvSpPr txBox="1">
            <a:spLocks noChangeArrowheads="1"/>
          </p:cNvSpPr>
          <p:nvPr/>
        </p:nvSpPr>
        <p:spPr bwMode="auto">
          <a:xfrm>
            <a:off x="2357651" y="3802713"/>
            <a:ext cx="2209800" cy="1014413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Trạng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thái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itchFamily="18" charset="0"/>
              </a:rPr>
              <a:t> 1</a:t>
            </a:r>
            <a:r>
              <a:rPr lang="en-US" sz="2400" dirty="0">
                <a:solidFill>
                  <a:schemeClr val="tx1"/>
                </a:solidFill>
                <a:effectLst/>
                <a:latin typeface="Times New Roman" pitchFamily="18" charset="0"/>
              </a:rPr>
              <a:t>  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99"/>
                </a:solidFill>
                <a:effectLst/>
                <a:latin typeface="Times New Roman" pitchFamily="18" charset="0"/>
              </a:rPr>
              <a:t>  (p</a:t>
            </a:r>
            <a:r>
              <a:rPr lang="en-US" sz="2400" baseline="-25000" dirty="0">
                <a:solidFill>
                  <a:srgbClr val="000099"/>
                </a:solidFill>
                <a:effectLst/>
                <a:latin typeface="Times New Roman" pitchFamily="18" charset="0"/>
              </a:rPr>
              <a:t>1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itchFamily="18" charset="0"/>
              </a:rPr>
              <a:t>, 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itchFamily="18" charset="0"/>
              </a:rPr>
              <a:t>V</a:t>
            </a:r>
            <a:r>
              <a:rPr lang="en-US" sz="2400" baseline="-25000" dirty="0">
                <a:solidFill>
                  <a:srgbClr val="FF0000"/>
                </a:solidFill>
                <a:effectLst/>
                <a:latin typeface="Times New Roman" pitchFamily="18" charset="0"/>
              </a:rPr>
              <a:t>1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itchFamily="18" charset="0"/>
              </a:rPr>
              <a:t>, </a:t>
            </a:r>
            <a:r>
              <a:rPr lang="en-US" sz="2400" dirty="0">
                <a:solidFill>
                  <a:srgbClr val="0033CC"/>
                </a:solidFill>
                <a:effectLst/>
                <a:latin typeface="Times New Roman" pitchFamily="18" charset="0"/>
              </a:rPr>
              <a:t>T</a:t>
            </a:r>
            <a:r>
              <a:rPr lang="en-US" sz="2400" baseline="-25000" dirty="0">
                <a:solidFill>
                  <a:srgbClr val="0033CC"/>
                </a:solidFill>
                <a:effectLst/>
                <a:latin typeface="Times New Roman" pitchFamily="18" charset="0"/>
              </a:rPr>
              <a:t>1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itchFamily="18" charset="0"/>
              </a:rPr>
              <a:t>)</a:t>
            </a:r>
          </a:p>
        </p:txBody>
      </p:sp>
      <p:sp>
        <p:nvSpPr>
          <p:cNvPr id="275" name="Text Box 45"/>
          <p:cNvSpPr txBox="1">
            <a:spLocks noChangeArrowheads="1"/>
          </p:cNvSpPr>
          <p:nvPr/>
        </p:nvSpPr>
        <p:spPr bwMode="auto">
          <a:xfrm>
            <a:off x="7767851" y="3802713"/>
            <a:ext cx="2209800" cy="1014413"/>
          </a:xfrm>
          <a:prstGeom prst="rect">
            <a:avLst/>
          </a:prstGeom>
          <a:noFill/>
          <a:ln w="9525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spcBef>
                <a:spcPct val="50000"/>
              </a:spcBef>
            </a:pPr>
            <a:r>
              <a:rPr lang="en-US" sz="24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Trạng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itchFamily="18" charset="0"/>
              </a:rPr>
              <a:t> </a:t>
            </a:r>
            <a:r>
              <a:rPr lang="en-US" sz="2400" dirty="0" err="1">
                <a:solidFill>
                  <a:srgbClr val="000099"/>
                </a:solidFill>
                <a:effectLst/>
                <a:latin typeface="Times New Roman" pitchFamily="18" charset="0"/>
              </a:rPr>
              <a:t>thái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itchFamily="18" charset="0"/>
              </a:rPr>
              <a:t> 2 </a:t>
            </a:r>
          </a:p>
          <a:p>
            <a:pPr algn="ctr" eaLnBrk="1" hangingPunct="1">
              <a:spcBef>
                <a:spcPct val="50000"/>
              </a:spcBef>
            </a:pPr>
            <a:r>
              <a:rPr lang="en-US" sz="2400" dirty="0">
                <a:solidFill>
                  <a:srgbClr val="000099"/>
                </a:solidFill>
                <a:effectLst/>
                <a:latin typeface="Times New Roman" pitchFamily="18" charset="0"/>
              </a:rPr>
              <a:t> (p</a:t>
            </a:r>
            <a:r>
              <a:rPr lang="en-US" sz="2400" baseline="-25000" dirty="0">
                <a:solidFill>
                  <a:srgbClr val="000099"/>
                </a:solidFill>
                <a:effectLst/>
                <a:latin typeface="Times New Roman" pitchFamily="18" charset="0"/>
              </a:rPr>
              <a:t>2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itchFamily="18" charset="0"/>
              </a:rPr>
              <a:t>,</a:t>
            </a:r>
            <a:r>
              <a:rPr lang="en-US" sz="2400" dirty="0">
                <a:solidFill>
                  <a:srgbClr val="FF0000"/>
                </a:solidFill>
                <a:effectLst/>
                <a:latin typeface="Times New Roman" pitchFamily="18" charset="0"/>
              </a:rPr>
              <a:t> V</a:t>
            </a:r>
            <a:r>
              <a:rPr lang="en-US" sz="2400" baseline="-25000" dirty="0">
                <a:solidFill>
                  <a:srgbClr val="FF0000"/>
                </a:solidFill>
                <a:effectLst/>
                <a:latin typeface="Times New Roman" pitchFamily="18" charset="0"/>
              </a:rPr>
              <a:t>2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itchFamily="18" charset="0"/>
              </a:rPr>
              <a:t>, </a:t>
            </a:r>
            <a:r>
              <a:rPr lang="en-US" sz="2400" dirty="0">
                <a:solidFill>
                  <a:srgbClr val="0033CC"/>
                </a:solidFill>
                <a:effectLst/>
                <a:latin typeface="Times New Roman" pitchFamily="18" charset="0"/>
              </a:rPr>
              <a:t>T</a:t>
            </a:r>
            <a:r>
              <a:rPr lang="en-US" sz="2400" baseline="-25000" dirty="0">
                <a:solidFill>
                  <a:srgbClr val="0033CC"/>
                </a:solidFill>
                <a:effectLst/>
                <a:latin typeface="Times New Roman" pitchFamily="18" charset="0"/>
              </a:rPr>
              <a:t>2</a:t>
            </a:r>
            <a:r>
              <a:rPr lang="en-US" sz="2400" dirty="0">
                <a:solidFill>
                  <a:srgbClr val="000099"/>
                </a:solidFill>
                <a:effectLst/>
                <a:latin typeface="Times New Roman" pitchFamily="18" charset="0"/>
              </a:rPr>
              <a:t>)</a:t>
            </a:r>
            <a:endParaRPr lang="en-US" sz="2400" dirty="0"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EB0AACA-7951-4CDE-9E5B-FC07260EE109}"/>
              </a:ext>
            </a:extLst>
          </p:cNvPr>
          <p:cNvSpPr/>
          <p:nvPr/>
        </p:nvSpPr>
        <p:spPr>
          <a:xfrm>
            <a:off x="62861" y="289213"/>
            <a:ext cx="104444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UTM Caviar" panose="02040603050506020204" pitchFamily="18" charset="0"/>
              </a:rPr>
              <a:t>QU</a:t>
            </a:r>
            <a:r>
              <a:rPr lang="en-US" sz="40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UTM Caviar" panose="02040603050506020204" pitchFamily="18" charset="0"/>
              </a:rPr>
              <a:t>Á TRÌNH ĐẲNG TÍCH. ĐỊNH LUẬT CHARLES</a:t>
            </a:r>
            <a:endParaRPr lang="en-US" sz="4800" cap="none" spc="0" dirty="0">
              <a:ln w="0"/>
              <a:effectLst>
                <a:reflection blurRad="6350" stA="53000" endA="300" endPos="35500" dir="5400000" sy="-90000" algn="bl" rotWithShape="0"/>
              </a:effectLst>
              <a:latin typeface="UTM Caviar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0" grpId="0"/>
      <p:bldP spid="271" grpId="0"/>
      <p:bldP spid="272" grpId="0" animBg="1"/>
      <p:bldP spid="273" grpId="0"/>
      <p:bldP spid="274" grpId="0" animBg="1"/>
      <p:bldP spid="27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 descr="PICT0009+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2500" y="1633438"/>
            <a:ext cx="34759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Rectangle 3"/>
          <p:cNvSpPr>
            <a:spLocks noChangeArrowheads="1"/>
          </p:cNvSpPr>
          <p:nvPr/>
        </p:nvSpPr>
        <p:spPr bwMode="auto">
          <a:xfrm>
            <a:off x="945107" y="2633450"/>
            <a:ext cx="4670946" cy="35394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l" eaLnBrk="1" hangingPunct="1">
              <a:buFontTx/>
              <a:buChar char="•"/>
            </a:pP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cụ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thí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i="1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i="1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pPr algn="l" eaLnBrk="1" hangingPunct="1"/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Nhiệt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kế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Xilanh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chứa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lượng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khí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Pittông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endParaRPr lang="en-US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 eaLnBrk="1" hangingPunct="1"/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Chậu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nóng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</a:p>
          <a:p>
            <a:pPr algn="l" eaLnBrk="1" hangingPunct="1"/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Thang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đo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</a:p>
          <a:p>
            <a:pPr algn="l" eaLnBrk="1" hangingPunct="1"/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đỡ</a:t>
            </a:r>
            <a:r>
              <a:rPr lang="en-US" sz="280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9" name="Rectangle 5"/>
          <p:cNvSpPr>
            <a:spLocks noChangeArrowheads="1"/>
          </p:cNvSpPr>
          <p:nvPr/>
        </p:nvSpPr>
        <p:spPr bwMode="auto">
          <a:xfrm>
            <a:off x="663053" y="1947650"/>
            <a:ext cx="4953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 eaLnBrk="1" hangingPunct="1"/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1.Thí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0" name="Text Box 21"/>
          <p:cNvSpPr txBox="1">
            <a:spLocks noChangeArrowheads="1"/>
          </p:cNvSpPr>
          <p:nvPr/>
        </p:nvSpPr>
        <p:spPr bwMode="auto">
          <a:xfrm>
            <a:off x="529122" y="1412772"/>
            <a:ext cx="5638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II. </a:t>
            </a:r>
            <a:r>
              <a:rPr lang="en-US" sz="2800" u="sng" dirty="0"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ĐỊNH LUẬT CHARLES</a:t>
            </a:r>
            <a:endParaRPr lang="en-US" sz="2800" b="1" u="sng" dirty="0">
              <a:solidFill>
                <a:srgbClr val="CC0099"/>
              </a:solidFill>
              <a:effectLst/>
              <a:cs typeface="Times New Roman" panose="02020603050405020304" pitchFamily="18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4BF110C5-5EB7-4DFA-B754-CD251BDAD0A5}"/>
              </a:ext>
            </a:extLst>
          </p:cNvPr>
          <p:cNvSpPr/>
          <p:nvPr/>
        </p:nvSpPr>
        <p:spPr>
          <a:xfrm>
            <a:off x="62861" y="289213"/>
            <a:ext cx="104444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UTM Caviar" panose="02040603050506020204" pitchFamily="18" charset="0"/>
              </a:rPr>
              <a:t>QU</a:t>
            </a:r>
            <a:r>
              <a:rPr lang="en-US" sz="40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UTM Caviar" panose="02040603050506020204" pitchFamily="18" charset="0"/>
              </a:rPr>
              <a:t>Á TRÌNH ĐẲNG TÍCH. ĐỊNH LUẬT CHARLES</a:t>
            </a:r>
            <a:endParaRPr lang="en-US" sz="4800" cap="none" spc="0" dirty="0">
              <a:ln w="0"/>
              <a:effectLst>
                <a:reflection blurRad="6350" stA="53000" endA="300" endPos="35500" dir="5400000" sy="-90000" algn="bl" rotWithShape="0"/>
              </a:effectLst>
              <a:latin typeface="UTM Caviar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5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/>
      <p:bldP spid="3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21"/>
          <p:cNvSpPr txBox="1">
            <a:spLocks noChangeArrowheads="1"/>
          </p:cNvSpPr>
          <p:nvPr/>
        </p:nvSpPr>
        <p:spPr bwMode="auto">
          <a:xfrm>
            <a:off x="529122" y="1412772"/>
            <a:ext cx="5638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II. </a:t>
            </a:r>
            <a:r>
              <a:rPr lang="en-US" sz="2800" u="sng" dirty="0"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ĐỊNH LUẬT CHARLES</a:t>
            </a:r>
            <a:endParaRPr lang="en-US" sz="2800" b="1" u="sng" dirty="0">
              <a:solidFill>
                <a:srgbClr val="CC0099"/>
              </a:solidFill>
              <a:effectLst/>
              <a:cs typeface="Times New Roman" panose="02020603050405020304" pitchFamily="18" charset="0"/>
            </a:endParaRPr>
          </a:p>
        </p:txBody>
      </p:sp>
      <p:pic>
        <p:nvPicPr>
          <p:cNvPr id="14" name="Picture 2" descr="beaker_bubbles_steam_sm_wm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33127" y="3668214"/>
            <a:ext cx="1892300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AutoShape 3"/>
          <p:cNvSpPr>
            <a:spLocks noChangeArrowheads="1"/>
          </p:cNvSpPr>
          <p:nvPr/>
        </p:nvSpPr>
        <p:spPr bwMode="auto">
          <a:xfrm>
            <a:off x="6737990" y="3139576"/>
            <a:ext cx="366712" cy="857250"/>
          </a:xfrm>
          <a:prstGeom prst="can">
            <a:avLst>
              <a:gd name="adj" fmla="val 22208"/>
            </a:avLst>
          </a:prstGeom>
          <a:solidFill>
            <a:schemeClr val="bg1"/>
          </a:solidFill>
          <a:ln w="38100">
            <a:solidFill>
              <a:srgbClr val="0505FF"/>
            </a:solidFill>
            <a:round/>
            <a:headEnd/>
            <a:tailEnd/>
          </a:ln>
        </p:spPr>
        <p:txBody>
          <a:bodyPr anchor="ctr"/>
          <a:lstStyle/>
          <a:p>
            <a:pPr eaLnBrk="1" hangingPunct="1"/>
            <a:endParaRPr lang="vi-VN" sz="2800">
              <a:solidFill>
                <a:srgbClr val="FFFF66"/>
              </a:solidFill>
            </a:endParaRPr>
          </a:p>
        </p:txBody>
      </p:sp>
      <p:grpSp>
        <p:nvGrpSpPr>
          <p:cNvPr id="16" name="Group 4"/>
          <p:cNvGrpSpPr>
            <a:grpSpLocks/>
          </p:cNvGrpSpPr>
          <p:nvPr/>
        </p:nvGrpSpPr>
        <p:grpSpPr bwMode="auto">
          <a:xfrm>
            <a:off x="6669727" y="3115764"/>
            <a:ext cx="493713" cy="177800"/>
            <a:chOff x="2064" y="3552"/>
            <a:chExt cx="288" cy="149"/>
          </a:xfrm>
        </p:grpSpPr>
        <p:sp>
          <p:nvSpPr>
            <p:cNvPr id="17" name="Line 5"/>
            <p:cNvSpPr>
              <a:spLocks noChangeShapeType="1"/>
            </p:cNvSpPr>
            <p:nvPr/>
          </p:nvSpPr>
          <p:spPr bwMode="auto">
            <a:xfrm>
              <a:off x="2064" y="3552"/>
              <a:ext cx="144" cy="144"/>
            </a:xfrm>
            <a:prstGeom prst="line">
              <a:avLst/>
            </a:prstGeom>
            <a:noFill/>
            <a:ln w="38100">
              <a:solidFill>
                <a:srgbClr val="0505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6"/>
            <p:cNvSpPr>
              <a:spLocks noChangeShapeType="1"/>
            </p:cNvSpPr>
            <p:nvPr/>
          </p:nvSpPr>
          <p:spPr bwMode="auto">
            <a:xfrm flipV="1">
              <a:off x="2208" y="3557"/>
              <a:ext cx="144" cy="144"/>
            </a:xfrm>
            <a:prstGeom prst="line">
              <a:avLst/>
            </a:prstGeom>
            <a:noFill/>
            <a:ln w="38100">
              <a:solidFill>
                <a:srgbClr val="0505FF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AutoShape 7"/>
          <p:cNvSpPr>
            <a:spLocks noChangeArrowheads="1"/>
          </p:cNvSpPr>
          <p:nvPr/>
        </p:nvSpPr>
        <p:spPr bwMode="auto">
          <a:xfrm>
            <a:off x="6890390" y="3992064"/>
            <a:ext cx="82550" cy="114300"/>
          </a:xfrm>
          <a:prstGeom prst="can">
            <a:avLst>
              <a:gd name="adj" fmla="val 46154"/>
            </a:avLst>
          </a:prstGeom>
          <a:noFill/>
          <a:ln w="285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gradFill rotWithShape="1">
                  <a:gsLst>
                    <a:gs pos="0">
                      <a:srgbClr val="008080"/>
                    </a:gs>
                    <a:gs pos="100000">
                      <a:srgbClr val="003B3B"/>
                    </a:gs>
                  </a:gsLst>
                  <a:path path="rect">
                    <a:fillToRect l="50000" t="50000" r="50000" b="50000"/>
                  </a:path>
                </a:gradFill>
              </a14:hiddenFill>
            </a:ext>
          </a:extLst>
        </p:spPr>
        <p:txBody>
          <a:bodyPr wrap="none" anchor="ctr"/>
          <a:lstStyle/>
          <a:p>
            <a:pPr eaLnBrk="1" hangingPunct="1"/>
            <a:endParaRPr lang="vi-VN" sz="2800">
              <a:solidFill>
                <a:srgbClr val="FFFF66"/>
              </a:solidFill>
            </a:endParaRPr>
          </a:p>
        </p:txBody>
      </p:sp>
      <p:grpSp>
        <p:nvGrpSpPr>
          <p:cNvPr id="20" name="Group 12"/>
          <p:cNvGrpSpPr>
            <a:grpSpLocks/>
          </p:cNvGrpSpPr>
          <p:nvPr/>
        </p:nvGrpSpPr>
        <p:grpSpPr bwMode="auto">
          <a:xfrm>
            <a:off x="3491552" y="2637926"/>
            <a:ext cx="493713" cy="1495425"/>
            <a:chOff x="1680" y="2274"/>
            <a:chExt cx="288" cy="1256"/>
          </a:xfrm>
        </p:grpSpPr>
        <p:sp>
          <p:nvSpPr>
            <p:cNvPr id="21" name="AutoShape 13"/>
            <p:cNvSpPr>
              <a:spLocks noChangeArrowheads="1"/>
            </p:cNvSpPr>
            <p:nvPr/>
          </p:nvSpPr>
          <p:spPr bwMode="auto">
            <a:xfrm>
              <a:off x="1717" y="2718"/>
              <a:ext cx="214" cy="720"/>
            </a:xfrm>
            <a:prstGeom prst="can">
              <a:avLst>
                <a:gd name="adj" fmla="val 23972"/>
              </a:avLst>
            </a:prstGeom>
            <a:solidFill>
              <a:schemeClr val="bg1"/>
            </a:solidFill>
            <a:ln w="38100">
              <a:solidFill>
                <a:srgbClr val="0505FF"/>
              </a:solidFill>
              <a:round/>
              <a:headEnd/>
              <a:tailEnd/>
            </a:ln>
          </p:spPr>
          <p:txBody>
            <a:bodyPr anchor="ctr"/>
            <a:lstStyle/>
            <a:p>
              <a:pPr eaLnBrk="1" hangingPunct="1"/>
              <a:endParaRPr lang="vi-VN" sz="2800">
                <a:solidFill>
                  <a:srgbClr val="FFFF66"/>
                </a:solidFill>
              </a:endParaRPr>
            </a:p>
          </p:txBody>
        </p:sp>
        <p:grpSp>
          <p:nvGrpSpPr>
            <p:cNvPr id="22" name="Group 14"/>
            <p:cNvGrpSpPr>
              <a:grpSpLocks/>
            </p:cNvGrpSpPr>
            <p:nvPr/>
          </p:nvGrpSpPr>
          <p:grpSpPr bwMode="auto">
            <a:xfrm>
              <a:off x="1680" y="2698"/>
              <a:ext cx="288" cy="149"/>
              <a:chOff x="2064" y="3552"/>
              <a:chExt cx="288" cy="149"/>
            </a:xfrm>
          </p:grpSpPr>
          <p:sp>
            <p:nvSpPr>
              <p:cNvPr id="28" name="Line 15"/>
              <p:cNvSpPr>
                <a:spLocks noChangeShapeType="1"/>
              </p:cNvSpPr>
              <p:nvPr/>
            </p:nvSpPr>
            <p:spPr bwMode="auto">
              <a:xfrm>
                <a:off x="2064" y="3552"/>
                <a:ext cx="144" cy="144"/>
              </a:xfrm>
              <a:prstGeom prst="line">
                <a:avLst/>
              </a:prstGeom>
              <a:noFill/>
              <a:ln w="38100">
                <a:solidFill>
                  <a:srgbClr val="0505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Line 16"/>
              <p:cNvSpPr>
                <a:spLocks noChangeShapeType="1"/>
              </p:cNvSpPr>
              <p:nvPr/>
            </p:nvSpPr>
            <p:spPr bwMode="auto">
              <a:xfrm flipV="1">
                <a:off x="2208" y="3557"/>
                <a:ext cx="144" cy="144"/>
              </a:xfrm>
              <a:prstGeom prst="line">
                <a:avLst/>
              </a:prstGeom>
              <a:noFill/>
              <a:ln w="38100">
                <a:solidFill>
                  <a:srgbClr val="0505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" name="Group 17"/>
            <p:cNvGrpSpPr>
              <a:grpSpLocks/>
            </p:cNvGrpSpPr>
            <p:nvPr/>
          </p:nvGrpSpPr>
          <p:grpSpPr bwMode="auto">
            <a:xfrm>
              <a:off x="1728" y="2274"/>
              <a:ext cx="192" cy="926"/>
              <a:chOff x="8285" y="2790"/>
              <a:chExt cx="480" cy="2315"/>
            </a:xfrm>
          </p:grpSpPr>
          <p:sp>
            <p:nvSpPr>
              <p:cNvPr id="25" name="AutoShape 18"/>
              <p:cNvSpPr>
                <a:spLocks noChangeArrowheads="1"/>
              </p:cNvSpPr>
              <p:nvPr/>
            </p:nvSpPr>
            <p:spPr bwMode="auto">
              <a:xfrm>
                <a:off x="8285" y="3187"/>
                <a:ext cx="479" cy="1920"/>
              </a:xfrm>
              <a:prstGeom prst="can">
                <a:avLst>
                  <a:gd name="adj" fmla="val 33704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vi-VN" sz="2800">
                  <a:solidFill>
                    <a:srgbClr val="FFFF66"/>
                  </a:solidFill>
                </a:endParaRPr>
              </a:p>
            </p:txBody>
          </p:sp>
          <p:sp>
            <p:nvSpPr>
              <p:cNvPr id="26" name="AutoShape 19"/>
              <p:cNvSpPr>
                <a:spLocks noChangeArrowheads="1"/>
              </p:cNvSpPr>
              <p:nvPr/>
            </p:nvSpPr>
            <p:spPr bwMode="auto">
              <a:xfrm>
                <a:off x="8459" y="3060"/>
                <a:ext cx="120" cy="240"/>
              </a:xfrm>
              <a:prstGeom prst="can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vi-VN" sz="2800">
                  <a:solidFill>
                    <a:srgbClr val="FFFF66"/>
                  </a:solidFill>
                </a:endParaRPr>
              </a:p>
            </p:txBody>
          </p:sp>
          <p:sp>
            <p:nvSpPr>
              <p:cNvPr id="27" name="AutoShape 20"/>
              <p:cNvSpPr>
                <a:spLocks noChangeArrowheads="1"/>
              </p:cNvSpPr>
              <p:nvPr/>
            </p:nvSpPr>
            <p:spPr bwMode="auto">
              <a:xfrm>
                <a:off x="8290" y="2790"/>
                <a:ext cx="454" cy="340"/>
              </a:xfrm>
              <a:prstGeom prst="can">
                <a:avLst>
                  <a:gd name="adj" fmla="val 50000"/>
                </a:avLst>
              </a:prstGeom>
              <a:gradFill rotWithShape="1">
                <a:gsLst>
                  <a:gs pos="0">
                    <a:schemeClr val="accent1">
                      <a:gamma/>
                      <a:shade val="46275"/>
                      <a:invGamma/>
                    </a:schemeClr>
                  </a:gs>
                  <a:gs pos="50000">
                    <a:schemeClr val="accent1"/>
                  </a:gs>
                  <a:gs pos="100000">
                    <a:schemeClr val="accent1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>
                  <a:defRPr/>
                </a:pPr>
                <a:endParaRPr lang="vi-VN" sz="2800">
                  <a:solidFill>
                    <a:srgbClr val="FFFF66"/>
                  </a:solidFill>
                </a:endParaRPr>
              </a:p>
            </p:txBody>
          </p:sp>
        </p:grpSp>
        <p:sp>
          <p:nvSpPr>
            <p:cNvPr id="24" name="AutoShape 21"/>
            <p:cNvSpPr>
              <a:spLocks noChangeArrowheads="1"/>
            </p:cNvSpPr>
            <p:nvPr/>
          </p:nvSpPr>
          <p:spPr bwMode="auto">
            <a:xfrm>
              <a:off x="1800" y="3434"/>
              <a:ext cx="48" cy="96"/>
            </a:xfrm>
            <a:prstGeom prst="can">
              <a:avLst>
                <a:gd name="adj" fmla="val 50000"/>
              </a:avLst>
            </a:prstGeom>
            <a:solidFill>
              <a:schemeClr val="bg1"/>
            </a:solidFill>
            <a:ln w="28575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sz="2800">
                <a:solidFill>
                  <a:srgbClr val="FFFF66"/>
                </a:solidFill>
              </a:endParaRPr>
            </a:p>
          </p:txBody>
        </p:sp>
      </p:grpSp>
      <p:grpSp>
        <p:nvGrpSpPr>
          <p:cNvPr id="30" name="Group 22"/>
          <p:cNvGrpSpPr>
            <a:grpSpLocks/>
          </p:cNvGrpSpPr>
          <p:nvPr/>
        </p:nvGrpSpPr>
        <p:grpSpPr bwMode="auto">
          <a:xfrm>
            <a:off x="6758627" y="2075951"/>
            <a:ext cx="328613" cy="1316038"/>
            <a:chOff x="1707" y="1221"/>
            <a:chExt cx="192" cy="1106"/>
          </a:xfrm>
        </p:grpSpPr>
        <p:grpSp>
          <p:nvGrpSpPr>
            <p:cNvPr id="31" name="Group 23"/>
            <p:cNvGrpSpPr>
              <a:grpSpLocks/>
            </p:cNvGrpSpPr>
            <p:nvPr/>
          </p:nvGrpSpPr>
          <p:grpSpPr bwMode="auto">
            <a:xfrm>
              <a:off x="1707" y="1401"/>
              <a:ext cx="192" cy="926"/>
              <a:chOff x="8285" y="2790"/>
              <a:chExt cx="480" cy="2315"/>
            </a:xfrm>
          </p:grpSpPr>
          <p:sp>
            <p:nvSpPr>
              <p:cNvPr id="35" name="AutoShape 24"/>
              <p:cNvSpPr>
                <a:spLocks noChangeArrowheads="1"/>
              </p:cNvSpPr>
              <p:nvPr/>
            </p:nvSpPr>
            <p:spPr bwMode="auto">
              <a:xfrm>
                <a:off x="8285" y="3185"/>
                <a:ext cx="480" cy="1920"/>
              </a:xfrm>
              <a:prstGeom prst="can">
                <a:avLst>
                  <a:gd name="adj" fmla="val 33704"/>
                </a:avLst>
              </a:prstGeom>
              <a:gradFill rotWithShape="1">
                <a:gsLst>
                  <a:gs pos="0">
                    <a:srgbClr val="576869"/>
                  </a:gs>
                  <a:gs pos="50000">
                    <a:srgbClr val="BBE0E3"/>
                  </a:gs>
                  <a:gs pos="100000">
                    <a:srgbClr val="576869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 sz="2800">
                  <a:solidFill>
                    <a:srgbClr val="FFFF66"/>
                  </a:solidFill>
                </a:endParaRPr>
              </a:p>
            </p:txBody>
          </p:sp>
          <p:sp>
            <p:nvSpPr>
              <p:cNvPr id="36" name="AutoShape 25"/>
              <p:cNvSpPr>
                <a:spLocks noChangeArrowheads="1"/>
              </p:cNvSpPr>
              <p:nvPr/>
            </p:nvSpPr>
            <p:spPr bwMode="auto">
              <a:xfrm>
                <a:off x="8460" y="3060"/>
                <a:ext cx="120" cy="240"/>
              </a:xfrm>
              <a:prstGeom prst="can">
                <a:avLst>
                  <a:gd name="adj" fmla="val 50000"/>
                </a:avLst>
              </a:prstGeom>
              <a:gradFill rotWithShape="1">
                <a:gsLst>
                  <a:gs pos="0">
                    <a:srgbClr val="576869"/>
                  </a:gs>
                  <a:gs pos="50000">
                    <a:srgbClr val="BBE0E3"/>
                  </a:gs>
                  <a:gs pos="100000">
                    <a:srgbClr val="576869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 sz="2800">
                  <a:solidFill>
                    <a:srgbClr val="FFFF66"/>
                  </a:solidFill>
                </a:endParaRPr>
              </a:p>
            </p:txBody>
          </p:sp>
          <p:sp>
            <p:nvSpPr>
              <p:cNvPr id="37" name="AutoShape 26"/>
              <p:cNvSpPr>
                <a:spLocks noChangeArrowheads="1"/>
              </p:cNvSpPr>
              <p:nvPr/>
            </p:nvSpPr>
            <p:spPr bwMode="auto">
              <a:xfrm>
                <a:off x="8290" y="2790"/>
                <a:ext cx="455" cy="339"/>
              </a:xfrm>
              <a:prstGeom prst="can">
                <a:avLst>
                  <a:gd name="adj" fmla="val 50000"/>
                </a:avLst>
              </a:prstGeom>
              <a:gradFill rotWithShape="1">
                <a:gsLst>
                  <a:gs pos="0">
                    <a:srgbClr val="576869"/>
                  </a:gs>
                  <a:gs pos="50000">
                    <a:srgbClr val="BBE0E3"/>
                  </a:gs>
                  <a:gs pos="100000">
                    <a:srgbClr val="576869"/>
                  </a:gs>
                </a:gsLst>
                <a:lin ang="0" scaled="1"/>
              </a:gradFill>
              <a:ln w="9525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pPr eaLnBrk="1" hangingPunct="1"/>
                <a:endParaRPr lang="vi-VN" sz="2800">
                  <a:solidFill>
                    <a:srgbClr val="FFFF66"/>
                  </a:solidFill>
                </a:endParaRPr>
              </a:p>
            </p:txBody>
          </p:sp>
        </p:grpSp>
        <p:grpSp>
          <p:nvGrpSpPr>
            <p:cNvPr id="32" name="Group 27"/>
            <p:cNvGrpSpPr>
              <a:grpSpLocks/>
            </p:cNvGrpSpPr>
            <p:nvPr/>
          </p:nvGrpSpPr>
          <p:grpSpPr bwMode="auto">
            <a:xfrm>
              <a:off x="1734" y="1221"/>
              <a:ext cx="142" cy="220"/>
              <a:chOff x="2997" y="1849"/>
              <a:chExt cx="214" cy="292"/>
            </a:xfrm>
          </p:grpSpPr>
          <p:sp>
            <p:nvSpPr>
              <p:cNvPr id="33" name="AutoShape 28"/>
              <p:cNvSpPr>
                <a:spLocks noChangeArrowheads="1"/>
              </p:cNvSpPr>
              <p:nvPr/>
            </p:nvSpPr>
            <p:spPr bwMode="auto">
              <a:xfrm>
                <a:off x="2997" y="1914"/>
                <a:ext cx="214" cy="227"/>
              </a:xfrm>
              <a:prstGeom prst="can">
                <a:avLst>
                  <a:gd name="adj" fmla="val 34224"/>
                </a:avLst>
              </a:prstGeom>
              <a:gradFill rotWithShape="1">
                <a:gsLst>
                  <a:gs pos="0">
                    <a:srgbClr val="576869"/>
                  </a:gs>
                  <a:gs pos="50000">
                    <a:srgbClr val="BBE0E3"/>
                  </a:gs>
                  <a:gs pos="100000">
                    <a:srgbClr val="576869"/>
                  </a:gs>
                </a:gsLst>
                <a:lin ang="0" scaled="1"/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660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pPr eaLnBrk="1" hangingPunct="1"/>
                <a:endParaRPr lang="vi-VN" sz="2800">
                  <a:solidFill>
                    <a:srgbClr val="FFFF66"/>
                  </a:solidFill>
                </a:endParaRPr>
              </a:p>
            </p:txBody>
          </p:sp>
          <p:sp>
            <p:nvSpPr>
              <p:cNvPr id="34" name="AutoShape 29"/>
              <p:cNvSpPr>
                <a:spLocks noChangeArrowheads="1"/>
              </p:cNvSpPr>
              <p:nvPr/>
            </p:nvSpPr>
            <p:spPr bwMode="auto">
              <a:xfrm>
                <a:off x="3056" y="1849"/>
                <a:ext cx="96" cy="96"/>
              </a:xfrm>
              <a:custGeom>
                <a:avLst/>
                <a:gdLst>
                  <a:gd name="T0" fmla="*/ 48 w 21600"/>
                  <a:gd name="T1" fmla="*/ 0 h 21600"/>
                  <a:gd name="T2" fmla="*/ 14 w 21600"/>
                  <a:gd name="T3" fmla="*/ 14 h 21600"/>
                  <a:gd name="T4" fmla="*/ 0 w 21600"/>
                  <a:gd name="T5" fmla="*/ 48 h 21600"/>
                  <a:gd name="T6" fmla="*/ 14 w 21600"/>
                  <a:gd name="T7" fmla="*/ 82 h 21600"/>
                  <a:gd name="T8" fmla="*/ 48 w 21600"/>
                  <a:gd name="T9" fmla="*/ 96 h 21600"/>
                  <a:gd name="T10" fmla="*/ 82 w 21600"/>
                  <a:gd name="T11" fmla="*/ 82 h 21600"/>
                  <a:gd name="T12" fmla="*/ 96 w 21600"/>
                  <a:gd name="T13" fmla="*/ 48 h 21600"/>
                  <a:gd name="T14" fmla="*/ 82 w 21600"/>
                  <a:gd name="T15" fmla="*/ 14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3150 w 21600"/>
                  <a:gd name="T25" fmla="*/ 3150 h 21600"/>
                  <a:gd name="T26" fmla="*/ 18450 w 21600"/>
                  <a:gd name="T27" fmla="*/ 18450 h 21600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21600" h="21600">
                    <a:moveTo>
                      <a:pt x="0" y="10800"/>
                    </a:moveTo>
                    <a:cubicBezTo>
                      <a:pt x="0" y="4835"/>
                      <a:pt x="4835" y="0"/>
                      <a:pt x="10800" y="0"/>
                    </a:cubicBezTo>
                    <a:cubicBezTo>
                      <a:pt x="16765" y="0"/>
                      <a:pt x="21600" y="4835"/>
                      <a:pt x="21600" y="10800"/>
                    </a:cubicBezTo>
                    <a:cubicBezTo>
                      <a:pt x="21600" y="16765"/>
                      <a:pt x="16765" y="21600"/>
                      <a:pt x="10800" y="21600"/>
                    </a:cubicBezTo>
                    <a:cubicBezTo>
                      <a:pt x="4835" y="21600"/>
                      <a:pt x="0" y="16765"/>
                      <a:pt x="0" y="10800"/>
                    </a:cubicBezTo>
                    <a:close/>
                    <a:moveTo>
                      <a:pt x="5400" y="10800"/>
                    </a:moveTo>
                    <a:cubicBezTo>
                      <a:pt x="5400" y="13782"/>
                      <a:pt x="7818" y="16200"/>
                      <a:pt x="10800" y="16200"/>
                    </a:cubicBezTo>
                    <a:cubicBezTo>
                      <a:pt x="13782" y="16200"/>
                      <a:pt x="16200" y="13782"/>
                      <a:pt x="16200" y="10800"/>
                    </a:cubicBezTo>
                    <a:cubicBezTo>
                      <a:pt x="16200" y="7818"/>
                      <a:pt x="13782" y="5400"/>
                      <a:pt x="10800" y="5400"/>
                    </a:cubicBezTo>
                    <a:cubicBezTo>
                      <a:pt x="7818" y="5400"/>
                      <a:pt x="5400" y="7818"/>
                      <a:pt x="5400" y="10800"/>
                    </a:cubicBezTo>
                    <a:close/>
                  </a:path>
                </a:pathLst>
              </a:custGeom>
              <a:gradFill rotWithShape="1">
                <a:gsLst>
                  <a:gs pos="0">
                    <a:srgbClr val="576869"/>
                  </a:gs>
                  <a:gs pos="50000">
                    <a:srgbClr val="BBE0E3"/>
                  </a:gs>
                  <a:gs pos="100000">
                    <a:srgbClr val="576869"/>
                  </a:gs>
                </a:gsLst>
                <a:lin ang="0" scaled="1"/>
              </a:gradFill>
              <a:ln w="9525">
                <a:solidFill>
                  <a:srgbClr val="FFFFFF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006600"/>
                      </a:outerShdw>
                    </a:effectLst>
                  </a14:hiddenEffects>
                </a:ext>
              </a:extLst>
            </p:spPr>
            <p:txBody>
              <a:bodyPr anchor="ctr"/>
              <a:lstStyle/>
              <a:p>
                <a:endParaRPr lang="en-US"/>
              </a:p>
            </p:txBody>
          </p:sp>
        </p:grpSp>
      </p:grpSp>
      <p:sp>
        <p:nvSpPr>
          <p:cNvPr id="38" name="Text Box 32"/>
          <p:cNvSpPr txBox="1">
            <a:spLocks noChangeArrowheads="1"/>
          </p:cNvSpPr>
          <p:nvPr/>
        </p:nvSpPr>
        <p:spPr bwMode="auto">
          <a:xfrm>
            <a:off x="2420202" y="4941975"/>
            <a:ext cx="6587319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800" dirty="0" err="1">
                <a:solidFill>
                  <a:srgbClr val="C00000"/>
                </a:solidFill>
                <a:effectLst/>
              </a:rPr>
              <a:t>Khi</a:t>
            </a:r>
            <a:r>
              <a:rPr lang="en-US" sz="2800" dirty="0">
                <a:solidFill>
                  <a:srgbClr val="C00000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</a:rPr>
              <a:t>đưa</a:t>
            </a:r>
            <a:r>
              <a:rPr lang="en-US" sz="2800" dirty="0">
                <a:solidFill>
                  <a:srgbClr val="C00000"/>
                </a:solidFill>
                <a:effectLst/>
              </a:rPr>
              <a:t> xi </a:t>
            </a:r>
            <a:r>
              <a:rPr lang="en-US" sz="2800" dirty="0" err="1">
                <a:solidFill>
                  <a:srgbClr val="C00000"/>
                </a:solidFill>
                <a:effectLst/>
              </a:rPr>
              <a:t>lanh</a:t>
            </a:r>
            <a:r>
              <a:rPr lang="en-US" sz="2800" dirty="0">
                <a:solidFill>
                  <a:srgbClr val="C00000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</a:rPr>
              <a:t>vào</a:t>
            </a:r>
            <a:r>
              <a:rPr lang="en-US" sz="2800" dirty="0">
                <a:solidFill>
                  <a:srgbClr val="C00000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</a:rPr>
              <a:t>trong</a:t>
            </a:r>
            <a:r>
              <a:rPr lang="en-US" sz="2800" dirty="0">
                <a:solidFill>
                  <a:srgbClr val="C00000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</a:rPr>
              <a:t>nồi</a:t>
            </a:r>
            <a:r>
              <a:rPr lang="en-US" sz="2800" dirty="0">
                <a:solidFill>
                  <a:srgbClr val="C00000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</a:rPr>
              <a:t>nước</a:t>
            </a:r>
            <a:r>
              <a:rPr lang="en-US" sz="2800" dirty="0">
                <a:solidFill>
                  <a:srgbClr val="C00000"/>
                </a:solidFill>
                <a:effectLst/>
              </a:rPr>
              <a:t> </a:t>
            </a:r>
            <a:r>
              <a:rPr lang="en-US" sz="2800" dirty="0" err="1">
                <a:solidFill>
                  <a:srgbClr val="C00000"/>
                </a:solidFill>
                <a:effectLst/>
              </a:rPr>
              <a:t>nóng</a:t>
            </a:r>
            <a:endParaRPr lang="en-US" sz="2800" dirty="0">
              <a:solidFill>
                <a:srgbClr val="C00000"/>
              </a:solidFill>
              <a:effectLst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7FDA5AD9-BD4C-4ADA-B406-794E8C181E9A}"/>
              </a:ext>
            </a:extLst>
          </p:cNvPr>
          <p:cNvSpPr/>
          <p:nvPr/>
        </p:nvSpPr>
        <p:spPr>
          <a:xfrm>
            <a:off x="62861" y="289213"/>
            <a:ext cx="104444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UTM Caviar" panose="02040603050506020204" pitchFamily="18" charset="0"/>
              </a:rPr>
              <a:t>QU</a:t>
            </a:r>
            <a:r>
              <a:rPr lang="en-US" sz="40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UTM Caviar" panose="02040603050506020204" pitchFamily="18" charset="0"/>
              </a:rPr>
              <a:t>Á TRÌNH ĐẲNG TÍCH. ĐỊNH LUẬT CHARLES</a:t>
            </a:r>
            <a:endParaRPr lang="en-US" sz="4800" cap="none" spc="0" dirty="0">
              <a:ln w="0"/>
              <a:effectLst>
                <a:reflection blurRad="6350" stA="53000" endA="300" endPos="35500" dir="5400000" sy="-90000" algn="bl" rotWithShape="0"/>
              </a:effectLst>
              <a:latin typeface="UTM Caviar" panose="020406030505060202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3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4.10405E-6 L 0.00156 0.05665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9" y="282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 animBg="1"/>
      <p:bldP spid="19" grpId="0" animBg="1"/>
      <p:bldP spid="3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63053" y="1947650"/>
            <a:ext cx="4953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 eaLnBrk="1" hangingPunct="1"/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1.Thí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529122" y="1412772"/>
            <a:ext cx="5638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II. </a:t>
            </a:r>
            <a:r>
              <a:rPr lang="en-US" sz="2800" u="sng" dirty="0"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ĐỊNH LUẬT CHARLES</a:t>
            </a:r>
            <a:endParaRPr lang="en-US" sz="2800" b="1" u="sng" dirty="0">
              <a:solidFill>
                <a:srgbClr val="CC0099"/>
              </a:solidFill>
              <a:effectLst/>
              <a:cs typeface="Times New Roman" panose="02020603050405020304" pitchFamily="18" charset="0"/>
            </a:endParaRPr>
          </a:p>
        </p:txBody>
      </p:sp>
      <p:graphicFrame>
        <p:nvGraphicFramePr>
          <p:cNvPr id="7" name="Group 50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93590238"/>
              </p:ext>
            </p:extLst>
          </p:nvPr>
        </p:nvGraphicFramePr>
        <p:xfrm>
          <a:off x="7836076" y="2128338"/>
          <a:ext cx="3241675" cy="2327540"/>
        </p:xfrm>
        <a:graphic>
          <a:graphicData uri="http://schemas.openxmlformats.org/drawingml/2006/table">
            <a:tbl>
              <a:tblPr/>
              <a:tblGrid>
                <a:gridCol w="11080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080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2552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725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Lần </a:t>
                      </a:r>
                    </a:p>
                  </a:txBody>
                  <a:tcPr marT="34281" marB="342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   </a:t>
                      </a: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85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</a:t>
                      </a:r>
                    </a:p>
                  </a:txBody>
                  <a:tcPr marT="34281" marB="342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922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marT="34281" marB="342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85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</a:t>
                      </a:r>
                    </a:p>
                  </a:txBody>
                  <a:tcPr marT="34281" marB="342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851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1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</a:t>
                      </a:r>
                    </a:p>
                  </a:txBody>
                  <a:tcPr marT="34281" marB="3428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vi-VN" sz="1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34281" marB="3428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grpSp>
        <p:nvGrpSpPr>
          <p:cNvPr id="9" name="Group 2"/>
          <p:cNvGrpSpPr>
            <a:grpSpLocks/>
          </p:cNvGrpSpPr>
          <p:nvPr/>
        </p:nvGrpSpPr>
        <p:grpSpPr bwMode="auto">
          <a:xfrm>
            <a:off x="6997876" y="3842838"/>
            <a:ext cx="1349375" cy="2003425"/>
            <a:chOff x="4416" y="672"/>
            <a:chExt cx="850" cy="1683"/>
          </a:xfrm>
        </p:grpSpPr>
        <p:sp>
          <p:nvSpPr>
            <p:cNvPr id="10" name="Rectangle 3"/>
            <p:cNvSpPr>
              <a:spLocks noChangeArrowheads="1"/>
            </p:cNvSpPr>
            <p:nvPr/>
          </p:nvSpPr>
          <p:spPr bwMode="auto">
            <a:xfrm>
              <a:off x="4416" y="1152"/>
              <a:ext cx="96" cy="768"/>
            </a:xfrm>
            <a:prstGeom prst="rect">
              <a:avLst/>
            </a:prstGeom>
            <a:solidFill>
              <a:schemeClr val="bg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vi-VN" sz="2800">
                <a:solidFill>
                  <a:srgbClr val="FFFF66"/>
                </a:solidFill>
              </a:endParaRPr>
            </a:p>
          </p:txBody>
        </p:sp>
        <p:sp>
          <p:nvSpPr>
            <p:cNvPr id="11" name="Freeform 4"/>
            <p:cNvSpPr>
              <a:spLocks/>
            </p:cNvSpPr>
            <p:nvPr/>
          </p:nvSpPr>
          <p:spPr bwMode="auto">
            <a:xfrm>
              <a:off x="4416" y="672"/>
              <a:ext cx="850" cy="1683"/>
            </a:xfrm>
            <a:custGeom>
              <a:avLst/>
              <a:gdLst>
                <a:gd name="T0" fmla="*/ 54 w 850"/>
                <a:gd name="T1" fmla="*/ 494 h 1683"/>
                <a:gd name="T2" fmla="*/ 63 w 850"/>
                <a:gd name="T3" fmla="*/ 320 h 1683"/>
                <a:gd name="T4" fmla="*/ 182 w 850"/>
                <a:gd name="T5" fmla="*/ 0 h 1683"/>
                <a:gd name="T6" fmla="*/ 246 w 850"/>
                <a:gd name="T7" fmla="*/ 64 h 1683"/>
                <a:gd name="T8" fmla="*/ 274 w 850"/>
                <a:gd name="T9" fmla="*/ 1271 h 1683"/>
                <a:gd name="T10" fmla="*/ 283 w 850"/>
                <a:gd name="T11" fmla="*/ 1418 h 1683"/>
                <a:gd name="T12" fmla="*/ 850 w 850"/>
                <a:gd name="T13" fmla="*/ 1555 h 1683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850" h="1683">
                  <a:moveTo>
                    <a:pt x="54" y="494"/>
                  </a:moveTo>
                  <a:cubicBezTo>
                    <a:pt x="67" y="425"/>
                    <a:pt x="72" y="393"/>
                    <a:pt x="63" y="320"/>
                  </a:cubicBezTo>
                  <a:cubicBezTo>
                    <a:pt x="71" y="100"/>
                    <a:pt x="0" y="25"/>
                    <a:pt x="182" y="0"/>
                  </a:cubicBezTo>
                  <a:cubicBezTo>
                    <a:pt x="238" y="15"/>
                    <a:pt x="216" y="19"/>
                    <a:pt x="246" y="64"/>
                  </a:cubicBezTo>
                  <a:cubicBezTo>
                    <a:pt x="370" y="448"/>
                    <a:pt x="218" y="872"/>
                    <a:pt x="274" y="1271"/>
                  </a:cubicBezTo>
                  <a:cubicBezTo>
                    <a:pt x="277" y="1320"/>
                    <a:pt x="277" y="1369"/>
                    <a:pt x="283" y="1418"/>
                  </a:cubicBezTo>
                  <a:cubicBezTo>
                    <a:pt x="315" y="1683"/>
                    <a:pt x="644" y="1555"/>
                    <a:pt x="850" y="1555"/>
                  </a:cubicBezTo>
                </a:path>
              </a:pathLst>
            </a:custGeom>
            <a:noFill/>
            <a:ln w="28575" cmpd="sng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" name="Group 5"/>
          <p:cNvGrpSpPr>
            <a:grpSpLocks/>
          </p:cNvGrpSpPr>
          <p:nvPr/>
        </p:nvGrpSpPr>
        <p:grpSpPr bwMode="auto">
          <a:xfrm>
            <a:off x="4616626" y="1642563"/>
            <a:ext cx="2438400" cy="2085975"/>
            <a:chOff x="1920" y="-24"/>
            <a:chExt cx="1536" cy="1752"/>
          </a:xfrm>
        </p:grpSpPr>
        <p:sp>
          <p:nvSpPr>
            <p:cNvPr id="13" name="Line 6"/>
            <p:cNvSpPr>
              <a:spLocks noChangeShapeType="1"/>
            </p:cNvSpPr>
            <p:nvPr/>
          </p:nvSpPr>
          <p:spPr bwMode="auto">
            <a:xfrm rot="-1943863">
              <a:off x="2868" y="828"/>
              <a:ext cx="0" cy="720"/>
            </a:xfrm>
            <a:prstGeom prst="line">
              <a:avLst/>
            </a:prstGeom>
            <a:noFill/>
            <a:ln w="38100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Line 7"/>
            <p:cNvSpPr>
              <a:spLocks noChangeShapeType="1"/>
            </p:cNvSpPr>
            <p:nvPr/>
          </p:nvSpPr>
          <p:spPr bwMode="auto">
            <a:xfrm rot="8856137">
              <a:off x="2483" y="221"/>
              <a:ext cx="0" cy="72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Oval 8"/>
            <p:cNvSpPr>
              <a:spLocks noChangeArrowheads="1"/>
            </p:cNvSpPr>
            <p:nvPr/>
          </p:nvSpPr>
          <p:spPr bwMode="auto">
            <a:xfrm>
              <a:off x="1920" y="-24"/>
              <a:ext cx="1536" cy="1632"/>
            </a:xfrm>
            <a:prstGeom prst="ellipse">
              <a:avLst/>
            </a:prstGeom>
            <a:solidFill>
              <a:srgbClr val="66FFFF"/>
            </a:solidFill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vi-VN" sz="2800">
                <a:solidFill>
                  <a:srgbClr val="FFFF66"/>
                </a:solidFill>
              </a:endParaRPr>
            </a:p>
          </p:txBody>
        </p:sp>
        <p:sp>
          <p:nvSpPr>
            <p:cNvPr id="16" name="Line 9"/>
            <p:cNvSpPr>
              <a:spLocks noChangeShapeType="1"/>
            </p:cNvSpPr>
            <p:nvPr/>
          </p:nvSpPr>
          <p:spPr bwMode="auto">
            <a:xfrm rot="5240615">
              <a:off x="2707" y="26"/>
              <a:ext cx="96" cy="1"/>
            </a:xfrm>
            <a:prstGeom prst="line">
              <a:avLst/>
            </a:prstGeom>
            <a:noFill/>
            <a:ln w="57150" cmpd="thickThin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Line 10"/>
            <p:cNvSpPr>
              <a:spLocks noChangeShapeType="1"/>
            </p:cNvSpPr>
            <p:nvPr/>
          </p:nvSpPr>
          <p:spPr bwMode="auto">
            <a:xfrm rot="-295379">
              <a:off x="1924" y="766"/>
              <a:ext cx="96" cy="1"/>
            </a:xfrm>
            <a:prstGeom prst="line">
              <a:avLst/>
            </a:prstGeom>
            <a:noFill/>
            <a:ln w="57150" cmpd="thickThin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Line 11"/>
            <p:cNvSpPr>
              <a:spLocks noChangeShapeType="1"/>
            </p:cNvSpPr>
            <p:nvPr/>
          </p:nvSpPr>
          <p:spPr bwMode="auto">
            <a:xfrm rot="668477">
              <a:off x="1941" y="615"/>
              <a:ext cx="192" cy="0"/>
            </a:xfrm>
            <a:prstGeom prst="line">
              <a:avLst/>
            </a:prstGeom>
            <a:noFill/>
            <a:ln w="57150" cmpd="thickThin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Line 12"/>
            <p:cNvSpPr>
              <a:spLocks noChangeShapeType="1"/>
            </p:cNvSpPr>
            <p:nvPr/>
          </p:nvSpPr>
          <p:spPr bwMode="auto">
            <a:xfrm rot="3735027">
              <a:off x="2310" y="144"/>
              <a:ext cx="192" cy="1"/>
            </a:xfrm>
            <a:prstGeom prst="line">
              <a:avLst/>
            </a:prstGeom>
            <a:noFill/>
            <a:ln w="57150" cmpd="thickThin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Line 13"/>
            <p:cNvSpPr>
              <a:spLocks noChangeShapeType="1"/>
            </p:cNvSpPr>
            <p:nvPr/>
          </p:nvSpPr>
          <p:spPr bwMode="auto">
            <a:xfrm rot="6720924">
              <a:off x="2887" y="152"/>
              <a:ext cx="192" cy="1"/>
            </a:xfrm>
            <a:prstGeom prst="line">
              <a:avLst/>
            </a:prstGeom>
            <a:noFill/>
            <a:ln w="57150" cmpd="thickThin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Line 14"/>
            <p:cNvSpPr>
              <a:spLocks noChangeShapeType="1"/>
            </p:cNvSpPr>
            <p:nvPr/>
          </p:nvSpPr>
          <p:spPr bwMode="auto">
            <a:xfrm rot="9055090">
              <a:off x="3244" y="650"/>
              <a:ext cx="192" cy="1"/>
            </a:xfrm>
            <a:prstGeom prst="line">
              <a:avLst/>
            </a:prstGeom>
            <a:noFill/>
            <a:ln w="57150" cmpd="thickThin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Line 15"/>
            <p:cNvSpPr>
              <a:spLocks noChangeShapeType="1"/>
            </p:cNvSpPr>
            <p:nvPr/>
          </p:nvSpPr>
          <p:spPr bwMode="auto">
            <a:xfrm rot="2383683">
              <a:off x="2043" y="372"/>
              <a:ext cx="96" cy="1"/>
            </a:xfrm>
            <a:prstGeom prst="line">
              <a:avLst/>
            </a:prstGeom>
            <a:noFill/>
            <a:ln w="57150" cmpd="thickThin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Line 16"/>
            <p:cNvSpPr>
              <a:spLocks noChangeShapeType="1"/>
            </p:cNvSpPr>
            <p:nvPr/>
          </p:nvSpPr>
          <p:spPr bwMode="auto">
            <a:xfrm rot="3055699">
              <a:off x="2112" y="276"/>
              <a:ext cx="96" cy="1"/>
            </a:xfrm>
            <a:prstGeom prst="line">
              <a:avLst/>
            </a:prstGeom>
            <a:noFill/>
            <a:ln w="57150" cmpd="thickThin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Line 17"/>
            <p:cNvSpPr>
              <a:spLocks noChangeShapeType="1"/>
            </p:cNvSpPr>
            <p:nvPr/>
          </p:nvSpPr>
          <p:spPr bwMode="auto">
            <a:xfrm rot="3110458">
              <a:off x="2209" y="179"/>
              <a:ext cx="96" cy="1"/>
            </a:xfrm>
            <a:prstGeom prst="line">
              <a:avLst/>
            </a:prstGeom>
            <a:noFill/>
            <a:ln w="57150" cmpd="thickThin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Line 18"/>
            <p:cNvSpPr>
              <a:spLocks noChangeShapeType="1"/>
            </p:cNvSpPr>
            <p:nvPr/>
          </p:nvSpPr>
          <p:spPr bwMode="auto">
            <a:xfrm rot="1029716">
              <a:off x="1989" y="486"/>
              <a:ext cx="96" cy="0"/>
            </a:xfrm>
            <a:prstGeom prst="line">
              <a:avLst/>
            </a:prstGeom>
            <a:noFill/>
            <a:ln w="57150" cmpd="thickThin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Line 19"/>
            <p:cNvSpPr>
              <a:spLocks noChangeShapeType="1"/>
            </p:cNvSpPr>
            <p:nvPr/>
          </p:nvSpPr>
          <p:spPr bwMode="auto">
            <a:xfrm rot="3754785">
              <a:off x="2461" y="50"/>
              <a:ext cx="96" cy="1"/>
            </a:xfrm>
            <a:prstGeom prst="line">
              <a:avLst/>
            </a:prstGeom>
            <a:noFill/>
            <a:ln w="57150" cmpd="thickThin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Line 20"/>
            <p:cNvSpPr>
              <a:spLocks noChangeShapeType="1"/>
            </p:cNvSpPr>
            <p:nvPr/>
          </p:nvSpPr>
          <p:spPr bwMode="auto">
            <a:xfrm rot="6398997">
              <a:off x="2845" y="56"/>
              <a:ext cx="96" cy="1"/>
            </a:xfrm>
            <a:prstGeom prst="line">
              <a:avLst/>
            </a:prstGeom>
            <a:noFill/>
            <a:ln w="57150" cmpd="thickThin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Line 21"/>
            <p:cNvSpPr>
              <a:spLocks noChangeShapeType="1"/>
            </p:cNvSpPr>
            <p:nvPr/>
          </p:nvSpPr>
          <p:spPr bwMode="auto">
            <a:xfrm rot="4936841">
              <a:off x="2584" y="38"/>
              <a:ext cx="96" cy="1"/>
            </a:xfrm>
            <a:prstGeom prst="line">
              <a:avLst/>
            </a:prstGeom>
            <a:noFill/>
            <a:ln w="57150" cmpd="thickThin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Line 22"/>
            <p:cNvSpPr>
              <a:spLocks noChangeShapeType="1"/>
            </p:cNvSpPr>
            <p:nvPr/>
          </p:nvSpPr>
          <p:spPr bwMode="auto">
            <a:xfrm rot="6398997">
              <a:off x="2941" y="152"/>
              <a:ext cx="96" cy="1"/>
            </a:xfrm>
            <a:prstGeom prst="line">
              <a:avLst/>
            </a:prstGeom>
            <a:noFill/>
            <a:ln w="57150" cmpd="thickThin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" name="Line 23"/>
            <p:cNvSpPr>
              <a:spLocks noChangeShapeType="1"/>
            </p:cNvSpPr>
            <p:nvPr/>
          </p:nvSpPr>
          <p:spPr bwMode="auto">
            <a:xfrm rot="6398997">
              <a:off x="3046" y="158"/>
              <a:ext cx="96" cy="1"/>
            </a:xfrm>
            <a:prstGeom prst="line">
              <a:avLst/>
            </a:prstGeom>
            <a:noFill/>
            <a:ln w="57150" cmpd="thickThin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Line 24"/>
            <p:cNvSpPr>
              <a:spLocks noChangeShapeType="1"/>
            </p:cNvSpPr>
            <p:nvPr/>
          </p:nvSpPr>
          <p:spPr bwMode="auto">
            <a:xfrm rot="7274232">
              <a:off x="3142" y="254"/>
              <a:ext cx="96" cy="1"/>
            </a:xfrm>
            <a:prstGeom prst="line">
              <a:avLst/>
            </a:prstGeom>
            <a:noFill/>
            <a:ln w="57150" cmpd="thickThin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2" name="Line 25"/>
            <p:cNvSpPr>
              <a:spLocks noChangeShapeType="1"/>
            </p:cNvSpPr>
            <p:nvPr/>
          </p:nvSpPr>
          <p:spPr bwMode="auto">
            <a:xfrm rot="7957035">
              <a:off x="3229" y="359"/>
              <a:ext cx="96" cy="1"/>
            </a:xfrm>
            <a:prstGeom prst="line">
              <a:avLst/>
            </a:prstGeom>
            <a:noFill/>
            <a:ln w="57150" cmpd="thickThin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Line 26"/>
            <p:cNvSpPr>
              <a:spLocks noChangeShapeType="1"/>
            </p:cNvSpPr>
            <p:nvPr/>
          </p:nvSpPr>
          <p:spPr bwMode="auto">
            <a:xfrm rot="8825400">
              <a:off x="3289" y="500"/>
              <a:ext cx="96" cy="1"/>
            </a:xfrm>
            <a:prstGeom prst="line">
              <a:avLst/>
            </a:prstGeom>
            <a:noFill/>
            <a:ln w="57150" cmpd="thickThin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Line 27"/>
            <p:cNvSpPr>
              <a:spLocks noChangeShapeType="1"/>
            </p:cNvSpPr>
            <p:nvPr/>
          </p:nvSpPr>
          <p:spPr bwMode="auto">
            <a:xfrm rot="-8977042">
              <a:off x="3360" y="894"/>
              <a:ext cx="96" cy="1"/>
            </a:xfrm>
            <a:prstGeom prst="line">
              <a:avLst/>
            </a:prstGeom>
            <a:noFill/>
            <a:ln w="57150" cmpd="thickThin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Line 28"/>
            <p:cNvSpPr>
              <a:spLocks noChangeShapeType="1"/>
            </p:cNvSpPr>
            <p:nvPr/>
          </p:nvSpPr>
          <p:spPr bwMode="auto">
            <a:xfrm rot="10288982">
              <a:off x="3354" y="756"/>
              <a:ext cx="96" cy="1"/>
            </a:xfrm>
            <a:prstGeom prst="line">
              <a:avLst/>
            </a:prstGeom>
            <a:noFill/>
            <a:ln w="57150" cmpd="thickThin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graphicFrame>
          <p:nvGraphicFramePr>
            <p:cNvPr id="36" name="Object 29"/>
            <p:cNvGraphicFramePr>
              <a:graphicFrameLocks noChangeAspect="1"/>
            </p:cNvGraphicFramePr>
            <p:nvPr/>
          </p:nvGraphicFramePr>
          <p:xfrm>
            <a:off x="2484" y="570"/>
            <a:ext cx="567" cy="24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418918" imgH="203112" progId="Equation.DSMT4">
                    <p:embed/>
                  </p:oleObj>
                </mc:Choice>
                <mc:Fallback>
                  <p:oleObj name="Equation" r:id="rId2" imgW="418918" imgH="203112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84" y="570"/>
                          <a:ext cx="567" cy="24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57150" cmpd="thickThin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" name="Text Box 30"/>
            <p:cNvSpPr txBox="1">
              <a:spLocks noChangeArrowheads="1"/>
            </p:cNvSpPr>
            <p:nvPr/>
          </p:nvSpPr>
          <p:spPr bwMode="auto">
            <a:xfrm>
              <a:off x="2379" y="580"/>
              <a:ext cx="191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57150" cmpd="thickThin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x</a:t>
              </a:r>
            </a:p>
          </p:txBody>
        </p:sp>
        <p:sp>
          <p:nvSpPr>
            <p:cNvPr id="38" name="Text Box 31"/>
            <p:cNvSpPr txBox="1">
              <a:spLocks noChangeArrowheads="1"/>
            </p:cNvSpPr>
            <p:nvPr/>
          </p:nvSpPr>
          <p:spPr bwMode="auto">
            <a:xfrm rot="-4868600">
              <a:off x="2025" y="362"/>
              <a:ext cx="38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0.5</a:t>
              </a:r>
            </a:p>
          </p:txBody>
        </p:sp>
        <p:sp>
          <p:nvSpPr>
            <p:cNvPr id="39" name="Text Box 32"/>
            <p:cNvSpPr txBox="1">
              <a:spLocks noChangeArrowheads="1"/>
            </p:cNvSpPr>
            <p:nvPr/>
          </p:nvSpPr>
          <p:spPr bwMode="auto">
            <a:xfrm rot="-1787510">
              <a:off x="2316" y="91"/>
              <a:ext cx="384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1.0</a:t>
              </a:r>
            </a:p>
          </p:txBody>
        </p:sp>
        <p:sp>
          <p:nvSpPr>
            <p:cNvPr id="40" name="Text Box 33"/>
            <p:cNvSpPr txBox="1">
              <a:spLocks noChangeArrowheads="1"/>
            </p:cNvSpPr>
            <p:nvPr/>
          </p:nvSpPr>
          <p:spPr bwMode="auto">
            <a:xfrm rot="2477754">
              <a:off x="2690" y="128"/>
              <a:ext cx="384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1.5</a:t>
              </a:r>
            </a:p>
          </p:txBody>
        </p:sp>
        <p:sp>
          <p:nvSpPr>
            <p:cNvPr id="41" name="Text Box 34"/>
            <p:cNvSpPr txBox="1">
              <a:spLocks noChangeArrowheads="1"/>
            </p:cNvSpPr>
            <p:nvPr/>
          </p:nvSpPr>
          <p:spPr bwMode="auto">
            <a:xfrm rot="4727640">
              <a:off x="2946" y="408"/>
              <a:ext cx="384" cy="52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2400" b="1">
                  <a:latin typeface="Arial" charset="0"/>
                </a:rPr>
                <a:t>2.0</a:t>
              </a:r>
            </a:p>
          </p:txBody>
        </p:sp>
        <p:sp>
          <p:nvSpPr>
            <p:cNvPr id="42" name="Line 35"/>
            <p:cNvSpPr>
              <a:spLocks noChangeShapeType="1"/>
            </p:cNvSpPr>
            <p:nvPr/>
          </p:nvSpPr>
          <p:spPr bwMode="auto">
            <a:xfrm rot="-577737">
              <a:off x="1920" y="897"/>
              <a:ext cx="96" cy="0"/>
            </a:xfrm>
            <a:prstGeom prst="line">
              <a:avLst/>
            </a:prstGeom>
            <a:noFill/>
            <a:ln w="57150" cmpd="thickThin">
              <a:solidFill>
                <a:srgbClr val="FF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Rectangle 36"/>
            <p:cNvSpPr>
              <a:spLocks noChangeArrowheads="1"/>
            </p:cNvSpPr>
            <p:nvPr/>
          </p:nvSpPr>
          <p:spPr bwMode="auto">
            <a:xfrm>
              <a:off x="1920" y="1005"/>
              <a:ext cx="1536" cy="72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vi-VN" sz="2800">
                <a:solidFill>
                  <a:srgbClr val="FFFF66"/>
                </a:solidFill>
              </a:endParaRPr>
            </a:p>
          </p:txBody>
        </p:sp>
      </p:grpSp>
      <p:grpSp>
        <p:nvGrpSpPr>
          <p:cNvPr id="44" name="Group 37"/>
          <p:cNvGrpSpPr>
            <a:grpSpLocks/>
          </p:cNvGrpSpPr>
          <p:nvPr/>
        </p:nvGrpSpPr>
        <p:grpSpPr bwMode="auto">
          <a:xfrm rot="-1196510">
            <a:off x="5797726" y="1806076"/>
            <a:ext cx="0" cy="1782762"/>
            <a:chOff x="1440" y="240"/>
            <a:chExt cx="0" cy="1497"/>
          </a:xfrm>
        </p:grpSpPr>
        <p:sp>
          <p:nvSpPr>
            <p:cNvPr id="45" name="Line 38"/>
            <p:cNvSpPr>
              <a:spLocks noChangeShapeType="1"/>
            </p:cNvSpPr>
            <p:nvPr/>
          </p:nvSpPr>
          <p:spPr bwMode="auto">
            <a:xfrm>
              <a:off x="1440" y="969"/>
              <a:ext cx="0" cy="768"/>
            </a:xfrm>
            <a:prstGeom prst="line">
              <a:avLst/>
            </a:prstGeom>
            <a:noFill/>
            <a:ln w="9525">
              <a:solidFill>
                <a:schemeClr val="bg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39"/>
            <p:cNvSpPr>
              <a:spLocks noChangeShapeType="1"/>
            </p:cNvSpPr>
            <p:nvPr/>
          </p:nvSpPr>
          <p:spPr bwMode="auto">
            <a:xfrm rot="10800000">
              <a:off x="1440" y="240"/>
              <a:ext cx="0" cy="768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7" name="Group 40"/>
          <p:cNvGrpSpPr>
            <a:grpSpLocks/>
          </p:cNvGrpSpPr>
          <p:nvPr/>
        </p:nvGrpSpPr>
        <p:grpSpPr bwMode="auto">
          <a:xfrm>
            <a:off x="4759501" y="2882401"/>
            <a:ext cx="2435225" cy="3070225"/>
            <a:chOff x="2016" y="1065"/>
            <a:chExt cx="1534" cy="2579"/>
          </a:xfrm>
        </p:grpSpPr>
        <p:sp>
          <p:nvSpPr>
            <p:cNvPr id="48" name="Text Box 41"/>
            <p:cNvSpPr txBox="1">
              <a:spLocks noChangeArrowheads="1"/>
            </p:cNvSpPr>
            <p:nvPr/>
          </p:nvSpPr>
          <p:spPr bwMode="auto">
            <a:xfrm>
              <a:off x="2934" y="1944"/>
              <a:ext cx="390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CC6600"/>
                  </a:solidFill>
                  <a:latin typeface="Arial" charset="0"/>
                </a:rPr>
                <a:t>- </a:t>
              </a:r>
              <a:r>
                <a:rPr lang="en-US" sz="2000" b="1">
                  <a:solidFill>
                    <a:srgbClr val="CC6600"/>
                  </a:solidFill>
                  <a:latin typeface="Arial" charset="0"/>
                </a:rPr>
                <a:t>4</a:t>
              </a:r>
            </a:p>
          </p:txBody>
        </p:sp>
        <p:sp>
          <p:nvSpPr>
            <p:cNvPr id="49" name="Text Box 42"/>
            <p:cNvSpPr txBox="1">
              <a:spLocks noChangeArrowheads="1"/>
            </p:cNvSpPr>
            <p:nvPr/>
          </p:nvSpPr>
          <p:spPr bwMode="auto">
            <a:xfrm>
              <a:off x="2940" y="3141"/>
              <a:ext cx="610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CC6600"/>
                  </a:solidFill>
                  <a:latin typeface="Arial" charset="0"/>
                </a:rPr>
                <a:t>- </a:t>
              </a:r>
              <a:r>
                <a:rPr lang="en-US" sz="2000" b="1">
                  <a:solidFill>
                    <a:srgbClr val="CC6600"/>
                  </a:solidFill>
                  <a:latin typeface="Arial" charset="0"/>
                </a:rPr>
                <a:t>1</a:t>
              </a:r>
            </a:p>
          </p:txBody>
        </p:sp>
        <p:sp>
          <p:nvSpPr>
            <p:cNvPr id="50" name="Text Box 43"/>
            <p:cNvSpPr txBox="1">
              <a:spLocks noChangeArrowheads="1"/>
            </p:cNvSpPr>
            <p:nvPr/>
          </p:nvSpPr>
          <p:spPr bwMode="auto">
            <a:xfrm>
              <a:off x="2940" y="2754"/>
              <a:ext cx="610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CC6600"/>
                  </a:solidFill>
                  <a:latin typeface="Arial" charset="0"/>
                </a:rPr>
                <a:t>- </a:t>
              </a:r>
              <a:r>
                <a:rPr lang="en-US" sz="2000" b="1">
                  <a:solidFill>
                    <a:srgbClr val="CC6600"/>
                  </a:solidFill>
                  <a:latin typeface="Arial" charset="0"/>
                </a:rPr>
                <a:t>2</a:t>
              </a:r>
            </a:p>
          </p:txBody>
        </p:sp>
        <p:sp>
          <p:nvSpPr>
            <p:cNvPr id="51" name="Text Box 44"/>
            <p:cNvSpPr txBox="1">
              <a:spLocks noChangeArrowheads="1"/>
            </p:cNvSpPr>
            <p:nvPr/>
          </p:nvSpPr>
          <p:spPr bwMode="auto">
            <a:xfrm>
              <a:off x="2940" y="2343"/>
              <a:ext cx="610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CC6600"/>
                  </a:solidFill>
                  <a:latin typeface="Arial" charset="0"/>
                </a:rPr>
                <a:t>- </a:t>
              </a:r>
              <a:r>
                <a:rPr lang="en-US" sz="2000" b="1">
                  <a:solidFill>
                    <a:srgbClr val="CC6600"/>
                  </a:solidFill>
                  <a:latin typeface="Arial" charset="0"/>
                </a:rPr>
                <a:t>3</a:t>
              </a:r>
            </a:p>
          </p:txBody>
        </p:sp>
        <p:sp>
          <p:nvSpPr>
            <p:cNvPr id="52" name="Text Box 45"/>
            <p:cNvSpPr txBox="1">
              <a:spLocks noChangeArrowheads="1"/>
            </p:cNvSpPr>
            <p:nvPr/>
          </p:nvSpPr>
          <p:spPr bwMode="auto">
            <a:xfrm>
              <a:off x="2940" y="1617"/>
              <a:ext cx="610" cy="3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2400" b="1">
                  <a:solidFill>
                    <a:srgbClr val="CC6600"/>
                  </a:solidFill>
                  <a:latin typeface="Arial" charset="0"/>
                </a:rPr>
                <a:t>- </a:t>
              </a:r>
              <a:r>
                <a:rPr lang="en-US" sz="2000" b="1">
                  <a:solidFill>
                    <a:srgbClr val="CC6600"/>
                  </a:solidFill>
                  <a:latin typeface="Arial" charset="0"/>
                </a:rPr>
                <a:t>5</a:t>
              </a:r>
            </a:p>
          </p:txBody>
        </p:sp>
        <p:sp>
          <p:nvSpPr>
            <p:cNvPr id="53" name="AutoShape 46"/>
            <p:cNvSpPr>
              <a:spLocks noChangeArrowheads="1"/>
            </p:cNvSpPr>
            <p:nvPr/>
          </p:nvSpPr>
          <p:spPr bwMode="auto">
            <a:xfrm rot="10800000" flipH="1" flipV="1">
              <a:off x="2016" y="1533"/>
              <a:ext cx="1305" cy="2111"/>
            </a:xfrm>
            <a:prstGeom prst="can">
              <a:avLst>
                <a:gd name="adj" fmla="val 1033"/>
              </a:avLst>
            </a:prstGeom>
            <a:solidFill>
              <a:srgbClr val="FFCC00">
                <a:alpha val="52156"/>
              </a:srgbClr>
            </a:solidFill>
            <a:ln w="3175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eaLnBrk="1" hangingPunct="1"/>
              <a:endParaRPr lang="vi-VN" sz="2800">
                <a:solidFill>
                  <a:srgbClr val="FFFF66"/>
                </a:solidFill>
              </a:endParaRPr>
            </a:p>
          </p:txBody>
        </p:sp>
        <p:sp>
          <p:nvSpPr>
            <p:cNvPr id="54" name="Rectangle 47"/>
            <p:cNvSpPr>
              <a:spLocks noChangeArrowheads="1"/>
            </p:cNvSpPr>
            <p:nvPr/>
          </p:nvSpPr>
          <p:spPr bwMode="auto">
            <a:xfrm rot="10800000" flipH="1" flipV="1">
              <a:off x="2391" y="1065"/>
              <a:ext cx="576" cy="1847"/>
            </a:xfrm>
            <a:prstGeom prst="rect">
              <a:avLst/>
            </a:prstGeom>
            <a:gradFill rotWithShape="0">
              <a:gsLst>
                <a:gs pos="0">
                  <a:schemeClr val="accent1">
                    <a:gamma/>
                    <a:shade val="41176"/>
                    <a:invGamma/>
                  </a:schemeClr>
                </a:gs>
                <a:gs pos="50000">
                  <a:schemeClr val="accent1">
                    <a:alpha val="86000"/>
                  </a:schemeClr>
                </a:gs>
                <a:gs pos="100000">
                  <a:schemeClr val="accent1">
                    <a:gamma/>
                    <a:shade val="41176"/>
                    <a:invGamma/>
                  </a:schemeClr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vi-VN" sz="2800">
                <a:solidFill>
                  <a:srgbClr val="FFFF66"/>
                </a:solidFill>
              </a:endParaRPr>
            </a:p>
          </p:txBody>
        </p:sp>
        <p:sp>
          <p:nvSpPr>
            <p:cNvPr id="55" name="Rectangle 48"/>
            <p:cNvSpPr>
              <a:spLocks noChangeArrowheads="1"/>
            </p:cNvSpPr>
            <p:nvPr/>
          </p:nvSpPr>
          <p:spPr bwMode="auto">
            <a:xfrm rot="10800000" flipH="1" flipV="1">
              <a:off x="2364" y="1764"/>
              <a:ext cx="624" cy="1869"/>
            </a:xfrm>
            <a:prstGeom prst="rect">
              <a:avLst/>
            </a:prstGeom>
            <a:gradFill rotWithShape="1">
              <a:gsLst>
                <a:gs pos="0">
                  <a:srgbClr val="DDDDDD">
                    <a:gamma/>
                    <a:shade val="46275"/>
                    <a:invGamma/>
                    <a:alpha val="50999"/>
                  </a:srgbClr>
                </a:gs>
                <a:gs pos="50000">
                  <a:srgbClr val="DDDDDD">
                    <a:alpha val="56000"/>
                  </a:srgbClr>
                </a:gs>
                <a:gs pos="100000">
                  <a:srgbClr val="DDDDDD">
                    <a:gamma/>
                    <a:shade val="46275"/>
                    <a:invGamma/>
                    <a:alpha val="50999"/>
                  </a:srgbClr>
                </a:gs>
              </a:gsLst>
              <a:lin ang="0" scaled="1"/>
            </a:gra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vi-VN" sz="2800">
                <a:solidFill>
                  <a:srgbClr val="FFFF66"/>
                </a:solidFill>
              </a:endParaRPr>
            </a:p>
          </p:txBody>
        </p:sp>
      </p:grpSp>
      <p:sp>
        <p:nvSpPr>
          <p:cNvPr id="56" name="Rectangle 49"/>
          <p:cNvSpPr>
            <a:spLocks noChangeArrowheads="1"/>
          </p:cNvSpPr>
          <p:nvPr/>
        </p:nvSpPr>
        <p:spPr bwMode="auto">
          <a:xfrm>
            <a:off x="2273476" y="6528888"/>
            <a:ext cx="9144000" cy="228600"/>
          </a:xfrm>
          <a:prstGeom prst="rect">
            <a:avLst/>
          </a:prstGeom>
          <a:gradFill rotWithShape="1">
            <a:gsLst>
              <a:gs pos="0">
                <a:srgbClr val="FFA800"/>
              </a:gs>
              <a:gs pos="6500">
                <a:srgbClr val="825600"/>
              </a:gs>
              <a:gs pos="14000">
                <a:srgbClr val="FFA800"/>
              </a:gs>
              <a:gs pos="21001">
                <a:srgbClr val="825600"/>
              </a:gs>
              <a:gs pos="28500">
                <a:srgbClr val="FFA800"/>
              </a:gs>
              <a:gs pos="36000">
                <a:srgbClr val="825600"/>
              </a:gs>
              <a:gs pos="43500">
                <a:srgbClr val="FFA800"/>
              </a:gs>
              <a:gs pos="50000">
                <a:srgbClr val="825600"/>
              </a:gs>
              <a:gs pos="56500">
                <a:srgbClr val="FFA800"/>
              </a:gs>
              <a:gs pos="64000">
                <a:srgbClr val="825600"/>
              </a:gs>
              <a:gs pos="71500">
                <a:srgbClr val="FFA800"/>
              </a:gs>
              <a:gs pos="78999">
                <a:srgbClr val="825600"/>
              </a:gs>
              <a:gs pos="86000">
                <a:srgbClr val="FFA800"/>
              </a:gs>
              <a:gs pos="93500">
                <a:srgbClr val="825600"/>
              </a:gs>
              <a:gs pos="100000">
                <a:srgbClr val="FFA800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sz="2800">
              <a:solidFill>
                <a:srgbClr val="FFFF66"/>
              </a:solidFill>
            </a:endParaRPr>
          </a:p>
        </p:txBody>
      </p:sp>
      <p:graphicFrame>
        <p:nvGraphicFramePr>
          <p:cNvPr id="5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2872378"/>
              </p:ext>
            </p:extLst>
          </p:nvPr>
        </p:nvGraphicFramePr>
        <p:xfrm>
          <a:off x="9075914" y="2396626"/>
          <a:ext cx="850900" cy="438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850531" imgH="583947" progId="Equation.DSMT4">
                  <p:embed/>
                </p:oleObj>
              </mc:Choice>
              <mc:Fallback>
                <p:oleObj name="Equation" r:id="rId4" imgW="850531" imgH="58394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75914" y="2396626"/>
                        <a:ext cx="850900" cy="4381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8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267202"/>
              </p:ext>
            </p:extLst>
          </p:nvPr>
        </p:nvGraphicFramePr>
        <p:xfrm>
          <a:off x="10357026" y="2453776"/>
          <a:ext cx="406400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406224" imgH="533169" progId="Equation.DSMT4">
                  <p:embed/>
                </p:oleObj>
              </mc:Choice>
              <mc:Fallback>
                <p:oleObj name="Equation" r:id="rId6" imgW="406224" imgH="5331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357026" y="2453776"/>
                        <a:ext cx="406400" cy="4000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6755912"/>
              </p:ext>
            </p:extLst>
          </p:nvPr>
        </p:nvGraphicFramePr>
        <p:xfrm>
          <a:off x="10609439" y="2242638"/>
          <a:ext cx="241300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241091" imgH="266469" progId="Equation.DSMT4">
                  <p:embed/>
                </p:oleObj>
              </mc:Choice>
              <mc:Fallback>
                <p:oleObj name="Equation" r:id="rId8" imgW="241091" imgH="2664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09439" y="2242638"/>
                        <a:ext cx="241300" cy="20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0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5847699"/>
              </p:ext>
            </p:extLst>
          </p:nvPr>
        </p:nvGraphicFramePr>
        <p:xfrm>
          <a:off x="9456914" y="2242638"/>
          <a:ext cx="254000" cy="200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253780" imgH="266469" progId="Equation.DSMT4">
                  <p:embed/>
                </p:oleObj>
              </mc:Choice>
              <mc:Fallback>
                <p:oleObj name="Equation" r:id="rId10" imgW="253780" imgH="26646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456914" y="2242638"/>
                        <a:ext cx="254000" cy="200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" name="Text Box 81"/>
          <p:cNvSpPr txBox="1">
            <a:spLocks noChangeArrowheads="1"/>
          </p:cNvSpPr>
          <p:nvPr/>
        </p:nvSpPr>
        <p:spPr bwMode="auto">
          <a:xfrm>
            <a:off x="10318926" y="2985588"/>
            <a:ext cx="5699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b="1">
                <a:latin typeface="Arial" charset="0"/>
              </a:rPr>
              <a:t>301</a:t>
            </a:r>
          </a:p>
        </p:txBody>
      </p:sp>
      <p:sp>
        <p:nvSpPr>
          <p:cNvPr id="62" name="Text Box 82"/>
          <p:cNvSpPr txBox="1">
            <a:spLocks noChangeArrowheads="1"/>
          </p:cNvSpPr>
          <p:nvPr/>
        </p:nvSpPr>
        <p:spPr bwMode="auto">
          <a:xfrm>
            <a:off x="9318801" y="2985588"/>
            <a:ext cx="5048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b="1">
                <a:latin typeface="Arial" charset="0"/>
              </a:rPr>
              <a:t>1,0</a:t>
            </a:r>
          </a:p>
        </p:txBody>
      </p:sp>
      <p:sp>
        <p:nvSpPr>
          <p:cNvPr id="63" name="Text Box 83"/>
          <p:cNvSpPr txBox="1">
            <a:spLocks noChangeArrowheads="1"/>
          </p:cNvSpPr>
          <p:nvPr/>
        </p:nvSpPr>
        <p:spPr bwMode="auto">
          <a:xfrm>
            <a:off x="9318801" y="3328488"/>
            <a:ext cx="5048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b="1">
                <a:latin typeface="Arial" charset="0"/>
              </a:rPr>
              <a:t>1,1</a:t>
            </a:r>
          </a:p>
        </p:txBody>
      </p:sp>
      <p:sp>
        <p:nvSpPr>
          <p:cNvPr id="64" name="Text Box 84"/>
          <p:cNvSpPr txBox="1">
            <a:spLocks noChangeArrowheads="1"/>
          </p:cNvSpPr>
          <p:nvPr/>
        </p:nvSpPr>
        <p:spPr bwMode="auto">
          <a:xfrm>
            <a:off x="10318926" y="3328488"/>
            <a:ext cx="5699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b="1">
                <a:latin typeface="Arial" charset="0"/>
              </a:rPr>
              <a:t>331</a:t>
            </a:r>
          </a:p>
        </p:txBody>
      </p:sp>
      <p:sp>
        <p:nvSpPr>
          <p:cNvPr id="65" name="Text Box 85"/>
          <p:cNvSpPr txBox="1">
            <a:spLocks noChangeArrowheads="1"/>
          </p:cNvSpPr>
          <p:nvPr/>
        </p:nvSpPr>
        <p:spPr bwMode="auto">
          <a:xfrm>
            <a:off x="9318801" y="3728538"/>
            <a:ext cx="504825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b="1">
                <a:latin typeface="Arial" charset="0"/>
              </a:rPr>
              <a:t>1,2</a:t>
            </a:r>
          </a:p>
        </p:txBody>
      </p:sp>
      <p:sp>
        <p:nvSpPr>
          <p:cNvPr id="66" name="Text Box 86"/>
          <p:cNvSpPr txBox="1">
            <a:spLocks noChangeArrowheads="1"/>
          </p:cNvSpPr>
          <p:nvPr/>
        </p:nvSpPr>
        <p:spPr bwMode="auto">
          <a:xfrm>
            <a:off x="10318926" y="3728538"/>
            <a:ext cx="5699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b="1">
                <a:latin typeface="Arial" charset="0"/>
              </a:rPr>
              <a:t>350</a:t>
            </a:r>
          </a:p>
        </p:txBody>
      </p:sp>
      <p:sp>
        <p:nvSpPr>
          <p:cNvPr id="67" name="Text Box 87"/>
          <p:cNvSpPr txBox="1">
            <a:spLocks noChangeArrowheads="1"/>
          </p:cNvSpPr>
          <p:nvPr/>
        </p:nvSpPr>
        <p:spPr bwMode="auto">
          <a:xfrm>
            <a:off x="9318801" y="4128588"/>
            <a:ext cx="6334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b="1">
                <a:latin typeface="Arial" charset="0"/>
              </a:rPr>
              <a:t>1,25</a:t>
            </a:r>
          </a:p>
        </p:txBody>
      </p:sp>
      <p:sp>
        <p:nvSpPr>
          <p:cNvPr id="68" name="Text Box 88"/>
          <p:cNvSpPr txBox="1">
            <a:spLocks noChangeArrowheads="1"/>
          </p:cNvSpPr>
          <p:nvPr/>
        </p:nvSpPr>
        <p:spPr bwMode="auto">
          <a:xfrm>
            <a:off x="10318926" y="4128588"/>
            <a:ext cx="569913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/>
            <a:r>
              <a:rPr lang="en-US" b="1">
                <a:latin typeface="Arial" charset="0"/>
              </a:rPr>
              <a:t>365</a:t>
            </a:r>
          </a:p>
        </p:txBody>
      </p:sp>
      <p:sp>
        <p:nvSpPr>
          <p:cNvPr id="70" name="Text Box 91"/>
          <p:cNvSpPr txBox="1">
            <a:spLocks noChangeArrowheads="1"/>
          </p:cNvSpPr>
          <p:nvPr/>
        </p:nvSpPr>
        <p:spPr bwMode="auto">
          <a:xfrm>
            <a:off x="7759876" y="1613988"/>
            <a:ext cx="3657600" cy="461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2400" b="1">
                <a:solidFill>
                  <a:srgbClr val="000099"/>
                </a:solidFill>
              </a:rPr>
              <a:t>KẾT QUẢ THÍ NGHIỆM</a:t>
            </a:r>
          </a:p>
        </p:txBody>
      </p:sp>
      <p:grpSp>
        <p:nvGrpSpPr>
          <p:cNvPr id="72" name="Group 93"/>
          <p:cNvGrpSpPr>
            <a:grpSpLocks/>
          </p:cNvGrpSpPr>
          <p:nvPr/>
        </p:nvGrpSpPr>
        <p:grpSpPr bwMode="auto">
          <a:xfrm>
            <a:off x="3935589" y="6060576"/>
            <a:ext cx="3657600" cy="550862"/>
            <a:chOff x="864" y="3447"/>
            <a:chExt cx="2304" cy="463"/>
          </a:xfrm>
        </p:grpSpPr>
        <p:sp>
          <p:nvSpPr>
            <p:cNvPr id="73" name="Rectangle 94"/>
            <p:cNvSpPr>
              <a:spLocks noChangeArrowheads="1"/>
            </p:cNvSpPr>
            <p:nvPr/>
          </p:nvSpPr>
          <p:spPr bwMode="auto">
            <a:xfrm>
              <a:off x="864" y="3543"/>
              <a:ext cx="2304" cy="288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>
                <a:defRPr/>
              </a:pPr>
              <a:endParaRPr lang="vi-VN" sz="2800">
                <a:solidFill>
                  <a:srgbClr val="FFFF66"/>
                </a:solidFill>
              </a:endParaRPr>
            </a:p>
          </p:txBody>
        </p:sp>
        <p:sp>
          <p:nvSpPr>
            <p:cNvPr id="74" name="AutoShape 95"/>
            <p:cNvSpPr>
              <a:spLocks noChangeArrowheads="1"/>
            </p:cNvSpPr>
            <p:nvPr/>
          </p:nvSpPr>
          <p:spPr bwMode="auto">
            <a:xfrm>
              <a:off x="1008" y="3447"/>
              <a:ext cx="2016" cy="96"/>
            </a:xfrm>
            <a:prstGeom prst="flowChartTerminator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vi-VN" sz="2800">
                <a:solidFill>
                  <a:srgbClr val="FFFF66"/>
                </a:solidFill>
              </a:endParaRPr>
            </a:p>
          </p:txBody>
        </p:sp>
        <p:sp>
          <p:nvSpPr>
            <p:cNvPr id="75" name="Text Box 96"/>
            <p:cNvSpPr txBox="1">
              <a:spLocks noChangeArrowheads="1"/>
            </p:cNvSpPr>
            <p:nvPr/>
          </p:nvSpPr>
          <p:spPr bwMode="auto">
            <a:xfrm>
              <a:off x="912" y="3600"/>
              <a:ext cx="864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FF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b="1">
                  <a:latin typeface="Arial" charset="0"/>
                </a:rPr>
                <a:t>BẾP ĐIỆN</a:t>
              </a:r>
            </a:p>
          </p:txBody>
        </p:sp>
        <p:sp>
          <p:nvSpPr>
            <p:cNvPr id="76" name="Text Box 97"/>
            <p:cNvSpPr txBox="1">
              <a:spLocks noChangeArrowheads="1"/>
            </p:cNvSpPr>
            <p:nvPr/>
          </p:nvSpPr>
          <p:spPr bwMode="auto">
            <a:xfrm>
              <a:off x="2010" y="3597"/>
              <a:ext cx="816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b="1">
                  <a:latin typeface="Arial" charset="0"/>
                </a:rPr>
                <a:t>ON/OFF</a:t>
              </a:r>
            </a:p>
          </p:txBody>
        </p:sp>
        <p:sp>
          <p:nvSpPr>
            <p:cNvPr id="77" name="Oval 98"/>
            <p:cNvSpPr>
              <a:spLocks noChangeArrowheads="1"/>
            </p:cNvSpPr>
            <p:nvPr/>
          </p:nvSpPr>
          <p:spPr bwMode="auto">
            <a:xfrm>
              <a:off x="2688" y="3603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vi-VN" sz="2800">
                <a:solidFill>
                  <a:srgbClr val="FFFF66"/>
                </a:solidFill>
              </a:endParaRPr>
            </a:p>
          </p:txBody>
        </p:sp>
        <p:sp>
          <p:nvSpPr>
            <p:cNvPr id="78" name="Oval 99"/>
            <p:cNvSpPr>
              <a:spLocks noChangeArrowheads="1"/>
            </p:cNvSpPr>
            <p:nvPr/>
          </p:nvSpPr>
          <p:spPr bwMode="auto">
            <a:xfrm>
              <a:off x="2736" y="3648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vi-VN" sz="2800">
                <a:solidFill>
                  <a:srgbClr val="FFFF66"/>
                </a:solidFill>
              </a:endParaRPr>
            </a:p>
          </p:txBody>
        </p:sp>
      </p:grpSp>
      <p:grpSp>
        <p:nvGrpSpPr>
          <p:cNvPr id="79" name="Group 101"/>
          <p:cNvGrpSpPr>
            <a:grpSpLocks/>
          </p:cNvGrpSpPr>
          <p:nvPr/>
        </p:nvGrpSpPr>
        <p:grpSpPr bwMode="auto">
          <a:xfrm>
            <a:off x="2344914" y="3099888"/>
            <a:ext cx="2514600" cy="3371850"/>
            <a:chOff x="480" y="1296"/>
            <a:chExt cx="1584" cy="2832"/>
          </a:xfrm>
        </p:grpSpPr>
        <p:sp>
          <p:nvSpPr>
            <p:cNvPr id="80" name="Rectangle 102"/>
            <p:cNvSpPr>
              <a:spLocks noChangeArrowheads="1"/>
            </p:cNvSpPr>
            <p:nvPr/>
          </p:nvSpPr>
          <p:spPr bwMode="auto">
            <a:xfrm>
              <a:off x="726" y="1296"/>
              <a:ext cx="240" cy="2640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vi-VN" sz="2800">
                <a:solidFill>
                  <a:srgbClr val="FFFF66"/>
                </a:solidFill>
              </a:endParaRPr>
            </a:p>
          </p:txBody>
        </p:sp>
        <p:sp>
          <p:nvSpPr>
            <p:cNvPr id="81" name="Rectangle 103"/>
            <p:cNvSpPr>
              <a:spLocks noChangeArrowheads="1"/>
            </p:cNvSpPr>
            <p:nvPr/>
          </p:nvSpPr>
          <p:spPr bwMode="auto">
            <a:xfrm>
              <a:off x="513" y="3792"/>
              <a:ext cx="720" cy="336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vi-VN" sz="2800">
                <a:solidFill>
                  <a:srgbClr val="FFFF66"/>
                </a:solidFill>
              </a:endParaRPr>
            </a:p>
          </p:txBody>
        </p:sp>
        <p:sp>
          <p:nvSpPr>
            <p:cNvPr id="82" name="Rectangle 104"/>
            <p:cNvSpPr>
              <a:spLocks noChangeArrowheads="1"/>
            </p:cNvSpPr>
            <p:nvPr/>
          </p:nvSpPr>
          <p:spPr bwMode="auto">
            <a:xfrm>
              <a:off x="624" y="3648"/>
              <a:ext cx="432" cy="144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vi-VN" sz="2800">
                <a:solidFill>
                  <a:srgbClr val="FFFF66"/>
                </a:solidFill>
              </a:endParaRPr>
            </a:p>
          </p:txBody>
        </p:sp>
        <p:sp>
          <p:nvSpPr>
            <p:cNvPr id="83" name="Rectangle 105"/>
            <p:cNvSpPr>
              <a:spLocks noChangeArrowheads="1"/>
            </p:cNvSpPr>
            <p:nvPr/>
          </p:nvSpPr>
          <p:spPr bwMode="auto">
            <a:xfrm>
              <a:off x="480" y="1674"/>
              <a:ext cx="1584" cy="198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vi-VN" sz="2800">
                <a:solidFill>
                  <a:srgbClr val="FFFF66"/>
                </a:solidFill>
              </a:endParaRPr>
            </a:p>
          </p:txBody>
        </p:sp>
        <p:sp>
          <p:nvSpPr>
            <p:cNvPr id="84" name="Rectangle 106"/>
            <p:cNvSpPr>
              <a:spLocks noChangeArrowheads="1"/>
            </p:cNvSpPr>
            <p:nvPr/>
          </p:nvSpPr>
          <p:spPr bwMode="auto">
            <a:xfrm>
              <a:off x="657" y="1584"/>
              <a:ext cx="432" cy="336"/>
            </a:xfrm>
            <a:prstGeom prst="rect">
              <a:avLst/>
            </a:prstGeom>
            <a:solidFill>
              <a:srgbClr val="000099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vi-VN" sz="2800">
                <a:solidFill>
                  <a:srgbClr val="FFFF66"/>
                </a:solidFill>
              </a:endParaRPr>
            </a:p>
          </p:txBody>
        </p:sp>
      </p:grpSp>
      <p:grpSp>
        <p:nvGrpSpPr>
          <p:cNvPr id="85" name="Group 107"/>
          <p:cNvGrpSpPr>
            <a:grpSpLocks/>
          </p:cNvGrpSpPr>
          <p:nvPr/>
        </p:nvGrpSpPr>
        <p:grpSpPr bwMode="auto">
          <a:xfrm>
            <a:off x="4516614" y="3614238"/>
            <a:ext cx="381000" cy="60325"/>
            <a:chOff x="1920" y="1728"/>
            <a:chExt cx="240" cy="51"/>
          </a:xfrm>
        </p:grpSpPr>
        <p:sp>
          <p:nvSpPr>
            <p:cNvPr id="86" name="Rectangle 108"/>
            <p:cNvSpPr>
              <a:spLocks noChangeArrowheads="1"/>
            </p:cNvSpPr>
            <p:nvPr/>
          </p:nvSpPr>
          <p:spPr bwMode="auto">
            <a:xfrm>
              <a:off x="1920" y="1728"/>
              <a:ext cx="144" cy="48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vi-VN" sz="2800">
                <a:solidFill>
                  <a:srgbClr val="FFFF66"/>
                </a:solidFill>
              </a:endParaRPr>
            </a:p>
          </p:txBody>
        </p:sp>
        <p:grpSp>
          <p:nvGrpSpPr>
            <p:cNvPr id="87" name="Group 109"/>
            <p:cNvGrpSpPr>
              <a:grpSpLocks/>
            </p:cNvGrpSpPr>
            <p:nvPr/>
          </p:nvGrpSpPr>
          <p:grpSpPr bwMode="auto">
            <a:xfrm>
              <a:off x="1920" y="1728"/>
              <a:ext cx="240" cy="51"/>
              <a:chOff x="1920" y="1728"/>
              <a:chExt cx="240" cy="51"/>
            </a:xfrm>
          </p:grpSpPr>
          <p:sp>
            <p:nvSpPr>
              <p:cNvPr id="88" name="Rectangle 110"/>
              <p:cNvSpPr>
                <a:spLocks noChangeArrowheads="1"/>
              </p:cNvSpPr>
              <p:nvPr/>
            </p:nvSpPr>
            <p:spPr bwMode="auto">
              <a:xfrm>
                <a:off x="1920" y="1731"/>
                <a:ext cx="240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800">
                  <a:solidFill>
                    <a:srgbClr val="FFFF66"/>
                  </a:solidFill>
                </a:endParaRPr>
              </a:p>
            </p:txBody>
          </p:sp>
          <p:sp>
            <p:nvSpPr>
              <p:cNvPr id="89" name="Rectangle 111"/>
              <p:cNvSpPr>
                <a:spLocks noChangeArrowheads="1"/>
              </p:cNvSpPr>
              <p:nvPr/>
            </p:nvSpPr>
            <p:spPr bwMode="auto">
              <a:xfrm>
                <a:off x="1920" y="1728"/>
                <a:ext cx="144" cy="48"/>
              </a:xfrm>
              <a:prstGeom prst="rect">
                <a:avLst/>
              </a:prstGeom>
              <a:solidFill>
                <a:schemeClr val="accent1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eaLnBrk="1" hangingPunct="1"/>
                <a:endParaRPr lang="vi-VN" sz="2800">
                  <a:solidFill>
                    <a:srgbClr val="FFFF66"/>
                  </a:solidFill>
                </a:endParaRPr>
              </a:p>
            </p:txBody>
          </p:sp>
        </p:grpSp>
      </p:grpSp>
      <p:grpSp>
        <p:nvGrpSpPr>
          <p:cNvPr id="90" name="Group 112"/>
          <p:cNvGrpSpPr>
            <a:grpSpLocks/>
          </p:cNvGrpSpPr>
          <p:nvPr/>
        </p:nvGrpSpPr>
        <p:grpSpPr bwMode="auto">
          <a:xfrm>
            <a:off x="5702476" y="2642688"/>
            <a:ext cx="228600" cy="250825"/>
            <a:chOff x="4224" y="144"/>
            <a:chExt cx="144" cy="210"/>
          </a:xfrm>
        </p:grpSpPr>
        <p:sp>
          <p:nvSpPr>
            <p:cNvPr id="91" name="Rectangle 113"/>
            <p:cNvSpPr>
              <a:spLocks noChangeArrowheads="1"/>
            </p:cNvSpPr>
            <p:nvPr/>
          </p:nvSpPr>
          <p:spPr bwMode="auto">
            <a:xfrm>
              <a:off x="4224" y="306"/>
              <a:ext cx="144" cy="48"/>
            </a:xfrm>
            <a:prstGeom prst="rect">
              <a:avLst/>
            </a:prstGeom>
            <a:solidFill>
              <a:schemeClr val="accent1"/>
            </a:solidFill>
            <a:ln w="57150" cmpd="thickThin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vi-VN" sz="2800">
                <a:solidFill>
                  <a:srgbClr val="FFFF66"/>
                </a:solidFill>
              </a:endParaRPr>
            </a:p>
          </p:txBody>
        </p:sp>
        <p:sp>
          <p:nvSpPr>
            <p:cNvPr id="92" name="Oval 114"/>
            <p:cNvSpPr>
              <a:spLocks noChangeArrowheads="1"/>
            </p:cNvSpPr>
            <p:nvPr/>
          </p:nvSpPr>
          <p:spPr bwMode="auto">
            <a:xfrm>
              <a:off x="4224" y="144"/>
              <a:ext cx="144" cy="144"/>
            </a:xfrm>
            <a:prstGeom prst="ellipse">
              <a:avLst/>
            </a:prstGeom>
            <a:solidFill>
              <a:srgbClr val="FF0000"/>
            </a:solidFill>
            <a:ln w="57150" cmpd="thickThin">
              <a:solidFill>
                <a:srgbClr val="FF0000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vi-VN">
                <a:solidFill>
                  <a:srgbClr val="FF0000"/>
                </a:solidFill>
                <a:latin typeface="Arial" charset="0"/>
              </a:endParaRPr>
            </a:p>
          </p:txBody>
        </p:sp>
      </p:grpSp>
      <p:sp>
        <p:nvSpPr>
          <p:cNvPr id="93" name="Rectangle 115"/>
          <p:cNvSpPr>
            <a:spLocks noChangeArrowheads="1"/>
          </p:cNvSpPr>
          <p:nvPr/>
        </p:nvSpPr>
        <p:spPr bwMode="auto">
          <a:xfrm rot="10800000" flipH="1" flipV="1">
            <a:off x="4116564" y="4185738"/>
            <a:ext cx="3200400" cy="1828800"/>
          </a:xfrm>
          <a:prstGeom prst="rect">
            <a:avLst/>
          </a:prstGeom>
          <a:solidFill>
            <a:srgbClr val="66CCFF">
              <a:alpha val="5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2857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1" hangingPunct="1"/>
            <a:endParaRPr lang="vi-VN" sz="2800">
              <a:solidFill>
                <a:srgbClr val="FFFF66"/>
              </a:solidFill>
            </a:endParaRPr>
          </a:p>
        </p:txBody>
      </p:sp>
      <p:grpSp>
        <p:nvGrpSpPr>
          <p:cNvPr id="94" name="Group 116"/>
          <p:cNvGrpSpPr>
            <a:grpSpLocks/>
          </p:cNvGrpSpPr>
          <p:nvPr/>
        </p:nvGrpSpPr>
        <p:grpSpPr bwMode="auto">
          <a:xfrm>
            <a:off x="4002264" y="4082551"/>
            <a:ext cx="3448050" cy="1946275"/>
            <a:chOff x="1563" y="2064"/>
            <a:chExt cx="2172" cy="1635"/>
          </a:xfrm>
        </p:grpSpPr>
        <p:sp>
          <p:nvSpPr>
            <p:cNvPr id="95" name="Line 117"/>
            <p:cNvSpPr>
              <a:spLocks noChangeShapeType="1"/>
            </p:cNvSpPr>
            <p:nvPr/>
          </p:nvSpPr>
          <p:spPr bwMode="auto">
            <a:xfrm>
              <a:off x="3639" y="2103"/>
              <a:ext cx="0" cy="15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6" name="Line 118"/>
            <p:cNvSpPr>
              <a:spLocks noChangeShapeType="1"/>
            </p:cNvSpPr>
            <p:nvPr/>
          </p:nvSpPr>
          <p:spPr bwMode="auto">
            <a:xfrm>
              <a:off x="1659" y="2103"/>
              <a:ext cx="0" cy="1584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7" name="Line 119"/>
            <p:cNvSpPr>
              <a:spLocks noChangeShapeType="1"/>
            </p:cNvSpPr>
            <p:nvPr/>
          </p:nvSpPr>
          <p:spPr bwMode="auto">
            <a:xfrm>
              <a:off x="1641" y="3699"/>
              <a:ext cx="2016" cy="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8" name="Line 120"/>
            <p:cNvSpPr>
              <a:spLocks noChangeShapeType="1"/>
            </p:cNvSpPr>
            <p:nvPr/>
          </p:nvSpPr>
          <p:spPr bwMode="auto">
            <a:xfrm flipV="1">
              <a:off x="3639" y="2064"/>
              <a:ext cx="96" cy="4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99" name="Line 121"/>
            <p:cNvSpPr>
              <a:spLocks noChangeShapeType="1"/>
            </p:cNvSpPr>
            <p:nvPr/>
          </p:nvSpPr>
          <p:spPr bwMode="auto">
            <a:xfrm flipH="1" flipV="1">
              <a:off x="1563" y="2064"/>
              <a:ext cx="96" cy="48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00" name="Group 122"/>
          <p:cNvGrpSpPr>
            <a:grpSpLocks/>
          </p:cNvGrpSpPr>
          <p:nvPr/>
        </p:nvGrpSpPr>
        <p:grpSpPr bwMode="auto">
          <a:xfrm>
            <a:off x="8369476" y="4906463"/>
            <a:ext cx="2090738" cy="1716088"/>
            <a:chOff x="3840" y="2766"/>
            <a:chExt cx="1317" cy="1441"/>
          </a:xfrm>
        </p:grpSpPr>
        <p:sp>
          <p:nvSpPr>
            <p:cNvPr id="101" name="Rectangle 123"/>
            <p:cNvSpPr>
              <a:spLocks noChangeArrowheads="1"/>
            </p:cNvSpPr>
            <p:nvPr/>
          </p:nvSpPr>
          <p:spPr bwMode="auto">
            <a:xfrm>
              <a:off x="3840" y="2766"/>
              <a:ext cx="1296" cy="1344"/>
            </a:xfrm>
            <a:prstGeom prst="rect">
              <a:avLst/>
            </a:prstGeom>
            <a:solidFill>
              <a:schemeClr val="accent1"/>
            </a:solidFill>
            <a:ln w="762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vi-VN" sz="2800">
                <a:solidFill>
                  <a:srgbClr val="FFFF66"/>
                </a:solidFill>
              </a:endParaRPr>
            </a:p>
          </p:txBody>
        </p:sp>
        <p:sp>
          <p:nvSpPr>
            <p:cNvPr id="102" name="Rectangle 124"/>
            <p:cNvSpPr>
              <a:spLocks noChangeArrowheads="1"/>
            </p:cNvSpPr>
            <p:nvPr/>
          </p:nvSpPr>
          <p:spPr bwMode="auto">
            <a:xfrm>
              <a:off x="3867" y="2853"/>
              <a:ext cx="1248" cy="192"/>
            </a:xfrm>
            <a:prstGeom prst="rect">
              <a:avLst/>
            </a:prstGeom>
            <a:solidFill>
              <a:srgbClr val="CCCC00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lang="en-US" sz="1600" b="1">
                  <a:latin typeface="Arial" charset="0"/>
                </a:rPr>
                <a:t>NHIỆT KẾ ĐIỆN TỬ</a:t>
              </a:r>
            </a:p>
          </p:txBody>
        </p:sp>
        <p:sp>
          <p:nvSpPr>
            <p:cNvPr id="103" name="Rectangle 125"/>
            <p:cNvSpPr>
              <a:spLocks noChangeArrowheads="1"/>
            </p:cNvSpPr>
            <p:nvPr/>
          </p:nvSpPr>
          <p:spPr bwMode="auto">
            <a:xfrm>
              <a:off x="4053" y="3129"/>
              <a:ext cx="624" cy="432"/>
            </a:xfrm>
            <a:prstGeom prst="rect">
              <a:avLst/>
            </a:prstGeom>
            <a:solidFill>
              <a:schemeClr val="bg1"/>
            </a:solidFill>
            <a:ln w="5715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vi-VN" sz="2800">
                <a:solidFill>
                  <a:srgbClr val="FFFF66"/>
                </a:solidFill>
              </a:endParaRPr>
            </a:p>
          </p:txBody>
        </p:sp>
        <p:sp>
          <p:nvSpPr>
            <p:cNvPr id="104" name="Rectangle 126"/>
            <p:cNvSpPr>
              <a:spLocks noChangeArrowheads="1"/>
            </p:cNvSpPr>
            <p:nvPr/>
          </p:nvSpPr>
          <p:spPr bwMode="auto">
            <a:xfrm>
              <a:off x="4821" y="3225"/>
              <a:ext cx="144" cy="192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r>
                <a:rPr lang="en-US">
                  <a:latin typeface="Arial" charset="0"/>
                </a:rPr>
                <a:t>K</a:t>
              </a:r>
            </a:p>
          </p:txBody>
        </p:sp>
        <p:sp>
          <p:nvSpPr>
            <p:cNvPr id="105" name="Oval 127"/>
            <p:cNvSpPr>
              <a:spLocks noChangeArrowheads="1"/>
            </p:cNvSpPr>
            <p:nvPr/>
          </p:nvSpPr>
          <p:spPr bwMode="auto">
            <a:xfrm>
              <a:off x="4773" y="3708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vi-VN" sz="2800">
                <a:solidFill>
                  <a:srgbClr val="FFFF66"/>
                </a:solidFill>
              </a:endParaRPr>
            </a:p>
          </p:txBody>
        </p:sp>
        <p:sp>
          <p:nvSpPr>
            <p:cNvPr id="106" name="Oval 128"/>
            <p:cNvSpPr>
              <a:spLocks noChangeArrowheads="1"/>
            </p:cNvSpPr>
            <p:nvPr/>
          </p:nvSpPr>
          <p:spPr bwMode="auto">
            <a:xfrm>
              <a:off x="4821" y="3753"/>
              <a:ext cx="96" cy="96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vi-VN" sz="2800">
                <a:solidFill>
                  <a:srgbClr val="FFFF66"/>
                </a:solidFill>
              </a:endParaRPr>
            </a:p>
          </p:txBody>
        </p:sp>
        <p:sp>
          <p:nvSpPr>
            <p:cNvPr id="107" name="Oval 129"/>
            <p:cNvSpPr>
              <a:spLocks noChangeArrowheads="1"/>
            </p:cNvSpPr>
            <p:nvPr/>
          </p:nvSpPr>
          <p:spPr bwMode="auto">
            <a:xfrm>
              <a:off x="4053" y="3705"/>
              <a:ext cx="192" cy="192"/>
            </a:xfrm>
            <a:prstGeom prst="ellipse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vi-VN" sz="2800">
                <a:solidFill>
                  <a:srgbClr val="FFFF66"/>
                </a:solidFill>
              </a:endParaRPr>
            </a:p>
          </p:txBody>
        </p:sp>
        <p:sp>
          <p:nvSpPr>
            <p:cNvPr id="108" name="Oval 130"/>
            <p:cNvSpPr>
              <a:spLocks noChangeArrowheads="1"/>
            </p:cNvSpPr>
            <p:nvPr/>
          </p:nvSpPr>
          <p:spPr bwMode="auto">
            <a:xfrm>
              <a:off x="4101" y="3750"/>
              <a:ext cx="96" cy="96"/>
            </a:xfrm>
            <a:prstGeom prst="ellipse">
              <a:avLst/>
            </a:prstGeom>
            <a:solidFill>
              <a:srgbClr val="CCCC00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eaLnBrk="1" hangingPunct="1"/>
              <a:endParaRPr lang="vi-VN" sz="2800">
                <a:solidFill>
                  <a:srgbClr val="FFFF66"/>
                </a:solidFill>
              </a:endParaRPr>
            </a:p>
          </p:txBody>
        </p:sp>
        <p:sp>
          <p:nvSpPr>
            <p:cNvPr id="109" name="Text Box 131"/>
            <p:cNvSpPr txBox="1">
              <a:spLocks noChangeArrowheads="1"/>
            </p:cNvSpPr>
            <p:nvPr/>
          </p:nvSpPr>
          <p:spPr bwMode="auto">
            <a:xfrm>
              <a:off x="3957" y="3882"/>
              <a:ext cx="576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Reset</a:t>
              </a:r>
            </a:p>
          </p:txBody>
        </p:sp>
        <p:sp>
          <p:nvSpPr>
            <p:cNvPr id="110" name="Text Box 132"/>
            <p:cNvSpPr txBox="1">
              <a:spLocks noChangeArrowheads="1"/>
            </p:cNvSpPr>
            <p:nvPr/>
          </p:nvSpPr>
          <p:spPr bwMode="auto">
            <a:xfrm>
              <a:off x="4581" y="3897"/>
              <a:ext cx="576" cy="31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>
                  <a:latin typeface="Arial" charset="0"/>
                </a:rPr>
                <a:t>On/Off</a:t>
              </a:r>
            </a:p>
          </p:txBody>
        </p:sp>
        <p:sp>
          <p:nvSpPr>
            <p:cNvPr id="111" name="Text Box 133"/>
            <p:cNvSpPr txBox="1">
              <a:spLocks noChangeArrowheads="1"/>
            </p:cNvSpPr>
            <p:nvPr/>
          </p:nvSpPr>
          <p:spPr bwMode="auto">
            <a:xfrm>
              <a:off x="4098" y="3168"/>
              <a:ext cx="528" cy="465"/>
            </a:xfrm>
            <a:prstGeom prst="rect">
              <a:avLst/>
            </a:prstGeom>
            <a:solidFill>
              <a:srgbClr val="FF0000"/>
            </a:solidFill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sz="3000">
                  <a:latin typeface="Arial" charset="0"/>
                </a:rPr>
                <a:t>0</a:t>
              </a:r>
            </a:p>
          </p:txBody>
        </p:sp>
      </p:grpSp>
      <p:sp>
        <p:nvSpPr>
          <p:cNvPr id="112" name="Text Box 134"/>
          <p:cNvSpPr txBox="1">
            <a:spLocks noChangeArrowheads="1"/>
          </p:cNvSpPr>
          <p:nvPr/>
        </p:nvSpPr>
        <p:spPr bwMode="auto">
          <a:xfrm>
            <a:off x="8779051" y="5397001"/>
            <a:ext cx="838200" cy="554037"/>
          </a:xfrm>
          <a:prstGeom prst="rect">
            <a:avLst/>
          </a:prstGeom>
          <a:solidFill>
            <a:srgbClr val="FF0000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000" b="1">
                <a:latin typeface="Arial" charset="0"/>
              </a:rPr>
              <a:t>301</a:t>
            </a:r>
          </a:p>
        </p:txBody>
      </p:sp>
      <p:sp>
        <p:nvSpPr>
          <p:cNvPr id="113" name="Text Box 135"/>
          <p:cNvSpPr txBox="1">
            <a:spLocks noChangeArrowheads="1"/>
          </p:cNvSpPr>
          <p:nvPr/>
        </p:nvSpPr>
        <p:spPr bwMode="auto">
          <a:xfrm>
            <a:off x="8793339" y="5397001"/>
            <a:ext cx="838200" cy="554037"/>
          </a:xfrm>
          <a:prstGeom prst="rect">
            <a:avLst/>
          </a:prstGeom>
          <a:solidFill>
            <a:srgbClr val="0000FF"/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000" b="1">
                <a:latin typeface="Arial" charset="0"/>
              </a:rPr>
              <a:t>331</a:t>
            </a:r>
          </a:p>
        </p:txBody>
      </p:sp>
      <p:sp>
        <p:nvSpPr>
          <p:cNvPr id="114" name="Text Box 136"/>
          <p:cNvSpPr txBox="1">
            <a:spLocks noChangeArrowheads="1"/>
          </p:cNvSpPr>
          <p:nvPr/>
        </p:nvSpPr>
        <p:spPr bwMode="auto">
          <a:xfrm>
            <a:off x="8798101" y="5397001"/>
            <a:ext cx="838200" cy="554037"/>
          </a:xfrm>
          <a:prstGeom prst="rect">
            <a:avLst/>
          </a:pr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000" b="1">
                <a:latin typeface="Arial" charset="0"/>
              </a:rPr>
              <a:t>350</a:t>
            </a:r>
          </a:p>
        </p:txBody>
      </p:sp>
      <p:sp>
        <p:nvSpPr>
          <p:cNvPr id="115" name="Text Box 137"/>
          <p:cNvSpPr txBox="1">
            <a:spLocks noChangeArrowheads="1"/>
          </p:cNvSpPr>
          <p:nvPr/>
        </p:nvSpPr>
        <p:spPr bwMode="auto">
          <a:xfrm>
            <a:off x="8793339" y="5385888"/>
            <a:ext cx="838200" cy="554038"/>
          </a:xfrm>
          <a:prstGeom prst="rect">
            <a:avLst/>
          </a:prstGeom>
          <a:solidFill>
            <a:srgbClr val="FF5050"/>
          </a:solidFill>
          <a:ln w="9525">
            <a:solidFill>
              <a:schemeClr val="tx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sz="3000" b="1">
                <a:latin typeface="Arial" charset="0"/>
              </a:rPr>
              <a:t>365</a:t>
            </a:r>
          </a:p>
        </p:txBody>
      </p:sp>
      <p:sp>
        <p:nvSpPr>
          <p:cNvPr id="116" name="Rectangle 115">
            <a:extLst>
              <a:ext uri="{FF2B5EF4-FFF2-40B4-BE49-F238E27FC236}">
                <a16:creationId xmlns:a16="http://schemas.microsoft.com/office/drawing/2014/main" id="{8337A195-EF04-45EA-96B3-B125A9ED68FA}"/>
              </a:ext>
            </a:extLst>
          </p:cNvPr>
          <p:cNvSpPr/>
          <p:nvPr/>
        </p:nvSpPr>
        <p:spPr>
          <a:xfrm>
            <a:off x="62861" y="289213"/>
            <a:ext cx="104444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UTM Caviar" panose="02040603050506020204" pitchFamily="18" charset="0"/>
              </a:rPr>
              <a:t>QU</a:t>
            </a:r>
            <a:r>
              <a:rPr lang="en-US" sz="40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UTM Caviar" panose="02040603050506020204" pitchFamily="18" charset="0"/>
              </a:rPr>
              <a:t>Á TRÌNH ĐẲNG TÍCH. ĐỊNH LUẬT CHARLES</a:t>
            </a:r>
            <a:endParaRPr lang="en-US" sz="4800" cap="none" spc="0" dirty="0">
              <a:ln w="0"/>
              <a:effectLst>
                <a:reflection blurRad="6350" stA="53000" endA="300" endPos="35500" dir="5400000" sy="-90000" algn="bl" rotWithShape="0"/>
              </a:effectLst>
              <a:latin typeface="UTM Caviar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4827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3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5" dur="50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">
                                      <p:cBhvr>
                                        <p:cTn id="37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540000">
                                      <p:cBhvr>
                                        <p:cTn id="52" dur="5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">
                                      <p:cBhvr>
                                        <p:cTn id="67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  <p:bldP spid="113" grpId="0" animBg="1"/>
      <p:bldP spid="114" grpId="0" animBg="1"/>
      <p:bldP spid="1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663053" y="1947650"/>
            <a:ext cx="49530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/>
          <a:p>
            <a:pPr algn="just" eaLnBrk="1" hangingPunct="1"/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1.Thí </a:t>
            </a:r>
            <a:r>
              <a:rPr lang="en-US" sz="2800" b="1" dirty="0" err="1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nghiệm</a:t>
            </a:r>
            <a:r>
              <a:rPr lang="en-US" sz="2800" b="1" dirty="0">
                <a:solidFill>
                  <a:srgbClr val="C00000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6" name="Text Box 21"/>
          <p:cNvSpPr txBox="1">
            <a:spLocks noChangeArrowheads="1"/>
          </p:cNvSpPr>
          <p:nvPr/>
        </p:nvSpPr>
        <p:spPr bwMode="auto">
          <a:xfrm>
            <a:off x="529122" y="1412772"/>
            <a:ext cx="5638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l">
              <a:spcBef>
                <a:spcPct val="50000"/>
              </a:spcBef>
            </a:pPr>
            <a:r>
              <a:rPr lang="en-US" sz="2800" b="1" dirty="0"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II. </a:t>
            </a:r>
            <a:r>
              <a:rPr lang="en-US" sz="2800" u="sng" dirty="0">
                <a:solidFill>
                  <a:srgbClr val="CC0099"/>
                </a:solidFill>
                <a:effectLst/>
                <a:cs typeface="Times New Roman" panose="02020603050405020304" pitchFamily="18" charset="0"/>
              </a:rPr>
              <a:t>ĐỊNH LUẬT CHARLES</a:t>
            </a:r>
            <a:endParaRPr lang="en-US" sz="2800" b="1" u="sng" dirty="0">
              <a:solidFill>
                <a:srgbClr val="CC0099"/>
              </a:solidFill>
              <a:effectLst/>
              <a:cs typeface="Times New Roman" panose="02020603050405020304" pitchFamily="18" charset="0"/>
            </a:endParaRPr>
          </a:p>
        </p:txBody>
      </p:sp>
      <p:graphicFrame>
        <p:nvGraphicFramePr>
          <p:cNvPr id="7" name="Group 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2782735"/>
              </p:ext>
            </p:extLst>
          </p:nvPr>
        </p:nvGraphicFramePr>
        <p:xfrm>
          <a:off x="4373681" y="2072584"/>
          <a:ext cx="6640062" cy="3886202"/>
        </p:xfrm>
        <a:graphic>
          <a:graphicData uri="http://schemas.openxmlformats.org/drawingml/2006/table">
            <a:tbl>
              <a:tblPr>
                <a:tableStyleId>{ED083AE6-46FA-4A59-8FB0-9F97EB10719F}</a:tableStyleId>
              </a:tblPr>
              <a:tblGrid>
                <a:gridCol w="235466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5213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325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7556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 (10</a:t>
                      </a:r>
                      <a:r>
                        <a:rPr kumimoji="0" lang="en-US" sz="3600" b="1" u="none" strike="noStrike" cap="none" normalizeH="0" baseline="3000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kumimoji="0" lang="en-US" sz="3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Pa)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 (K)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p/T</a:t>
                      </a: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4642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301</a:t>
                      </a: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755651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1,10</a:t>
                      </a: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331</a:t>
                      </a: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5319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1,20</a:t>
                      </a: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350</a:t>
                      </a: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77527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u="none" strike="noStrike" cap="none" normalizeH="0" baseline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1,25</a:t>
                      </a:r>
                      <a:endParaRPr kumimoji="0" lang="en-US" sz="36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3600" b="1" u="none" strike="noStrike" cap="none" normalizeH="0" baseline="0" dirty="0">
                          <a:ln>
                            <a:noFill/>
                          </a:ln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365</a:t>
                      </a: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36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T="34290" marB="34290"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 Box 60"/>
          <p:cNvSpPr txBox="1">
            <a:spLocks noChangeArrowheads="1"/>
          </p:cNvSpPr>
          <p:nvPr/>
        </p:nvSpPr>
        <p:spPr bwMode="auto">
          <a:xfrm rot="10800000" flipV="1">
            <a:off x="9002062" y="2949616"/>
            <a:ext cx="21684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C00000"/>
                </a:solidFill>
                <a:effectLst/>
              </a:rPr>
              <a:t>0,003322</a:t>
            </a:r>
          </a:p>
        </p:txBody>
      </p:sp>
      <p:sp>
        <p:nvSpPr>
          <p:cNvPr id="10" name="Text Box 61"/>
          <p:cNvSpPr txBox="1">
            <a:spLocks noChangeArrowheads="1"/>
          </p:cNvSpPr>
          <p:nvPr/>
        </p:nvSpPr>
        <p:spPr bwMode="auto">
          <a:xfrm rot="10800000" flipV="1">
            <a:off x="9013390" y="3732585"/>
            <a:ext cx="236671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C00000"/>
                </a:solidFill>
                <a:effectLst/>
              </a:rPr>
              <a:t>0,003323</a:t>
            </a:r>
          </a:p>
        </p:txBody>
      </p:sp>
      <p:sp>
        <p:nvSpPr>
          <p:cNvPr id="11" name="Text Box 62"/>
          <p:cNvSpPr txBox="1">
            <a:spLocks noChangeArrowheads="1"/>
          </p:cNvSpPr>
          <p:nvPr/>
        </p:nvSpPr>
        <p:spPr bwMode="auto">
          <a:xfrm rot="10800000" flipV="1">
            <a:off x="9026528" y="4414730"/>
            <a:ext cx="21439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C00000"/>
                </a:solidFill>
                <a:effectLst/>
              </a:rPr>
              <a:t>0,003428</a:t>
            </a:r>
          </a:p>
        </p:txBody>
      </p:sp>
      <p:sp>
        <p:nvSpPr>
          <p:cNvPr id="12" name="Text Box 63"/>
          <p:cNvSpPr txBox="1">
            <a:spLocks noChangeArrowheads="1"/>
          </p:cNvSpPr>
          <p:nvPr/>
        </p:nvSpPr>
        <p:spPr bwMode="auto">
          <a:xfrm rot="10800000" flipV="1">
            <a:off x="9002062" y="5272749"/>
            <a:ext cx="2168450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b="1" dirty="0">
                <a:solidFill>
                  <a:srgbClr val="C00000"/>
                </a:solidFill>
                <a:effectLst/>
              </a:rPr>
              <a:t>0,003424</a:t>
            </a:r>
          </a:p>
        </p:txBody>
      </p:sp>
      <p:grpSp>
        <p:nvGrpSpPr>
          <p:cNvPr id="13" name="Group 76"/>
          <p:cNvGrpSpPr>
            <a:grpSpLocks/>
          </p:cNvGrpSpPr>
          <p:nvPr/>
        </p:nvGrpSpPr>
        <p:grpSpPr bwMode="auto">
          <a:xfrm>
            <a:off x="832513" y="2903597"/>
            <a:ext cx="3275463" cy="1384699"/>
            <a:chOff x="2637" y="3650"/>
            <a:chExt cx="3696" cy="1163"/>
          </a:xfrm>
        </p:grpSpPr>
        <p:sp>
          <p:nvSpPr>
            <p:cNvPr id="14" name="Text Box 77"/>
            <p:cNvSpPr txBox="1">
              <a:spLocks noChangeArrowheads="1"/>
            </p:cNvSpPr>
            <p:nvPr/>
          </p:nvSpPr>
          <p:spPr bwMode="auto">
            <a:xfrm>
              <a:off x="2637" y="3650"/>
              <a:ext cx="3696" cy="116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just">
                <a:spcBef>
                  <a:spcPct val="50000"/>
                </a:spcBef>
              </a:pPr>
              <a:r>
                <a:rPr lang="en-US" sz="2800" b="1" dirty="0" err="1">
                  <a:solidFill>
                    <a:schemeClr val="accent5">
                      <a:lumMod val="10000"/>
                    </a:schemeClr>
                  </a:solidFill>
                  <a:effectLst/>
                </a:rPr>
                <a:t>Tỉ</a:t>
              </a:r>
              <a:r>
                <a:rPr lang="en-US" sz="2800" b="1" dirty="0">
                  <a:solidFill>
                    <a:schemeClr val="accent5">
                      <a:lumMod val="10000"/>
                    </a:schemeClr>
                  </a:solidFill>
                  <a:effectLst/>
                </a:rPr>
                <a:t> </a:t>
              </a:r>
              <a:r>
                <a:rPr lang="en-US" sz="2800" b="1" dirty="0" err="1">
                  <a:solidFill>
                    <a:schemeClr val="accent5">
                      <a:lumMod val="10000"/>
                    </a:schemeClr>
                  </a:solidFill>
                  <a:effectLst/>
                </a:rPr>
                <a:t>số</a:t>
              </a:r>
              <a:r>
                <a:rPr lang="en-US" sz="2800" b="1" dirty="0">
                  <a:solidFill>
                    <a:schemeClr val="accent5">
                      <a:lumMod val="10000"/>
                    </a:schemeClr>
                  </a:solidFill>
                  <a:effectLst/>
                </a:rPr>
                <a:t>     </a:t>
              </a:r>
              <a:r>
                <a:rPr lang="en-US" sz="2800" b="1" dirty="0" err="1">
                  <a:solidFill>
                    <a:schemeClr val="accent5">
                      <a:lumMod val="10000"/>
                    </a:schemeClr>
                  </a:solidFill>
                  <a:effectLst/>
                </a:rPr>
                <a:t>xấp</a:t>
              </a:r>
              <a:r>
                <a:rPr lang="en-US" sz="2800" b="1" dirty="0">
                  <a:solidFill>
                    <a:schemeClr val="accent5">
                      <a:lumMod val="10000"/>
                    </a:schemeClr>
                  </a:solidFill>
                  <a:effectLst/>
                </a:rPr>
                <a:t> </a:t>
              </a:r>
              <a:r>
                <a:rPr lang="en-US" sz="2800" b="1" dirty="0" err="1">
                  <a:solidFill>
                    <a:schemeClr val="accent5">
                      <a:lumMod val="10000"/>
                    </a:schemeClr>
                  </a:solidFill>
                  <a:effectLst/>
                </a:rPr>
                <a:t>xỉ</a:t>
              </a:r>
              <a:r>
                <a:rPr lang="en-US" sz="2800" b="1" dirty="0">
                  <a:solidFill>
                    <a:schemeClr val="accent5">
                      <a:lumMod val="10000"/>
                    </a:schemeClr>
                  </a:solidFill>
                  <a:effectLst/>
                </a:rPr>
                <a:t> </a:t>
              </a:r>
              <a:r>
                <a:rPr lang="en-US" sz="2800" b="1" dirty="0" err="1">
                  <a:solidFill>
                    <a:schemeClr val="accent5">
                      <a:lumMod val="10000"/>
                    </a:schemeClr>
                  </a:solidFill>
                  <a:effectLst/>
                </a:rPr>
                <a:t>bằng</a:t>
              </a:r>
              <a:r>
                <a:rPr lang="en-US" sz="2800" b="1" dirty="0">
                  <a:solidFill>
                    <a:schemeClr val="accent5">
                      <a:lumMod val="10000"/>
                    </a:schemeClr>
                  </a:solidFill>
                  <a:effectLst/>
                </a:rPr>
                <a:t> </a:t>
              </a:r>
              <a:r>
                <a:rPr lang="en-US" sz="2800" b="1" dirty="0" err="1">
                  <a:solidFill>
                    <a:schemeClr val="accent5">
                      <a:lumMod val="10000"/>
                    </a:schemeClr>
                  </a:solidFill>
                  <a:effectLst/>
                </a:rPr>
                <a:t>nhau</a:t>
              </a:r>
              <a:r>
                <a:rPr lang="en-US" sz="2800" b="1" dirty="0">
                  <a:solidFill>
                    <a:schemeClr val="accent5">
                      <a:lumMod val="10000"/>
                    </a:schemeClr>
                  </a:solidFill>
                  <a:effectLst/>
                </a:rPr>
                <a:t> hay </a:t>
              </a:r>
              <a:r>
                <a:rPr lang="en-US" sz="2800" b="1" dirty="0" err="1">
                  <a:solidFill>
                    <a:schemeClr val="accent5">
                      <a:lumMod val="10000"/>
                    </a:schemeClr>
                  </a:solidFill>
                  <a:effectLst/>
                </a:rPr>
                <a:t>bằng</a:t>
              </a:r>
              <a:r>
                <a:rPr lang="en-US" sz="2800" b="1" dirty="0">
                  <a:solidFill>
                    <a:schemeClr val="accent5">
                      <a:lumMod val="10000"/>
                    </a:schemeClr>
                  </a:solidFill>
                  <a:effectLst/>
                </a:rPr>
                <a:t> </a:t>
              </a:r>
              <a:r>
                <a:rPr lang="en-US" sz="2800" b="1" dirty="0" err="1">
                  <a:solidFill>
                    <a:schemeClr val="accent5">
                      <a:lumMod val="10000"/>
                    </a:schemeClr>
                  </a:solidFill>
                  <a:effectLst/>
                </a:rPr>
                <a:t>hằng</a:t>
              </a:r>
              <a:r>
                <a:rPr lang="en-US" sz="2800" b="1" dirty="0">
                  <a:solidFill>
                    <a:schemeClr val="accent5">
                      <a:lumMod val="10000"/>
                    </a:schemeClr>
                  </a:solidFill>
                  <a:effectLst/>
                </a:rPr>
                <a:t> </a:t>
              </a:r>
              <a:r>
                <a:rPr lang="en-US" sz="2800" b="1" dirty="0" err="1">
                  <a:solidFill>
                    <a:schemeClr val="accent5">
                      <a:lumMod val="10000"/>
                    </a:schemeClr>
                  </a:solidFill>
                  <a:effectLst/>
                </a:rPr>
                <a:t>số</a:t>
              </a:r>
              <a:endParaRPr lang="en-US" sz="2800" b="1" dirty="0">
                <a:solidFill>
                  <a:schemeClr val="accent5">
                    <a:lumMod val="10000"/>
                  </a:schemeClr>
                </a:solidFill>
                <a:effectLst/>
              </a:endParaRPr>
            </a:p>
          </p:txBody>
        </p:sp>
        <p:graphicFrame>
          <p:nvGraphicFramePr>
            <p:cNvPr id="15" name="Object 7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56345687"/>
                </p:ext>
              </p:extLst>
            </p:nvPr>
          </p:nvGraphicFramePr>
          <p:xfrm>
            <a:off x="3809" y="3650"/>
            <a:ext cx="337" cy="47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253890" imgH="520474" progId="Equation.DSMT4">
                    <p:embed/>
                  </p:oleObj>
                </mc:Choice>
                <mc:Fallback>
                  <p:oleObj name="Equation" r:id="rId2" imgW="253890" imgH="520474" progId="Equation.DSMT4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809" y="3650"/>
                          <a:ext cx="337" cy="47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id="{D9CA1431-2A94-4E01-AC7A-AE4CF3D43723}"/>
              </a:ext>
            </a:extLst>
          </p:cNvPr>
          <p:cNvSpPr/>
          <p:nvPr/>
        </p:nvSpPr>
        <p:spPr>
          <a:xfrm>
            <a:off x="62861" y="289213"/>
            <a:ext cx="10444468" cy="70788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4000" cap="none" spc="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UTM Caviar" panose="02040603050506020204" pitchFamily="18" charset="0"/>
              </a:rPr>
              <a:t>QU</a:t>
            </a:r>
            <a:r>
              <a:rPr lang="en-US" sz="4000" dirty="0">
                <a:ln w="0"/>
                <a:effectLst>
                  <a:reflection blurRad="6350" stA="53000" endA="300" endPos="35500" dir="5400000" sy="-90000" algn="bl" rotWithShape="0"/>
                </a:effectLst>
                <a:latin typeface="UTM Caviar" panose="02040603050506020204" pitchFamily="18" charset="0"/>
              </a:rPr>
              <a:t>Á TRÌNH ĐẲNG TÍCH. ĐỊNH LUẬT CHARLES</a:t>
            </a:r>
            <a:endParaRPr lang="en-US" sz="4800" cap="none" spc="0" dirty="0">
              <a:ln w="0"/>
              <a:effectLst>
                <a:reflection blurRad="6350" stA="53000" endA="300" endPos="35500" dir="5400000" sy="-90000" algn="bl" rotWithShape="0"/>
              </a:effectLst>
              <a:latin typeface="UTM Caviar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4740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  <p:bldP spid="12" grpId="0"/>
    </p:bldLst>
  </p:timing>
</p:sld>
</file>

<file path=ppt/theme/_rels/them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inh luat BoiloMariot (1)">
  <a:themeElements>
    <a:clrScheme name="Radial 1">
      <a:dk1>
        <a:srgbClr val="000000"/>
      </a:dk1>
      <a:lt1>
        <a:srgbClr val="FFFFFF"/>
      </a:lt1>
      <a:dk2>
        <a:srgbClr val="FFFFFF"/>
      </a:dk2>
      <a:lt2>
        <a:srgbClr val="669999"/>
      </a:lt2>
      <a:accent1>
        <a:srgbClr val="99CCFF"/>
      </a:accent1>
      <a:accent2>
        <a:srgbClr val="9999FF"/>
      </a:accent2>
      <a:accent3>
        <a:srgbClr val="FFFFFF"/>
      </a:accent3>
      <a:accent4>
        <a:srgbClr val="000000"/>
      </a:accent4>
      <a:accent5>
        <a:srgbClr val="CAE2FF"/>
      </a:accent5>
      <a:accent6>
        <a:srgbClr val="8A8AE7"/>
      </a:accent6>
      <a:hlink>
        <a:srgbClr val="996666"/>
      </a:hlink>
      <a:folHlink>
        <a:srgbClr val="6666CC"/>
      </a:folHlink>
    </a:clrScheme>
    <a:fontScheme name="Radia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bg1"/>
            </a:solidFill>
            <a:effectDag name="">
              <a:cont type="tree" name="">
                <a:effect ref="fillLine"/>
                <a:outerShdw dist="38100" dir="13500000" algn="br">
                  <a:schemeClr val="bg1">
                    <a:lumMod val="200000"/>
                    <a:satMod val="200000"/>
                  </a:schemeClr>
                </a:outerShdw>
              </a:cont>
              <a:cont type="tree" name="">
                <a:effect ref="fillLine"/>
                <a:outerShdw dist="38100" dir="2700000" algn="tl">
                  <a:schemeClr val="bg1">
                    <a:lumMod val="60000"/>
                    <a:satMod val="60000"/>
                  </a:schemeClr>
                </a:outerShdw>
              </a:cont>
              <a:effect ref="fillLine"/>
            </a:effectDag>
            <a:latin typeface="Arial" charset="0"/>
          </a:defRPr>
        </a:defPPr>
      </a:lstStyle>
    </a:lnDef>
  </a:objectDefaults>
  <a:extraClrSchemeLst>
    <a:extraClrScheme>
      <a:clrScheme name="Radial 1">
        <a:dk1>
          <a:srgbClr val="000000"/>
        </a:dk1>
        <a:lt1>
          <a:srgbClr val="FFFFFF"/>
        </a:lt1>
        <a:dk2>
          <a:srgbClr val="FFFFFF"/>
        </a:dk2>
        <a:lt2>
          <a:srgbClr val="669999"/>
        </a:lt2>
        <a:accent1>
          <a:srgbClr val="99CCFF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8A8AE7"/>
        </a:accent6>
        <a:hlink>
          <a:srgbClr val="996666"/>
        </a:hlink>
        <a:folHlink>
          <a:srgbClr val="66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2">
        <a:dk1>
          <a:srgbClr val="000000"/>
        </a:dk1>
        <a:lt1>
          <a:srgbClr val="FFFFFF"/>
        </a:lt1>
        <a:dk2>
          <a:srgbClr val="FFFFFF"/>
        </a:dk2>
        <a:lt2>
          <a:srgbClr val="817F3F"/>
        </a:lt2>
        <a:accent1>
          <a:srgbClr val="FFCC00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8A00"/>
        </a:accent6>
        <a:hlink>
          <a:srgbClr val="996666"/>
        </a:hlink>
        <a:folHlink>
          <a:srgbClr val="C9450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Radial 3">
        <a:dk1>
          <a:srgbClr val="CC6600"/>
        </a:dk1>
        <a:lt1>
          <a:srgbClr val="FFFFFF"/>
        </a:lt1>
        <a:dk2>
          <a:srgbClr val="800000"/>
        </a:dk2>
        <a:lt2>
          <a:srgbClr val="FFFFFF"/>
        </a:lt2>
        <a:accent1>
          <a:srgbClr val="FF6600"/>
        </a:accent1>
        <a:accent2>
          <a:srgbClr val="33CCCC"/>
        </a:accent2>
        <a:accent3>
          <a:srgbClr val="C0AAAA"/>
        </a:accent3>
        <a:accent4>
          <a:srgbClr val="DADADA"/>
        </a:accent4>
        <a:accent5>
          <a:srgbClr val="FFB8AA"/>
        </a:accent5>
        <a:accent6>
          <a:srgbClr val="2DB9B9"/>
        </a:accent6>
        <a:hlink>
          <a:srgbClr val="99FF33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4">
        <a:dk1>
          <a:srgbClr val="993300"/>
        </a:dk1>
        <a:lt1>
          <a:srgbClr val="FFFFFF"/>
        </a:lt1>
        <a:dk2>
          <a:srgbClr val="431A01"/>
        </a:dk2>
        <a:lt2>
          <a:srgbClr val="FFFFFF"/>
        </a:lt2>
        <a:accent1>
          <a:srgbClr val="FFCC00"/>
        </a:accent1>
        <a:accent2>
          <a:srgbClr val="FF9966"/>
        </a:accent2>
        <a:accent3>
          <a:srgbClr val="B0ABAA"/>
        </a:accent3>
        <a:accent4>
          <a:srgbClr val="DADADA"/>
        </a:accent4>
        <a:accent5>
          <a:srgbClr val="FFE2AA"/>
        </a:accent5>
        <a:accent6>
          <a:srgbClr val="E78A5C"/>
        </a:accent6>
        <a:hlink>
          <a:srgbClr val="FF6600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5">
        <a:dk1>
          <a:srgbClr val="75878B"/>
        </a:dk1>
        <a:lt1>
          <a:srgbClr val="FFFFFF"/>
        </a:lt1>
        <a:dk2>
          <a:srgbClr val="260000"/>
        </a:dk2>
        <a:lt2>
          <a:srgbClr val="FFFFFF"/>
        </a:lt2>
        <a:accent1>
          <a:srgbClr val="0099CC"/>
        </a:accent1>
        <a:accent2>
          <a:srgbClr val="FF3300"/>
        </a:accent2>
        <a:accent3>
          <a:srgbClr val="ACAAAA"/>
        </a:accent3>
        <a:accent4>
          <a:srgbClr val="DADADA"/>
        </a:accent4>
        <a:accent5>
          <a:srgbClr val="AACAE2"/>
        </a:accent5>
        <a:accent6>
          <a:srgbClr val="E72D00"/>
        </a:accent6>
        <a:hlink>
          <a:srgbClr val="FFCC00"/>
        </a:hlink>
        <a:folHlink>
          <a:srgbClr val="CC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6">
        <a:dk1>
          <a:srgbClr val="666699"/>
        </a:dk1>
        <a:lt1>
          <a:srgbClr val="FFFFFF"/>
        </a:lt1>
        <a:dk2>
          <a:srgbClr val="000000"/>
        </a:dk2>
        <a:lt2>
          <a:srgbClr val="FFFFFF"/>
        </a:lt2>
        <a:accent1>
          <a:srgbClr val="9966FF"/>
        </a:accent1>
        <a:accent2>
          <a:srgbClr val="99CCFF"/>
        </a:accent2>
        <a:accent3>
          <a:srgbClr val="AAAAAA"/>
        </a:accent3>
        <a:accent4>
          <a:srgbClr val="DADADA"/>
        </a:accent4>
        <a:accent5>
          <a:srgbClr val="CAB8FF"/>
        </a:accent5>
        <a:accent6>
          <a:srgbClr val="8AB9E7"/>
        </a:accent6>
        <a:hlink>
          <a:srgbClr val="FFFFCC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7">
        <a:dk1>
          <a:srgbClr val="666699"/>
        </a:dk1>
        <a:lt1>
          <a:srgbClr val="FFFFFF"/>
        </a:lt1>
        <a:dk2>
          <a:srgbClr val="2A2A40"/>
        </a:dk2>
        <a:lt2>
          <a:srgbClr val="FFFFFF"/>
        </a:lt2>
        <a:accent1>
          <a:srgbClr val="006699"/>
        </a:accent1>
        <a:accent2>
          <a:srgbClr val="CC9900"/>
        </a:accent2>
        <a:accent3>
          <a:srgbClr val="ACACAF"/>
        </a:accent3>
        <a:accent4>
          <a:srgbClr val="DADADA"/>
        </a:accent4>
        <a:accent5>
          <a:srgbClr val="AAB8CA"/>
        </a:accent5>
        <a:accent6>
          <a:srgbClr val="B98A00"/>
        </a:accent6>
        <a:hlink>
          <a:srgbClr val="CC6600"/>
        </a:hlink>
        <a:folHlink>
          <a:srgbClr val="6C948A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8">
        <a:dk1>
          <a:srgbClr val="BECBD8"/>
        </a:dk1>
        <a:lt1>
          <a:srgbClr val="FFFFFF"/>
        </a:lt1>
        <a:dk2>
          <a:srgbClr val="2B335B"/>
        </a:dk2>
        <a:lt2>
          <a:srgbClr val="FFFFFF"/>
        </a:lt2>
        <a:accent1>
          <a:srgbClr val="0099CC"/>
        </a:accent1>
        <a:accent2>
          <a:srgbClr val="B5DBE3"/>
        </a:accent2>
        <a:accent3>
          <a:srgbClr val="ACADB5"/>
        </a:accent3>
        <a:accent4>
          <a:srgbClr val="DADADA"/>
        </a:accent4>
        <a:accent5>
          <a:srgbClr val="AACAE2"/>
        </a:accent5>
        <a:accent6>
          <a:srgbClr val="A4C6CE"/>
        </a:accent6>
        <a:hlink>
          <a:srgbClr val="FFCC00"/>
        </a:hlink>
        <a:folHlink>
          <a:srgbClr val="58648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9">
        <a:dk1>
          <a:srgbClr val="3333FF"/>
        </a:dk1>
        <a:lt1>
          <a:srgbClr val="FFFFFF"/>
        </a:lt1>
        <a:dk2>
          <a:srgbClr val="000099"/>
        </a:dk2>
        <a:lt2>
          <a:srgbClr val="FFFFFF"/>
        </a:lt2>
        <a:accent1>
          <a:srgbClr val="339966"/>
        </a:accent1>
        <a:accent2>
          <a:srgbClr val="9999FF"/>
        </a:accent2>
        <a:accent3>
          <a:srgbClr val="AAAACA"/>
        </a:accent3>
        <a:accent4>
          <a:srgbClr val="DADADA"/>
        </a:accent4>
        <a:accent5>
          <a:srgbClr val="ADCAB8"/>
        </a:accent5>
        <a:accent6>
          <a:srgbClr val="8A8AE7"/>
        </a:accent6>
        <a:hlink>
          <a:srgbClr val="FFFF99"/>
        </a:hlink>
        <a:folHlink>
          <a:srgbClr val="17A0D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Radial 10">
        <a:dk1>
          <a:srgbClr val="808000"/>
        </a:dk1>
        <a:lt1>
          <a:srgbClr val="FFFFFF"/>
        </a:lt1>
        <a:dk2>
          <a:srgbClr val="354418"/>
        </a:dk2>
        <a:lt2>
          <a:srgbClr val="FFFFFF"/>
        </a:lt2>
        <a:accent1>
          <a:srgbClr val="60897C"/>
        </a:accent1>
        <a:accent2>
          <a:srgbClr val="99CC00"/>
        </a:accent2>
        <a:accent3>
          <a:srgbClr val="AEB0AB"/>
        </a:accent3>
        <a:accent4>
          <a:srgbClr val="DADADA"/>
        </a:accent4>
        <a:accent5>
          <a:srgbClr val="B6C4BF"/>
        </a:accent5>
        <a:accent6>
          <a:srgbClr val="8AB900"/>
        </a:accent6>
        <a:hlink>
          <a:srgbClr val="CCCC00"/>
        </a:hlink>
        <a:folHlink>
          <a:srgbClr val="6699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570</TotalTime>
  <Words>787</Words>
  <Application>Microsoft Office PowerPoint</Application>
  <PresentationFormat>Widescreen</PresentationFormat>
  <Paragraphs>170</Paragraphs>
  <Slides>14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26" baseType="lpstr">
      <vt:lpstr>Arial</vt:lpstr>
      <vt:lpstr>Arial Black</vt:lpstr>
      <vt:lpstr>Garamond</vt:lpstr>
      <vt:lpstr>Times New Roman</vt:lpstr>
      <vt:lpstr>UTM American Sans</vt:lpstr>
      <vt:lpstr>UTM Caviar</vt:lpstr>
      <vt:lpstr>VNI-Times</vt:lpstr>
      <vt:lpstr>Wingdings</vt:lpstr>
      <vt:lpstr>Dinh luat BoiloMariot (1)</vt:lpstr>
      <vt:lpstr>Organic</vt:lpstr>
      <vt:lpstr>Equation</vt:lpstr>
      <vt:lpstr>MathType 7.0 Equation</vt:lpstr>
      <vt:lpstr> CÂU HỎI KIỂM TRA BÀI CŨ  </vt:lpstr>
      <vt:lpstr>PowerPoint Presentation</vt:lpstr>
      <vt:lpstr>GIỚI THIỆU BÀI MỚI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SONY</dc:creator>
  <cp:lastModifiedBy>VIEN DO</cp:lastModifiedBy>
  <cp:revision>72</cp:revision>
  <dcterms:created xsi:type="dcterms:W3CDTF">2014-02-21T13:49:28Z</dcterms:created>
  <dcterms:modified xsi:type="dcterms:W3CDTF">2021-03-29T01:03:38Z</dcterms:modified>
</cp:coreProperties>
</file>