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0" r:id="rId2"/>
    <p:sldId id="369" r:id="rId3"/>
    <p:sldId id="302" r:id="rId4"/>
    <p:sldId id="292" r:id="rId5"/>
    <p:sldId id="393" r:id="rId6"/>
    <p:sldId id="360" r:id="rId7"/>
    <p:sldId id="334" r:id="rId8"/>
    <p:sldId id="333" r:id="rId9"/>
    <p:sldId id="381" r:id="rId10"/>
    <p:sldId id="382" r:id="rId11"/>
    <p:sldId id="383" r:id="rId12"/>
    <p:sldId id="336" r:id="rId13"/>
    <p:sldId id="384" r:id="rId14"/>
    <p:sldId id="385" r:id="rId15"/>
    <p:sldId id="386" r:id="rId16"/>
    <p:sldId id="366" r:id="rId17"/>
    <p:sldId id="390" r:id="rId18"/>
    <p:sldId id="389" r:id="rId19"/>
    <p:sldId id="391" r:id="rId20"/>
    <p:sldId id="392" r:id="rId21"/>
    <p:sldId id="378" r:id="rId22"/>
    <p:sldId id="388" r:id="rId23"/>
    <p:sldId id="315" r:id="rId24"/>
    <p:sldId id="380" r:id="rId25"/>
    <p:sldId id="331" r:id="rId26"/>
    <p:sldId id="295" r:id="rId27"/>
    <p:sldId id="329" r:id="rId28"/>
    <p:sldId id="343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RPV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CC"/>
    <a:srgbClr val="FFFFCC"/>
    <a:srgbClr val="FFCC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528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C677AA-2543-4425-B9DE-8DB63E0E6A4C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BF6D14-7AB8-4845-9D4B-1FFB804A6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BF6D14-7AB8-4845-9D4B-1FFB804A6B2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5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7A39E4-5FBA-43BB-BC56-F9BE4D19623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BEB59F-B6E9-5645-B7F0-D64C0A4AE1AD}"/>
              </a:ext>
            </a:extLst>
          </p:cNvPr>
          <p:cNvSpPr txBox="1"/>
          <p:nvPr userDrawn="1"/>
        </p:nvSpPr>
        <p:spPr>
          <a:xfrm>
            <a:off x="165100" y="44450"/>
            <a:ext cx="671513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</a:rPr>
              <a:t>Unit 1</a:t>
            </a:r>
            <a:r>
              <a:rPr lang="en-US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47C89-316A-21FD-240B-575BE6BF5BFA}"/>
              </a:ext>
            </a:extLst>
          </p:cNvPr>
          <p:cNvSpPr txBox="1"/>
          <p:nvPr userDrawn="1"/>
        </p:nvSpPr>
        <p:spPr>
          <a:xfrm>
            <a:off x="10375900" y="0"/>
            <a:ext cx="181610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</a:rPr>
              <a:t>Lesson 1e - Grammar </a:t>
            </a:r>
            <a:r>
              <a:rPr lang="en-US" sz="14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671513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</a:rPr>
              <a:t>Unit 1</a:t>
            </a:r>
            <a:r>
              <a:rPr lang="en-US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375900" y="0"/>
            <a:ext cx="181610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</a:rPr>
              <a:t>Lesson 1e - Grammar </a:t>
            </a:r>
            <a:r>
              <a:rPr lang="en-US" sz="1400">
                <a:solidFill>
                  <a:schemeClr val="bg1"/>
                </a:solidFill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72075" y="2092325"/>
            <a:ext cx="65087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Unit 1: My World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</a:rPr>
              <a:t>Lesson 1e: Grammar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</a:rPr>
              <a:t>Page 20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/>
          <p:cNvSpPr txBox="1">
            <a:spLocks noChangeArrowheads="1"/>
          </p:cNvSpPr>
          <p:nvPr/>
        </p:nvSpPr>
        <p:spPr bwMode="auto">
          <a:xfrm>
            <a:off x="492125" y="492125"/>
            <a:ext cx="1647825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Usages</a:t>
            </a:r>
          </a:p>
        </p:txBody>
      </p:sp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1130300"/>
            <a:ext cx="11518900" cy="523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8638"/>
            <a:ext cx="1981200" cy="717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1909763" y="679450"/>
            <a:ext cx="10282237" cy="567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600" b="1" i="1" dirty="0"/>
              <a:t>-</a:t>
            </a:r>
            <a:r>
              <a:rPr lang="en-US" sz="3600" b="1" i="1" dirty="0" err="1"/>
              <a:t>ing</a:t>
            </a:r>
            <a:r>
              <a:rPr lang="en-US" sz="3600" b="1" i="1" dirty="0"/>
              <a:t> </a:t>
            </a:r>
            <a:r>
              <a:rPr lang="en-US" sz="3600" b="1" dirty="0"/>
              <a:t>ending</a:t>
            </a:r>
            <a:br>
              <a:rPr lang="en-US" sz="3600" b="1" dirty="0"/>
            </a:br>
            <a:r>
              <a:rPr lang="en-US" sz="3000" dirty="0"/>
              <a:t>• most verbs: + </a:t>
            </a:r>
            <a:r>
              <a:rPr lang="en-US" sz="3000" b="1" i="1" dirty="0"/>
              <a:t>-</a:t>
            </a:r>
            <a:r>
              <a:rPr lang="en-US" sz="3000" b="1" i="1" dirty="0" err="1"/>
              <a:t>ing</a:t>
            </a:r>
            <a:br>
              <a:rPr lang="en-US" sz="3000" b="1" i="1" dirty="0"/>
            </a:br>
            <a:r>
              <a:rPr lang="en-US" sz="3000" dirty="0">
                <a:solidFill>
                  <a:schemeClr val="hlink"/>
                </a:solidFill>
              </a:rPr>
              <a:t>talk ➝ talk</a:t>
            </a:r>
            <a:r>
              <a:rPr lang="en-US" sz="3000" b="1" dirty="0">
                <a:solidFill>
                  <a:schemeClr val="hlink"/>
                </a:solidFill>
              </a:rPr>
              <a:t>ing</a:t>
            </a:r>
            <a:br>
              <a:rPr lang="en-US" sz="3000" b="1" dirty="0">
                <a:solidFill>
                  <a:schemeClr val="hlink"/>
                </a:solidFill>
              </a:rPr>
            </a:br>
            <a:r>
              <a:rPr lang="en-US" sz="3000" dirty="0"/>
              <a:t>• verbs ending in consonant + </a:t>
            </a:r>
            <a:r>
              <a:rPr lang="en-US" sz="3000" b="1" i="1" dirty="0"/>
              <a:t>-e</a:t>
            </a:r>
            <a:r>
              <a:rPr lang="en-US" sz="3000" dirty="0"/>
              <a:t>: </a:t>
            </a:r>
            <a:r>
              <a:rPr lang="en-US" sz="3000" b="1" i="1" dirty="0"/>
              <a:t>-e </a:t>
            </a:r>
            <a:r>
              <a:rPr lang="en-US" sz="3000" dirty="0"/>
              <a:t>+ </a:t>
            </a:r>
            <a:r>
              <a:rPr lang="en-US" sz="3000" b="1" i="1" dirty="0"/>
              <a:t>-</a:t>
            </a:r>
            <a:r>
              <a:rPr lang="en-US" sz="3000" b="1" i="1" dirty="0" err="1"/>
              <a:t>ing</a:t>
            </a:r>
            <a:br>
              <a:rPr lang="en-US" sz="3000" b="1" i="1" dirty="0"/>
            </a:br>
            <a:r>
              <a:rPr lang="en-US" sz="3000" dirty="0">
                <a:solidFill>
                  <a:schemeClr val="hlink"/>
                </a:solidFill>
              </a:rPr>
              <a:t>come ➝ com</a:t>
            </a:r>
            <a:r>
              <a:rPr lang="en-US" sz="3000" b="1" dirty="0">
                <a:solidFill>
                  <a:schemeClr val="hlink"/>
                </a:solidFill>
              </a:rPr>
              <a:t>ing</a:t>
            </a:r>
            <a:br>
              <a:rPr lang="en-US" sz="3000" b="1" dirty="0">
                <a:solidFill>
                  <a:schemeClr val="hlink"/>
                </a:solidFill>
              </a:rPr>
            </a:br>
            <a:r>
              <a:rPr lang="en-US" sz="3000" dirty="0"/>
              <a:t>• verbs ending in consonant + vowel +</a:t>
            </a:r>
            <a:r>
              <a:rPr lang="en-US" sz="3000" b="1" i="1" dirty="0"/>
              <a:t>-l</a:t>
            </a:r>
            <a:r>
              <a:rPr lang="en-US" sz="3000" dirty="0"/>
              <a:t>: double the final </a:t>
            </a:r>
            <a:r>
              <a:rPr lang="en-US" sz="3000" b="1" i="1" dirty="0"/>
              <a:t>-l + -</a:t>
            </a:r>
            <a:r>
              <a:rPr lang="en-US" sz="3000" b="1" i="1" dirty="0" err="1"/>
              <a:t>ing</a:t>
            </a:r>
            <a:br>
              <a:rPr lang="en-US" sz="3000" b="1" i="1" dirty="0"/>
            </a:br>
            <a:r>
              <a:rPr lang="en-US" sz="3000" dirty="0">
                <a:solidFill>
                  <a:schemeClr val="hlink"/>
                </a:solidFill>
              </a:rPr>
              <a:t>travel ➝ travel</a:t>
            </a:r>
            <a:r>
              <a:rPr lang="en-US" sz="3000" b="1" dirty="0">
                <a:solidFill>
                  <a:schemeClr val="hlink"/>
                </a:solidFill>
              </a:rPr>
              <a:t>ling</a:t>
            </a:r>
            <a:br>
              <a:rPr lang="en-US" sz="3000" b="1" dirty="0">
                <a:solidFill>
                  <a:schemeClr val="hlink"/>
                </a:solidFill>
              </a:rPr>
            </a:br>
            <a:r>
              <a:rPr lang="en-US" sz="3000" dirty="0"/>
              <a:t>• verbs ending in </a:t>
            </a:r>
            <a:r>
              <a:rPr lang="en-US" sz="3000" b="1" i="1" dirty="0"/>
              <a:t>-</a:t>
            </a:r>
            <a:r>
              <a:rPr lang="en-US" sz="3000" b="1" i="1" dirty="0" err="1"/>
              <a:t>ie</a:t>
            </a:r>
            <a:r>
              <a:rPr lang="en-US" sz="3000" dirty="0"/>
              <a:t>: drop </a:t>
            </a:r>
            <a:r>
              <a:rPr lang="en-US" sz="3000" b="1" i="1" dirty="0"/>
              <a:t>-</a:t>
            </a:r>
            <a:r>
              <a:rPr lang="en-US" sz="3000" b="1" i="1" dirty="0" err="1"/>
              <a:t>ie</a:t>
            </a:r>
            <a:r>
              <a:rPr lang="en-US" sz="3000" b="1" i="1" dirty="0"/>
              <a:t> </a:t>
            </a:r>
            <a:r>
              <a:rPr lang="en-US" sz="3000" dirty="0"/>
              <a:t>and add </a:t>
            </a:r>
            <a:r>
              <a:rPr lang="en-US" sz="3000" b="1" i="1" dirty="0"/>
              <a:t>-y </a:t>
            </a:r>
            <a:r>
              <a:rPr lang="en-US" sz="3000" dirty="0"/>
              <a:t>+ </a:t>
            </a:r>
            <a:r>
              <a:rPr lang="en-US" sz="3000" b="1" i="1" dirty="0"/>
              <a:t>-</a:t>
            </a:r>
            <a:r>
              <a:rPr lang="en-US" sz="3000" b="1" i="1" dirty="0" err="1"/>
              <a:t>ing</a:t>
            </a:r>
            <a:br>
              <a:rPr lang="en-US" sz="3000" b="1" i="1" dirty="0"/>
            </a:br>
            <a:r>
              <a:rPr lang="en-US" sz="3000" dirty="0">
                <a:solidFill>
                  <a:schemeClr val="hlink"/>
                </a:solidFill>
              </a:rPr>
              <a:t>lie ➝ l</a:t>
            </a:r>
            <a:r>
              <a:rPr lang="en-US" sz="3000" b="1" dirty="0">
                <a:solidFill>
                  <a:schemeClr val="hlink"/>
                </a:solidFill>
              </a:rPr>
              <a:t>ying</a:t>
            </a:r>
            <a:br>
              <a:rPr lang="en-US" sz="3000" b="1" dirty="0"/>
            </a:br>
            <a:r>
              <a:rPr lang="en-US" sz="3000" dirty="0"/>
              <a:t>• verbs ending in a stressed vowel between two consonants: double the last consonant + </a:t>
            </a:r>
            <a:r>
              <a:rPr lang="en-US" sz="3000" b="1" i="1" dirty="0"/>
              <a:t>-</a:t>
            </a:r>
            <a:r>
              <a:rPr lang="en-US" sz="3000" b="1" i="1" dirty="0" err="1"/>
              <a:t>ing</a:t>
            </a:r>
            <a:br>
              <a:rPr lang="en-US" sz="3000" b="1" i="1" dirty="0"/>
            </a:br>
            <a:r>
              <a:rPr lang="en-US" sz="3000" dirty="0">
                <a:solidFill>
                  <a:schemeClr val="hlink"/>
                </a:solidFill>
              </a:rPr>
              <a:t>run ➝ ru</a:t>
            </a:r>
            <a:r>
              <a:rPr lang="en-US" sz="3000" b="1" dirty="0">
                <a:solidFill>
                  <a:schemeClr val="hlink"/>
                </a:solidFill>
              </a:rPr>
              <a:t>nning</a:t>
            </a:r>
            <a:r>
              <a:rPr lang="en-US" sz="3000" dirty="0">
                <a:solidFill>
                  <a:schemeClr val="hlink"/>
                </a:solidFill>
              </a:rPr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5B3187-E343-CC11-053F-1413C2FDA3A0}"/>
              </a:ext>
            </a:extLst>
          </p:cNvPr>
          <p:cNvCxnSpPr>
            <a:cxnSpLocks/>
          </p:cNvCxnSpPr>
          <p:nvPr/>
        </p:nvCxnSpPr>
        <p:spPr>
          <a:xfrm flipH="1">
            <a:off x="7189103" y="2264734"/>
            <a:ext cx="350875" cy="350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4068763" y="3919538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Practice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" y="452438"/>
            <a:ext cx="610235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1892300"/>
            <a:ext cx="11420475" cy="2049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1633538" y="2354263"/>
            <a:ext cx="1828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singing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633538" y="2807329"/>
            <a:ext cx="1828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shopping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1646238" y="3240088"/>
            <a:ext cx="1828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sleeping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5499100" y="1897063"/>
            <a:ext cx="1828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walking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5499100" y="2341563"/>
            <a:ext cx="1828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taking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5443538" y="2797175"/>
            <a:ext cx="209232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5526088" y="3241675"/>
            <a:ext cx="1828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running</a:t>
            </a: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9655175" y="1908175"/>
            <a:ext cx="1828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dancing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9642475" y="2354263"/>
            <a:ext cx="1828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9655175" y="2786063"/>
            <a:ext cx="1828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stopping</a:t>
            </a: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9653588" y="3227388"/>
            <a:ext cx="1828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cycling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/>
      <p:bldP spid="61447" grpId="0"/>
      <p:bldP spid="61448" grpId="0"/>
      <p:bldP spid="61449" grpId="0"/>
      <p:bldP spid="61450" grpId="0"/>
      <p:bldP spid="61451" grpId="0"/>
      <p:bldP spid="61452" grpId="0"/>
      <p:bldP spid="61453" grpId="0"/>
      <p:bldP spid="61454" grpId="0"/>
      <p:bldP spid="61455" grpId="0"/>
      <p:bldP spid="614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4338"/>
            <a:ext cx="11934825" cy="957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2016125"/>
            <a:ext cx="11593513" cy="2449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371600" y="2459038"/>
            <a:ext cx="41005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am meeting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008188" y="2937983"/>
            <a:ext cx="4100512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are you listening to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133600" y="3414713"/>
            <a:ext cx="41005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isn’t cooking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996950" y="3902075"/>
            <a:ext cx="410051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Are you leaving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2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4025"/>
            <a:ext cx="9553575" cy="817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368425"/>
            <a:ext cx="11917363" cy="4910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623888" y="5486400"/>
            <a:ext cx="692150" cy="595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471488" y="5556250"/>
            <a:ext cx="885825" cy="53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650875" y="5694363"/>
            <a:ext cx="665163" cy="5127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6" name="Rectangle 11"/>
          <p:cNvSpPr>
            <a:spLocks noChangeArrowheads="1"/>
          </p:cNvSpPr>
          <p:nvPr/>
        </p:nvSpPr>
        <p:spPr bwMode="auto">
          <a:xfrm>
            <a:off x="3089275" y="1289050"/>
            <a:ext cx="7094538" cy="81756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20487" name="Group 15"/>
          <p:cNvGrpSpPr>
            <a:grpSpLocks/>
          </p:cNvGrpSpPr>
          <p:nvPr/>
        </p:nvGrpSpPr>
        <p:grpSpPr bwMode="auto">
          <a:xfrm>
            <a:off x="0" y="1060450"/>
            <a:ext cx="11917363" cy="4989513"/>
            <a:chOff x="173" y="812"/>
            <a:chExt cx="7507" cy="3143"/>
          </a:xfrm>
        </p:grpSpPr>
        <p:pic>
          <p:nvPicPr>
            <p:cNvPr id="20489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3" y="862"/>
              <a:ext cx="7507" cy="30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0490" name="Rectangle 13"/>
            <p:cNvSpPr>
              <a:spLocks noChangeArrowheads="1"/>
            </p:cNvSpPr>
            <p:nvPr/>
          </p:nvSpPr>
          <p:spPr bwMode="auto">
            <a:xfrm>
              <a:off x="1991" y="812"/>
              <a:ext cx="4469" cy="51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491" name="Rectangle 14"/>
            <p:cNvSpPr>
              <a:spLocks noChangeArrowheads="1"/>
            </p:cNvSpPr>
            <p:nvPr/>
          </p:nvSpPr>
          <p:spPr bwMode="auto">
            <a:xfrm>
              <a:off x="482" y="3561"/>
              <a:ext cx="393" cy="34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20488" name="Rectangle 16"/>
          <p:cNvSpPr>
            <a:spLocks noChangeArrowheads="1"/>
          </p:cNvSpPr>
          <p:nvPr/>
        </p:nvSpPr>
        <p:spPr bwMode="auto">
          <a:xfrm>
            <a:off x="1484313" y="1722438"/>
            <a:ext cx="10528300" cy="4656137"/>
          </a:xfrm>
          <a:prstGeom prst="rect">
            <a:avLst/>
          </a:prstGeom>
          <a:solidFill>
            <a:srgbClr val="FFCC99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/>
              <a:t>Hi Mary,</a:t>
            </a:r>
          </a:p>
          <a:p>
            <a:pPr>
              <a:spcBef>
                <a:spcPct val="50000"/>
              </a:spcBef>
            </a:pPr>
            <a:r>
              <a:rPr lang="en-US" sz="2600" dirty="0"/>
              <a:t>Greetings from Hanoi! I 1) </a:t>
            </a:r>
            <a:r>
              <a:rPr lang="en-US" sz="2600" dirty="0">
                <a:solidFill>
                  <a:srgbClr val="FF0000"/>
                </a:solidFill>
              </a:rPr>
              <a:t>am having</a:t>
            </a:r>
            <a:r>
              <a:rPr lang="en-US" sz="2600" dirty="0">
                <a:solidFill>
                  <a:srgbClr val="0066CC"/>
                </a:solidFill>
              </a:rPr>
              <a:t> </a:t>
            </a:r>
            <a:r>
              <a:rPr lang="en-US" sz="2600" dirty="0"/>
              <a:t>(</a:t>
            </a:r>
            <a:r>
              <a:rPr lang="en-US" sz="2600" b="1" dirty="0"/>
              <a:t>have</a:t>
            </a:r>
            <a:r>
              <a:rPr lang="en-US" sz="2600" dirty="0"/>
              <a:t>) a great time here. Right now, we 2) _______________ (</a:t>
            </a:r>
            <a:r>
              <a:rPr lang="en-US" sz="2600" b="1" dirty="0"/>
              <a:t>drink</a:t>
            </a:r>
            <a:r>
              <a:rPr lang="en-US" sz="2600" dirty="0"/>
              <a:t>) some homemade lemonade. It’s a beautiful day. The sun 3) _______________ (</a:t>
            </a:r>
            <a:r>
              <a:rPr lang="en-US" sz="2600" b="1" dirty="0"/>
              <a:t>shine</a:t>
            </a:r>
            <a:r>
              <a:rPr lang="en-US" sz="2600" dirty="0"/>
              <a:t>). My aunt 4) ______________ (</a:t>
            </a:r>
            <a:r>
              <a:rPr lang="en-US" sz="2600" b="1" dirty="0"/>
              <a:t>not/work</a:t>
            </a:r>
            <a:r>
              <a:rPr lang="en-US" sz="2600" dirty="0"/>
              <a:t>) today. She 5) _______________ (</a:t>
            </a:r>
            <a:r>
              <a:rPr lang="en-US" sz="2600" b="1" dirty="0"/>
              <a:t>help</a:t>
            </a:r>
            <a:r>
              <a:rPr lang="en-US" sz="2600" dirty="0"/>
              <a:t>) her mum in the kitchen at the moment. They 6) ______________ (</a:t>
            </a:r>
            <a:r>
              <a:rPr lang="en-US" sz="2600" b="1" dirty="0"/>
              <a:t>make</a:t>
            </a:r>
            <a:r>
              <a:rPr lang="en-US" sz="2600" dirty="0"/>
              <a:t>) us noodles for dinner. What  7 _____________ (</a:t>
            </a:r>
            <a:r>
              <a:rPr lang="en-US" sz="2600" b="1" dirty="0"/>
              <a:t>you/do</a:t>
            </a:r>
            <a:r>
              <a:rPr lang="en-US" sz="2600" dirty="0"/>
              <a:t>) now? I hope you 8) ________________ (</a:t>
            </a:r>
            <a:r>
              <a:rPr lang="en-US" sz="2600" b="1" dirty="0"/>
              <a:t>enjoy</a:t>
            </a:r>
            <a:r>
              <a:rPr lang="en-US" sz="2600" dirty="0"/>
              <a:t>) your weekend. 9) ___________________ (</a:t>
            </a:r>
            <a:r>
              <a:rPr lang="en-US" sz="2600" b="1" dirty="0"/>
              <a:t>it/rain</a:t>
            </a:r>
            <a:r>
              <a:rPr lang="en-US" sz="2600" dirty="0"/>
              <a:t>) in London now?</a:t>
            </a:r>
          </a:p>
          <a:p>
            <a:pPr>
              <a:spcBef>
                <a:spcPct val="50000"/>
              </a:spcBef>
            </a:pPr>
            <a:r>
              <a:rPr lang="en-US" sz="2600" dirty="0"/>
              <a:t>Write soon.</a:t>
            </a:r>
          </a:p>
          <a:p>
            <a:pPr>
              <a:spcBef>
                <a:spcPct val="50000"/>
              </a:spcBef>
            </a:pPr>
            <a:r>
              <a:rPr lang="en-US" sz="2600" dirty="0" err="1"/>
              <a:t>Tiên</a:t>
            </a:r>
            <a:endParaRPr lang="en-US" sz="2600" dirty="0"/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2092325" y="2714625"/>
            <a:ext cx="2257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dirty="0">
                <a:solidFill>
                  <a:srgbClr val="FF0000"/>
                </a:solidFill>
              </a:rPr>
              <a:t>are drinking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187700" y="3119917"/>
            <a:ext cx="2257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dirty="0">
                <a:solidFill>
                  <a:srgbClr val="FF0000"/>
                </a:solidFill>
              </a:rPr>
              <a:t>is shining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8258175" y="3130550"/>
            <a:ext cx="2257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dirty="0">
                <a:solidFill>
                  <a:srgbClr val="FF0000"/>
                </a:solidFill>
              </a:rPr>
              <a:t>isn’t working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5002213" y="3510922"/>
            <a:ext cx="2257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</a:rPr>
              <a:t>is helping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4432300" y="3912559"/>
            <a:ext cx="2257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</a:rPr>
              <a:t>are making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1512110" y="4301497"/>
            <a:ext cx="2257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dirty="0">
                <a:solidFill>
                  <a:srgbClr val="FF0000"/>
                </a:solidFill>
              </a:rPr>
              <a:t>are you doing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8008491" y="4306408"/>
            <a:ext cx="2257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dirty="0">
                <a:solidFill>
                  <a:srgbClr val="FF0000"/>
                </a:solidFill>
              </a:rPr>
              <a:t>are enjoying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4503738" y="4710113"/>
            <a:ext cx="22574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dirty="0">
                <a:solidFill>
                  <a:srgbClr val="FF0000"/>
                </a:solidFill>
              </a:rPr>
              <a:t>Is it raining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3" grpId="0"/>
      <p:bldP spid="20494" grpId="0"/>
      <p:bldP spid="20495" grpId="0"/>
      <p:bldP spid="20496" grpId="0"/>
      <p:bldP spid="20497" grpId="0"/>
      <p:bldP spid="20498" grpId="0"/>
      <p:bldP spid="20499" grpId="0"/>
      <p:bldP spid="205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WB, page 14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106613" y="489457"/>
            <a:ext cx="97103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1. Put the verbs in brackets into the </a:t>
            </a:r>
            <a:r>
              <a:rPr lang="en-US" b="1" i="1" dirty="0"/>
              <a:t>Present Continuous</a:t>
            </a:r>
            <a:r>
              <a:rPr lang="en-US" b="1" dirty="0"/>
              <a:t>.</a:t>
            </a:r>
            <a:r>
              <a:rPr lang="en-US" dirty="0"/>
              <a:t> 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35585" y="1279348"/>
            <a:ext cx="11864975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spcBef>
                <a:spcPts val="2400"/>
              </a:spcBef>
            </a:pPr>
            <a:r>
              <a:rPr lang="en-US" b="1" dirty="0">
                <a:solidFill>
                  <a:srgbClr val="0066CC"/>
                </a:solidFill>
              </a:rPr>
              <a:t>1. </a:t>
            </a:r>
            <a:r>
              <a:rPr lang="en-US" dirty="0">
                <a:solidFill>
                  <a:srgbClr val="0066CC"/>
                </a:solidFill>
              </a:rPr>
              <a:t>Where __________________ </a:t>
            </a:r>
            <a:r>
              <a:rPr lang="en-US" b="1" dirty="0">
                <a:solidFill>
                  <a:srgbClr val="0066CC"/>
                </a:solidFill>
              </a:rPr>
              <a:t>(you/go) </a:t>
            </a:r>
            <a:r>
              <a:rPr lang="en-US" dirty="0">
                <a:solidFill>
                  <a:srgbClr val="0066CC"/>
                </a:solidFill>
              </a:rPr>
              <a:t>now?</a:t>
            </a:r>
          </a:p>
          <a:p>
            <a:pPr>
              <a:spcBef>
                <a:spcPts val="2400"/>
              </a:spcBef>
            </a:pPr>
            <a:r>
              <a:rPr lang="en-US" b="1" dirty="0">
                <a:solidFill>
                  <a:srgbClr val="0066CC"/>
                </a:solidFill>
              </a:rPr>
              <a:t>2. </a:t>
            </a:r>
            <a:r>
              <a:rPr lang="en-US" dirty="0">
                <a:solidFill>
                  <a:srgbClr val="0066CC"/>
                </a:solidFill>
              </a:rPr>
              <a:t>Lisa __________________ </a:t>
            </a:r>
            <a:r>
              <a:rPr lang="en-US" b="1" dirty="0">
                <a:solidFill>
                  <a:srgbClr val="0066CC"/>
                </a:solidFill>
              </a:rPr>
              <a:t>(do) </a:t>
            </a:r>
            <a:r>
              <a:rPr lang="en-US" dirty="0">
                <a:solidFill>
                  <a:srgbClr val="0066CC"/>
                </a:solidFill>
              </a:rPr>
              <a:t>her science project at the moment.</a:t>
            </a:r>
          </a:p>
          <a:p>
            <a:pPr>
              <a:spcBef>
                <a:spcPts val="2400"/>
              </a:spcBef>
            </a:pPr>
            <a:r>
              <a:rPr lang="en-US" b="1" dirty="0">
                <a:solidFill>
                  <a:srgbClr val="0066CC"/>
                </a:solidFill>
              </a:rPr>
              <a:t>3. </a:t>
            </a:r>
            <a:r>
              <a:rPr lang="en-US" dirty="0">
                <a:solidFill>
                  <a:srgbClr val="0066CC"/>
                </a:solidFill>
              </a:rPr>
              <a:t>I __________________ </a:t>
            </a:r>
            <a:r>
              <a:rPr lang="en-US" b="1" dirty="0">
                <a:solidFill>
                  <a:srgbClr val="0066CC"/>
                </a:solidFill>
              </a:rPr>
              <a:t>(not/use) </a:t>
            </a:r>
            <a:r>
              <a:rPr lang="en-US" dirty="0">
                <a:solidFill>
                  <a:srgbClr val="0066CC"/>
                </a:solidFill>
              </a:rPr>
              <a:t>the computer right now – you can use it.</a:t>
            </a:r>
          </a:p>
          <a:p>
            <a:pPr>
              <a:spcBef>
                <a:spcPts val="2400"/>
              </a:spcBef>
            </a:pPr>
            <a:r>
              <a:rPr lang="en-US" b="1" dirty="0">
                <a:solidFill>
                  <a:srgbClr val="0066CC"/>
                </a:solidFill>
              </a:rPr>
              <a:t>4. </a:t>
            </a:r>
            <a:r>
              <a:rPr lang="en-US" dirty="0">
                <a:solidFill>
                  <a:srgbClr val="0066CC"/>
                </a:solidFill>
              </a:rPr>
              <a:t>We __________________ </a:t>
            </a:r>
            <a:r>
              <a:rPr lang="en-US" b="1" dirty="0">
                <a:solidFill>
                  <a:srgbClr val="0066CC"/>
                </a:solidFill>
              </a:rPr>
              <a:t>(not/visit) </a:t>
            </a:r>
            <a:r>
              <a:rPr lang="en-US" dirty="0">
                <a:solidFill>
                  <a:srgbClr val="0066CC"/>
                </a:solidFill>
              </a:rPr>
              <a:t>the amusement park tomorrow.</a:t>
            </a:r>
          </a:p>
          <a:p>
            <a:pPr>
              <a:spcBef>
                <a:spcPts val="2400"/>
              </a:spcBef>
            </a:pPr>
            <a:r>
              <a:rPr lang="en-US" b="1" dirty="0">
                <a:solidFill>
                  <a:srgbClr val="0066CC"/>
                </a:solidFill>
              </a:rPr>
              <a:t>5. </a:t>
            </a:r>
            <a:r>
              <a:rPr lang="en-US" dirty="0">
                <a:solidFill>
                  <a:srgbClr val="0066CC"/>
                </a:solidFill>
              </a:rPr>
              <a:t>What __________________ </a:t>
            </a:r>
            <a:r>
              <a:rPr lang="en-US" b="1" dirty="0">
                <a:solidFill>
                  <a:srgbClr val="0066CC"/>
                </a:solidFill>
              </a:rPr>
              <a:t>(you/wear) </a:t>
            </a:r>
            <a:r>
              <a:rPr lang="en-US" dirty="0">
                <a:solidFill>
                  <a:srgbClr val="0066CC"/>
                </a:solidFill>
              </a:rPr>
              <a:t>to Tom’s party tonight? 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076133" y="1276839"/>
            <a:ext cx="360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are you going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395413" y="2073276"/>
            <a:ext cx="3600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is doing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923925" y="2872099"/>
            <a:ext cx="3600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am not using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395413" y="4149401"/>
            <a:ext cx="360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aren’t visiting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1705928" y="5450436"/>
            <a:ext cx="3600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are you wearing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1" grpId="0"/>
      <p:bldP spid="21512" grpId="0"/>
      <p:bldP spid="21513" grpId="0"/>
      <p:bldP spid="215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974" y="-422893"/>
            <a:ext cx="12055151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endParaRPr lang="en-US" sz="3600" dirty="0">
              <a:solidFill>
                <a:srgbClr val="000000"/>
              </a:solidFill>
              <a:latin typeface="Frutiger LT Std 45 Light"/>
            </a:endParaRPr>
          </a:p>
          <a:p>
            <a:pPr>
              <a:spcBef>
                <a:spcPts val="1200"/>
              </a:spcBef>
            </a:pPr>
            <a:r>
              <a:rPr lang="en-US" sz="4800" b="1" dirty="0">
                <a:solidFill>
                  <a:srgbClr val="009EB4"/>
                </a:solidFill>
                <a:latin typeface="Frutiger LT Std 45 Light"/>
              </a:rPr>
              <a:t>19 </a:t>
            </a:r>
            <a:r>
              <a:rPr lang="en-US" dirty="0">
                <a:solidFill>
                  <a:srgbClr val="009EB4"/>
                </a:solidFill>
                <a:latin typeface="Frutiger LT Std 45 Light"/>
              </a:rPr>
              <a:t>★ 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Put the verbs in brackets into the </a:t>
            </a:r>
            <a:r>
              <a:rPr lang="en-US" b="1" i="1" dirty="0">
                <a:solidFill>
                  <a:srgbClr val="211D1E"/>
                </a:solidFill>
                <a:latin typeface="Frutiger LT Std 45 Light"/>
              </a:rPr>
              <a:t>Present Continuous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. </a:t>
            </a:r>
            <a:endParaRPr lang="en-US" dirty="0">
              <a:solidFill>
                <a:srgbClr val="211D1E"/>
              </a:solidFill>
              <a:latin typeface="Frutiger LT Std 45 Light"/>
            </a:endParaRP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1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___________________ 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(Adam/come)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to the cinema with us tonight? 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2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Dad ___________________ 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(cook)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dinner right now. 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3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Toby ___________________ 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(</a:t>
            </a:r>
            <a:r>
              <a:rPr lang="en-US" b="1" dirty="0" err="1">
                <a:solidFill>
                  <a:srgbClr val="211D1E"/>
                </a:solidFill>
                <a:latin typeface="Frutiger LT Std 45 Light"/>
              </a:rPr>
              <a:t>practise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)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the piano at the moment. 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4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Beth ___________________ 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(not/talk)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on the phone now. 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5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We ___________________ 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(not/visit)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our cousins tomorrow. 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6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___________________ 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(you/take)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an English course this summer?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40663" y="5814515"/>
            <a:ext cx="1708150" cy="58304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WB, page 64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2439" y="1169967"/>
            <a:ext cx="306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Adam coming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667" y="1806412"/>
            <a:ext cx="306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cooking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1984" y="2407523"/>
            <a:ext cx="306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</a:t>
            </a:r>
            <a:r>
              <a:rPr lang="en-US" dirty="0" err="1">
                <a:solidFill>
                  <a:srgbClr val="FF0000"/>
                </a:solidFill>
              </a:rPr>
              <a:t>practising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1984" y="3081971"/>
            <a:ext cx="306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not talking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5340" y="3731328"/>
            <a:ext cx="306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are not visiting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2439" y="4374951"/>
            <a:ext cx="306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Are you taking</a:t>
            </a:r>
          </a:p>
        </p:txBody>
      </p:sp>
    </p:spTree>
    <p:extLst>
      <p:ext uri="{BB962C8B-B14F-4D97-AF65-F5344CB8AC3E}">
        <p14:creationId xmlns:p14="http://schemas.microsoft.com/office/powerpoint/2010/main" val="31551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887" y="-323613"/>
            <a:ext cx="1151397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000000"/>
              </a:solidFill>
              <a:latin typeface="Frutiger LT Std 45 Light"/>
            </a:endParaRPr>
          </a:p>
          <a:p>
            <a:r>
              <a:rPr lang="en-US" sz="4800" b="1" dirty="0">
                <a:solidFill>
                  <a:srgbClr val="009EB4"/>
                </a:solidFill>
                <a:latin typeface="Frutiger LT Std 45 Light"/>
              </a:rPr>
              <a:t>20 </a:t>
            </a:r>
            <a:r>
              <a:rPr lang="en-US" dirty="0">
                <a:solidFill>
                  <a:srgbClr val="009EB4"/>
                </a:solidFill>
                <a:latin typeface="Frutiger LT Std 45 Light"/>
              </a:rPr>
              <a:t>★ 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Complete the sentences with the verbs in the list in the </a:t>
            </a:r>
            <a:r>
              <a:rPr lang="en-US" b="1" i="1" dirty="0">
                <a:solidFill>
                  <a:srgbClr val="211D1E"/>
                </a:solidFill>
                <a:latin typeface="Frutiger LT Std 45 Light"/>
              </a:rPr>
              <a:t>Present Continuous</a:t>
            </a:r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. </a:t>
            </a:r>
            <a:endParaRPr lang="en-US" dirty="0">
              <a:solidFill>
                <a:srgbClr val="211D1E"/>
              </a:solidFill>
              <a:latin typeface="Frutiger LT Std 45 Light"/>
            </a:endParaRPr>
          </a:p>
          <a:p>
            <a:r>
              <a:rPr lang="en-US" dirty="0">
                <a:solidFill>
                  <a:srgbClr val="50B9EA"/>
                </a:solidFill>
                <a:latin typeface="Frutiger LT Std 55 Roman"/>
              </a:rPr>
              <a:t>•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study </a:t>
            </a:r>
            <a:r>
              <a:rPr lang="en-US" dirty="0">
                <a:solidFill>
                  <a:srgbClr val="50B9EA"/>
                </a:solidFill>
                <a:latin typeface="Frutiger LT Std 55 Roman"/>
              </a:rPr>
              <a:t>•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brush </a:t>
            </a:r>
            <a:r>
              <a:rPr lang="en-US" dirty="0">
                <a:solidFill>
                  <a:srgbClr val="50B9EA"/>
                </a:solidFill>
                <a:latin typeface="Frutiger LT Std 55 Roman"/>
              </a:rPr>
              <a:t>•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swim </a:t>
            </a:r>
          </a:p>
          <a:p>
            <a:r>
              <a:rPr lang="en-US" dirty="0">
                <a:solidFill>
                  <a:srgbClr val="50B9EA"/>
                </a:solidFill>
                <a:latin typeface="Frutiger LT Std 55 Roman"/>
              </a:rPr>
              <a:t>•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wait </a:t>
            </a:r>
            <a:r>
              <a:rPr lang="en-US" dirty="0">
                <a:solidFill>
                  <a:srgbClr val="50B9EA"/>
                </a:solidFill>
                <a:latin typeface="Frutiger LT Std 55 Roman"/>
              </a:rPr>
              <a:t>•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have </a:t>
            </a:r>
            <a:r>
              <a:rPr lang="en-US" dirty="0">
                <a:solidFill>
                  <a:srgbClr val="50B9EA"/>
                </a:solidFill>
                <a:latin typeface="Frutiger LT Std 55 Roman"/>
              </a:rPr>
              <a:t>•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use </a:t>
            </a:r>
          </a:p>
          <a:p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1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Mum _________________ lunch with Grandma now. </a:t>
            </a:r>
          </a:p>
          <a:p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2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We _________________ for the bus at the moment. </a:t>
            </a:r>
          </a:p>
          <a:p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3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Jenny _________________ a lot these days. </a:t>
            </a:r>
          </a:p>
          <a:p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4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I _________________ the computer at the moment. </a:t>
            </a:r>
          </a:p>
          <a:p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5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Dad can’t come to the phone right now; he ______________ his teeth. </a:t>
            </a:r>
          </a:p>
          <a:p>
            <a:r>
              <a:rPr lang="en-US" b="1" dirty="0">
                <a:solidFill>
                  <a:srgbClr val="211D1E"/>
                </a:solidFill>
                <a:latin typeface="Frutiger LT Std 45 Light"/>
              </a:rPr>
              <a:t>6 </a:t>
            </a:r>
            <a:r>
              <a:rPr lang="en-US" dirty="0">
                <a:solidFill>
                  <a:srgbClr val="211D1E"/>
                </a:solidFill>
                <a:latin typeface="Frutiger LT Std 55 Roman"/>
              </a:rPr>
              <a:t>My brothers _____________ in the sea. Can you see them? </a:t>
            </a:r>
            <a:r>
              <a:rPr lang="en-US" sz="4800" b="1" dirty="0">
                <a:solidFill>
                  <a:srgbClr val="009EB4"/>
                </a:solidFill>
                <a:latin typeface="Frutiger LT Std 45 Light"/>
              </a:rPr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20882" y="2416627"/>
            <a:ext cx="215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having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7069" y="2904929"/>
            <a:ext cx="215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are waiting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4533" y="3405170"/>
            <a:ext cx="215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studying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8452" y="3881536"/>
            <a:ext cx="2694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am using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20136" y="4367662"/>
            <a:ext cx="2694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brushing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0961" y="5529516"/>
            <a:ext cx="2694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are swimming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48779" y="1176046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WB, page 64</a:t>
            </a:r>
          </a:p>
        </p:txBody>
      </p:sp>
    </p:spTree>
    <p:extLst>
      <p:ext uri="{BB962C8B-B14F-4D97-AF65-F5344CB8AC3E}">
        <p14:creationId xmlns:p14="http://schemas.microsoft.com/office/powerpoint/2010/main" val="18949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959" y="564133"/>
            <a:ext cx="1197117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009EB4"/>
                </a:solidFill>
                <a:latin typeface="Frutiger LT Std 45 Light"/>
              </a:rPr>
              <a:t>21 </a:t>
            </a:r>
            <a:r>
              <a:rPr lang="en-US" sz="2700" dirty="0">
                <a:solidFill>
                  <a:srgbClr val="009EB4"/>
                </a:solidFill>
                <a:latin typeface="Frutiger LT Std 45 Light"/>
              </a:rPr>
              <a:t>★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Put the verbs in brackets into the </a:t>
            </a:r>
            <a:r>
              <a:rPr lang="en-US" sz="2700" b="1" i="1" dirty="0">
                <a:solidFill>
                  <a:srgbClr val="211D1E"/>
                </a:solidFill>
                <a:latin typeface="Frutiger LT Std 45 Light"/>
              </a:rPr>
              <a:t>Present Continuous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. </a:t>
            </a:r>
            <a:endParaRPr lang="en-US" sz="2700" dirty="0">
              <a:solidFill>
                <a:srgbClr val="211D1E"/>
              </a:solidFill>
              <a:latin typeface="Frutiger LT Std 45 Light"/>
            </a:endParaRPr>
          </a:p>
          <a:p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1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A: _____________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(you/go)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to football practice this afternoon? </a:t>
            </a:r>
          </a:p>
          <a:p>
            <a:pPr algn="just"/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B: No, I’ve got a lot of homework, but I _______________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(play)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in the match on Saturday. </a:t>
            </a:r>
          </a:p>
          <a:p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2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A: _______________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(Ben/do)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his homework now? </a:t>
            </a:r>
          </a:p>
          <a:p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B: No, he _______________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(chat)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to his friends online. </a:t>
            </a:r>
          </a:p>
          <a:p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3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A: ____________________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(</a:t>
            </a:r>
            <a:r>
              <a:rPr lang="en-US" sz="2700" b="1" dirty="0" err="1">
                <a:solidFill>
                  <a:srgbClr val="211D1E"/>
                </a:solidFill>
                <a:latin typeface="Frutiger LT Std 45 Light"/>
              </a:rPr>
              <a:t>Mrs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 Bright/teach)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you about British culture these days? </a:t>
            </a:r>
          </a:p>
          <a:p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B: No, we ________________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(learn)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about Australian culture. </a:t>
            </a:r>
          </a:p>
          <a:p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4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A: _______________________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(your parents/ fly)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to Spain tomorrow? </a:t>
            </a:r>
          </a:p>
          <a:p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B: Yes, but my dad ________________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(not/look)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forward to it – he hates flying! </a:t>
            </a:r>
          </a:p>
          <a:p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5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A: We ________________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(not/wait)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for the bus. </a:t>
            </a:r>
          </a:p>
          <a:p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B: What _________________ </a:t>
            </a:r>
            <a:r>
              <a:rPr lang="en-US" sz="2700" b="1" dirty="0">
                <a:solidFill>
                  <a:srgbClr val="211D1E"/>
                </a:solidFill>
                <a:latin typeface="Frutiger LT Std 45 Light"/>
              </a:rPr>
              <a:t>(you/ do) </a:t>
            </a:r>
            <a:r>
              <a:rPr lang="en-US" sz="2700" dirty="0">
                <a:solidFill>
                  <a:srgbClr val="211D1E"/>
                </a:solidFill>
                <a:latin typeface="Frutiger LT Std 55 Roman"/>
              </a:rPr>
              <a:t>here, then? </a:t>
            </a:r>
            <a:endParaRPr lang="en-US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10048779" y="5617415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WB, page 64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5871" y="982921"/>
            <a:ext cx="252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Are you going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33511" y="1384800"/>
            <a:ext cx="252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am playing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0183" y="2206728"/>
            <a:ext cx="252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Is Ben doing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9745" y="2618690"/>
            <a:ext cx="252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is chatting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5871" y="3034803"/>
            <a:ext cx="388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Is </a:t>
            </a:r>
            <a:r>
              <a:rPr lang="en-US" sz="2800" dirty="0" err="1">
                <a:solidFill>
                  <a:srgbClr val="FF0000"/>
                </a:solidFill>
              </a:rPr>
              <a:t>Mrs</a:t>
            </a:r>
            <a:r>
              <a:rPr lang="en-US" sz="2800" dirty="0">
                <a:solidFill>
                  <a:srgbClr val="FF0000"/>
                </a:solidFill>
              </a:rPr>
              <a:t> Bright teaching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9041" y="3862451"/>
            <a:ext cx="3220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are learning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5871" y="4272807"/>
            <a:ext cx="482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Are your parents flying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7862" y="4685354"/>
            <a:ext cx="3220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is not looking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40690" y="5090249"/>
            <a:ext cx="3220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are not waiting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16746" y="5519155"/>
            <a:ext cx="3220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are you doing </a:t>
            </a:r>
          </a:p>
        </p:txBody>
      </p:sp>
    </p:spTree>
    <p:extLst>
      <p:ext uri="{BB962C8B-B14F-4D97-AF65-F5344CB8AC3E}">
        <p14:creationId xmlns:p14="http://schemas.microsoft.com/office/powerpoint/2010/main" val="280793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847850"/>
            <a:ext cx="3255962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sz="18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113" y="3082925"/>
            <a:ext cx="3255962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</a:t>
            </a:r>
            <a:endParaRPr lang="en-US" sz="1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400550"/>
            <a:ext cx="3255962" cy="6635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sz="1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599113"/>
            <a:ext cx="3255962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sz="18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000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951" y="523717"/>
            <a:ext cx="1189653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9EB4"/>
                </a:solidFill>
                <a:latin typeface="+mj-lt"/>
              </a:rPr>
              <a:t>22 </a:t>
            </a:r>
            <a:r>
              <a:rPr lang="en-US" sz="2800" dirty="0">
                <a:solidFill>
                  <a:srgbClr val="009EB4"/>
                </a:solidFill>
                <a:latin typeface="+mj-lt"/>
              </a:rPr>
              <a:t>★★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Use the prompts to write questions in the </a:t>
            </a:r>
            <a:r>
              <a:rPr lang="en-US" sz="2800" b="1" i="1" dirty="0">
                <a:solidFill>
                  <a:srgbClr val="211D1E"/>
                </a:solidFill>
                <a:latin typeface="+mj-lt"/>
              </a:rPr>
              <a:t>Present Continuous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. Then answer them. </a:t>
            </a:r>
            <a:endParaRPr lang="en-US" sz="2800" dirty="0">
              <a:solidFill>
                <a:srgbClr val="211D1E"/>
              </a:solidFill>
              <a:latin typeface="+mj-lt"/>
            </a:endParaRPr>
          </a:p>
          <a:p>
            <a:r>
              <a:rPr lang="en-US" sz="2800" b="1" dirty="0">
                <a:solidFill>
                  <a:srgbClr val="211D1E"/>
                </a:solidFill>
                <a:latin typeface="+mj-lt"/>
              </a:rPr>
              <a:t>1 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Bruce / listen to music?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(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✗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read a book) </a:t>
            </a:r>
            <a:r>
              <a:rPr lang="en-US" sz="2800" u="sng" dirty="0">
                <a:solidFill>
                  <a:srgbClr val="00AEEF"/>
                </a:solidFill>
                <a:latin typeface="+mj-lt"/>
              </a:rPr>
              <a:t>Is Bruce listening to music? No, he isn’t. He is reading a book. </a:t>
            </a:r>
            <a:endParaRPr lang="en-US" sz="2800" dirty="0">
              <a:solidFill>
                <a:srgbClr val="00AEEF"/>
              </a:solidFill>
              <a:latin typeface="+mj-lt"/>
            </a:endParaRPr>
          </a:p>
          <a:p>
            <a:r>
              <a:rPr lang="en-US" sz="2800" b="1" dirty="0">
                <a:solidFill>
                  <a:srgbClr val="211D1E"/>
                </a:solidFill>
                <a:latin typeface="+mj-lt"/>
              </a:rPr>
              <a:t>2 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Karen and Sue / watch TV?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(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✗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surf the Net) 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_________________________________________________________________ </a:t>
            </a:r>
          </a:p>
          <a:p>
            <a:r>
              <a:rPr lang="en-US" sz="2800" b="1" dirty="0">
                <a:solidFill>
                  <a:srgbClr val="211D1E"/>
                </a:solidFill>
                <a:latin typeface="+mj-lt"/>
              </a:rPr>
              <a:t>3 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James / chat online?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(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✗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play football) 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_________________________________________________________________</a:t>
            </a:r>
          </a:p>
          <a:p>
            <a:r>
              <a:rPr lang="en-US" sz="2800" b="1" dirty="0">
                <a:solidFill>
                  <a:srgbClr val="211D1E"/>
                </a:solidFill>
                <a:latin typeface="+mj-lt"/>
              </a:rPr>
              <a:t>4 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they / go to the theatre?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(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✗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go to the cinema) 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_________________________________________________________________</a:t>
            </a:r>
          </a:p>
          <a:p>
            <a:r>
              <a:rPr lang="en-US" sz="2800" b="1" dirty="0">
                <a:solidFill>
                  <a:srgbClr val="211D1E"/>
                </a:solidFill>
                <a:latin typeface="+mj-lt"/>
              </a:rPr>
              <a:t>5 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your parents / sleep / at the moment?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(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✗ </a:t>
            </a:r>
            <a:r>
              <a:rPr lang="en-US" sz="2800" b="1" dirty="0">
                <a:solidFill>
                  <a:srgbClr val="211D1E"/>
                </a:solidFill>
                <a:latin typeface="+mj-lt"/>
              </a:rPr>
              <a:t>work) </a:t>
            </a:r>
            <a:r>
              <a:rPr lang="en-US" sz="2800" dirty="0">
                <a:solidFill>
                  <a:srgbClr val="211D1E"/>
                </a:solidFill>
                <a:latin typeface="+mj-lt"/>
              </a:rPr>
              <a:t>_________________________________________________________________</a:t>
            </a:r>
            <a:endParaRPr lang="en-US" sz="28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951" y="2913906"/>
            <a:ext cx="1156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Are Karen and Sue watching TV?  - No, they aren’t. They’re surfing the Net.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951" y="3756773"/>
            <a:ext cx="1136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Is James chatting online? - No, he isn’t. He’s playing football.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951" y="4612882"/>
            <a:ext cx="1136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Are they going to the theatre? - No, they aren’t. They’re going to the cinema.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951" y="5468991"/>
            <a:ext cx="1136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Are your parents sleeping at the moment? - No, they aren’t. They’re working.</a:t>
            </a:r>
          </a:p>
        </p:txBody>
      </p:sp>
    </p:spTree>
    <p:extLst>
      <p:ext uri="{BB962C8B-B14F-4D97-AF65-F5344CB8AC3E}">
        <p14:creationId xmlns:p14="http://schemas.microsoft.com/office/powerpoint/2010/main" val="28845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6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1782763" y="2687638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Production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068388" y="1441450"/>
            <a:ext cx="101949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</a:rPr>
              <a:t>Work in pairs. Using the Present Continuous to make questions with the verbs </a:t>
            </a:r>
            <a:r>
              <a:rPr lang="en-US" sz="3600" b="1" i="1" dirty="0">
                <a:solidFill>
                  <a:schemeClr val="hlink"/>
                </a:solidFill>
              </a:rPr>
              <a:t>do, study, think</a:t>
            </a:r>
            <a:r>
              <a:rPr lang="en-US" sz="3600" i="1" dirty="0">
                <a:solidFill>
                  <a:schemeClr val="hlink"/>
                </a:solidFill>
              </a:rPr>
              <a:t>. Ask and answer those questions.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"/>
          <p:cNvSpPr txBox="1">
            <a:spLocks noChangeArrowheads="1"/>
          </p:cNvSpPr>
          <p:nvPr/>
        </p:nvSpPr>
        <p:spPr bwMode="auto">
          <a:xfrm>
            <a:off x="727075" y="1560513"/>
            <a:ext cx="103584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chemeClr val="hlink"/>
                </a:solidFill>
              </a:rPr>
              <a:t>Make five sentences about yourself and your family, using the Present Continuous.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Present Continuous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888" y="1273175"/>
            <a:ext cx="118713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grammar point and make sentences using it.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7 Right on WB </a:t>
            </a:r>
            <a:r>
              <a:rPr lang="en-US" sz="3600" i="1" dirty="0">
                <a:solidFill>
                  <a:srgbClr val="0070C0"/>
                </a:solidFill>
              </a:rPr>
              <a:t>(page 14)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>
                <a:solidFill>
                  <a:srgbClr val="0070C0"/>
                </a:solidFill>
              </a:rPr>
              <a:t>TA 7 Right on Notebook </a:t>
            </a:r>
            <a:r>
              <a:rPr lang="en-US" sz="3600" i="1" dirty="0">
                <a:solidFill>
                  <a:srgbClr val="0070C0"/>
                </a:solidFill>
              </a:rPr>
              <a:t>(page 8)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sz="18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sz="1800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revise, practice,</a:t>
            </a:r>
            <a:r>
              <a:rPr lang="vi-VN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and use </a:t>
            </a:r>
            <a:r>
              <a:rPr lang="vi-VN" sz="3600" i="1" dirty="0">
                <a:solidFill>
                  <a:srgbClr val="0070C0"/>
                </a:solidFill>
              </a:rPr>
              <a:t>Present Continuous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832" y="2126926"/>
            <a:ext cx="118716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A.	discipline		B. describe	C. develop	D. discover</a:t>
            </a: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dɪsəplɪn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dɪˈskraɪb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dɪˈveləp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dɪˈskʌvər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en-US" sz="28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A.	clever		B. dangerous	C. casual		D. especial</a:t>
            </a: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klevər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	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deɪndʒərəs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kæʒjuəl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ɪˈspeʃəl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en-US" sz="280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A.	gymnastics	B. appliance	C. balcony 	D. museum</a:t>
            </a: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     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dʒɪmˈnæstɪks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/	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əˈplaɪəns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/	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bælkəni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/       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mju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ːˈ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ziːəm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/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625152" y="2220686"/>
            <a:ext cx="529092" cy="690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296392" y="3520751"/>
            <a:ext cx="569167" cy="690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2790" y="557266"/>
            <a:ext cx="115264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Choose the word whose main stress is placed differently from the others.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6537644" y="4811492"/>
            <a:ext cx="569167" cy="690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030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" name="Group 10"/>
          <p:cNvGrpSpPr>
            <a:grpSpLocks/>
          </p:cNvGrpSpPr>
          <p:nvPr/>
        </p:nvGrpSpPr>
        <p:grpSpPr bwMode="auto">
          <a:xfrm>
            <a:off x="360363" y="527050"/>
            <a:ext cx="3589337" cy="5824538"/>
            <a:chOff x="227" y="332"/>
            <a:chExt cx="2261" cy="3669"/>
          </a:xfrm>
        </p:grpSpPr>
        <p:pic>
          <p:nvPicPr>
            <p:cNvPr id="11268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2" y="409"/>
              <a:ext cx="2176" cy="3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69" name="Rectangle 9"/>
            <p:cNvSpPr>
              <a:spLocks noChangeArrowheads="1"/>
            </p:cNvSpPr>
            <p:nvPr/>
          </p:nvSpPr>
          <p:spPr bwMode="auto">
            <a:xfrm>
              <a:off x="227" y="332"/>
              <a:ext cx="890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11266" name="Text Box 11"/>
          <p:cNvSpPr txBox="1">
            <a:spLocks noChangeArrowheads="1"/>
          </p:cNvSpPr>
          <p:nvPr/>
        </p:nvSpPr>
        <p:spPr bwMode="auto">
          <a:xfrm>
            <a:off x="4460875" y="692150"/>
            <a:ext cx="7245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Look at the conversation. Pay attention to the verbs. Which tense do people use?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5597525" y="2813050"/>
            <a:ext cx="4073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3600" b="1" i="1" dirty="0">
                <a:solidFill>
                  <a:srgbClr val="FF0000"/>
                </a:solidFill>
              </a:rPr>
              <a:t>Present Continuous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55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3751263" y="4114800"/>
            <a:ext cx="4041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Presentation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1975" y="396875"/>
            <a:ext cx="3771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325" y="2465388"/>
            <a:ext cx="10677525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304800" y="831850"/>
            <a:ext cx="175895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Form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2673350" y="769938"/>
            <a:ext cx="710882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Affirmative: </a:t>
            </a:r>
            <a:r>
              <a:rPr lang="en-US" sz="2800" b="1" dirty="0">
                <a:solidFill>
                  <a:srgbClr val="FF0000"/>
                </a:solidFill>
              </a:rPr>
              <a:t>S + am/is/are + V-</a:t>
            </a:r>
            <a:r>
              <a:rPr lang="en-US" sz="2800" b="1" dirty="0" err="1">
                <a:solidFill>
                  <a:srgbClr val="FF0000"/>
                </a:solidFill>
              </a:rPr>
              <a:t>ing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800" dirty="0"/>
              <a:t>Negative: </a:t>
            </a:r>
            <a:r>
              <a:rPr lang="en-US" sz="2800" b="1" dirty="0">
                <a:solidFill>
                  <a:srgbClr val="FF0000"/>
                </a:solidFill>
              </a:rPr>
              <a:t>S + am/is/are + not + V-</a:t>
            </a:r>
            <a:r>
              <a:rPr lang="en-US" sz="2800" b="1" dirty="0" err="1">
                <a:solidFill>
                  <a:srgbClr val="FF0000"/>
                </a:solidFill>
              </a:rPr>
              <a:t>ing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800" dirty="0"/>
              <a:t>Interrogative: </a:t>
            </a:r>
            <a:r>
              <a:rPr lang="en-US" sz="2800" b="1" dirty="0">
                <a:solidFill>
                  <a:srgbClr val="FF0000"/>
                </a:solidFill>
              </a:rPr>
              <a:t>Am/Is/Are + S + V-</a:t>
            </a:r>
            <a:r>
              <a:rPr lang="en-US" sz="2800" b="1" dirty="0" err="1">
                <a:solidFill>
                  <a:srgbClr val="FF0000"/>
                </a:solidFill>
              </a:rPr>
              <a:t>ing</a:t>
            </a:r>
            <a:r>
              <a:rPr lang="en-US" sz="2800" b="1" dirty="0">
                <a:solidFill>
                  <a:srgbClr val="FF0000"/>
                </a:solidFill>
              </a:rPr>
              <a:t>…?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9204</TotalTime>
  <Words>1310</Words>
  <Application>Microsoft Office PowerPoint</Application>
  <PresentationFormat>Widescreen</PresentationFormat>
  <Paragraphs>155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Frutiger LT Std 45 Light</vt:lpstr>
      <vt:lpstr>Frutiger LT Std 55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186</cp:revision>
  <dcterms:created xsi:type="dcterms:W3CDTF">2020-12-08T03:17:05Z</dcterms:created>
  <dcterms:modified xsi:type="dcterms:W3CDTF">2022-12-18T02:41:48Z</dcterms:modified>
</cp:coreProperties>
</file>