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84" r:id="rId10"/>
    <p:sldId id="266" r:id="rId11"/>
    <p:sldId id="267" r:id="rId12"/>
    <p:sldId id="283" r:id="rId13"/>
    <p:sldId id="270" r:id="rId14"/>
    <p:sldId id="271" r:id="rId15"/>
    <p:sldId id="272" r:id="rId16"/>
    <p:sldId id="285" r:id="rId17"/>
    <p:sldId id="274" r:id="rId18"/>
    <p:sldId id="275" r:id="rId19"/>
    <p:sldId id="276" r:id="rId20"/>
    <p:sldId id="277" r:id="rId21"/>
    <p:sldId id="278" r:id="rId22"/>
    <p:sldId id="287" r:id="rId23"/>
    <p:sldId id="286" r:id="rId24"/>
    <p:sldId id="280" r:id="rId25"/>
    <p:sldId id="281" r:id="rId26"/>
    <p:sldId id="282" r:id="rId27"/>
  </p:sldIdLst>
  <p:sldSz cx="12192000" cy="6858000"/>
  <p:notesSz cx="6858000" cy="9144000"/>
  <p:embeddedFontLst>
    <p:embeddedFont>
      <p:font typeface="Bookman Old Style" panose="02050604050505020204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guSBynNrMypaiGM0c6XgzZKo8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8B399C-5B84-4EA3-9E0A-C321FB8C2EAB}">
  <a:tblStyle styleId="{EC8B399C-5B84-4EA3-9E0A-C321FB8C2EA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1ED7B63-8F56-44AE-B015-5FBA240B291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CEC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EC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310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19ba4546e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119ba4546e7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119ba4546e7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9ba4546e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119ba4546e7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119ba4546e7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3015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19ba4546e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119ba4546e7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119ba4546e7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19ba4546e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119ba4546e7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119ba4546e7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02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596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174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65wx9_zmuq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1561900" y="1104748"/>
            <a:ext cx="9885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Listen and mark the primary stress in the words in bold. Then practise saying the sentences.</a:t>
            </a:r>
            <a:endParaRPr sz="28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</p:txBody>
      </p:sp>
      <p:sp>
        <p:nvSpPr>
          <p:cNvPr id="236" name="Google Shape;236;p11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dirty="0"/>
          </a:p>
        </p:txBody>
      </p:sp>
      <p:sp>
        <p:nvSpPr>
          <p:cNvPr id="237" name="Google Shape;237;p11"/>
          <p:cNvSpPr/>
          <p:nvPr/>
        </p:nvSpPr>
        <p:spPr>
          <a:xfrm>
            <a:off x="1351072" y="2121472"/>
            <a:ext cx="9884964" cy="323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Viet Nam is a member of different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organisations.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Our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responsibility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to help the most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disadvantaged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children.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This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aims to promote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UNICEF aims to create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educational opportunities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all children.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" name="053">
            <a:hlinkClick r:id="" action="ppaction://media"/>
            <a:extLst>
              <a:ext uri="{FF2B5EF4-FFF2-40B4-BE49-F238E27FC236}">
                <a16:creationId xmlns:a16="http://schemas.microsoft.com/office/drawing/2014/main" id="{5B5D1CB7-44DD-44EF-91E2-DE73CFE681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1200" y="1715072"/>
            <a:ext cx="622114" cy="622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 txBox="1"/>
          <p:nvPr/>
        </p:nvSpPr>
        <p:spPr>
          <a:xfrm>
            <a:off x="1466118" y="1104748"/>
            <a:ext cx="988496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Listen and mark the stressed syllables in the words in bold.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dirty="0"/>
          </a:p>
        </p:txBody>
      </p:sp>
      <p:sp>
        <p:nvSpPr>
          <p:cNvPr id="248" name="Google Shape;248;p12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dirty="0"/>
          </a:p>
        </p:txBody>
      </p:sp>
      <p:sp>
        <p:nvSpPr>
          <p:cNvPr id="249" name="Google Shape;249;p12"/>
          <p:cNvSpPr/>
          <p:nvPr/>
        </p:nvSpPr>
        <p:spPr>
          <a:xfrm>
            <a:off x="1351072" y="2121472"/>
            <a:ext cx="9884964" cy="323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 Viet Nam is a member of different ,inter'national ,organi'sations.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Our re,sponsi'bility is to help the most ,disad'vantaged children.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 This ,organi'sation aims to promote en,viron'mental protection.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4. UNICEF aims to create ,edu'cational ,oppor'tunities for all children.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9" name="053">
            <a:hlinkClick r:id="" action="ppaction://media"/>
            <a:extLst>
              <a:ext uri="{FF2B5EF4-FFF2-40B4-BE49-F238E27FC236}">
                <a16:creationId xmlns:a16="http://schemas.microsoft.com/office/drawing/2014/main" id="{70A9B276-8E9E-42B4-BD7E-3368A0BF5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1200" y="1715072"/>
            <a:ext cx="622114" cy="622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550552" y="16636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3137728" y="281462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883113" y="386758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825628" y="1613263"/>
            <a:ext cx="5527004" cy="473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I dare you!</a:t>
            </a:r>
            <a:endParaRPr sz="16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825654" y="2193805"/>
            <a:ext cx="5527004" cy="12351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/>
          <p:nvPr/>
        </p:nvCxnSpPr>
        <p:spPr>
          <a:xfrm>
            <a:off x="3426514" y="2196623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8" name="Google Shape;138;p4"/>
          <p:cNvCxnSpPr/>
          <p:nvPr/>
        </p:nvCxnSpPr>
        <p:spPr>
          <a:xfrm flipH="1">
            <a:off x="1858352" y="3135531"/>
            <a:ext cx="1264500" cy="732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3" name="Google Shape;143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5803135" y="2278649"/>
            <a:ext cx="5345868" cy="134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None/>
            </a:pPr>
            <a:r>
              <a:rPr lang="en-US" sz="1600" b="1" dirty="0">
                <a:solidFill>
                  <a:srgbClr val="006673"/>
                </a:solidFill>
              </a:rPr>
              <a:t>PRONUNCIATION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1: Listen and repeat. 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2: Listen and mark the primary stress in the words in bold. Then </a:t>
            </a:r>
            <a:r>
              <a:rPr lang="en-US" sz="1600" dirty="0" err="1">
                <a:solidFill>
                  <a:srgbClr val="006673"/>
                </a:solidFill>
              </a:rPr>
              <a:t>practise</a:t>
            </a:r>
            <a:r>
              <a:rPr lang="en-US" sz="1600" dirty="0">
                <a:solidFill>
                  <a:srgbClr val="006673"/>
                </a:solidFill>
              </a:rPr>
              <a:t> saying the sentences.</a:t>
            </a:r>
            <a:endParaRPr sz="1600" dirty="0">
              <a:solidFill>
                <a:srgbClr val="006673"/>
              </a:solidFill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813016" y="3591108"/>
            <a:ext cx="5539651" cy="107405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5832320" y="3624496"/>
            <a:ext cx="5345868" cy="88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using the words or phrases in Task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937188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119ba4546e7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2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119ba4546e7_0_3"/>
          <p:cNvSpPr txBox="1"/>
          <p:nvPr/>
        </p:nvSpPr>
        <p:spPr>
          <a:xfrm>
            <a:off x="1544552" y="1077266"/>
            <a:ext cx="7764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Match the words with their meanings.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</p:txBody>
      </p:sp>
      <p:sp>
        <p:nvSpPr>
          <p:cNvPr id="293" name="Google Shape;293;g119ba4546e7_0_3"/>
          <p:cNvSpPr txBox="1"/>
          <p:nvPr/>
        </p:nvSpPr>
        <p:spPr>
          <a:xfrm>
            <a:off x="609600" y="126170"/>
            <a:ext cx="45590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</a:rPr>
              <a:t>VOCABULARY</a:t>
            </a:r>
            <a:endParaRPr dirty="0"/>
          </a:p>
        </p:txBody>
      </p:sp>
      <p:graphicFrame>
        <p:nvGraphicFramePr>
          <p:cNvPr id="294" name="Google Shape;294;g119ba4546e7_0_3"/>
          <p:cNvGraphicFramePr/>
          <p:nvPr>
            <p:extLst>
              <p:ext uri="{D42A27DB-BD31-4B8C-83A1-F6EECF244321}">
                <p14:modId xmlns:p14="http://schemas.microsoft.com/office/powerpoint/2010/main" val="445429959"/>
              </p:ext>
            </p:extLst>
          </p:nvPr>
        </p:nvGraphicFramePr>
        <p:xfrm>
          <a:off x="1409641" y="2121472"/>
          <a:ext cx="2223775" cy="3886250"/>
        </p:xfrm>
        <a:graphic>
          <a:graphicData uri="http://schemas.openxmlformats.org/drawingml/2006/table">
            <a:tbl>
              <a:tblPr firstRow="1" firstCol="1" bandRow="1">
                <a:noFill/>
                <a:tableStyleId>{71ED7B63-8F56-44AE-B015-5FBA240B2913}</a:tableStyleId>
              </a:tblPr>
              <a:tblGrid>
                <a:gridCol w="222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WORDS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833C0B"/>
                          </a:solidFill>
                        </a:rPr>
                        <a:t>1. </a:t>
                      </a:r>
                      <a:r>
                        <a:rPr lang="en-US" sz="1800" dirty="0">
                          <a:solidFill>
                            <a:srgbClr val="833C0B"/>
                          </a:solidFill>
                        </a:rPr>
                        <a:t>Enter</a:t>
                      </a:r>
                      <a:endParaRPr sz="1800" u="none" strike="noStrike" cap="none" dirty="0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833C0B"/>
                          </a:solidFill>
                        </a:rPr>
                        <a:t>2.</a:t>
                      </a:r>
                      <a:r>
                        <a:rPr lang="en-US" sz="1800" dirty="0">
                          <a:solidFill>
                            <a:srgbClr val="833C0B"/>
                          </a:solidFill>
                        </a:rPr>
                        <a:t> Promote </a:t>
                      </a:r>
                      <a:endParaRPr sz="1800" u="none" strike="noStrike" cap="none" dirty="0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833C0B"/>
                          </a:solidFill>
                        </a:rPr>
                        <a:t>3. </a:t>
                      </a:r>
                      <a:r>
                        <a:rPr lang="en-US" sz="1800" dirty="0">
                          <a:solidFill>
                            <a:srgbClr val="833C0B"/>
                          </a:solidFill>
                        </a:rPr>
                        <a:t>Aims </a:t>
                      </a:r>
                      <a:endParaRPr sz="1800" u="none" strike="noStrike" cap="none" dirty="0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833C0B"/>
                          </a:solidFill>
                        </a:rPr>
                        <a:t>4. </a:t>
                      </a:r>
                      <a:r>
                        <a:rPr lang="en-US" sz="1800" dirty="0">
                          <a:solidFill>
                            <a:srgbClr val="833C0B"/>
                          </a:solidFill>
                        </a:rPr>
                        <a:t>Committed </a:t>
                      </a:r>
                      <a:endParaRPr sz="1800" u="none" strike="noStrike" cap="none" dirty="0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833C0B"/>
                          </a:solidFill>
                        </a:rPr>
                        <a:t>5. </a:t>
                      </a:r>
                      <a:r>
                        <a:rPr lang="en-US" sz="1800" dirty="0">
                          <a:solidFill>
                            <a:srgbClr val="833C0B"/>
                          </a:solidFill>
                        </a:rPr>
                        <a:t>Welcomes </a:t>
                      </a:r>
                      <a:endParaRPr sz="1800" u="none" strike="noStrike" cap="none" dirty="0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95" name="Google Shape;295;g119ba4546e7_0_3"/>
          <p:cNvGraphicFramePr/>
          <p:nvPr/>
        </p:nvGraphicFramePr>
        <p:xfrm>
          <a:off x="5168620" y="2121472"/>
          <a:ext cx="5957450" cy="3948600"/>
        </p:xfrm>
        <a:graphic>
          <a:graphicData uri="http://schemas.openxmlformats.org/drawingml/2006/table">
            <a:tbl>
              <a:tblPr firstRow="1" firstCol="1" bandRow="1">
                <a:noFill/>
                <a:tableStyleId>{71ED7B63-8F56-44AE-B015-5FBA240B2913}</a:tableStyleId>
              </a:tblPr>
              <a:tblGrid>
                <a:gridCol w="59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 MEANINGS</a:t>
                      </a:r>
                      <a:endParaRPr sz="2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833C0B"/>
                          </a:solidFill>
                        </a:rPr>
                        <a:t>A. intends</a:t>
                      </a:r>
                      <a:endParaRPr sz="180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833C0B"/>
                          </a:solidFill>
                        </a:rPr>
                        <a:t>B. is pleased to accept</a:t>
                      </a:r>
                      <a:endParaRPr sz="180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833C0B"/>
                          </a:solidFill>
                        </a:rPr>
                        <a:t>C. go into</a:t>
                      </a:r>
                      <a:endParaRPr sz="180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833C0B"/>
                          </a:solidFill>
                        </a:rPr>
                        <a:t>D. encourage</a:t>
                      </a:r>
                      <a:endParaRPr sz="180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833C0B"/>
                          </a:solidFill>
                        </a:rPr>
                        <a:t>E. promised</a:t>
                      </a:r>
                      <a:endParaRPr sz="180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6" name="Google Shape;296;g119ba4546e7_0_3"/>
          <p:cNvSpPr/>
          <p:nvPr/>
        </p:nvSpPr>
        <p:spPr>
          <a:xfrm>
            <a:off x="937120" y="1104748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19ba4546e7_0_3"/>
          <p:cNvSpPr txBox="1"/>
          <p:nvPr/>
        </p:nvSpPr>
        <p:spPr>
          <a:xfrm>
            <a:off x="981856" y="1002108"/>
            <a:ext cx="431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8" name="Google Shape;298;g119ba4546e7_0_3"/>
          <p:cNvCxnSpPr>
            <a:cxnSpLocks/>
          </p:cNvCxnSpPr>
          <p:nvPr/>
        </p:nvCxnSpPr>
        <p:spPr>
          <a:xfrm>
            <a:off x="3664075" y="3177700"/>
            <a:ext cx="1504545" cy="126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g119ba4546e7_0_3"/>
          <p:cNvCxnSpPr/>
          <p:nvPr/>
        </p:nvCxnSpPr>
        <p:spPr>
          <a:xfrm rot="10800000" flipH="1">
            <a:off x="3647875" y="3275000"/>
            <a:ext cx="1475400" cy="116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300;g119ba4546e7_0_3"/>
          <p:cNvCxnSpPr/>
          <p:nvPr/>
        </p:nvCxnSpPr>
        <p:spPr>
          <a:xfrm>
            <a:off x="3647875" y="3826225"/>
            <a:ext cx="1507800" cy="126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g119ba4546e7_0_3"/>
          <p:cNvCxnSpPr/>
          <p:nvPr/>
        </p:nvCxnSpPr>
        <p:spPr>
          <a:xfrm>
            <a:off x="3647875" y="5090800"/>
            <a:ext cx="1524000" cy="74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g119ba4546e7_0_3"/>
          <p:cNvCxnSpPr/>
          <p:nvPr/>
        </p:nvCxnSpPr>
        <p:spPr>
          <a:xfrm flipH="1">
            <a:off x="3680275" y="3907275"/>
            <a:ext cx="1491600" cy="171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5"/>
          <p:cNvSpPr txBox="1"/>
          <p:nvPr/>
        </p:nvSpPr>
        <p:spPr>
          <a:xfrm>
            <a:off x="1506342" y="1123258"/>
            <a:ext cx="9885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sentences,using the correct forms of the words in bold in 1.</a:t>
            </a:r>
            <a:endParaRPr sz="28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</p:txBody>
      </p:sp>
      <p:sp>
        <p:nvSpPr>
          <p:cNvPr id="311" name="Google Shape;311;p15"/>
          <p:cNvSpPr/>
          <p:nvPr/>
        </p:nvSpPr>
        <p:spPr>
          <a:xfrm>
            <a:off x="963512" y="1971838"/>
            <a:ext cx="10661001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1. Joining the WTO has helped Viet Nam _</a:t>
            </a:r>
            <a:r>
              <a:rPr lang="en-US" sz="2300" dirty="0">
                <a:solidFill>
                  <a:srgbClr val="FF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_</a:t>
            </a: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_______ its economic growth.</a:t>
            </a:r>
            <a:endParaRPr sz="23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2. Viet Nam _________ foreign investors in various parts of the economy.</a:t>
            </a:r>
            <a:endParaRPr sz="23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3. We __</a:t>
            </a:r>
            <a:r>
              <a:rPr lang="en-US" sz="23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______ to use the donations effectively. We have signed an agreement on this.</a:t>
            </a:r>
            <a:endParaRPr sz="23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4. This environmental </a:t>
            </a:r>
            <a:r>
              <a:rPr lang="en-US" sz="2300" dirty="0" err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__________ to protect local forests. It has a detailed plan to achieve this.</a:t>
            </a:r>
            <a:endParaRPr sz="23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5. We need to improve the quality of goods and services so that they can ___</a:t>
            </a:r>
            <a:r>
              <a:rPr lang="en-US" sz="23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_____ new markets.</a:t>
            </a:r>
            <a:endParaRPr sz="23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5"/>
          <p:cNvSpPr txBox="1"/>
          <p:nvPr/>
        </p:nvSpPr>
        <p:spPr>
          <a:xfrm>
            <a:off x="1891509" y="2818763"/>
            <a:ext cx="1851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5"/>
          <p:cNvSpPr txBox="1"/>
          <p:nvPr/>
        </p:nvSpPr>
        <p:spPr>
          <a:xfrm>
            <a:off x="4057588" y="4649474"/>
            <a:ext cx="1851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5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5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12" name="Google Shape;293;g119ba4546e7_0_3">
            <a:extLst>
              <a:ext uri="{FF2B5EF4-FFF2-40B4-BE49-F238E27FC236}">
                <a16:creationId xmlns:a16="http://schemas.microsoft.com/office/drawing/2014/main" id="{650A5812-D647-45F9-87E1-47A216A88E80}"/>
              </a:ext>
            </a:extLst>
          </p:cNvPr>
          <p:cNvSpPr txBox="1"/>
          <p:nvPr/>
        </p:nvSpPr>
        <p:spPr>
          <a:xfrm>
            <a:off x="609600" y="126170"/>
            <a:ext cx="45590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</a:rPr>
              <a:t>VOCABULARY</a:t>
            </a: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119ba4546e7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2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119ba4546e7_0_19"/>
          <p:cNvSpPr txBox="1"/>
          <p:nvPr/>
        </p:nvSpPr>
        <p:spPr>
          <a:xfrm>
            <a:off x="1466012" y="1026204"/>
            <a:ext cx="9885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sentences, using the correct forms of the words in bold in 1.</a:t>
            </a:r>
            <a:endParaRPr sz="28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dirty="0"/>
          </a:p>
        </p:txBody>
      </p:sp>
      <p:sp>
        <p:nvSpPr>
          <p:cNvPr id="326" name="Google Shape;326;g119ba4546e7_0_19"/>
          <p:cNvSpPr/>
          <p:nvPr/>
        </p:nvSpPr>
        <p:spPr>
          <a:xfrm>
            <a:off x="997600" y="2095505"/>
            <a:ext cx="10599000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1. Joining the WTO has helped Viet Nam </a:t>
            </a:r>
            <a:r>
              <a:rPr lang="en-US" sz="2300" dirty="0">
                <a:solidFill>
                  <a:srgbClr val="FF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promote</a:t>
            </a: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its economic growth.</a:t>
            </a:r>
            <a:endParaRPr sz="23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2. Viet Nam </a:t>
            </a:r>
            <a:r>
              <a:rPr lang="en-US" sz="23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welcomes</a:t>
            </a: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foreign investors in various parts of the economy.</a:t>
            </a:r>
            <a:endParaRPr sz="23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3. We </a:t>
            </a:r>
            <a:r>
              <a:rPr lang="en-US" sz="23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commits</a:t>
            </a: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to use the donations effectively. We have signed an agreement on this.</a:t>
            </a:r>
            <a:endParaRPr sz="23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4. This environmental </a:t>
            </a:r>
            <a:r>
              <a:rPr lang="en-US" sz="2300" dirty="0" err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aims</a:t>
            </a: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to protect local forests. It has a detailed plan to achieve this.</a:t>
            </a:r>
            <a:endParaRPr sz="23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5. We need to improve the quality of goods and services so that they can </a:t>
            </a:r>
            <a:r>
              <a:rPr lang="en-US" sz="23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enter </a:t>
            </a:r>
            <a:r>
              <a:rPr lang="en-US" sz="23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new markets.</a:t>
            </a:r>
            <a:endParaRPr sz="23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119ba4546e7_0_19"/>
          <p:cNvSpPr txBox="1"/>
          <p:nvPr/>
        </p:nvSpPr>
        <p:spPr>
          <a:xfrm>
            <a:off x="3742544" y="3429000"/>
            <a:ext cx="1851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119ba4546e7_0_19"/>
          <p:cNvSpPr txBox="1"/>
          <p:nvPr/>
        </p:nvSpPr>
        <p:spPr>
          <a:xfrm>
            <a:off x="2715968" y="4039237"/>
            <a:ext cx="1851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119ba4546e7_0_19"/>
          <p:cNvSpPr txBox="1"/>
          <p:nvPr/>
        </p:nvSpPr>
        <p:spPr>
          <a:xfrm>
            <a:off x="4057588" y="4649474"/>
            <a:ext cx="1851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119ba4546e7_0_19"/>
          <p:cNvSpPr/>
          <p:nvPr/>
        </p:nvSpPr>
        <p:spPr>
          <a:xfrm>
            <a:off x="937120" y="1104748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119ba4546e7_0_19"/>
          <p:cNvSpPr txBox="1"/>
          <p:nvPr/>
        </p:nvSpPr>
        <p:spPr>
          <a:xfrm>
            <a:off x="963512" y="1002108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12" name="Google Shape;293;g119ba4546e7_0_3">
            <a:extLst>
              <a:ext uri="{FF2B5EF4-FFF2-40B4-BE49-F238E27FC236}">
                <a16:creationId xmlns:a16="http://schemas.microsoft.com/office/drawing/2014/main" id="{A4F7C3C7-0C0B-44AF-BA8E-83A3A049F004}"/>
              </a:ext>
            </a:extLst>
          </p:cNvPr>
          <p:cNvSpPr txBox="1"/>
          <p:nvPr/>
        </p:nvSpPr>
        <p:spPr>
          <a:xfrm>
            <a:off x="609600" y="126170"/>
            <a:ext cx="45590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</a:rPr>
              <a:t>VOCABULARY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550552" y="16636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3137728" y="281462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883113" y="386758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825628" y="1613263"/>
            <a:ext cx="5527004" cy="473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I dare you!</a:t>
            </a:r>
            <a:endParaRPr sz="16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825654" y="2193805"/>
            <a:ext cx="5527004" cy="12351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/>
          <p:nvPr/>
        </p:nvCxnSpPr>
        <p:spPr>
          <a:xfrm>
            <a:off x="3426514" y="2196623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8" name="Google Shape;138;p4"/>
          <p:cNvCxnSpPr/>
          <p:nvPr/>
        </p:nvCxnSpPr>
        <p:spPr>
          <a:xfrm flipH="1">
            <a:off x="1858352" y="3135531"/>
            <a:ext cx="1264500" cy="732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9" name="Google Shape;139;p4"/>
          <p:cNvCxnSpPr>
            <a:stCxn id="134" idx="3"/>
            <a:endCxn id="140" idx="0"/>
          </p:cNvCxnSpPr>
          <p:nvPr/>
        </p:nvCxnSpPr>
        <p:spPr>
          <a:xfrm>
            <a:off x="2833846" y="4222684"/>
            <a:ext cx="1353000" cy="5979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3" name="Google Shape;143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5803135" y="2278649"/>
            <a:ext cx="5345868" cy="134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None/>
            </a:pPr>
            <a:r>
              <a:rPr lang="en-US" sz="1600" b="1" dirty="0">
                <a:solidFill>
                  <a:srgbClr val="006673"/>
                </a:solidFill>
              </a:rPr>
              <a:t>PRONUNCIATION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1: Listen and repeat. 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2: Listen and mark the primary stress in the words in bold. Then </a:t>
            </a:r>
            <a:r>
              <a:rPr lang="en-US" sz="1600" dirty="0" err="1">
                <a:solidFill>
                  <a:srgbClr val="006673"/>
                </a:solidFill>
              </a:rPr>
              <a:t>practise</a:t>
            </a:r>
            <a:r>
              <a:rPr lang="en-US" sz="1600" dirty="0">
                <a:solidFill>
                  <a:srgbClr val="006673"/>
                </a:solidFill>
              </a:rPr>
              <a:t> saying the sentences.</a:t>
            </a:r>
            <a:endParaRPr sz="1600" dirty="0">
              <a:solidFill>
                <a:srgbClr val="006673"/>
              </a:solidFill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813016" y="3591108"/>
            <a:ext cx="5539651" cy="107405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5832320" y="3624496"/>
            <a:ext cx="5345868" cy="88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using the words or phrases in Task 1</a:t>
            </a:r>
            <a:endParaRPr dirty="0"/>
          </a:p>
        </p:txBody>
      </p:sp>
      <p:sp>
        <p:nvSpPr>
          <p:cNvPr id="150" name="Google Shape;150;p4"/>
          <p:cNvSpPr/>
          <p:nvPr/>
        </p:nvSpPr>
        <p:spPr>
          <a:xfrm>
            <a:off x="5825628" y="4820595"/>
            <a:ext cx="5539651" cy="88523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5850874" y="4895046"/>
            <a:ext cx="5345868" cy="74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Choose the correct answer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Write another sentence using the word in brackets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3211611" y="482059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65145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7"/>
          <p:cNvSpPr txBox="1"/>
          <p:nvPr/>
        </p:nvSpPr>
        <p:spPr>
          <a:xfrm>
            <a:off x="1153517" y="954757"/>
            <a:ext cx="98849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Remember!</a:t>
            </a:r>
            <a:endParaRPr sz="1600" dirty="0"/>
          </a:p>
        </p:txBody>
      </p:sp>
      <p:sp>
        <p:nvSpPr>
          <p:cNvPr id="365" name="Google Shape;365;p17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9DEEB1-15C8-4A62-A9BE-F905000BA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4460"/>
              </p:ext>
            </p:extLst>
          </p:nvPr>
        </p:nvGraphicFramePr>
        <p:xfrm>
          <a:off x="402772" y="1690379"/>
          <a:ext cx="11299373" cy="4480820"/>
        </p:xfrm>
        <a:graphic>
          <a:graphicData uri="http://schemas.openxmlformats.org/drawingml/2006/table">
            <a:tbl>
              <a:tblPr>
                <a:tableStyleId>{EC8B399C-5B84-4EA3-9E0A-C321FB8C2EAB}</a:tableStyleId>
              </a:tblPr>
              <a:tblGrid>
                <a:gridCol w="1782088">
                  <a:extLst>
                    <a:ext uri="{9D8B030D-6E8A-4147-A177-3AD203B41FA5}">
                      <a16:colId xmlns:a16="http://schemas.microsoft.com/office/drawing/2014/main" val="1347293192"/>
                    </a:ext>
                  </a:extLst>
                </a:gridCol>
                <a:gridCol w="3359716">
                  <a:extLst>
                    <a:ext uri="{9D8B030D-6E8A-4147-A177-3AD203B41FA5}">
                      <a16:colId xmlns:a16="http://schemas.microsoft.com/office/drawing/2014/main" val="2540496482"/>
                    </a:ext>
                  </a:extLst>
                </a:gridCol>
                <a:gridCol w="6157569">
                  <a:extLst>
                    <a:ext uri="{9D8B030D-6E8A-4147-A177-3AD203B41FA5}">
                      <a16:colId xmlns:a16="http://schemas.microsoft.com/office/drawing/2014/main" val="64353577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vi-VN" sz="2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0728" marR="80728" marT="67274" marB="67274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</a:rPr>
                        <a:t>Use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0728" marR="80728" marT="80728" marB="8072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</a:rPr>
                        <a:t>Example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0728" marR="80728" marT="67274" marB="67274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935231"/>
                  </a:ext>
                </a:extLst>
              </a:tr>
              <a:tr h="2164078">
                <a:tc>
                  <a:txBody>
                    <a:bodyPr/>
                    <a:lstStyle/>
                    <a:p>
                      <a:pPr algn="ctr"/>
                      <a:r>
                        <a:rPr lang="vi-VN" sz="2200" b="1" i="0" u="none" dirty="0">
                          <a:effectLst/>
                        </a:rPr>
                        <a:t>comparative adjectives</a:t>
                      </a:r>
                      <a:endParaRPr lang="en-US" sz="2200" b="1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0728" marR="80728" marT="67274" marB="6727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buFont typeface="Symbol" panose="05050102010706020507" pitchFamily="18" charset="2"/>
                        <a:buChar char="-"/>
                      </a:pPr>
                      <a:r>
                        <a:rPr lang="en-US" sz="2200" dirty="0">
                          <a:effectLst/>
                        </a:rPr>
                        <a:t>To c</a:t>
                      </a:r>
                      <a:r>
                        <a:rPr lang="vi-VN" sz="2200" dirty="0">
                          <a:effectLst/>
                        </a:rPr>
                        <a:t>ompare a person or thing with another person or thing.</a:t>
                      </a:r>
                      <a:endParaRPr lang="en-US" sz="2200" dirty="0">
                        <a:effectLst/>
                      </a:endParaRPr>
                    </a:p>
                    <a:p>
                      <a:pPr algn="l"/>
                      <a:r>
                        <a:rPr lang="en-US" sz="2200" dirty="0">
                          <a:effectLst/>
                        </a:rPr>
                        <a:t> </a:t>
                      </a:r>
                    </a:p>
                    <a:p>
                      <a:pPr marL="457200" algn="l"/>
                      <a:r>
                        <a:rPr lang="vi-VN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</a:endParaRPr>
                    </a:p>
                    <a:p>
                      <a:pPr marL="342900" lvl="0" indent="-342900" algn="l" fontAlgn="base">
                        <a:buFont typeface="Symbol" panose="05050102010706020507" pitchFamily="18" charset="2"/>
                        <a:buChar char="-"/>
                      </a:pPr>
                      <a:r>
                        <a:rPr lang="vi-VN" sz="2200" dirty="0">
                          <a:effectLst/>
                        </a:rPr>
                        <a:t>To </a:t>
                      </a:r>
                      <a:r>
                        <a:rPr lang="en-US" sz="2200" dirty="0">
                          <a:effectLst/>
                        </a:rPr>
                        <a:t>show changes</a:t>
                      </a:r>
                      <a:endParaRPr lang="en-US" sz="22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80728" marR="80728" marT="80728" marB="8072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200" dirty="0">
                          <a:effectLst/>
                        </a:rPr>
                        <a:t>The European markets are usually </a:t>
                      </a:r>
                      <a:r>
                        <a:rPr lang="vi-VN" sz="2200" b="1" i="1" dirty="0">
                          <a:effectLst/>
                        </a:rPr>
                        <a:t>more competitive than</a:t>
                      </a:r>
                      <a:r>
                        <a:rPr lang="vi-VN" sz="2200" dirty="0">
                          <a:effectLst/>
                        </a:rPr>
                        <a:t> the Asian markets. </a:t>
                      </a:r>
                      <a:endParaRPr lang="en-US" sz="2200" dirty="0">
                        <a:effectLst/>
                      </a:endParaRPr>
                    </a:p>
                    <a:p>
                      <a:pPr algn="l"/>
                      <a:r>
                        <a:rPr lang="vi-VN" sz="2200" dirty="0">
                          <a:effectLst/>
                        </a:rPr>
                        <a:t>The Asian markets are </a:t>
                      </a:r>
                      <a:r>
                        <a:rPr lang="vi-VN" sz="2200" b="1" i="1" dirty="0">
                          <a:effectLst/>
                        </a:rPr>
                        <a:t>less competitive than </a:t>
                      </a:r>
                      <a:r>
                        <a:rPr lang="vi-VN" sz="2200" dirty="0">
                          <a:effectLst/>
                        </a:rPr>
                        <a:t>the European markets.</a:t>
                      </a:r>
                      <a:endParaRPr lang="en-US" sz="2200" dirty="0">
                        <a:effectLst/>
                      </a:endParaRPr>
                    </a:p>
                    <a:p>
                      <a:pPr algn="l"/>
                      <a:r>
                        <a:rPr lang="vi-VN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</a:endParaRPr>
                    </a:p>
                    <a:p>
                      <a:pPr algn="l"/>
                      <a:r>
                        <a:rPr lang="vi-VN" sz="2200" dirty="0">
                          <a:effectLst/>
                        </a:rPr>
                        <a:t>Since then, our country has become </a:t>
                      </a:r>
                      <a:r>
                        <a:rPr lang="vi-VN" sz="2200" b="1" i="1" dirty="0">
                          <a:effectLst/>
                        </a:rPr>
                        <a:t>more active</a:t>
                      </a:r>
                      <a:r>
                        <a:rPr lang="en-US" sz="2200" dirty="0">
                          <a:effectLst/>
                        </a:rPr>
                        <a:t>.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0728" marR="80728" marT="67274" marB="67274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9023452"/>
                  </a:ext>
                </a:extLst>
              </a:tr>
              <a:tr h="180340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dirty="0">
                          <a:effectLst/>
                        </a:rPr>
                        <a:t>superlative</a:t>
                      </a:r>
                      <a:r>
                        <a:rPr lang="vi-VN" sz="2200" b="1" i="0" u="none" dirty="0">
                          <a:effectLst/>
                        </a:rPr>
                        <a:t> adjectives</a:t>
                      </a:r>
                      <a:endParaRPr lang="en-US" sz="2200" b="1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274" marR="67274" marT="67274" marB="6727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200">
                          <a:effectLst/>
                        </a:rPr>
                        <a:t>to compare a person or thing with the whole group of which that person or thing is a member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0728" marR="80728" marT="80728" marB="8072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200" dirty="0">
                          <a:effectLst/>
                        </a:rPr>
                        <a:t>This trade organisation includes two of </a:t>
                      </a:r>
                      <a:r>
                        <a:rPr lang="vi-VN" sz="2200" b="1" i="1" dirty="0">
                          <a:effectLst/>
                        </a:rPr>
                        <a:t>the largest </a:t>
                      </a:r>
                      <a:r>
                        <a:rPr lang="vi-VN" sz="2200" dirty="0">
                          <a:effectLst/>
                        </a:rPr>
                        <a:t>economies in the world: the United States and China. </a:t>
                      </a:r>
                      <a:endParaRPr lang="en-US" sz="2200" dirty="0">
                        <a:effectLst/>
                      </a:endParaRPr>
                    </a:p>
                    <a:p>
                      <a:pPr algn="l"/>
                      <a:r>
                        <a:rPr lang="vi-VN" sz="2200" dirty="0">
                          <a:effectLst/>
                        </a:rPr>
                        <a:t>UNICEF supports </a:t>
                      </a:r>
                      <a:r>
                        <a:rPr lang="vi-VN" sz="2200" b="1" i="1" dirty="0">
                          <a:effectLst/>
                        </a:rPr>
                        <a:t>the most disadvantaged </a:t>
                      </a:r>
                      <a:r>
                        <a:rPr lang="vi-VN" sz="2200" dirty="0">
                          <a:effectLst/>
                        </a:rPr>
                        <a:t>children all over the world.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0728" marR="80728" marT="67274" marB="67274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502368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8"/>
          <p:cNvSpPr txBox="1"/>
          <p:nvPr/>
        </p:nvSpPr>
        <p:spPr>
          <a:xfrm>
            <a:off x="1584385" y="1130300"/>
            <a:ext cx="9885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Choose the correct answers.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</p:txBody>
      </p:sp>
      <p:sp>
        <p:nvSpPr>
          <p:cNvPr id="374" name="Google Shape;374;p18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dirty="0"/>
          </a:p>
        </p:txBody>
      </p:sp>
      <p:sp>
        <p:nvSpPr>
          <p:cNvPr id="375" name="Google Shape;375;p18"/>
          <p:cNvSpPr/>
          <p:nvPr/>
        </p:nvSpPr>
        <p:spPr>
          <a:xfrm>
            <a:off x="1202136" y="1899799"/>
            <a:ext cx="10117028" cy="435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1. WTO rules make trade </a:t>
            </a:r>
            <a:r>
              <a:rPr lang="en-US" sz="2400" b="1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the easiest / easier</a:t>
            </a:r>
            <a:r>
              <a:rPr lang="en-US" sz="2400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 for smaller member countries.</a:t>
            </a:r>
            <a:endParaRPr sz="2400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2. This job offer is </a:t>
            </a:r>
            <a:r>
              <a:rPr lang="en-US" sz="2400" b="1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more attractive / the most attractive </a:t>
            </a:r>
            <a:r>
              <a:rPr lang="en-US" sz="2400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than the previous one.</a:t>
            </a:r>
            <a:endParaRPr sz="2400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3. Because of poorly designed packaging, our products are </a:t>
            </a:r>
            <a:r>
              <a:rPr lang="en-US" sz="2400" b="1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less competitive / the least competitive</a:t>
            </a:r>
            <a:r>
              <a:rPr lang="en-US" sz="2400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 than foreign products.</a:t>
            </a:r>
            <a:endParaRPr sz="2400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4. Over the past few years, Viet Nam has become one of </a:t>
            </a:r>
            <a:r>
              <a:rPr lang="en-US" sz="2400" b="1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more popular / the most popular</a:t>
            </a:r>
            <a:r>
              <a:rPr lang="en-US" sz="2400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 destinations for foreign visitors in Southeast Asia.</a:t>
            </a:r>
            <a:endParaRPr sz="2400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8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g119ba4546e7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2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119ba4546e7_0_33"/>
          <p:cNvSpPr txBox="1"/>
          <p:nvPr/>
        </p:nvSpPr>
        <p:spPr>
          <a:xfrm>
            <a:off x="1584385" y="1130300"/>
            <a:ext cx="9885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Choose the correct answers.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</p:txBody>
      </p:sp>
      <p:sp>
        <p:nvSpPr>
          <p:cNvPr id="385" name="Google Shape;385;g119ba4546e7_0_33"/>
          <p:cNvSpPr txBox="1"/>
          <p:nvPr/>
        </p:nvSpPr>
        <p:spPr>
          <a:xfrm>
            <a:off x="596620" y="126170"/>
            <a:ext cx="457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dirty="0"/>
          </a:p>
        </p:txBody>
      </p:sp>
      <p:sp>
        <p:nvSpPr>
          <p:cNvPr id="386" name="Google Shape;386;g119ba4546e7_0_33"/>
          <p:cNvSpPr/>
          <p:nvPr/>
        </p:nvSpPr>
        <p:spPr>
          <a:xfrm>
            <a:off x="1202136" y="1899799"/>
            <a:ext cx="10116900" cy="4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1. WTO rules make trade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easier</a:t>
            </a:r>
            <a:r>
              <a:rPr lang="en-US" sz="24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for smaller member countries.</a:t>
            </a:r>
            <a:endParaRPr sz="24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2. This job offer is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more attractive</a:t>
            </a:r>
            <a:r>
              <a:rPr lang="en-US" sz="2400" b="1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than the previous one.</a:t>
            </a:r>
            <a:endParaRPr sz="24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3. Because of poorly designed packaging, our products are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less competitive</a:t>
            </a:r>
            <a:r>
              <a:rPr lang="en-US" sz="2400" b="1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than foreign products.</a:t>
            </a:r>
            <a:endParaRPr sz="24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4. Over the past few years, Viet Nam has become one of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most popular </a:t>
            </a:r>
            <a:r>
              <a:rPr lang="en-US" sz="24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destinations for foreign visitors in Southeast Asia.</a:t>
            </a:r>
            <a:endParaRPr sz="24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119ba4546e7_0_33"/>
          <p:cNvSpPr/>
          <p:nvPr/>
        </p:nvSpPr>
        <p:spPr>
          <a:xfrm>
            <a:off x="937120" y="1104748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g119ba4546e7_0_33"/>
          <p:cNvSpPr txBox="1"/>
          <p:nvPr/>
        </p:nvSpPr>
        <p:spPr>
          <a:xfrm>
            <a:off x="981856" y="1002108"/>
            <a:ext cx="431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50"/>
            <a:ext cx="1479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</a:rPr>
              <a:t>7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018415" y="632029"/>
            <a:ext cx="907868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chemeClr val="lt1"/>
                </a:solidFill>
              </a:rPr>
              <a:t>VIETNAM AND INTERNATIONAL ORGANISATIONS</a:t>
            </a:r>
            <a:r>
              <a:rPr lang="en-US" sz="3600" dirty="0">
                <a:solidFill>
                  <a:schemeClr val="lt1"/>
                </a:solidFill>
              </a:rPr>
              <a:t> </a:t>
            </a:r>
            <a:endParaRPr dirty="0"/>
          </a:p>
        </p:txBody>
      </p:sp>
      <p:sp>
        <p:nvSpPr>
          <p:cNvPr id="100" name="Google Shape;100;p2"/>
          <p:cNvSpPr txBox="1"/>
          <p:nvPr/>
        </p:nvSpPr>
        <p:spPr>
          <a:xfrm>
            <a:off x="6337654" y="2786581"/>
            <a:ext cx="339417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 STARTED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9"/>
          <p:cNvSpPr txBox="1"/>
          <p:nvPr/>
        </p:nvSpPr>
        <p:spPr>
          <a:xfrm>
            <a:off x="1517327" y="1103787"/>
            <a:ext cx="9885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Write another word using the word in brackets. Make sure it has the same meaning as the previous one. </a:t>
            </a:r>
            <a:endParaRPr sz="28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9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dirty="0"/>
          </a:p>
        </p:txBody>
      </p:sp>
      <p:sp>
        <p:nvSpPr>
          <p:cNvPr id="397" name="Google Shape;397;p19"/>
          <p:cNvSpPr/>
          <p:nvPr/>
        </p:nvSpPr>
        <p:spPr>
          <a:xfrm>
            <a:off x="789673" y="2058087"/>
            <a:ext cx="10612655" cy="405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15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1. No place is more popular with foreign visitors than this city. (the most popular)</a:t>
            </a:r>
            <a:endParaRPr sz="28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2. In many supermarkets, imported goods are not as expensive as locally produced goods. (cheaper)</a:t>
            </a:r>
            <a:endParaRPr sz="28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3. No international </a:t>
            </a:r>
            <a:r>
              <a:rPr lang="en-US" sz="2800" dirty="0" err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28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is larger than the United Nations. (the largest)</a:t>
            </a:r>
            <a:endParaRPr sz="28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4. In the past, our country wasn’t as active on the international stage as it is today. (more active)</a:t>
            </a:r>
            <a:endParaRPr sz="28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9"/>
          <p:cNvSpPr txBox="1"/>
          <p:nvPr/>
        </p:nvSpPr>
        <p:spPr>
          <a:xfrm>
            <a:off x="2716668" y="2967335"/>
            <a:ext cx="835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9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9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405" name="Google Shape;405;p19"/>
          <p:cNvSpPr txBox="1"/>
          <p:nvPr/>
        </p:nvSpPr>
        <p:spPr>
          <a:xfrm>
            <a:off x="2869068" y="3119735"/>
            <a:ext cx="835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g119ba4546e7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2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119ba4546e7_0_43"/>
          <p:cNvSpPr txBox="1"/>
          <p:nvPr/>
        </p:nvSpPr>
        <p:spPr>
          <a:xfrm>
            <a:off x="1517327" y="1103787"/>
            <a:ext cx="9885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Write another word using the word in brackets. Make sure it has the same meaning as the previous one. </a:t>
            </a:r>
            <a:endParaRPr sz="28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119ba4546e7_0_43"/>
          <p:cNvSpPr txBox="1"/>
          <p:nvPr/>
        </p:nvSpPr>
        <p:spPr>
          <a:xfrm>
            <a:off x="596620" y="126170"/>
            <a:ext cx="457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dirty="0"/>
          </a:p>
        </p:txBody>
      </p:sp>
      <p:sp>
        <p:nvSpPr>
          <p:cNvPr id="414" name="Google Shape;414;g119ba4546e7_0_43"/>
          <p:cNvSpPr/>
          <p:nvPr/>
        </p:nvSpPr>
        <p:spPr>
          <a:xfrm>
            <a:off x="291825" y="2377200"/>
            <a:ext cx="11786700" cy="4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1. No place is more popular with foreign visitors than this city. (the most popular)</a:t>
            </a:r>
            <a:endParaRPr sz="22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city is the most popular place for foreign visitors.</a:t>
            </a:r>
            <a:endParaRPr sz="2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2. In many supermarkets, imported goods are not as expensive as locally produced goods. (cheaper)</a:t>
            </a:r>
            <a:endParaRPr sz="22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many supermarkets, imported goods are cheaper than locally produced goods.</a:t>
            </a:r>
            <a:endParaRPr sz="22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3. No international </a:t>
            </a:r>
            <a:r>
              <a:rPr lang="en-US" sz="2200" dirty="0" err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22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is larger than the United Nations. (the largest)</a:t>
            </a:r>
            <a:endParaRPr sz="22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United Nations is the largest international organization.</a:t>
            </a:r>
            <a:endParaRPr sz="22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4. In the past, our country wasn’t as active on the international stage as it is today. (more active)</a:t>
            </a:r>
            <a:endParaRPr sz="22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Our country is more active on the international stage today than it was in the past. </a:t>
            </a:r>
            <a:endParaRPr sz="2200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119ba4546e7_0_43"/>
          <p:cNvSpPr txBox="1"/>
          <p:nvPr/>
        </p:nvSpPr>
        <p:spPr>
          <a:xfrm>
            <a:off x="2795665" y="2069391"/>
            <a:ext cx="835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119ba4546e7_0_43"/>
          <p:cNvSpPr txBox="1"/>
          <p:nvPr/>
        </p:nvSpPr>
        <p:spPr>
          <a:xfrm>
            <a:off x="2449344" y="3912287"/>
            <a:ext cx="835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119ba4546e7_0_43"/>
          <p:cNvSpPr txBox="1"/>
          <p:nvPr/>
        </p:nvSpPr>
        <p:spPr>
          <a:xfrm>
            <a:off x="2716668" y="4857239"/>
            <a:ext cx="835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119ba4546e7_0_43"/>
          <p:cNvSpPr txBox="1"/>
          <p:nvPr/>
        </p:nvSpPr>
        <p:spPr>
          <a:xfrm>
            <a:off x="3363905" y="5802228"/>
            <a:ext cx="835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119ba4546e7_0_43"/>
          <p:cNvSpPr/>
          <p:nvPr/>
        </p:nvSpPr>
        <p:spPr>
          <a:xfrm>
            <a:off x="937120" y="1104748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119ba4546e7_0_43"/>
          <p:cNvSpPr txBox="1"/>
          <p:nvPr/>
        </p:nvSpPr>
        <p:spPr>
          <a:xfrm>
            <a:off x="963512" y="1002108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596620" y="126170"/>
            <a:ext cx="63484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GAME: 20 QUESTIONS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E3BDFA-0BE7-4310-9BE4-4B6362CED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898672"/>
            <a:ext cx="489585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C96F50-50BE-45F2-ACF5-6881086D9E0B}"/>
              </a:ext>
            </a:extLst>
          </p:cNvPr>
          <p:cNvSpPr txBox="1"/>
          <p:nvPr/>
        </p:nvSpPr>
        <p:spPr>
          <a:xfrm>
            <a:off x="596620" y="1390311"/>
            <a:ext cx="634846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name of a country/international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organisation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a piece of paper.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 pairs and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stick your piece of paper on your partner’s head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them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 questions (maximum) as clues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find out which country/international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name is written on your head.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Bonus point if you 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comparative/ superlative adjectives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learned vocabulary about international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organisations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Eg.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+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</a:rPr>
              <a:t>Is it smaller or bigger than Vietnam?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+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</a:rPr>
              <a:t> Does it support the most disadvantaged children all over the world?)</a:t>
            </a:r>
          </a:p>
        </p:txBody>
      </p:sp>
    </p:spTree>
    <p:extLst>
      <p:ext uri="{BB962C8B-B14F-4D97-AF65-F5344CB8AC3E}">
        <p14:creationId xmlns:p14="http://schemas.microsoft.com/office/powerpoint/2010/main" val="13050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550552" y="16636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3137728" y="281462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883113" y="386758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825628" y="1613263"/>
            <a:ext cx="5527004" cy="473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I dare you!</a:t>
            </a:r>
            <a:endParaRPr sz="16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825654" y="2193805"/>
            <a:ext cx="5527004" cy="12351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/>
          <p:nvPr/>
        </p:nvCxnSpPr>
        <p:spPr>
          <a:xfrm>
            <a:off x="3426514" y="2196623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8" name="Google Shape;138;p4"/>
          <p:cNvCxnSpPr/>
          <p:nvPr/>
        </p:nvCxnSpPr>
        <p:spPr>
          <a:xfrm flipH="1">
            <a:off x="1858352" y="3135531"/>
            <a:ext cx="1264500" cy="732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9" name="Google Shape;139;p4"/>
          <p:cNvCxnSpPr>
            <a:stCxn id="134" idx="3"/>
            <a:endCxn id="140" idx="0"/>
          </p:cNvCxnSpPr>
          <p:nvPr/>
        </p:nvCxnSpPr>
        <p:spPr>
          <a:xfrm>
            <a:off x="2833846" y="4222684"/>
            <a:ext cx="1353000" cy="5979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1" name="Google Shape;141;p4"/>
          <p:cNvSpPr/>
          <p:nvPr/>
        </p:nvSpPr>
        <p:spPr>
          <a:xfrm>
            <a:off x="843309" y="5636952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5813016" y="5813008"/>
            <a:ext cx="5539651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6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5803135" y="2278649"/>
            <a:ext cx="5345868" cy="134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None/>
            </a:pPr>
            <a:r>
              <a:rPr lang="en-US" sz="1600" b="1" dirty="0">
                <a:solidFill>
                  <a:srgbClr val="006673"/>
                </a:solidFill>
              </a:rPr>
              <a:t>PRONUNCIATION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1: Listen and repeat. 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2: Listen and mark the primary stress in the words in bold. Then </a:t>
            </a:r>
            <a:r>
              <a:rPr lang="en-US" sz="1600" dirty="0" err="1">
                <a:solidFill>
                  <a:srgbClr val="006673"/>
                </a:solidFill>
              </a:rPr>
              <a:t>practise</a:t>
            </a:r>
            <a:r>
              <a:rPr lang="en-US" sz="1600" dirty="0">
                <a:solidFill>
                  <a:srgbClr val="006673"/>
                </a:solidFill>
              </a:rPr>
              <a:t> saying the sentences.</a:t>
            </a:r>
            <a:endParaRPr sz="1600" dirty="0">
              <a:solidFill>
                <a:srgbClr val="006673"/>
              </a:solidFill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813016" y="3591108"/>
            <a:ext cx="5539651" cy="107405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5832320" y="3624496"/>
            <a:ext cx="5345868" cy="88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using the words or phrases in Task 1</a:t>
            </a:r>
            <a:endParaRPr dirty="0"/>
          </a:p>
        </p:txBody>
      </p:sp>
      <p:sp>
        <p:nvSpPr>
          <p:cNvPr id="150" name="Google Shape;150;p4"/>
          <p:cNvSpPr/>
          <p:nvPr/>
        </p:nvSpPr>
        <p:spPr>
          <a:xfrm>
            <a:off x="5825628" y="4820595"/>
            <a:ext cx="5539651" cy="88523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5850874" y="4895046"/>
            <a:ext cx="5345868" cy="74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Choose the correct answer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Write another sentence using the word in brackets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3211611" y="482059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4"/>
          <p:cNvCxnSpPr>
            <a:endCxn id="141" idx="0"/>
          </p:cNvCxnSpPr>
          <p:nvPr/>
        </p:nvCxnSpPr>
        <p:spPr>
          <a:xfrm flipH="1">
            <a:off x="1934809" y="5139252"/>
            <a:ext cx="1264500" cy="4977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23246682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1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21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458" name="Google Shape;458;p2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459" name="Google Shape;459;p21"/>
          <p:cNvSpPr txBox="1"/>
          <p:nvPr/>
        </p:nvSpPr>
        <p:spPr>
          <a:xfrm>
            <a:off x="1358390" y="2317712"/>
            <a:ext cx="93825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A21E2B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Lexical items related to the topic International </a:t>
            </a:r>
            <a:r>
              <a:rPr lang="en-US" sz="3200" dirty="0" err="1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32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A21E2B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Pronunciation: more than three-syllable words correct stress</a:t>
            </a:r>
            <a:endParaRPr sz="3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A21E2B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Grammar: Comparative and Superlative Adjectives</a:t>
            </a:r>
            <a:endParaRPr sz="3200" dirty="0"/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2"/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A21E2B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A21E2B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Prepare for the Project.</a:t>
            </a:r>
            <a:endParaRPr/>
          </a:p>
        </p:txBody>
      </p:sp>
      <p:sp>
        <p:nvSpPr>
          <p:cNvPr id="465" name="Google Shape;465;p22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2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467" name="Google Shape;467;p22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468" name="Google Shape;4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2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75" name="Google Shape;4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4" name="Google Shape;114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pic>
          <p:nvPicPr>
            <p:cNvPr id="116" name="Google Shape;11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7" name="Google Shape;117;p3"/>
          <p:cNvCxnSpPr/>
          <p:nvPr/>
        </p:nvCxnSpPr>
        <p:spPr>
          <a:xfrm>
            <a:off x="5786080" y="2259410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8" name="Google Shape;118;p3"/>
          <p:cNvSpPr/>
          <p:nvPr/>
        </p:nvSpPr>
        <p:spPr>
          <a:xfrm>
            <a:off x="2552987" y="4820657"/>
            <a:ext cx="4205795" cy="1562472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1393022" y="1956160"/>
            <a:ext cx="4476526" cy="2071888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p3"/>
          <p:cNvCxnSpPr/>
          <p:nvPr/>
        </p:nvCxnSpPr>
        <p:spPr>
          <a:xfrm rot="5400000">
            <a:off x="5875188" y="4023393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1" name="Google Shape;121;p3"/>
          <p:cNvSpPr txBox="1"/>
          <p:nvPr/>
        </p:nvSpPr>
        <p:spPr>
          <a:xfrm>
            <a:off x="1466625" y="2068125"/>
            <a:ext cx="44292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Font typeface="Arial"/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endParaRPr/>
          </a:p>
          <a:p>
            <a:pPr marL="285750" marR="0" lvl="0" indent="-2771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1E2B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Use lexical items related to international organisations </a:t>
            </a:r>
            <a:endParaRPr/>
          </a:p>
          <a:p>
            <a:pPr marL="285750" marR="0" lvl="0" indent="-2771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1E2B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Pronounce more than three-syllable words correct stress</a:t>
            </a:r>
            <a:endParaRPr/>
          </a:p>
          <a:p>
            <a:pPr marL="285750" marR="0" lvl="0" indent="-2771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1E2B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Use comparative and superlative adjectives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2705337" y="4942507"/>
            <a:ext cx="3901094" cy="144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Personal qualities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Develop an awareness of international organisations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1E2B"/>
              </a:buClr>
              <a:buSzPts val="1600"/>
              <a:buFont typeface="Arial"/>
              <a:buNone/>
            </a:pPr>
            <a:br>
              <a:rPr lang="en-US" sz="160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rgbClr val="A21E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6626822" y="2630179"/>
            <a:ext cx="4429105" cy="211706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6801953" y="2744703"/>
            <a:ext cx="4297146" cy="213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Core competence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Access and consolidate information from a variety of sources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Be collaborative and supportive in pair work and teamwork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</a:rPr>
              <a:t>Actively join in class activities</a:t>
            </a:r>
            <a:endParaRPr/>
          </a:p>
          <a:p>
            <a:pPr marL="285750" marR="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550552" y="16636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3137728" y="281462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883113" y="386758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825628" y="1613263"/>
            <a:ext cx="5527004" cy="473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I dare you!</a:t>
            </a:r>
            <a:endParaRPr sz="16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825654" y="2193805"/>
            <a:ext cx="5527004" cy="12351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/>
          <p:nvPr/>
        </p:nvCxnSpPr>
        <p:spPr>
          <a:xfrm>
            <a:off x="3426514" y="2196623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8" name="Google Shape;138;p4"/>
          <p:cNvCxnSpPr/>
          <p:nvPr/>
        </p:nvCxnSpPr>
        <p:spPr>
          <a:xfrm flipH="1">
            <a:off x="1858352" y="3135531"/>
            <a:ext cx="1264500" cy="732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9" name="Google Shape;139;p4"/>
          <p:cNvCxnSpPr>
            <a:stCxn id="134" idx="3"/>
            <a:endCxn id="140" idx="0"/>
          </p:cNvCxnSpPr>
          <p:nvPr/>
        </p:nvCxnSpPr>
        <p:spPr>
          <a:xfrm>
            <a:off x="2833846" y="4222684"/>
            <a:ext cx="1353000" cy="5979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1" name="Google Shape;141;p4"/>
          <p:cNvSpPr/>
          <p:nvPr/>
        </p:nvSpPr>
        <p:spPr>
          <a:xfrm>
            <a:off x="843309" y="5636952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5813016" y="5813008"/>
            <a:ext cx="5539651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6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5803135" y="2278649"/>
            <a:ext cx="5345868" cy="134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None/>
            </a:pPr>
            <a:r>
              <a:rPr lang="en-US" sz="1600" b="1" dirty="0">
                <a:solidFill>
                  <a:srgbClr val="006673"/>
                </a:solidFill>
              </a:rPr>
              <a:t>PRONUNCIATION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1: Listen and repeat. 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2: Listen and mark the primary stress in the words in bold. Then </a:t>
            </a:r>
            <a:r>
              <a:rPr lang="en-US" sz="1600" dirty="0" err="1">
                <a:solidFill>
                  <a:srgbClr val="006673"/>
                </a:solidFill>
              </a:rPr>
              <a:t>practise</a:t>
            </a:r>
            <a:r>
              <a:rPr lang="en-US" sz="1600" dirty="0">
                <a:solidFill>
                  <a:srgbClr val="006673"/>
                </a:solidFill>
              </a:rPr>
              <a:t> saying the sentences.</a:t>
            </a:r>
            <a:endParaRPr sz="1600" dirty="0">
              <a:solidFill>
                <a:srgbClr val="006673"/>
              </a:solidFill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813016" y="3591108"/>
            <a:ext cx="5539651" cy="107405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5832320" y="3624496"/>
            <a:ext cx="5345868" cy="88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using the words or phrases in Task 1</a:t>
            </a:r>
            <a:endParaRPr dirty="0"/>
          </a:p>
        </p:txBody>
      </p:sp>
      <p:sp>
        <p:nvSpPr>
          <p:cNvPr id="150" name="Google Shape;150;p4"/>
          <p:cNvSpPr/>
          <p:nvPr/>
        </p:nvSpPr>
        <p:spPr>
          <a:xfrm>
            <a:off x="5825628" y="4820595"/>
            <a:ext cx="5539651" cy="88523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5850874" y="4895046"/>
            <a:ext cx="5345868" cy="74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Choose the correct answer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Write another sentence using the word in brackets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3211611" y="482059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4"/>
          <p:cNvCxnSpPr>
            <a:endCxn id="141" idx="0"/>
          </p:cNvCxnSpPr>
          <p:nvPr/>
        </p:nvCxnSpPr>
        <p:spPr>
          <a:xfrm flipH="1">
            <a:off x="1934809" y="5139252"/>
            <a:ext cx="1264500" cy="4977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>
            <a:off x="1550552" y="16636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5861964" y="1627417"/>
            <a:ext cx="5498763" cy="473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I dare you!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Game: I dare you!</a:t>
            </a:r>
            <a:endParaRPr dirty="0"/>
          </a:p>
        </p:txBody>
      </p:sp>
      <p:sp>
        <p:nvSpPr>
          <p:cNvPr id="172" name="Google Shape;172;p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638069" y="2525486"/>
            <a:ext cx="106680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in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teams.</a:t>
            </a:r>
          </a:p>
          <a:p>
            <a:pPr marL="457200" lvl="0" indent="-457200"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round: One team rolls a dice and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gets a number (1-6).  </a:t>
            </a:r>
            <a:endParaRPr sz="1600" b="1" dirty="0"/>
          </a:p>
          <a:p>
            <a:pPr marL="457200" lvl="0" indent="-457200"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opposing team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 word with that number of syllables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 the dictionary, on the Internet…) and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“dare” Team 1 to guess the correct stress position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457200" lvl="0" indent="-457200"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correct answer = 1 point</a:t>
            </a:r>
          </a:p>
          <a:p>
            <a:pPr marL="457200" lvl="0" indent="-457200"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3 minutes: The team with most points wins!</a:t>
            </a:r>
            <a:endParaRPr sz="1600" dirty="0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6D733659-1923-4966-B0EF-CB719CF3ED4D}"/>
              </a:ext>
            </a:extLst>
          </p:cNvPr>
          <p:cNvSpPr/>
          <p:nvPr/>
        </p:nvSpPr>
        <p:spPr>
          <a:xfrm>
            <a:off x="8218714" y="2057400"/>
            <a:ext cx="1556657" cy="468086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Click to roll</a:t>
            </a:r>
          </a:p>
        </p:txBody>
      </p:sp>
      <p:pic>
        <p:nvPicPr>
          <p:cNvPr id="8" name="PowerPoint Dice">
            <a:hlinkClick r:id="" action="ppaction://media"/>
            <a:extLst>
              <a:ext uri="{FF2B5EF4-FFF2-40B4-BE49-F238E27FC236}">
                <a16:creationId xmlns:a16="http://schemas.microsoft.com/office/drawing/2014/main" id="{21DA66BB-115B-4D87-8451-CC649848D4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9199" y="1560891"/>
            <a:ext cx="1186870" cy="118687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212" name="Google Shape;212;p9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213" name="Google Shape;213;p9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214" name="Google Shape;214;p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7" name="Google Shape;131;p4">
            <a:extLst>
              <a:ext uri="{FF2B5EF4-FFF2-40B4-BE49-F238E27FC236}">
                <a16:creationId xmlns:a16="http://schemas.microsoft.com/office/drawing/2014/main" id="{E10A6EE5-3957-4A03-A9A6-482DF2741E95}"/>
              </a:ext>
            </a:extLst>
          </p:cNvPr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2;p4">
            <a:extLst>
              <a:ext uri="{FF2B5EF4-FFF2-40B4-BE49-F238E27FC236}">
                <a16:creationId xmlns:a16="http://schemas.microsoft.com/office/drawing/2014/main" id="{9DFE1538-A999-428C-9EDD-921ED3CE36BF}"/>
              </a:ext>
            </a:extLst>
          </p:cNvPr>
          <p:cNvSpPr/>
          <p:nvPr/>
        </p:nvSpPr>
        <p:spPr>
          <a:xfrm>
            <a:off x="1550552" y="16636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33;p4">
            <a:extLst>
              <a:ext uri="{FF2B5EF4-FFF2-40B4-BE49-F238E27FC236}">
                <a16:creationId xmlns:a16="http://schemas.microsoft.com/office/drawing/2014/main" id="{CE7A9544-D14B-4F80-8ECB-392C3ACD9571}"/>
              </a:ext>
            </a:extLst>
          </p:cNvPr>
          <p:cNvSpPr/>
          <p:nvPr/>
        </p:nvSpPr>
        <p:spPr>
          <a:xfrm>
            <a:off x="3137728" y="281462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35;p4">
            <a:extLst>
              <a:ext uri="{FF2B5EF4-FFF2-40B4-BE49-F238E27FC236}">
                <a16:creationId xmlns:a16="http://schemas.microsoft.com/office/drawing/2014/main" id="{CF1C34E1-291E-49D8-8696-C911933CC85C}"/>
              </a:ext>
            </a:extLst>
          </p:cNvPr>
          <p:cNvSpPr/>
          <p:nvPr/>
        </p:nvSpPr>
        <p:spPr>
          <a:xfrm>
            <a:off x="5861964" y="1627417"/>
            <a:ext cx="5498763" cy="473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I dare you!</a:t>
            </a:r>
            <a:endParaRPr sz="16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>
            <a:extLst>
              <a:ext uri="{FF2B5EF4-FFF2-40B4-BE49-F238E27FC236}">
                <a16:creationId xmlns:a16="http://schemas.microsoft.com/office/drawing/2014/main" id="{03B36117-542C-4531-968E-95A40A33D949}"/>
              </a:ext>
            </a:extLst>
          </p:cNvPr>
          <p:cNvSpPr/>
          <p:nvPr/>
        </p:nvSpPr>
        <p:spPr>
          <a:xfrm>
            <a:off x="5836741" y="2193805"/>
            <a:ext cx="5498763" cy="12351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137;p4">
            <a:extLst>
              <a:ext uri="{FF2B5EF4-FFF2-40B4-BE49-F238E27FC236}">
                <a16:creationId xmlns:a16="http://schemas.microsoft.com/office/drawing/2014/main" id="{7540BE68-20FF-41E8-A1A6-F8F0773AB404}"/>
              </a:ext>
            </a:extLst>
          </p:cNvPr>
          <p:cNvCxnSpPr/>
          <p:nvPr/>
        </p:nvCxnSpPr>
        <p:spPr>
          <a:xfrm>
            <a:off x="3426514" y="2196623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" name="Google Shape;147;p4">
            <a:extLst>
              <a:ext uri="{FF2B5EF4-FFF2-40B4-BE49-F238E27FC236}">
                <a16:creationId xmlns:a16="http://schemas.microsoft.com/office/drawing/2014/main" id="{4A0094CA-A32A-47F2-8693-10DDC7023B19}"/>
              </a:ext>
            </a:extLst>
          </p:cNvPr>
          <p:cNvSpPr txBox="1">
            <a:spLocks/>
          </p:cNvSpPr>
          <p:nvPr/>
        </p:nvSpPr>
        <p:spPr>
          <a:xfrm>
            <a:off x="5813857" y="2278649"/>
            <a:ext cx="5330751" cy="134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ct val="100000"/>
              <a:buFont typeface="Arial"/>
              <a:buNone/>
            </a:pPr>
            <a:r>
              <a:rPr lang="en-US" sz="1600" b="1">
                <a:solidFill>
                  <a:srgbClr val="006673"/>
                </a:solidFill>
              </a:rPr>
              <a:t>PRONUNCIATION</a:t>
            </a:r>
            <a:endParaRPr lang="en-US" sz="1600"/>
          </a:p>
          <a:p>
            <a:pPr marL="285750" indent="-301631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ct val="100000"/>
            </a:pPr>
            <a:r>
              <a:rPr lang="en-US" sz="1600">
                <a:solidFill>
                  <a:srgbClr val="006673"/>
                </a:solidFill>
              </a:rPr>
              <a:t>Task 1: Listen and repeat. </a:t>
            </a:r>
            <a:endParaRPr lang="en-US" sz="1600"/>
          </a:p>
          <a:p>
            <a:pPr marL="285750" indent="-301631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ct val="100000"/>
            </a:pPr>
            <a:r>
              <a:rPr lang="en-US" sz="1600">
                <a:solidFill>
                  <a:srgbClr val="006673"/>
                </a:solidFill>
              </a:rPr>
              <a:t>Task 2: Listen and mark the primary stress in the words in bold. Then practise saying the sentences.</a:t>
            </a:r>
            <a:endParaRPr lang="en-US" sz="1600" dirty="0">
              <a:solidFill>
                <a:srgbClr val="006673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 txBox="1"/>
          <p:nvPr/>
        </p:nvSpPr>
        <p:spPr>
          <a:xfrm>
            <a:off x="781454" y="1083553"/>
            <a:ext cx="101940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the Tips box and watch this tutorial video: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https://www.youtube.com/watch?v=65wx9_zmuqQ</a:t>
            </a:r>
            <a:endParaRPr sz="36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E0FEF-FE35-40EB-BBF5-70D5D0FD0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508" y="2102236"/>
            <a:ext cx="6096984" cy="41487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 txBox="1"/>
          <p:nvPr/>
        </p:nvSpPr>
        <p:spPr>
          <a:xfrm>
            <a:off x="1641425" y="1070375"/>
            <a:ext cx="10194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Listen and repeat. Pay attention to the syllable with the  primary stress.</a:t>
            </a:r>
            <a:endParaRPr sz="28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dirty="0"/>
          </a:p>
        </p:txBody>
      </p:sp>
      <p:graphicFrame>
        <p:nvGraphicFramePr>
          <p:cNvPr id="225" name="Google Shape;225;p10"/>
          <p:cNvGraphicFramePr/>
          <p:nvPr/>
        </p:nvGraphicFramePr>
        <p:xfrm>
          <a:off x="2031999" y="2451485"/>
          <a:ext cx="8128000" cy="3479025"/>
        </p:xfrm>
        <a:graphic>
          <a:graphicData uri="http://schemas.openxmlformats.org/drawingml/2006/table">
            <a:tbl>
              <a:tblPr firstRow="1" bandRow="1">
                <a:noFill/>
                <a:tableStyleId>{EC8B399C-5B84-4EA3-9E0A-C321FB8C2EAB}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66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833C0B"/>
                          </a:solidFill>
                        </a:rPr>
                        <a:t>More than three syllables words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B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solidFill>
                            <a:srgbClr val="833C0B"/>
                          </a:solidFill>
                        </a:rPr>
                        <a:t>ˌappliˈcation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B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solidFill>
                            <a:srgbClr val="833C0B"/>
                          </a:solidFill>
                        </a:rPr>
                        <a:t>ˌpopuˈlation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B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solidFill>
                            <a:srgbClr val="833C0B"/>
                          </a:solidFill>
                        </a:rPr>
                        <a:t>comˌmuniˈcation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B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solidFill>
                            <a:srgbClr val="833C0B"/>
                          </a:solidFill>
                        </a:rPr>
                        <a:t>ˌindeˈpendent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B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solidFill>
                            <a:srgbClr val="833C0B"/>
                          </a:solidFill>
                        </a:rPr>
                        <a:t>ˌecoˈnomic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B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solidFill>
                            <a:srgbClr val="833C0B"/>
                          </a:solidFill>
                        </a:rPr>
                        <a:t>ˌpossiˈbility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B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solidFill>
                            <a:srgbClr val="833C0B"/>
                          </a:solidFill>
                        </a:rPr>
                        <a:t>ˌexplaˈnation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B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solidFill>
                            <a:srgbClr val="833C0B"/>
                          </a:solidFill>
                        </a:rPr>
                        <a:t>parˌticiˈpation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6" name="Google Shape;226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052 (1)">
            <a:hlinkClick r:id="" action="ppaction://media"/>
            <a:extLst>
              <a:ext uri="{FF2B5EF4-FFF2-40B4-BE49-F238E27FC236}">
                <a16:creationId xmlns:a16="http://schemas.microsoft.com/office/drawing/2014/main" id="{946C1A9D-65AE-48D2-A088-A84A317CE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4391" y="1635430"/>
            <a:ext cx="644352" cy="6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6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1715</Words>
  <PresentationFormat>Widescreen</PresentationFormat>
  <Paragraphs>277</Paragraphs>
  <Slides>26</Slides>
  <Notes>26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Symbol</vt:lpstr>
      <vt:lpstr>Bookman Old Style</vt:lpstr>
      <vt:lpstr>Georgia</vt:lpstr>
      <vt:lpstr>Times New Roman</vt:lpstr>
      <vt:lpstr>Arial</vt:lpstr>
      <vt:lpstr>Courier New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2022-04-16T17:51:26Z</dcterms:modified>
</cp:coreProperties>
</file>