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FD"/>
    <a:srgbClr val="EBF5FF"/>
    <a:srgbClr val="ECF6FF"/>
    <a:srgbClr val="ECF5FE"/>
    <a:srgbClr val="EC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 snapToGrid="0">
      <p:cViewPr varScale="1">
        <p:scale>
          <a:sx n="98" d="100"/>
          <a:sy n="9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82C1-FC27-42FA-AF0F-446F855A2F98}" type="datetimeFigureOut">
              <a:rPr lang="zh-CN" altLang="en-US" smtClean="0"/>
              <a:t>2017/9/21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F436-0BBA-425B-B961-0771F2C75C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6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1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11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1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8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0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7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4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2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6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7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636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697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70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2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1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508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4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4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6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0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F436-0BBA-425B-B961-0771F2C75C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56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805279"/>
      </p:ext>
    </p:extLst>
  </p:cSld>
  <p:clrMapOvr>
    <a:masterClrMapping/>
  </p:clrMapOvr>
  <p:transition spd="med"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578212"/>
      </p:ext>
    </p:extLst>
  </p:cSld>
  <p:clrMapOvr>
    <a:masterClrMapping/>
  </p:clrMapOvr>
  <p:transition spd="med"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5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 advClick="0" advTm="2000">
    <p:dissolv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EFDE112-94AD-4854-AF57-53617D5A0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B3B4B9-38E1-47D6-B53F-FED2C69342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634" l="9091" r="100000"/>
                    </a14:imgEffect>
                  </a14:imgLayer>
                </a14:imgProps>
              </a:ext>
            </a:extLst>
          </a:blip>
          <a:srcRect t="5414" b="5366"/>
          <a:stretch/>
        </p:blipFill>
        <p:spPr>
          <a:xfrm>
            <a:off x="0" y="1104900"/>
            <a:ext cx="971550" cy="4038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AA18CD-187F-463C-B378-B6899F925EE6}"/>
              </a:ext>
            </a:extLst>
          </p:cNvPr>
          <p:cNvSpPr txBox="1"/>
          <p:nvPr/>
        </p:nvSpPr>
        <p:spPr>
          <a:xfrm>
            <a:off x="393700" y="229285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幼儿道路交通安全</a:t>
            </a:r>
            <a:r>
              <a:rPr lang="en-US" altLang="zh-CN" sz="36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PPT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E9C670-EDE9-47E6-A947-E3E304942E85}"/>
              </a:ext>
            </a:extLst>
          </p:cNvPr>
          <p:cNvSpPr txBox="1"/>
          <p:nvPr/>
        </p:nvSpPr>
        <p:spPr>
          <a:xfrm>
            <a:off x="4127500" y="4288646"/>
            <a:ext cx="460895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组国花朵    快乐成长</a:t>
            </a:r>
            <a:endParaRPr lang="en-US" altLang="zh-CN" sz="3600" dirty="0">
              <a:solidFill>
                <a:srgbClr val="FF0000"/>
              </a:solidFill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</p:txBody>
      </p:sp>
      <p:pic>
        <p:nvPicPr>
          <p:cNvPr id="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A4D76CE4-606B-4602-BEA7-28300016F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9725" y="-120967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55659" y="749018"/>
            <a:ext cx="2457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汇报人：千库网   时间：</a:t>
            </a:r>
            <a:r>
              <a:rPr lang="en-US" altLang="zh-CN" sz="1200" dirty="0"/>
              <a:t>XX</a:t>
            </a:r>
            <a:r>
              <a:rPr lang="zh-CN" altLang="en-US" sz="1200" dirty="0"/>
              <a:t>年</a:t>
            </a:r>
            <a:r>
              <a:rPr lang="en-US" altLang="zh-CN" sz="1200" dirty="0"/>
              <a:t>XX</a:t>
            </a:r>
            <a:r>
              <a:rPr lang="zh-CN" altLang="en-US" sz="1200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581433124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CDE201-E850-4FB5-8D4C-07D4D76B4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4" y1="35500" x2="7209" y2="91500"/>
                        <a14:foregroundMark x1="11196" y1="60500" x2="11503" y2="93000"/>
                        <a14:foregroundMark x1="1994" y1="84500" x2="96626" y2="81500"/>
                        <a14:foregroundMark x1="98466" y1="90500" x2="767" y2="93000"/>
                        <a14:foregroundMark x1="1687" y1="76500" x2="99233" y2="73500"/>
                        <a14:foregroundMark x1="1380" y1="78500" x2="3988" y2="32500"/>
                        <a14:foregroundMark x1="11196" y1="58500" x2="7209" y2="85500"/>
                        <a14:foregroundMark x1="26074" y1="55500" x2="19479" y2="99500"/>
                        <a14:foregroundMark x1="84509" y1="59500" x2="78374" y2="97000"/>
                        <a14:foregroundMark x1="54908" y1="54500" x2="56135" y2="80500"/>
                        <a14:foregroundMark x1="56288" y1="54500" x2="51380" y2="83000"/>
                        <a14:foregroundMark x1="53528" y1="53000" x2="62270" y2="87500"/>
                        <a14:backgroundMark x1="10890" y1="12500" x2="24387" y2="23500"/>
                        <a14:backgroundMark x1="1534" y1="12500" x2="99847" y2="15000"/>
                        <a14:backgroundMark x1="48773" y1="27500" x2="99693" y2="25000"/>
                        <a14:backgroundMark x1="49540" y1="39000" x2="56902" y2="43500"/>
                        <a14:backgroundMark x1="60890" y1="61500" x2="57515" y2="5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24100"/>
            <a:ext cx="9191244" cy="281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EA82DE8-C835-4FB5-A915-059FF15C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134" y1="62451" x2="11134" y2="62451"/>
                        <a14:foregroundMark x1="9897" y1="66008" x2="9897" y2="66008"/>
                        <a14:foregroundMark x1="53814" y1="44664" x2="53814" y2="44664"/>
                        <a14:foregroundMark x1="53196" y1="67984" x2="53196" y2="67984"/>
                        <a14:foregroundMark x1="49278" y1="64032" x2="50722" y2="71146"/>
                        <a14:foregroundMark x1="48041" y1="46245" x2="45773" y2="55336"/>
                        <a14:foregroundMark x1="71340" y1="39130" x2="71340" y2="39130"/>
                        <a14:foregroundMark x1="76907" y1="49012" x2="76907" y2="49012"/>
                        <a14:foregroundMark x1="86598" y1="38340" x2="86598" y2="38340"/>
                        <a14:foregroundMark x1="84948" y1="59684" x2="83093" y2="68775"/>
                        <a14:foregroundMark x1="9897" y1="83794" x2="9897" y2="83794"/>
                        <a14:foregroundMark x1="91546" y1="52569" x2="87423" y2="56917"/>
                        <a14:foregroundMark x1="20000" y1="90909" x2="20000" y2="90909"/>
                        <a14:backgroundMark x1="88866" y1="51383" x2="88866" y2="51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625620"/>
            <a:ext cx="4991100" cy="26036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3BB468-343D-4CF2-830E-9246F94A0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1475"/>
            <a:ext cx="2273953" cy="11809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009608B-4FC1-489A-8DBE-4C825ECE2CFF}"/>
              </a:ext>
            </a:extLst>
          </p:cNvPr>
          <p:cNvSpPr txBox="1"/>
          <p:nvPr/>
        </p:nvSpPr>
        <p:spPr>
          <a:xfrm>
            <a:off x="1800225" y="1671513"/>
            <a:ext cx="4867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严禁在行车道、桥梁、隧道上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追逐、玩耍、打闹。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54587-3515-43E9-BDE1-9E3D09657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426" y="-1"/>
            <a:ext cx="2495550" cy="12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7715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830406-D896-42C4-98C7-4679E632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87">
                        <a14:backgroundMark x1="33747" y1="15152" x2="33747" y2="15152"/>
                        <a14:backgroundMark x1="60882" y1="14325" x2="60882" y2="14325"/>
                        <a14:backgroundMark x1="57576" y1="13085" x2="57576" y2="13085"/>
                        <a14:backgroundMark x1="54270" y1="11983" x2="54270" y2="11983"/>
                        <a14:backgroundMark x1="40496" y1="12397" x2="40496" y2="12397"/>
                        <a14:backgroundMark x1="43113" y1="10606" x2="43113" y2="10606"/>
                        <a14:backgroundMark x1="45317" y1="10882" x2="45317" y2="10882"/>
                        <a14:backgroundMark x1="48209" y1="10882" x2="48209" y2="10882"/>
                        <a14:backgroundMark x1="47934" y1="83471" x2="47934" y2="83471"/>
                        <a14:backgroundMark x1="53030" y1="94490" x2="53030" y2="94490"/>
                        <a14:backgroundMark x1="61846" y1="72727" x2="61846" y2="72727"/>
                        <a14:backgroundMark x1="65978" y1="67631" x2="65978" y2="676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04775"/>
            <a:ext cx="2776537" cy="27765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0ADD66-BE25-4B83-A6C2-85FF9E882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59" y1="56716" x2="7774" y2="95522"/>
                        <a14:foregroundMark x1="6402" y1="77861" x2="2439" y2="95274"/>
                        <a14:foregroundMark x1="33994" y1="94279" x2="21341" y2="99502"/>
                        <a14:foregroundMark x1="88872" y1="70149" x2="84756" y2="99502"/>
                        <a14:foregroundMark x1="70884" y1="45522" x2="67073" y2="40299"/>
                      </a14:backgroundRemoval>
                    </a14:imgEffect>
                  </a14:imgLayer>
                </a14:imgProps>
              </a:ext>
            </a:extLst>
          </a:blip>
          <a:srcRect l="1042"/>
          <a:stretch/>
        </p:blipFill>
        <p:spPr>
          <a:xfrm>
            <a:off x="0" y="-10541"/>
            <a:ext cx="9144000" cy="51540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D0140FB-3998-452C-B57D-B9DCC85DE30D}"/>
              </a:ext>
            </a:extLst>
          </p:cNvPr>
          <p:cNvSpPr txBox="1"/>
          <p:nvPr/>
        </p:nvSpPr>
        <p:spPr>
          <a:xfrm>
            <a:off x="2314575" y="766638"/>
            <a:ext cx="558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禁止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穿越、攀登、跨越道路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隔离栏</a:t>
            </a:r>
          </a:p>
        </p:txBody>
      </p:sp>
    </p:spTree>
    <p:extLst>
      <p:ext uri="{BB962C8B-B14F-4D97-AF65-F5344CB8AC3E}">
        <p14:creationId xmlns:p14="http://schemas.microsoft.com/office/powerpoint/2010/main" val="374419499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172099-7A39-4984-A91F-CAC1829A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197" y1="61389" x2="67868" y2="70556"/>
                        <a14:foregroundMark x1="41223" y1="61944" x2="44514" y2="99722"/>
                        <a14:foregroundMark x1="98903" y1="88889" x2="157" y2="92778"/>
                        <a14:foregroundMark x1="70690" y1="58611" x2="64420" y2="67222"/>
                        <a14:foregroundMark x1="75862" y1="84722" x2="67241" y2="84444"/>
                        <a14:foregroundMark x1="99530" y1="96944" x2="157" y2="98056"/>
                        <a14:foregroundMark x1="27429" y1="88889" x2="11442" y2="88333"/>
                        <a14:foregroundMark x1="70376" y1="70556" x2="70219" y2="88333"/>
                        <a14:backgroundMark x1="40282" y1="16944" x2="74451" y2="16944"/>
                        <a14:backgroundMark x1="34326" y1="8333" x2="89812" y2="36667"/>
                        <a14:backgroundMark x1="93260" y1="10278" x2="38401" y2="45833"/>
                        <a14:backgroundMark x1="98276" y1="3056" x2="1411" y2="4167"/>
                        <a14:backgroundMark x1="98276" y1="15556" x2="7210" y2="8611"/>
                        <a14:backgroundMark x1="16614" y1="9444" x2="157" y2="12500"/>
                        <a14:backgroundMark x1="14107" y1="12500" x2="470" y2="23889"/>
                        <a14:backgroundMark x1="43260" y1="11667" x2="24765" y2="30278"/>
                        <a14:backgroundMark x1="95611" y1="13333" x2="92006" y2="75278"/>
                        <a14:backgroundMark x1="91223" y1="25556" x2="84169" y2="85833"/>
                        <a14:backgroundMark x1="85580" y1="26111" x2="81818" y2="84722"/>
                        <a14:backgroundMark x1="83072" y1="27778" x2="78527" y2="77500"/>
                        <a14:backgroundMark x1="80094" y1="28056" x2="75862" y2="62500"/>
                        <a14:backgroundMark x1="75392" y1="23611" x2="63793" y2="57500"/>
                        <a14:backgroundMark x1="65361" y1="26111" x2="58464" y2="55278"/>
                        <a14:backgroundMark x1="3605" y1="14167" x2="3918" y2="76667"/>
                        <a14:backgroundMark x1="20063" y1="19722" x2="20063" y2="19722"/>
                        <a14:backgroundMark x1="22727" y1="20000" x2="18182" y2="24444"/>
                        <a14:backgroundMark x1="22727" y1="16111" x2="15204" y2="16667"/>
                        <a14:backgroundMark x1="21317" y1="31389" x2="20063" y2="30556"/>
                        <a14:backgroundMark x1="23354" y1="36389" x2="21944" y2="36389"/>
                      </a14:backgroundRemoval>
                    </a14:imgEffect>
                  </a14:imgLayer>
                </a14:imgProps>
              </a:ext>
            </a:extLst>
          </a:blip>
          <a:srcRect l="31250"/>
          <a:stretch/>
        </p:blipFill>
        <p:spPr>
          <a:xfrm>
            <a:off x="3000374" y="0"/>
            <a:ext cx="6143625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67AE6B-5944-40D2-875A-4F8F34690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08" y1="35340" x2="28436" y2="35146"/>
                        <a14:foregroundMark x1="28436" y1="35146" x2="68720" y2="35146"/>
                        <a14:foregroundMark x1="30806" y1="48544" x2="64692" y2="47573"/>
                        <a14:foregroundMark x1="61137" y1="60971" x2="31280" y2="61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000" y="238125"/>
            <a:ext cx="4019550" cy="4905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1F2ECB-EF92-4CCC-8341-BE5C62EE9DD9}"/>
              </a:ext>
            </a:extLst>
          </p:cNvPr>
          <p:cNvSpPr txBox="1"/>
          <p:nvPr/>
        </p:nvSpPr>
        <p:spPr>
          <a:xfrm>
            <a:off x="3400425" y="96666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不能在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铁路道轨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上行走、玩耍。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也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不能横穿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铁路和钻火车。</a:t>
            </a:r>
          </a:p>
        </p:txBody>
      </p:sp>
    </p:spTree>
    <p:extLst>
      <p:ext uri="{BB962C8B-B14F-4D97-AF65-F5344CB8AC3E}">
        <p14:creationId xmlns:p14="http://schemas.microsoft.com/office/powerpoint/2010/main" val="16834947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249E729-F513-4E91-B6ED-1A9F0B02F774}"/>
              </a:ext>
            </a:extLst>
          </p:cNvPr>
          <p:cNvGrpSpPr/>
          <p:nvPr/>
        </p:nvGrpSpPr>
        <p:grpSpPr>
          <a:xfrm>
            <a:off x="577852" y="-119291"/>
            <a:ext cx="4749798" cy="4635345"/>
            <a:chOff x="577852" y="-119291"/>
            <a:chExt cx="4749798" cy="463534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B9A69D6-817B-4D80-A655-F2D9549C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70" r="100000">
                          <a14:foregroundMark x1="63304" y1="84167" x2="63304" y2="84167"/>
                          <a14:foregroundMark x1="61217" y1="85556" x2="61217" y2="85556"/>
                          <a14:foregroundMark x1="66783" y1="90000" x2="66783" y2="90000"/>
                          <a14:foregroundMark x1="57913" y1="22778" x2="57913" y2="22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852" y="-119291"/>
              <a:ext cx="4749798" cy="463534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09ECEA3-F32E-4AE5-9454-8DB00F926E1E}"/>
                </a:ext>
              </a:extLst>
            </p:cNvPr>
            <p:cNvSpPr txBox="1"/>
            <p:nvPr/>
          </p:nvSpPr>
          <p:spPr>
            <a:xfrm>
              <a:off x="1543390" y="1585172"/>
              <a:ext cx="3174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/>
                <a:t>乘车安全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548DBB4-A57C-49C6-B6AD-7A05F2D55B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997" r="3500" b="24035"/>
          <a:stretch/>
        </p:blipFill>
        <p:spPr>
          <a:xfrm>
            <a:off x="1" y="3314700"/>
            <a:ext cx="9144000" cy="1828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9090E2-E102-43D2-90C0-2F50A904F9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704" y1="25130" x2="44704" y2="25130"/>
                        <a14:foregroundMark x1="47508" y1="37306" x2="47508" y2="37306"/>
                        <a14:foregroundMark x1="49533" y1="39119" x2="49533" y2="39119"/>
                        <a14:foregroundMark x1="35358" y1="30052" x2="35358" y2="30052"/>
                      </a14:backgroundRemoval>
                    </a14:imgEffect>
                  </a14:imgLayer>
                </a14:imgProps>
              </a:ext>
            </a:extLst>
          </a:blip>
          <a:srcRect l="2492" t="7420" r="8879" b="6311"/>
          <a:stretch/>
        </p:blipFill>
        <p:spPr>
          <a:xfrm rot="1611921">
            <a:off x="5076467" y="1321946"/>
            <a:ext cx="4054959" cy="23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3244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6B6285-70D0-4CA7-ACF9-966C1F50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90F0BB-3B44-4EF8-AB3F-4E56D2DE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839" y1="31910" x2="49155" y2="44975"/>
                        <a14:foregroundMark x1="76959" y1="55528" x2="88479" y2="68090"/>
                        <a14:foregroundMark x1="66513" y1="47739" x2="64363" y2="73116"/>
                        <a14:foregroundMark x1="80184" y1="56030" x2="75422" y2="55025"/>
                        <a14:foregroundMark x1="33180" y1="18844" x2="25346" y2="90452"/>
                        <a14:foregroundMark x1="36098" y1="56030" x2="27189" y2="72613"/>
                        <a14:foregroundMark x1="20584" y1="55528" x2="13825" y2="52010"/>
                        <a14:foregroundMark x1="12596" y1="50754" x2="6144" y2="41206"/>
                        <a14:foregroundMark x1="33333" y1="53015" x2="29647" y2="68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785" y="2222500"/>
            <a:ext cx="4422215" cy="2921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DF6B895-5DB0-471F-A028-E3AC07DE12CF}"/>
              </a:ext>
            </a:extLst>
          </p:cNvPr>
          <p:cNvSpPr/>
          <p:nvPr/>
        </p:nvSpPr>
        <p:spPr>
          <a:xfrm>
            <a:off x="215247" y="1092200"/>
            <a:ext cx="4291292" cy="33782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9629A8-CBAD-4366-8B3E-4DB0369BEBFB}"/>
              </a:ext>
            </a:extLst>
          </p:cNvPr>
          <p:cNvSpPr txBox="1"/>
          <p:nvPr/>
        </p:nvSpPr>
        <p:spPr>
          <a:xfrm>
            <a:off x="1345230" y="7382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670F5D-0152-44AA-A4B4-CA01585D8B1C}"/>
              </a:ext>
            </a:extLst>
          </p:cNvPr>
          <p:cNvSpPr txBox="1"/>
          <p:nvPr/>
        </p:nvSpPr>
        <p:spPr>
          <a:xfrm>
            <a:off x="393700" y="1446143"/>
            <a:ext cx="3775393" cy="23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据有关调查显示，我国小中学生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因意外死亡的人数平均每天就有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四十多人，这意味着每天就有一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个班级的学生消失！触目惊心的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数字给我们敲响了安全警钟！</a:t>
            </a:r>
          </a:p>
        </p:txBody>
      </p:sp>
    </p:spTree>
    <p:extLst>
      <p:ext uri="{BB962C8B-B14F-4D97-AF65-F5344CB8AC3E}">
        <p14:creationId xmlns:p14="http://schemas.microsoft.com/office/powerpoint/2010/main" val="2057164513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70C015-6787-4C78-BEB1-21EB40B88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75" y1="94373" x2="96018" y2="95141"/>
                        <a14:foregroundMark x1="96608" y1="98210" x2="1180" y2="98210"/>
                        <a14:foregroundMark x1="50737" y1="78005" x2="22861" y2="93606"/>
                        <a14:foregroundMark x1="48525" y1="78005" x2="31711" y2="72634"/>
                        <a14:foregroundMark x1="50737" y1="73146" x2="38938" y2="73913"/>
                        <a14:foregroundMark x1="23451" y1="68542" x2="29056" y2="86189"/>
                        <a14:foregroundMark x1="11062" y1="70077" x2="13864" y2="86957"/>
                        <a14:foregroundMark x1="13127" y1="78517" x2="8260" y2="89003"/>
                        <a14:foregroundMark x1="72566" y1="64706" x2="61652" y2="93606"/>
                        <a14:foregroundMark x1="61504" y1="85934" x2="91740" y2="90026"/>
                        <a14:foregroundMark x1="92920" y1="72890" x2="67257" y2="76726"/>
                        <a14:foregroundMark x1="87316" y1="78517" x2="72124" y2="80051"/>
                        <a14:foregroundMark x1="91445" y1="68798" x2="66962" y2="67519"/>
                        <a14:foregroundMark x1="66962" y1="66752" x2="65634" y2="82353"/>
                        <a14:foregroundMark x1="74779" y1="80051" x2="65487" y2="92072"/>
                        <a14:foregroundMark x1="48673" y1="80051" x2="31858" y2="80563"/>
                        <a14:foregroundMark x1="29941" y1="87468" x2="17404" y2="87724"/>
                        <a14:foregroundMark x1="88938" y1="28900" x2="88938" y2="28900"/>
                        <a14:foregroundMark x1="88938" y1="34015" x2="88938" y2="34015"/>
                        <a14:foregroundMark x1="83186" y1="30946" x2="83186" y2="30946"/>
                        <a14:foregroundMark x1="89676" y1="26343" x2="89676" y2="26343"/>
                        <a14:foregroundMark x1="90560" y1="27877" x2="90560" y2="27877"/>
                        <a14:foregroundMark x1="91593" y1="30691" x2="91593" y2="30691"/>
                        <a14:foregroundMark x1="92035" y1="34015" x2="92035" y2="34015"/>
                        <a14:foregroundMark x1="91298" y1="37084" x2="91298" y2="37084"/>
                        <a14:foregroundMark x1="89971" y1="38875" x2="89971" y2="38875"/>
                        <a14:foregroundMark x1="88496" y1="39898" x2="88496" y2="39898"/>
                        <a14:foregroundMark x1="86431" y1="40665" x2="86431" y2="40665"/>
                        <a14:foregroundMark x1="84808" y1="39898" x2="84808" y2="39898"/>
                        <a14:foregroundMark x1="25516" y1="76215" x2="21534" y2="92583"/>
                        <a14:foregroundMark x1="22271" y1="79540" x2="17109" y2="85166"/>
                        <a14:foregroundMark x1="17699" y1="84655" x2="7522" y2="77749"/>
                        <a14:foregroundMark x1="6785" y1="78261" x2="5310" y2="72379"/>
                        <a14:foregroundMark x1="13127" y1="68798" x2="10029" y2="71100"/>
                        <a14:foregroundMark x1="13274" y1="71100" x2="11947" y2="67775"/>
                        <a14:foregroundMark x1="10914" y1="70844" x2="9587" y2="70077"/>
                        <a14:foregroundMark x1="15192" y1="72890" x2="13569" y2="74936"/>
                        <a14:foregroundMark x1="23599" y1="68031" x2="20649" y2="72890"/>
                        <a14:backgroundMark x1="442" y1="5627" x2="98820" y2="8951"/>
                      </a14:backgroundRemoval>
                    </a14:imgEffect>
                  </a14:imgLayer>
                </a14:imgProps>
              </a:ext>
            </a:extLst>
          </a:blip>
          <a:srcRect l="1328" t="22634" r="3245"/>
          <a:stretch/>
        </p:blipFill>
        <p:spPr>
          <a:xfrm>
            <a:off x="0" y="901630"/>
            <a:ext cx="9144000" cy="42752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E90CD9-CAE0-4FBD-BD68-02FF117BC5EC}"/>
              </a:ext>
            </a:extLst>
          </p:cNvPr>
          <p:cNvSpPr txBox="1"/>
          <p:nvPr/>
        </p:nvSpPr>
        <p:spPr>
          <a:xfrm>
            <a:off x="590550" y="623763"/>
            <a:ext cx="5591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儿童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乘车建议使用安全座椅，或使用适合其身高、年龄的安全带。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不可以让家长抱着乘车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0785973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278CD5-1548-4978-86E8-6B7BDC80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489" y1="12083" x2="39932" y2="12083"/>
                        <a14:foregroundMark x1="60914" y1="11250" x2="47547" y2="23333"/>
                        <a14:foregroundMark x1="62944" y1="12083" x2="82234" y2="42500"/>
                        <a14:foregroundMark x1="82234" y1="11667" x2="72081" y2="35000"/>
                        <a14:foregroundMark x1="4230" y1="47083" x2="30795" y2="91667"/>
                        <a14:foregroundMark x1="4738" y1="91667" x2="30964" y2="47083"/>
                        <a14:foregroundMark x1="18782" y1="50417" x2="4738" y2="57500"/>
                        <a14:foregroundMark x1="15736" y1="48750" x2="7783" y2="48750"/>
                        <a14:foregroundMark x1="21151" y1="46667" x2="4399" y2="47083"/>
                        <a14:foregroundMark x1="4399" y1="47083" x2="4399" y2="90833"/>
                        <a14:foregroundMark x1="9475" y1="92500" x2="30964" y2="91667"/>
                        <a14:foregroundMark x1="30964" y1="91667" x2="30795" y2="47917"/>
                        <a14:foregroundMark x1="22504" y1="51667" x2="6599" y2="73750"/>
                        <a14:foregroundMark x1="67513" y1="46667" x2="67513" y2="95417"/>
                        <a14:foregroundMark x1="67513" y1="95417" x2="95431" y2="95000"/>
                        <a14:foregroundMark x1="95093" y1="95000" x2="95093" y2="47083"/>
                        <a14:foregroundMark x1="95093" y1="47083" x2="75465" y2="46250"/>
                        <a14:foregroundMark x1="94416" y1="49583" x2="68697" y2="65417"/>
                        <a14:foregroundMark x1="92555" y1="57917" x2="80203" y2="88750"/>
                        <a14:backgroundMark x1="27411" y1="95000" x2="21997" y2="96250"/>
                        <a14:backgroundMark x1="27242" y1="94167" x2="22335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569" y="199494"/>
            <a:ext cx="8632864" cy="35057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10B70-35B8-43E6-AF4E-AE169B784D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997" r="3500" b="24035"/>
          <a:stretch/>
        </p:blipFill>
        <p:spPr>
          <a:xfrm>
            <a:off x="1" y="3314700"/>
            <a:ext cx="9144000" cy="18288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E12C74-A344-49B5-84AB-1A098B84056F}"/>
              </a:ext>
            </a:extLst>
          </p:cNvPr>
          <p:cNvSpPr txBox="1"/>
          <p:nvPr/>
        </p:nvSpPr>
        <p:spPr>
          <a:xfrm>
            <a:off x="3214688" y="2257160"/>
            <a:ext cx="271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儿童不要坐在副驾驶座位</a:t>
            </a:r>
          </a:p>
        </p:txBody>
      </p:sp>
    </p:spTree>
    <p:extLst>
      <p:ext uri="{BB962C8B-B14F-4D97-AF65-F5344CB8AC3E}">
        <p14:creationId xmlns:p14="http://schemas.microsoft.com/office/powerpoint/2010/main" val="921540326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DFD689-7AD1-4D1E-B86D-322B9186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936" t="3929" r="5462"/>
          <a:stretch/>
        </p:blipFill>
        <p:spPr>
          <a:xfrm flipH="1">
            <a:off x="0" y="520700"/>
            <a:ext cx="2413004" cy="33766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259085-5F83-4A25-9EE0-C493DDCE4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88">
                        <a14:foregroundMark x1="98750" y1="64615" x2="93906" y2="90385"/>
                        <a14:foregroundMark x1="99219" y1="8462" x2="97813" y2="12308"/>
                        <a14:backgroundMark x1="83906" y1="80385" x2="83906" y2="80385"/>
                        <a14:backgroundMark x1="81719" y1="79231" x2="81719" y2="79231"/>
                        <a14:backgroundMark x1="85469" y1="76923" x2="85469" y2="76923"/>
                        <a14:backgroundMark x1="98906" y1="14231" x2="98906" y2="1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28750"/>
            <a:ext cx="9144000" cy="3714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17DD5D-0433-4F91-A596-EC6981351B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362" y1="92071" x2="7447" y2="85113"/>
                        <a14:foregroundMark x1="17730" y1="77994" x2="7979" y2="74757"/>
                        <a14:foregroundMark x1="7270" y1="87379" x2="9929" y2="66181"/>
                        <a14:foregroundMark x1="8865" y1="71845" x2="8865" y2="49353"/>
                        <a14:foregroundMark x1="8865" y1="51294" x2="11879" y2="36731"/>
                        <a14:foregroundMark x1="11879" y1="38511" x2="10816" y2="23463"/>
                        <a14:foregroundMark x1="24645" y1="15534" x2="11879" y2="28964"/>
                        <a14:foregroundMark x1="38830" y1="15372" x2="24823" y2="32362"/>
                        <a14:foregroundMark x1="51950" y1="17314" x2="42199" y2="17314"/>
                        <a14:foregroundMark x1="18972" y1="14078" x2="13121" y2="19741"/>
                        <a14:foregroundMark x1="16135" y1="16990" x2="10461" y2="22492"/>
                        <a14:foregroundMark x1="18262" y1="14887" x2="78901" y2="14887"/>
                        <a14:foregroundMark x1="73050" y1="81553" x2="89007" y2="92071"/>
                        <a14:foregroundMark x1="91312" y1="85922" x2="69504" y2="94984"/>
                        <a14:foregroundMark x1="89007" y1="93042" x2="79965" y2="96117"/>
                        <a14:foregroundMark x1="75177" y1="90939" x2="74291" y2="83981"/>
                        <a14:foregroundMark x1="92199" y1="20065" x2="91312" y2="32848"/>
                        <a14:foregroundMark x1="92553" y1="22006" x2="92553" y2="29612"/>
                        <a14:foregroundMark x1="91667" y1="34790" x2="93617" y2="41262"/>
                        <a14:foregroundMark x1="93262" y1="40291" x2="92021" y2="50809"/>
                        <a14:foregroundMark x1="92553" y1="50162" x2="93085" y2="62783"/>
                        <a14:foregroundMark x1="93262" y1="62298" x2="94326" y2="70388"/>
                        <a14:foregroundMark x1="11525" y1="19256" x2="10284" y2="21521"/>
                        <a14:foregroundMark x1="92199" y1="22168" x2="87943" y2="15534"/>
                        <a14:foregroundMark x1="92730" y1="20550" x2="91667" y2="18770"/>
                        <a14:foregroundMark x1="89539" y1="15534" x2="50000" y2="13269"/>
                        <a14:foregroundMark x1="86525" y1="13592" x2="64007" y2="15049"/>
                        <a14:foregroundMark x1="89716" y1="14887" x2="85106" y2="13592"/>
                        <a14:foregroundMark x1="47518" y1="13592" x2="19681" y2="14887"/>
                        <a14:foregroundMark x1="68085" y1="84466" x2="81915" y2="94013"/>
                        <a14:backgroundMark x1="7801" y1="7605" x2="2837" y2="87864"/>
                        <a14:backgroundMark x1="15603" y1="7929" x2="83511" y2="7929"/>
                      </a14:backgroundRemoval>
                    </a14:imgEffect>
                  </a14:imgLayer>
                </a14:imgProps>
              </a:ext>
            </a:extLst>
          </a:blip>
          <a:srcRect l="4438" t="8406" r="3133"/>
          <a:stretch/>
        </p:blipFill>
        <p:spPr>
          <a:xfrm>
            <a:off x="2197100" y="0"/>
            <a:ext cx="5181600" cy="4533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819931D-1D48-4259-A76C-895CE0265336}"/>
              </a:ext>
            </a:extLst>
          </p:cNvPr>
          <p:cNvSpPr txBox="1"/>
          <p:nvPr/>
        </p:nvSpPr>
        <p:spPr>
          <a:xfrm>
            <a:off x="2691813" y="954385"/>
            <a:ext cx="4301177" cy="294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走人行横道，靠路右边走。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走人行横道、天桥，不随意横穿马路。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注意道路和车辆信号，服从交通管理。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不在车行道、桥梁、隧道上追逐、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玩耍、打闹。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不能穿越、攀登、跨越道路隔离栏。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不要在铁路道轨上行走、玩耍、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横穿铁路和钻火车。</a:t>
            </a:r>
          </a:p>
        </p:txBody>
      </p:sp>
    </p:spTree>
    <p:extLst>
      <p:ext uri="{BB962C8B-B14F-4D97-AF65-F5344CB8AC3E}">
        <p14:creationId xmlns:p14="http://schemas.microsoft.com/office/powerpoint/2010/main" val="3107274290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914D6A-E8AA-48C8-A799-78755456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448353"/>
            <a:ext cx="7466013" cy="43649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36BA4F-3BBF-4C30-97BF-CADE1A08FC03}"/>
              </a:ext>
            </a:extLst>
          </p:cNvPr>
          <p:cNvSpPr txBox="1"/>
          <p:nvPr/>
        </p:nvSpPr>
        <p:spPr>
          <a:xfrm>
            <a:off x="4535368" y="42037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走人行横道，靠路右边走。</a:t>
            </a:r>
          </a:p>
        </p:txBody>
      </p:sp>
    </p:spTree>
    <p:extLst>
      <p:ext uri="{BB962C8B-B14F-4D97-AF65-F5344CB8AC3E}">
        <p14:creationId xmlns:p14="http://schemas.microsoft.com/office/powerpoint/2010/main" val="2286956879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8F2E86-3A3C-4A4B-B4F3-BCBA6458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B158242-76D5-4A32-ACA1-D17184AF0332}"/>
              </a:ext>
            </a:extLst>
          </p:cNvPr>
          <p:cNvSpPr txBox="1"/>
          <p:nvPr/>
        </p:nvSpPr>
        <p:spPr>
          <a:xfrm>
            <a:off x="381000" y="177800"/>
            <a:ext cx="356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不随意横穿马路。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C992B3-C525-4084-889C-A9F22ACF5EE6}"/>
              </a:ext>
            </a:extLst>
          </p:cNvPr>
          <p:cNvSpPr txBox="1"/>
          <p:nvPr/>
        </p:nvSpPr>
        <p:spPr>
          <a:xfrm>
            <a:off x="5461000" y="939800"/>
            <a:ext cx="279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请走人行横道</a:t>
            </a:r>
          </a:p>
        </p:txBody>
      </p:sp>
    </p:spTree>
    <p:extLst>
      <p:ext uri="{BB962C8B-B14F-4D97-AF65-F5344CB8AC3E}">
        <p14:creationId xmlns:p14="http://schemas.microsoft.com/office/powerpoint/2010/main" val="566371922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6B6285-70D0-4CA7-ACF9-966C1F50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90F0BB-3B44-4EF8-AB3F-4E56D2DE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839" y1="31910" x2="49155" y2="44975"/>
                        <a14:foregroundMark x1="76959" y1="55528" x2="88479" y2="68090"/>
                        <a14:foregroundMark x1="66513" y1="47739" x2="64363" y2="73116"/>
                        <a14:foregroundMark x1="80184" y1="56030" x2="75422" y2="55025"/>
                        <a14:foregroundMark x1="33180" y1="18844" x2="25346" y2="90452"/>
                        <a14:foregroundMark x1="36098" y1="56030" x2="27189" y2="72613"/>
                        <a14:foregroundMark x1="20584" y1="55528" x2="13825" y2="52010"/>
                        <a14:foregroundMark x1="12596" y1="50754" x2="6144" y2="41206"/>
                        <a14:foregroundMark x1="33333" y1="53015" x2="29647" y2="68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785" y="2222500"/>
            <a:ext cx="4422215" cy="2921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DF6B895-5DB0-471F-A028-E3AC07DE12CF}"/>
              </a:ext>
            </a:extLst>
          </p:cNvPr>
          <p:cNvSpPr/>
          <p:nvPr/>
        </p:nvSpPr>
        <p:spPr>
          <a:xfrm>
            <a:off x="215247" y="1092200"/>
            <a:ext cx="4291292" cy="33782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9629A8-CBAD-4366-8B3E-4DB0369BEBFB}"/>
              </a:ext>
            </a:extLst>
          </p:cNvPr>
          <p:cNvSpPr txBox="1"/>
          <p:nvPr/>
        </p:nvSpPr>
        <p:spPr>
          <a:xfrm>
            <a:off x="1345230" y="7382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670F5D-0152-44AA-A4B4-CA01585D8B1C}"/>
              </a:ext>
            </a:extLst>
          </p:cNvPr>
          <p:cNvSpPr txBox="1"/>
          <p:nvPr/>
        </p:nvSpPr>
        <p:spPr>
          <a:xfrm>
            <a:off x="393700" y="1446143"/>
            <a:ext cx="3775393" cy="23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据有关调查显示，我国小中学生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因意外死亡的人数平均每天就有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四十多人，这意味着每天就有一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个班级的学生消失！触目惊心的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数字给我们敲响了安全警钟！</a:t>
            </a:r>
          </a:p>
        </p:txBody>
      </p:sp>
    </p:spTree>
    <p:extLst>
      <p:ext uri="{BB962C8B-B14F-4D97-AF65-F5344CB8AC3E}">
        <p14:creationId xmlns:p14="http://schemas.microsoft.com/office/powerpoint/2010/main" val="2672852083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3A5B7F-F702-4948-8F82-5004A867B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" t="3951" r="5728"/>
          <a:stretch/>
        </p:blipFill>
        <p:spPr>
          <a:xfrm>
            <a:off x="0" y="203199"/>
            <a:ext cx="3175001" cy="49403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B41F15-26B7-4B2D-9DF9-3D2CD4C4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7" y="1435100"/>
            <a:ext cx="5285336" cy="3708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CC0322-A9EF-484A-8308-25E9A0535F20}"/>
              </a:ext>
            </a:extLst>
          </p:cNvPr>
          <p:cNvSpPr txBox="1"/>
          <p:nvPr/>
        </p:nvSpPr>
        <p:spPr>
          <a:xfrm>
            <a:off x="2578100" y="5063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注意道路和车辆信号，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 服从交通管理</a:t>
            </a:r>
          </a:p>
        </p:txBody>
      </p:sp>
    </p:spTree>
    <p:extLst>
      <p:ext uri="{BB962C8B-B14F-4D97-AF65-F5344CB8AC3E}">
        <p14:creationId xmlns:p14="http://schemas.microsoft.com/office/powerpoint/2010/main" val="333082389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10D958-6CE0-4D89-86CB-DDACA72B5A68}"/>
              </a:ext>
            </a:extLst>
          </p:cNvPr>
          <p:cNvSpPr/>
          <p:nvPr/>
        </p:nvSpPr>
        <p:spPr>
          <a:xfrm>
            <a:off x="-1" y="0"/>
            <a:ext cx="9144000" cy="147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ECF4FD"/>
              </a:gs>
              <a:gs pos="83000">
                <a:srgbClr val="ECF4FD"/>
              </a:gs>
              <a:gs pos="100000">
                <a:srgbClr val="ECF4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0A26A9-A159-4FC6-A3E3-98E8489DD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"/>
          <a:stretch/>
        </p:blipFill>
        <p:spPr>
          <a:xfrm>
            <a:off x="-1" y="1473200"/>
            <a:ext cx="9147517" cy="36702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F8DAAB-B078-4C46-9B17-D24D0CA6A431}"/>
              </a:ext>
            </a:extLst>
          </p:cNvPr>
          <p:cNvSpPr txBox="1"/>
          <p:nvPr/>
        </p:nvSpPr>
        <p:spPr>
          <a:xfrm>
            <a:off x="273049" y="888425"/>
            <a:ext cx="429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有秩序的排队等待校车</a:t>
            </a:r>
          </a:p>
        </p:txBody>
      </p:sp>
    </p:spTree>
    <p:extLst>
      <p:ext uri="{BB962C8B-B14F-4D97-AF65-F5344CB8AC3E}">
        <p14:creationId xmlns:p14="http://schemas.microsoft.com/office/powerpoint/2010/main" val="4273739251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CDE201-E850-4FB5-8D4C-07D4D76B4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4" y1="35500" x2="7209" y2="91500"/>
                        <a14:foregroundMark x1="11196" y1="60500" x2="11503" y2="93000"/>
                        <a14:foregroundMark x1="1994" y1="84500" x2="96626" y2="81500"/>
                        <a14:foregroundMark x1="98466" y1="90500" x2="767" y2="93000"/>
                        <a14:foregroundMark x1="1687" y1="76500" x2="99233" y2="73500"/>
                        <a14:foregroundMark x1="1380" y1="78500" x2="3988" y2="32500"/>
                        <a14:foregroundMark x1="11196" y1="58500" x2="7209" y2="85500"/>
                        <a14:foregroundMark x1="26074" y1="55500" x2="19479" y2="99500"/>
                        <a14:foregroundMark x1="84509" y1="59500" x2="78374" y2="97000"/>
                        <a14:foregroundMark x1="54908" y1="54500" x2="56135" y2="80500"/>
                        <a14:foregroundMark x1="56288" y1="54500" x2="51380" y2="83000"/>
                        <a14:foregroundMark x1="53528" y1="53000" x2="62270" y2="87500"/>
                        <a14:backgroundMark x1="10890" y1="12500" x2="24387" y2="23500"/>
                        <a14:backgroundMark x1="1534" y1="12500" x2="99847" y2="15000"/>
                        <a14:backgroundMark x1="48773" y1="27500" x2="99693" y2="25000"/>
                        <a14:backgroundMark x1="49540" y1="39000" x2="56902" y2="43500"/>
                        <a14:backgroundMark x1="60890" y1="61500" x2="57515" y2="5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24100"/>
            <a:ext cx="9191244" cy="281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EA82DE8-C835-4FB5-A915-059FF15C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134" y1="62451" x2="11134" y2="62451"/>
                        <a14:foregroundMark x1="9897" y1="66008" x2="9897" y2="66008"/>
                        <a14:foregroundMark x1="53814" y1="44664" x2="53814" y2="44664"/>
                        <a14:foregroundMark x1="53196" y1="67984" x2="53196" y2="67984"/>
                        <a14:foregroundMark x1="49278" y1="64032" x2="50722" y2="71146"/>
                        <a14:foregroundMark x1="48041" y1="46245" x2="45773" y2="55336"/>
                        <a14:foregroundMark x1="71340" y1="39130" x2="71340" y2="39130"/>
                        <a14:foregroundMark x1="76907" y1="49012" x2="76907" y2="49012"/>
                        <a14:foregroundMark x1="86598" y1="38340" x2="86598" y2="38340"/>
                        <a14:foregroundMark x1="84948" y1="59684" x2="83093" y2="68775"/>
                        <a14:foregroundMark x1="9897" y1="83794" x2="9897" y2="83794"/>
                        <a14:foregroundMark x1="91546" y1="52569" x2="87423" y2="56917"/>
                        <a14:foregroundMark x1="20000" y1="90909" x2="20000" y2="90909"/>
                        <a14:backgroundMark x1="88866" y1="51383" x2="88866" y2="51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625620"/>
            <a:ext cx="4991100" cy="26036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3BB468-343D-4CF2-830E-9246F94A0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1475"/>
            <a:ext cx="2273953" cy="11809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009608B-4FC1-489A-8DBE-4C825ECE2CFF}"/>
              </a:ext>
            </a:extLst>
          </p:cNvPr>
          <p:cNvSpPr txBox="1"/>
          <p:nvPr/>
        </p:nvSpPr>
        <p:spPr>
          <a:xfrm>
            <a:off x="1800225" y="1671513"/>
            <a:ext cx="4867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严禁在行车道、桥梁、隧道上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追逐、玩耍、打闹。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54587-3515-43E9-BDE1-9E3D09657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426" y="-1"/>
            <a:ext cx="2495550" cy="12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3249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830406-D896-42C4-98C7-4679E632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87">
                        <a14:backgroundMark x1="33747" y1="15152" x2="33747" y2="15152"/>
                        <a14:backgroundMark x1="60882" y1="14325" x2="60882" y2="14325"/>
                        <a14:backgroundMark x1="57576" y1="13085" x2="57576" y2="13085"/>
                        <a14:backgroundMark x1="54270" y1="11983" x2="54270" y2="11983"/>
                        <a14:backgroundMark x1="40496" y1="12397" x2="40496" y2="12397"/>
                        <a14:backgroundMark x1="43113" y1="10606" x2="43113" y2="10606"/>
                        <a14:backgroundMark x1="45317" y1="10882" x2="45317" y2="10882"/>
                        <a14:backgroundMark x1="48209" y1="10882" x2="48209" y2="10882"/>
                        <a14:backgroundMark x1="47934" y1="83471" x2="47934" y2="83471"/>
                        <a14:backgroundMark x1="53030" y1="94490" x2="53030" y2="94490"/>
                        <a14:backgroundMark x1="61846" y1="72727" x2="61846" y2="72727"/>
                        <a14:backgroundMark x1="65978" y1="67631" x2="65978" y2="676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04775"/>
            <a:ext cx="2776537" cy="27765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0ADD66-BE25-4B83-A6C2-85FF9E882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59" y1="56716" x2="7774" y2="95522"/>
                        <a14:foregroundMark x1="6402" y1="77861" x2="2439" y2="95274"/>
                        <a14:foregroundMark x1="33994" y1="94279" x2="21341" y2="99502"/>
                        <a14:foregroundMark x1="88872" y1="70149" x2="84756" y2="99502"/>
                        <a14:foregroundMark x1="70884" y1="45522" x2="67073" y2="40299"/>
                      </a14:backgroundRemoval>
                    </a14:imgEffect>
                  </a14:imgLayer>
                </a14:imgProps>
              </a:ext>
            </a:extLst>
          </a:blip>
          <a:srcRect l="1042"/>
          <a:stretch/>
        </p:blipFill>
        <p:spPr>
          <a:xfrm>
            <a:off x="0" y="-10541"/>
            <a:ext cx="9144000" cy="51540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D0140FB-3998-452C-B57D-B9DCC85DE30D}"/>
              </a:ext>
            </a:extLst>
          </p:cNvPr>
          <p:cNvSpPr txBox="1"/>
          <p:nvPr/>
        </p:nvSpPr>
        <p:spPr>
          <a:xfrm>
            <a:off x="2314575" y="766638"/>
            <a:ext cx="558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禁止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穿越、攀登、跨越道路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隔离栏</a:t>
            </a:r>
          </a:p>
        </p:txBody>
      </p:sp>
    </p:spTree>
    <p:extLst>
      <p:ext uri="{BB962C8B-B14F-4D97-AF65-F5344CB8AC3E}">
        <p14:creationId xmlns:p14="http://schemas.microsoft.com/office/powerpoint/2010/main" val="394746234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172099-7A39-4984-A91F-CAC1829A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197" y1="61389" x2="67868" y2="70556"/>
                        <a14:foregroundMark x1="41223" y1="61944" x2="44514" y2="99722"/>
                        <a14:foregroundMark x1="98903" y1="88889" x2="157" y2="92778"/>
                        <a14:foregroundMark x1="70690" y1="58611" x2="64420" y2="67222"/>
                        <a14:foregroundMark x1="75862" y1="84722" x2="67241" y2="84444"/>
                        <a14:foregroundMark x1="99530" y1="96944" x2="157" y2="98056"/>
                        <a14:foregroundMark x1="27429" y1="88889" x2="11442" y2="88333"/>
                        <a14:foregroundMark x1="70376" y1="70556" x2="70219" y2="88333"/>
                        <a14:backgroundMark x1="40282" y1="16944" x2="74451" y2="16944"/>
                        <a14:backgroundMark x1="34326" y1="8333" x2="89812" y2="36667"/>
                        <a14:backgroundMark x1="93260" y1="10278" x2="38401" y2="45833"/>
                        <a14:backgroundMark x1="98276" y1="3056" x2="1411" y2="4167"/>
                        <a14:backgroundMark x1="98276" y1="15556" x2="7210" y2="8611"/>
                        <a14:backgroundMark x1="16614" y1="9444" x2="157" y2="12500"/>
                        <a14:backgroundMark x1="14107" y1="12500" x2="470" y2="23889"/>
                        <a14:backgroundMark x1="43260" y1="11667" x2="24765" y2="30278"/>
                        <a14:backgroundMark x1="95611" y1="13333" x2="92006" y2="75278"/>
                        <a14:backgroundMark x1="91223" y1="25556" x2="84169" y2="85833"/>
                        <a14:backgroundMark x1="85580" y1="26111" x2="81818" y2="84722"/>
                        <a14:backgroundMark x1="83072" y1="27778" x2="78527" y2="77500"/>
                        <a14:backgroundMark x1="80094" y1="28056" x2="75862" y2="62500"/>
                        <a14:backgroundMark x1="75392" y1="23611" x2="63793" y2="57500"/>
                        <a14:backgroundMark x1="65361" y1="26111" x2="58464" y2="55278"/>
                        <a14:backgroundMark x1="3605" y1="14167" x2="3918" y2="76667"/>
                        <a14:backgroundMark x1="20063" y1="19722" x2="20063" y2="19722"/>
                        <a14:backgroundMark x1="22727" y1="20000" x2="18182" y2="24444"/>
                        <a14:backgroundMark x1="22727" y1="16111" x2="15204" y2="16667"/>
                        <a14:backgroundMark x1="21317" y1="31389" x2="20063" y2="30556"/>
                        <a14:backgroundMark x1="23354" y1="36389" x2="21944" y2="36389"/>
                      </a14:backgroundRemoval>
                    </a14:imgEffect>
                  </a14:imgLayer>
                </a14:imgProps>
              </a:ext>
            </a:extLst>
          </a:blip>
          <a:srcRect l="31250"/>
          <a:stretch/>
        </p:blipFill>
        <p:spPr>
          <a:xfrm>
            <a:off x="3000374" y="0"/>
            <a:ext cx="6143625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67AE6B-5944-40D2-875A-4F8F34690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08" y1="35340" x2="28436" y2="35146"/>
                        <a14:foregroundMark x1="28436" y1="35146" x2="68720" y2="35146"/>
                        <a14:foregroundMark x1="30806" y1="48544" x2="64692" y2="47573"/>
                        <a14:foregroundMark x1="61137" y1="60971" x2="31280" y2="61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000" y="238125"/>
            <a:ext cx="4019550" cy="4905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1F2ECB-EF92-4CCC-8341-BE5C62EE9DD9}"/>
              </a:ext>
            </a:extLst>
          </p:cNvPr>
          <p:cNvSpPr txBox="1"/>
          <p:nvPr/>
        </p:nvSpPr>
        <p:spPr>
          <a:xfrm>
            <a:off x="3400425" y="96666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不能在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铁路道轨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上行走、玩耍。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也</a:t>
            </a:r>
            <a:r>
              <a:rPr lang="zh-CN" altLang="en-US" sz="28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不能横穿</a:t>
            </a:r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铁路和钻火车。</a:t>
            </a:r>
          </a:p>
        </p:txBody>
      </p:sp>
    </p:spTree>
    <p:extLst>
      <p:ext uri="{BB962C8B-B14F-4D97-AF65-F5344CB8AC3E}">
        <p14:creationId xmlns:p14="http://schemas.microsoft.com/office/powerpoint/2010/main" val="155285544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6B6285-70D0-4CA7-ACF9-966C1F50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90F0BB-3B44-4EF8-AB3F-4E56D2DE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839" y1="31910" x2="49155" y2="44975"/>
                        <a14:foregroundMark x1="76959" y1="55528" x2="88479" y2="68090"/>
                        <a14:foregroundMark x1="66513" y1="47739" x2="64363" y2="73116"/>
                        <a14:foregroundMark x1="80184" y1="56030" x2="75422" y2="55025"/>
                        <a14:foregroundMark x1="33180" y1="18844" x2="25346" y2="90452"/>
                        <a14:foregroundMark x1="36098" y1="56030" x2="27189" y2="72613"/>
                        <a14:foregroundMark x1="20584" y1="55528" x2="13825" y2="52010"/>
                        <a14:foregroundMark x1="12596" y1="50754" x2="6144" y2="41206"/>
                        <a14:foregroundMark x1="33333" y1="53015" x2="29647" y2="68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785" y="2222500"/>
            <a:ext cx="4422215" cy="2921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DF6B895-5DB0-471F-A028-E3AC07DE12CF}"/>
              </a:ext>
            </a:extLst>
          </p:cNvPr>
          <p:cNvSpPr/>
          <p:nvPr/>
        </p:nvSpPr>
        <p:spPr>
          <a:xfrm>
            <a:off x="215247" y="1092200"/>
            <a:ext cx="4291292" cy="33782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9629A8-CBAD-4366-8B3E-4DB0369BEBFB}"/>
              </a:ext>
            </a:extLst>
          </p:cNvPr>
          <p:cNvSpPr txBox="1"/>
          <p:nvPr/>
        </p:nvSpPr>
        <p:spPr>
          <a:xfrm>
            <a:off x="1345230" y="7382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670F5D-0152-44AA-A4B4-CA01585D8B1C}"/>
              </a:ext>
            </a:extLst>
          </p:cNvPr>
          <p:cNvSpPr txBox="1"/>
          <p:nvPr/>
        </p:nvSpPr>
        <p:spPr>
          <a:xfrm>
            <a:off x="393700" y="1446143"/>
            <a:ext cx="3775393" cy="23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据有关调查显示，我国小中学生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因意外死亡的人数平均每天就有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四十多人，这意味着每天就有一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个班级的学生消失！触目惊心的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数字给我们敲响了安全警钟！</a:t>
            </a:r>
          </a:p>
        </p:txBody>
      </p:sp>
    </p:spTree>
    <p:extLst>
      <p:ext uri="{BB962C8B-B14F-4D97-AF65-F5344CB8AC3E}">
        <p14:creationId xmlns:p14="http://schemas.microsoft.com/office/powerpoint/2010/main" val="2777844536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EFDE112-94AD-4854-AF57-53617D5A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B3B4B9-38E1-47D6-B53F-FED2C6934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34" l="9091" r="100000"/>
                    </a14:imgEffect>
                  </a14:imgLayer>
                </a14:imgProps>
              </a:ext>
            </a:extLst>
          </a:blip>
          <a:srcRect t="5414" b="5366"/>
          <a:stretch/>
        </p:blipFill>
        <p:spPr>
          <a:xfrm>
            <a:off x="0" y="1104900"/>
            <a:ext cx="971550" cy="4038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AA18CD-187F-463C-B378-B6899F925EE6}"/>
              </a:ext>
            </a:extLst>
          </p:cNvPr>
          <p:cNvSpPr txBox="1"/>
          <p:nvPr/>
        </p:nvSpPr>
        <p:spPr>
          <a:xfrm>
            <a:off x="393700" y="229285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幼儿道路交通安全</a:t>
            </a:r>
            <a:r>
              <a:rPr lang="en-US" altLang="zh-CN" sz="36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PPT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E9C670-EDE9-47E6-A947-E3E304942E85}"/>
              </a:ext>
            </a:extLst>
          </p:cNvPr>
          <p:cNvSpPr txBox="1"/>
          <p:nvPr/>
        </p:nvSpPr>
        <p:spPr>
          <a:xfrm>
            <a:off x="4127500" y="4288646"/>
            <a:ext cx="460895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站酷快乐体 " panose="02010600030101010101" pitchFamily="2" charset="-122"/>
                <a:ea typeface="站酷快乐体 " panose="02010600030101010101" pitchFamily="2" charset="-122"/>
              </a:rPr>
              <a:t>组国花朵    快乐成长</a:t>
            </a:r>
            <a:endParaRPr lang="en-US" altLang="zh-CN" sz="3600" dirty="0">
              <a:solidFill>
                <a:srgbClr val="FF0000"/>
              </a:solidFill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68410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5052628-20FF-460B-8C13-B3812F81EA4B}"/>
              </a:ext>
            </a:extLst>
          </p:cNvPr>
          <p:cNvGrpSpPr/>
          <p:nvPr/>
        </p:nvGrpSpPr>
        <p:grpSpPr>
          <a:xfrm>
            <a:off x="431802" y="1318408"/>
            <a:ext cx="3276600" cy="3197646"/>
            <a:chOff x="431802" y="1318408"/>
            <a:chExt cx="3276600" cy="319764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6C1A73A-47F6-477A-8E37-A87173D0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70" r="100000">
                          <a14:foregroundMark x1="63304" y1="84167" x2="63304" y2="84167"/>
                          <a14:foregroundMark x1="61217" y1="85556" x2="61217" y2="85556"/>
                          <a14:foregroundMark x1="66783" y1="90000" x2="66783" y2="90000"/>
                          <a14:foregroundMark x1="57913" y1="22778" x2="57913" y2="22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1802" y="1318408"/>
              <a:ext cx="3276600" cy="3197646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94AC8EE-BCBC-4315-983F-E3D6B450978B}"/>
                </a:ext>
              </a:extLst>
            </p:cNvPr>
            <p:cNvSpPr txBox="1"/>
            <p:nvPr/>
          </p:nvSpPr>
          <p:spPr>
            <a:xfrm>
              <a:off x="1054439" y="249807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/>
                <a:t>步行安全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026AF62-D2DC-43DB-8964-719E90A28CA9}"/>
              </a:ext>
            </a:extLst>
          </p:cNvPr>
          <p:cNvGrpSpPr/>
          <p:nvPr/>
        </p:nvGrpSpPr>
        <p:grpSpPr>
          <a:xfrm>
            <a:off x="4709381" y="1815600"/>
            <a:ext cx="3276600" cy="3197646"/>
            <a:chOff x="4709381" y="1815600"/>
            <a:chExt cx="3276600" cy="319764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33FE9A1-03BB-4E2B-A89B-F117BD7B3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70" r="100000">
                          <a14:foregroundMark x1="63304" y1="84167" x2="63304" y2="84167"/>
                          <a14:foregroundMark x1="61217" y1="85556" x2="61217" y2="85556"/>
                          <a14:foregroundMark x1="66783" y1="90000" x2="66783" y2="90000"/>
                          <a14:foregroundMark x1="57913" y1="22778" x2="57913" y2="22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9381" y="1815600"/>
              <a:ext cx="3276600" cy="319764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684C332-EBBF-403C-BE25-299DBA4F0EC6}"/>
                </a:ext>
              </a:extLst>
            </p:cNvPr>
            <p:cNvSpPr txBox="1"/>
            <p:nvPr/>
          </p:nvSpPr>
          <p:spPr>
            <a:xfrm>
              <a:off x="5484419" y="302231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乘车安全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D9E8608-3393-4292-BD38-A3BBB3F2E0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997" r="3500" b="24035"/>
          <a:stretch/>
        </p:blipFill>
        <p:spPr>
          <a:xfrm>
            <a:off x="1" y="3314700"/>
            <a:ext cx="9144000" cy="18288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0935A4-76DF-4759-B610-8DDEE0418059}"/>
              </a:ext>
            </a:extLst>
          </p:cNvPr>
          <p:cNvGrpSpPr/>
          <p:nvPr/>
        </p:nvGrpSpPr>
        <p:grpSpPr>
          <a:xfrm>
            <a:off x="2714171" y="0"/>
            <a:ext cx="3798609" cy="1987040"/>
            <a:chOff x="2714171" y="0"/>
            <a:chExt cx="3798609" cy="198704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AC85040-7C24-43A0-BE4C-E6A72F80E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100000" l="0" r="89641"/>
                      </a14:imgEffect>
                    </a14:imgLayer>
                  </a14:imgProps>
                </a:ext>
              </a:extLst>
            </a:blip>
            <a:srcRect l="6220" t="44221" r="9467"/>
            <a:stretch/>
          </p:blipFill>
          <p:spPr>
            <a:xfrm>
              <a:off x="2714171" y="0"/>
              <a:ext cx="3798609" cy="198704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0D57F7-E7DC-4EB6-B4CA-5BB6B58F1B42}"/>
                </a:ext>
              </a:extLst>
            </p:cNvPr>
            <p:cNvSpPr txBox="1"/>
            <p:nvPr/>
          </p:nvSpPr>
          <p:spPr>
            <a:xfrm rot="21125735">
              <a:off x="3330862" y="446135"/>
              <a:ext cx="24822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/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402310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0D7E4D5-C6A6-4401-87D9-ABE478912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840" y1="22329" x2="21248" y2="30622"/>
                        <a14:foregroundMark x1="66472" y1="9250" x2="61988" y2="25997"/>
                        <a14:foregroundMark x1="68031" y1="28070" x2="69006" y2="30144"/>
                        <a14:foregroundMark x1="70370" y1="17065" x2="65107" y2="21053"/>
                        <a14:foregroundMark x1="61988" y1="17703" x2="60234" y2="23764"/>
                        <a14:foregroundMark x1="60234" y1="18820" x2="58674" y2="21372"/>
                        <a14:foregroundMark x1="60624" y1="18501" x2="58480" y2="20574"/>
                        <a14:foregroundMark x1="70370" y1="12919" x2="70760" y2="14035"/>
                        <a14:foregroundMark x1="56335" y1="25997" x2="56140" y2="28708"/>
                        <a14:foregroundMark x1="57115" y1="29665" x2="52437" y2="28708"/>
                        <a14:foregroundMark x1="83236" y1="1595" x2="84211" y2="19298"/>
                        <a14:foregroundMark x1="81871" y1="14673" x2="78558" y2="1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900" y="180491"/>
            <a:ext cx="3463925" cy="423368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1860614-F5E1-411B-9DC7-3B7FEBEF9CCA}"/>
              </a:ext>
            </a:extLst>
          </p:cNvPr>
          <p:cNvGrpSpPr/>
          <p:nvPr/>
        </p:nvGrpSpPr>
        <p:grpSpPr>
          <a:xfrm>
            <a:off x="577852" y="-119291"/>
            <a:ext cx="4749798" cy="4635345"/>
            <a:chOff x="577852" y="-119291"/>
            <a:chExt cx="4749798" cy="463534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8B71DB9-7BB3-4379-8C40-351165F7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870" r="100000">
                          <a14:foregroundMark x1="63304" y1="84167" x2="63304" y2="84167"/>
                          <a14:foregroundMark x1="61217" y1="85556" x2="61217" y2="85556"/>
                          <a14:foregroundMark x1="66783" y1="90000" x2="66783" y2="90000"/>
                          <a14:foregroundMark x1="57913" y1="22778" x2="57913" y2="22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852" y="-119291"/>
              <a:ext cx="4749798" cy="463534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4440997-6623-4CCC-8882-A1AEC151770D}"/>
                </a:ext>
              </a:extLst>
            </p:cNvPr>
            <p:cNvSpPr txBox="1"/>
            <p:nvPr/>
          </p:nvSpPr>
          <p:spPr>
            <a:xfrm>
              <a:off x="1543390" y="1585172"/>
              <a:ext cx="3174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/>
                <a:t>步行安全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D784E87-BF33-4801-B79D-0A862BCF0A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997" r="3500" b="24035"/>
          <a:stretch/>
        </p:blipFill>
        <p:spPr>
          <a:xfrm>
            <a:off x="1" y="33147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048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DFD689-7AD1-4D1E-B86D-322B9186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936" t="3929" r="5462"/>
          <a:stretch/>
        </p:blipFill>
        <p:spPr>
          <a:xfrm flipH="1">
            <a:off x="0" y="520700"/>
            <a:ext cx="2413004" cy="33766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259085-5F83-4A25-9EE0-C493DDCE4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88">
                        <a14:foregroundMark x1="98750" y1="64615" x2="93906" y2="90385"/>
                        <a14:foregroundMark x1="99219" y1="8462" x2="97813" y2="12308"/>
                        <a14:backgroundMark x1="83906" y1="80385" x2="83906" y2="80385"/>
                        <a14:backgroundMark x1="81719" y1="79231" x2="81719" y2="79231"/>
                        <a14:backgroundMark x1="85469" y1="76923" x2="85469" y2="76923"/>
                        <a14:backgroundMark x1="98906" y1="14231" x2="98906" y2="1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28750"/>
            <a:ext cx="9144000" cy="3714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17DD5D-0433-4F91-A596-EC6981351B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362" y1="92071" x2="7447" y2="85113"/>
                        <a14:foregroundMark x1="17730" y1="77994" x2="7979" y2="74757"/>
                        <a14:foregroundMark x1="7270" y1="87379" x2="9929" y2="66181"/>
                        <a14:foregroundMark x1="8865" y1="71845" x2="8865" y2="49353"/>
                        <a14:foregroundMark x1="8865" y1="51294" x2="11879" y2="36731"/>
                        <a14:foregroundMark x1="11879" y1="38511" x2="10816" y2="23463"/>
                        <a14:foregroundMark x1="24645" y1="15534" x2="11879" y2="28964"/>
                        <a14:foregroundMark x1="38830" y1="15372" x2="24823" y2="32362"/>
                        <a14:foregroundMark x1="51950" y1="17314" x2="42199" y2="17314"/>
                        <a14:foregroundMark x1="18972" y1="14078" x2="13121" y2="19741"/>
                        <a14:foregroundMark x1="16135" y1="16990" x2="10461" y2="22492"/>
                        <a14:foregroundMark x1="18262" y1="14887" x2="78901" y2="14887"/>
                        <a14:foregroundMark x1="73050" y1="81553" x2="89007" y2="92071"/>
                        <a14:foregroundMark x1="91312" y1="85922" x2="69504" y2="94984"/>
                        <a14:foregroundMark x1="89007" y1="93042" x2="79965" y2="96117"/>
                        <a14:foregroundMark x1="75177" y1="90939" x2="74291" y2="83981"/>
                        <a14:foregroundMark x1="92199" y1="20065" x2="91312" y2="32848"/>
                        <a14:foregroundMark x1="92553" y1="22006" x2="92553" y2="29612"/>
                        <a14:foregroundMark x1="91667" y1="34790" x2="93617" y2="41262"/>
                        <a14:foregroundMark x1="93262" y1="40291" x2="92021" y2="50809"/>
                        <a14:foregroundMark x1="92553" y1="50162" x2="93085" y2="62783"/>
                        <a14:foregroundMark x1="93262" y1="62298" x2="94326" y2="70388"/>
                        <a14:foregroundMark x1="11525" y1="19256" x2="10284" y2="21521"/>
                        <a14:foregroundMark x1="92199" y1="22168" x2="87943" y2="15534"/>
                        <a14:foregroundMark x1="92730" y1="20550" x2="91667" y2="18770"/>
                        <a14:foregroundMark x1="89539" y1="15534" x2="50000" y2="13269"/>
                        <a14:foregroundMark x1="86525" y1="13592" x2="64007" y2="15049"/>
                        <a14:foregroundMark x1="89716" y1="14887" x2="85106" y2="13592"/>
                        <a14:foregroundMark x1="47518" y1="13592" x2="19681" y2="14887"/>
                        <a14:foregroundMark x1="68085" y1="84466" x2="81915" y2="94013"/>
                        <a14:backgroundMark x1="7801" y1="7605" x2="2837" y2="87864"/>
                        <a14:backgroundMark x1="15603" y1="7929" x2="83511" y2="7929"/>
                      </a14:backgroundRemoval>
                    </a14:imgEffect>
                  </a14:imgLayer>
                </a14:imgProps>
              </a:ext>
            </a:extLst>
          </a:blip>
          <a:srcRect l="4438" t="8406" r="3133"/>
          <a:stretch/>
        </p:blipFill>
        <p:spPr>
          <a:xfrm>
            <a:off x="2197100" y="0"/>
            <a:ext cx="5181600" cy="4533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819931D-1D48-4259-A76C-895CE0265336}"/>
              </a:ext>
            </a:extLst>
          </p:cNvPr>
          <p:cNvSpPr txBox="1"/>
          <p:nvPr/>
        </p:nvSpPr>
        <p:spPr>
          <a:xfrm>
            <a:off x="2691813" y="954385"/>
            <a:ext cx="4301177" cy="294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走人行横道，靠路右边走。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走人行横道、天桥，不随意横穿马路。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注意道路和车辆信号，服从交通管理。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不在车行道、桥梁、隧道上追逐、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玩耍、打闹。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不能穿越、攀登、跨越道路隔离栏。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不要在铁路道轨上行走、玩耍、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横穿铁路和钻火车。</a:t>
            </a:r>
          </a:p>
        </p:txBody>
      </p:sp>
    </p:spTree>
    <p:extLst>
      <p:ext uri="{BB962C8B-B14F-4D97-AF65-F5344CB8AC3E}">
        <p14:creationId xmlns:p14="http://schemas.microsoft.com/office/powerpoint/2010/main" val="2711387435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914D6A-E8AA-48C8-A799-78755456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448353"/>
            <a:ext cx="7466013" cy="43649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36BA4F-3BBF-4C30-97BF-CADE1A08FC03}"/>
              </a:ext>
            </a:extLst>
          </p:cNvPr>
          <p:cNvSpPr txBox="1"/>
          <p:nvPr/>
        </p:nvSpPr>
        <p:spPr>
          <a:xfrm>
            <a:off x="4535368" y="42037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走人行横道，靠路右边走。</a:t>
            </a:r>
          </a:p>
        </p:txBody>
      </p:sp>
    </p:spTree>
    <p:extLst>
      <p:ext uri="{BB962C8B-B14F-4D97-AF65-F5344CB8AC3E}">
        <p14:creationId xmlns:p14="http://schemas.microsoft.com/office/powerpoint/2010/main" val="2030644240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8F2E86-3A3C-4A4B-B4F3-BCBA6458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B158242-76D5-4A32-ACA1-D17184AF0332}"/>
              </a:ext>
            </a:extLst>
          </p:cNvPr>
          <p:cNvSpPr txBox="1"/>
          <p:nvPr/>
        </p:nvSpPr>
        <p:spPr>
          <a:xfrm>
            <a:off x="381000" y="177800"/>
            <a:ext cx="356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不随意横穿马路。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C992B3-C525-4084-889C-A9F22ACF5EE6}"/>
              </a:ext>
            </a:extLst>
          </p:cNvPr>
          <p:cNvSpPr txBox="1"/>
          <p:nvPr/>
        </p:nvSpPr>
        <p:spPr>
          <a:xfrm>
            <a:off x="5461000" y="939800"/>
            <a:ext cx="279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请走人行横道</a:t>
            </a:r>
          </a:p>
        </p:txBody>
      </p:sp>
    </p:spTree>
    <p:extLst>
      <p:ext uri="{BB962C8B-B14F-4D97-AF65-F5344CB8AC3E}">
        <p14:creationId xmlns:p14="http://schemas.microsoft.com/office/powerpoint/2010/main" val="52037495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3A5B7F-F702-4948-8F82-5004A867B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" t="3951" r="5728"/>
          <a:stretch/>
        </p:blipFill>
        <p:spPr>
          <a:xfrm>
            <a:off x="0" y="203199"/>
            <a:ext cx="3175001" cy="49403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B41F15-26B7-4B2D-9DF9-3D2CD4C4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7" y="1435100"/>
            <a:ext cx="5285336" cy="3708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CC0322-A9EF-484A-8308-25E9A0535F20}"/>
              </a:ext>
            </a:extLst>
          </p:cNvPr>
          <p:cNvSpPr txBox="1"/>
          <p:nvPr/>
        </p:nvSpPr>
        <p:spPr>
          <a:xfrm>
            <a:off x="2578100" y="5063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注意道路和车辆信号，</a:t>
            </a:r>
            <a:endParaRPr lang="en-US" altLang="zh-CN" sz="2800" dirty="0">
              <a:latin typeface="站酷快乐体 " panose="02010600030101010101" pitchFamily="2" charset="-122"/>
              <a:ea typeface="站酷快乐体 " panose="02010600030101010101" pitchFamily="2" charset="-122"/>
            </a:endParaRPr>
          </a:p>
          <a:p>
            <a:r>
              <a:rPr lang="zh-CN" altLang="en-US" sz="28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 服从交通管理</a:t>
            </a:r>
          </a:p>
        </p:txBody>
      </p:sp>
    </p:spTree>
    <p:extLst>
      <p:ext uri="{BB962C8B-B14F-4D97-AF65-F5344CB8AC3E}">
        <p14:creationId xmlns:p14="http://schemas.microsoft.com/office/powerpoint/2010/main" val="3777185234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10D958-6CE0-4D89-86CB-DDACA72B5A68}"/>
              </a:ext>
            </a:extLst>
          </p:cNvPr>
          <p:cNvSpPr/>
          <p:nvPr/>
        </p:nvSpPr>
        <p:spPr>
          <a:xfrm>
            <a:off x="-1" y="0"/>
            <a:ext cx="9144000" cy="147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rgbClr val="ECF4FD"/>
              </a:gs>
              <a:gs pos="83000">
                <a:srgbClr val="ECF4FD"/>
              </a:gs>
              <a:gs pos="100000">
                <a:srgbClr val="ECF4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0A26A9-A159-4FC6-A3E3-98E8489DD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"/>
          <a:stretch/>
        </p:blipFill>
        <p:spPr>
          <a:xfrm>
            <a:off x="-1" y="1473200"/>
            <a:ext cx="9147517" cy="36702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F8DAAB-B078-4C46-9B17-D24D0CA6A431}"/>
              </a:ext>
            </a:extLst>
          </p:cNvPr>
          <p:cNvSpPr txBox="1"/>
          <p:nvPr/>
        </p:nvSpPr>
        <p:spPr>
          <a:xfrm>
            <a:off x="273049" y="888425"/>
            <a:ext cx="429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站酷快乐体 " panose="02010600030101010101" pitchFamily="2" charset="-122"/>
                <a:ea typeface="站酷快乐体 " panose="02010600030101010101" pitchFamily="2" charset="-122"/>
              </a:rPr>
              <a:t>有秩序的排队等待校车</a:t>
            </a:r>
          </a:p>
        </p:txBody>
      </p:sp>
    </p:spTree>
    <p:extLst>
      <p:ext uri="{BB962C8B-B14F-4D97-AF65-F5344CB8AC3E}">
        <p14:creationId xmlns:p14="http://schemas.microsoft.com/office/powerpoint/2010/main" val="237458577"/>
      </p:ext>
    </p:extLst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540</Words>
  <PresentationFormat>全屏显示(16:9)</PresentationFormat>
  <Paragraphs>95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站酷快乐体 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2017-09-19T06:45:45Z</dcterms:created>
  <dcterms:modified xsi:type="dcterms:W3CDTF">2017-09-21T09:13:11Z</dcterms:modified>
</cp:coreProperties>
</file>