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61" r:id="rId3"/>
    <p:sldId id="262" r:id="rId4"/>
    <p:sldId id="259" r:id="rId5"/>
    <p:sldId id="263" r:id="rId6"/>
    <p:sldId id="264" r:id="rId7"/>
    <p:sldId id="269" r:id="rId8"/>
    <p:sldId id="266" r:id="rId9"/>
    <p:sldId id="270" r:id="rId10"/>
    <p:sldId id="280" r:id="rId11"/>
    <p:sldId id="271" r:id="rId12"/>
    <p:sldId id="274" r:id="rId13"/>
    <p:sldId id="275" r:id="rId14"/>
    <p:sldId id="279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7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FEC1-5292-4789-9F9D-3A49633D3F0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EB59-489C-4B55-9960-0C2D9398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Hết giờ, GV cho các cặp đôi đổi giấy note sản phẩm và chấm chéo cho nhau.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EB59-489C-4B55-9960-0C2D939837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3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EB59-489C-4B55-9960-0C2D939837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9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20"/>
            <a:ext cx="10515600" cy="1325563"/>
          </a:xfrm>
        </p:spPr>
        <p:txBody>
          <a:bodyPr/>
          <a:lstStyle/>
          <a:p>
            <a:pPr algn="ctr">
              <a:tabLst>
                <a:tab pos="2979738" algn="l"/>
              </a:tabLst>
            </a:pPr>
            <a:r>
              <a:rPr lang="en-US" dirty="0" err="1">
                <a:solidFill>
                  <a:srgbClr val="C00000"/>
                </a:solidFill>
              </a:rPr>
              <a:t>Mở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đầu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3283"/>
            <a:ext cx="10515600" cy="10650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?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phía</a:t>
            </a:r>
            <a:r>
              <a:rPr lang="en-US" sz="3600" dirty="0"/>
              <a:t> Nam?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do.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7686" y="2588342"/>
            <a:ext cx="5410556" cy="3733483"/>
          </a:xfrm>
          <a:prstGeom prst="rect">
            <a:avLst/>
          </a:prstGeom>
          <a:ln/>
        </p:spPr>
      </p:pic>
      <p:pic>
        <p:nvPicPr>
          <p:cNvPr id="6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2588342"/>
            <a:ext cx="5533099" cy="3733483"/>
          </a:xfrm>
          <a:prstGeom prst="rect">
            <a:avLst/>
          </a:prstGeom>
          <a:ln/>
        </p:spPr>
      </p:pic>
      <p:sp>
        <p:nvSpPr>
          <p:cNvPr id="7" name="Rectangle 6"/>
          <p:cNvSpPr/>
          <p:nvPr/>
        </p:nvSpPr>
        <p:spPr>
          <a:xfrm>
            <a:off x="2086415" y="6311375"/>
            <a:ext cx="1590500" cy="557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1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7776" y="6311375"/>
            <a:ext cx="16321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02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00396" y="4507230"/>
            <a:ext cx="5729454" cy="1530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26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446" y="581734"/>
            <a:ext cx="8879404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</a:rPr>
              <a:t>LƯU Ý:</a:t>
            </a:r>
          </a:p>
          <a:p>
            <a:pPr lvl="0" algn="ctr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CÁCH TÍNH</a:t>
            </a:r>
          </a:p>
          <a:p>
            <a:pPr lvl="0" algn="ctr">
              <a:lnSpc>
                <a:spcPct val="115000"/>
              </a:lnSpc>
              <a:defRPr/>
            </a:pPr>
            <a:r>
              <a:rPr lang="vi-VN" sz="3600" dirty="0">
                <a:solidFill>
                  <a:prstClr val="black"/>
                </a:solidFill>
              </a:rPr>
              <a:t>Tổng lượng mưa của mùa mưa gấp 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  <a:r>
              <a:rPr lang="vi-VN" sz="3600" dirty="0">
                <a:solidFill>
                  <a:prstClr val="black"/>
                </a:solidFill>
              </a:rPr>
              <a:t> lần mùa khô. </a:t>
            </a:r>
          </a:p>
          <a:p>
            <a:pPr lvl="0" algn="ctr">
              <a:lnSpc>
                <a:spcPct val="115000"/>
              </a:lnSpc>
            </a:pP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4" y="364403"/>
            <a:ext cx="1749704" cy="10120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45" y="90365"/>
            <a:ext cx="1749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6850" y="752856"/>
            <a:ext cx="3010558" cy="169343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519250"/>
              </p:ext>
            </p:extLst>
          </p:nvPr>
        </p:nvGraphicFramePr>
        <p:xfrm>
          <a:off x="314326" y="2881018"/>
          <a:ext cx="11563347" cy="1626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5098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185,4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309,4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140,7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4610100" y="4781550"/>
            <a:ext cx="561975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52605" y="4825038"/>
            <a:ext cx="513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Mùa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mưa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</a:rPr>
              <a:t>các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tháng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có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lượng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mưa</a:t>
            </a:r>
            <a:r>
              <a:rPr lang="en-US" sz="2400" dirty="0" smtClean="0">
                <a:solidFill>
                  <a:prstClr val="black"/>
                </a:solidFill>
              </a:rPr>
              <a:t> &gt;100mm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500396" y="5220949"/>
            <a:ext cx="572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olidFill>
                  <a:srgbClr val="FF0000"/>
                </a:solidFill>
              </a:rPr>
              <a:t>Tổng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lượng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mưa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mùa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mưa</a:t>
            </a:r>
            <a:r>
              <a:rPr lang="en-US" sz="2400" dirty="0">
                <a:solidFill>
                  <a:srgbClr val="FF0000"/>
                </a:solidFill>
              </a:rPr>
              <a:t> = </a:t>
            </a:r>
            <a:r>
              <a:rPr lang="en-US" sz="2400" dirty="0" smtClean="0">
                <a:solidFill>
                  <a:srgbClr val="FF0000"/>
                </a:solidFill>
              </a:rPr>
              <a:t>1397,2 mm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058" y="4521221"/>
            <a:ext cx="3137338" cy="15309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63058" y="5180824"/>
            <a:ext cx="3137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olidFill>
                  <a:schemeClr val="bg1"/>
                </a:solidFill>
              </a:rPr>
              <a:t>Tổng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lượng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trong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mùa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= </a:t>
            </a:r>
            <a:r>
              <a:rPr lang="en-US" sz="2400" dirty="0" smtClean="0">
                <a:solidFill>
                  <a:schemeClr val="bg1"/>
                </a:solidFill>
              </a:rPr>
              <a:t>272,8 mm 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63058" y="4781550"/>
            <a:ext cx="31373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229850" y="4507230"/>
            <a:ext cx="1647823" cy="15309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229850" y="4767559"/>
            <a:ext cx="164782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446731" y="4825037"/>
            <a:ext cx="2811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Mùa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khô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29849" y="4797385"/>
            <a:ext cx="1647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Mùa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khô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7444" y="6045813"/>
            <a:ext cx="11670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Tổng lượng mưa của mùa mưa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gấp 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SỐ LẦN</a:t>
            </a:r>
            <a:r>
              <a:rPr lang="vi-VN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mùa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khô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= </a:t>
            </a:r>
            <a:r>
              <a:rPr lang="en-US" sz="2800" dirty="0" smtClean="0">
                <a:solidFill>
                  <a:srgbClr val="C00000"/>
                </a:solidFill>
              </a:rPr>
              <a:t>1397,2 : 272,8 = </a:t>
            </a:r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5,12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lần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vi-VN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vi-VN" sz="28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2400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  <p:bldP spid="15" grpId="0"/>
      <p:bldP spid="20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40109"/>
              </p:ext>
            </p:extLst>
          </p:nvPr>
        </p:nvGraphicFramePr>
        <p:xfrm>
          <a:off x="247650" y="1277954"/>
          <a:ext cx="4819650" cy="281242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812423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b="0" i="0" dirty="0" smtClean="0">
                          <a:solidFill>
                            <a:srgbClr val="FF0000"/>
                          </a:solidFill>
                          <a:effectLst/>
                        </a:rPr>
                        <a:t>29,4/ tháng 7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b="0" i="0" dirty="0" smtClean="0">
                          <a:solidFill>
                            <a:srgbClr val="FF0000"/>
                          </a:solidFill>
                          <a:effectLst/>
                        </a:rPr>
                        <a:t>16,6/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b="0" i="0" dirty="0" smtClean="0">
                          <a:solidFill>
                            <a:srgbClr val="FF0000"/>
                          </a:solidFill>
                          <a:effectLst/>
                        </a:rPr>
                        <a:t>12,8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</a:t>
                      </a:r>
                      <a:r>
                        <a:rPr lang="vi-VN" sz="2400" b="0" i="0" dirty="0" smtClean="0">
                          <a:solidFill>
                            <a:srgbClr val="FF0000"/>
                          </a:solidFill>
                          <a:effectLst/>
                        </a:rPr>
                        <a:t>= 23,9</a:t>
                      </a:r>
                      <a:endParaRPr lang="vi-VN" sz="2400" b="0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440344"/>
              </p:ext>
            </p:extLst>
          </p:nvPr>
        </p:nvGraphicFramePr>
        <p:xfrm>
          <a:off x="5067300" y="1277954"/>
          <a:ext cx="6743700" cy="28024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1670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Mùa mưa (tháng có lượng mưa trung bình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10.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của mùa mưa gấp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5,12</a:t>
                      </a:r>
                      <a:r>
                        <a:rPr lang="vi-VN" sz="2400" dirty="0" smtClean="0">
                          <a:effectLst/>
                        </a:rPr>
                        <a:t> lần mùa khô.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Trạm khí tượng đó thuộc miền khí hậu: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phía Bắc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878613" y="254693"/>
            <a:ext cx="930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</a:t>
            </a:r>
            <a:r>
              <a:rPr lang="vi-VN" sz="54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Hà </a:t>
            </a:r>
            <a:r>
              <a:rPr lang="vi-VN" sz="54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Nội</a:t>
            </a:r>
            <a:endParaRPr lang="en-US" sz="5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492101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6694" y="390655"/>
            <a:ext cx="1749973" cy="75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40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36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276470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29,3/ tháng 6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19,9/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9,4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25,1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673724"/>
              </p:ext>
            </p:extLst>
          </p:nvPr>
        </p:nvGraphicFramePr>
        <p:xfrm>
          <a:off x="5067300" y="1287931"/>
          <a:ext cx="6743700" cy="28024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2925,8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Mùa mưa (tháng có lượng mưa trung bình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8 đến tháng 1 năm sau.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của mùa mưa gấp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5,06 </a:t>
                      </a:r>
                      <a:r>
                        <a:rPr lang="vi-VN" sz="2400" dirty="0" smtClean="0">
                          <a:effectLst/>
                        </a:rPr>
                        <a:t>lần mùa khô.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Trạm khí tượng đó thuộc miền khí hậu: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phía Bắc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34707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103,4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138,8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410,7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772,7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641,7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349,9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78613" y="254693"/>
            <a:ext cx="930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HUẾ</a:t>
            </a:r>
            <a:endParaRPr lang="en-US" sz="5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56694" y="390655"/>
            <a:ext cx="1749973" cy="75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40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36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6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38325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30/ tháng 7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23,3/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6,7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27,1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755572"/>
              </p:ext>
            </p:extLst>
          </p:nvPr>
        </p:nvGraphicFramePr>
        <p:xfrm>
          <a:off x="5067300" y="1287931"/>
          <a:ext cx="6743700" cy="28024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1851,9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Mùa mưa (tháng có lượng mưa trung bình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9 đến tháng 12.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của mùa mưa gấp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3,3</a:t>
                      </a:r>
                      <a:r>
                        <a:rPr lang="vi-VN" sz="2400" dirty="0" smtClean="0">
                          <a:effectLst/>
                        </a:rPr>
                        <a:t> lần mùa khô.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Trạm khí tượng đó thuộc miền khí hậu: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phía Nam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132156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464,3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205,5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78613" y="254693"/>
            <a:ext cx="930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QUY NHƠN</a:t>
            </a:r>
            <a:endParaRPr lang="en-US" sz="5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56694" y="390655"/>
            <a:ext cx="1749973" cy="75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40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36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70733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28,5/ tháng 4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25,4/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3,1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26,9</a:t>
                      </a: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12792"/>
              </p:ext>
            </p:extLst>
          </p:nvPr>
        </p:nvGraphicFramePr>
        <p:xfrm>
          <a:off x="5067300" y="1287931"/>
          <a:ext cx="6743700" cy="28024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	Lượng mưa (mm)</a:t>
                      </a:r>
                      <a:endParaRPr lang="en-US" sz="2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1666,5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Mùa mưa (tháng có lượng mưa trung bình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11.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của mùa mưa gấp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13,8 </a:t>
                      </a:r>
                      <a:r>
                        <a:rPr lang="vi-VN" sz="2400" dirty="0" smtClean="0">
                          <a:effectLst/>
                        </a:rPr>
                        <a:t>lần mùa khô.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Trạm khí tượng đó thuộc miền khí hậu: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phía Nam</a:t>
                      </a: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62284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137,1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41,5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78613" y="254693"/>
            <a:ext cx="9304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CẦN THƠ</a:t>
            </a:r>
            <a:endParaRPr lang="en-US" sz="5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56694" y="390655"/>
            <a:ext cx="1749973" cy="75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40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36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1557285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7203"/>
            <a:ext cx="10515600" cy="6889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SIÊU GHÉP NỐI: </a:t>
            </a:r>
            <a:r>
              <a:rPr lang="en-US" dirty="0" err="1" smtClean="0">
                <a:solidFill>
                  <a:srgbClr val="7030A0"/>
                </a:solidFill>
              </a:rPr>
              <a:t>ghép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thông</a:t>
            </a:r>
            <a:r>
              <a:rPr lang="en-US" dirty="0" smtClean="0">
                <a:solidFill>
                  <a:srgbClr val="7030A0"/>
                </a:solidFill>
              </a:rPr>
              <a:t> tin </a:t>
            </a:r>
            <a:r>
              <a:rPr lang="en-US" dirty="0" err="1" smtClean="0">
                <a:solidFill>
                  <a:srgbClr val="7030A0"/>
                </a:solidFill>
              </a:rPr>
              <a:t>từ</a:t>
            </a:r>
            <a:r>
              <a:rPr lang="en-US" dirty="0" smtClean="0">
                <a:solidFill>
                  <a:srgbClr val="7030A0"/>
                </a:solidFill>
              </a:rPr>
              <a:t> 1 </a:t>
            </a:r>
            <a:r>
              <a:rPr lang="en-US" dirty="0" err="1" smtClean="0">
                <a:solidFill>
                  <a:srgbClr val="7030A0"/>
                </a:solidFill>
              </a:rPr>
              <a:t>đến</a:t>
            </a:r>
            <a:r>
              <a:rPr lang="en-US" dirty="0" smtClean="0">
                <a:solidFill>
                  <a:srgbClr val="7030A0"/>
                </a:solidFill>
              </a:rPr>
              <a:t> 9 ở </a:t>
            </a:r>
            <a:r>
              <a:rPr lang="en-US" dirty="0" err="1" smtClean="0">
                <a:solidFill>
                  <a:srgbClr val="7030A0"/>
                </a:solidFill>
              </a:rPr>
              <a:t>dưới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với</a:t>
            </a:r>
            <a:r>
              <a:rPr lang="en-US" dirty="0" smtClean="0">
                <a:solidFill>
                  <a:srgbClr val="7030A0"/>
                </a:solidFill>
              </a:rPr>
              <a:t> 3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hợp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1509620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1574112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939" y="5151420"/>
            <a:ext cx="416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1.	Lai Châu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2.	Miền Bắc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3.	Mưa mùa thu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đông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3366" y="5151420"/>
            <a:ext cx="5580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4.	Mưa mùa hè, nhiệt độ chênh lệch ít giữa các tháng, quanh năm nhiệt độ cao.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5.	Mưa mùa hè, nhiệt độ chênh lệch cao trong năm.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4358" y="5151420"/>
            <a:ext cx="2867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6.	Miền Trung</a:t>
            </a:r>
          </a:p>
          <a:p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.	Miền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8.	Đà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Nẵn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9.	Vũng Tàu</a:t>
            </a:r>
          </a:p>
        </p:txBody>
      </p:sp>
    </p:spTree>
    <p:extLst>
      <p:ext uri="{BB962C8B-B14F-4D97-AF65-F5344CB8AC3E}">
        <p14:creationId xmlns:p14="http://schemas.microsoft.com/office/powerpoint/2010/main" val="3819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877944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830279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894771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38069"/>
              </p:ext>
            </p:extLst>
          </p:nvPr>
        </p:nvGraphicFramePr>
        <p:xfrm>
          <a:off x="211359" y="4240639"/>
          <a:ext cx="11769282" cy="2103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3834">
                  <a:extLst>
                    <a:ext uri="{9D8B030D-6E8A-4147-A177-3AD203B41FA5}">
                      <a16:colId xmlns:a16="http://schemas.microsoft.com/office/drawing/2014/main" val="212449437"/>
                    </a:ext>
                  </a:extLst>
                </a:gridCol>
                <a:gridCol w="4224338">
                  <a:extLst>
                    <a:ext uri="{9D8B030D-6E8A-4147-A177-3AD203B41FA5}">
                      <a16:colId xmlns:a16="http://schemas.microsoft.com/office/drawing/2014/main" val="4127655637"/>
                    </a:ext>
                  </a:extLst>
                </a:gridCol>
                <a:gridCol w="3721110">
                  <a:extLst>
                    <a:ext uri="{9D8B030D-6E8A-4147-A177-3AD203B41FA5}">
                      <a16:colId xmlns:a16="http://schemas.microsoft.com/office/drawing/2014/main" val="926881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Lai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Châu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Đà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Nẵng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Vũng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Tàu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06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2.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Bắc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6.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Trung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7.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Nam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2911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hè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aseline="0" dirty="0" smtClean="0">
                          <a:effectLst/>
                          <a:latin typeface="+mn-lt"/>
                        </a:rPr>
                        <a:t> n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hiệt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độ chênh lệch cao trong năm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3.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thu đông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vi-VN" sz="2400" dirty="0" smtClean="0">
                          <a:effectLst/>
                          <a:latin typeface="+mn-lt"/>
                        </a:rPr>
                        <a:t>4.	Mưa mùa hè, nhiệt độ chênh lệch ít giữa các tháng, quanh năm nhiệt độ cao.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63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9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087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VỀ NHÀ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82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Hoàn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nội</a:t>
            </a:r>
            <a:r>
              <a:rPr lang="en-US" dirty="0" smtClean="0">
                <a:solidFill>
                  <a:srgbClr val="7030A0"/>
                </a:solidFill>
              </a:rPr>
              <a:t> dung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thực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hành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phân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trạm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khí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endParaRPr lang="en-US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Tìm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sông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hồ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đầm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nước</a:t>
            </a:r>
            <a:r>
              <a:rPr lang="en-US" dirty="0" smtClean="0">
                <a:solidFill>
                  <a:srgbClr val="7030A0"/>
                </a:solidFill>
              </a:rPr>
              <a:t> 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jpg" descr="Một đoạn Sông Hồng"/>
          <p:cNvPicPr/>
          <p:nvPr/>
        </p:nvPicPr>
        <p:blipFill rotWithShape="1">
          <a:blip r:embed="rId2"/>
          <a:srcRect r="12046"/>
          <a:stretch/>
        </p:blipFill>
        <p:spPr>
          <a:xfrm>
            <a:off x="230470" y="2955410"/>
            <a:ext cx="5870785" cy="3751033"/>
          </a:xfrm>
          <a:prstGeom prst="rect">
            <a:avLst/>
          </a:prstGeom>
          <a:ln/>
        </p:spPr>
      </p:pic>
      <p:pic>
        <p:nvPicPr>
          <p:cNvPr id="6" name="image3.jpg" descr="Sông Mê Kô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53834" y="2955409"/>
            <a:ext cx="5654345" cy="3751033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70" y="8255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" b="49892"/>
          <a:stretch/>
        </p:blipFill>
        <p:spPr>
          <a:xfrm>
            <a:off x="5340679" y="95250"/>
            <a:ext cx="6667500" cy="16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51536" y="145044"/>
            <a:ext cx="4016833" cy="2888387"/>
          </a:xfrm>
          <a:prstGeom prst="rect">
            <a:avLst/>
          </a:prstGeom>
          <a:ln/>
        </p:spPr>
      </p:pic>
      <p:pic>
        <p:nvPicPr>
          <p:cNvPr id="7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51537" y="3429000"/>
            <a:ext cx="4147964" cy="2916621"/>
          </a:xfrm>
          <a:prstGeom prst="rect">
            <a:avLst/>
          </a:prstGeom>
          <a:ln/>
        </p:spPr>
      </p:pic>
      <p:sp>
        <p:nvSpPr>
          <p:cNvPr id="8" name="Rectangle 7"/>
          <p:cNvSpPr/>
          <p:nvPr/>
        </p:nvSpPr>
        <p:spPr>
          <a:xfrm>
            <a:off x="4551536" y="3033431"/>
            <a:ext cx="402819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: HÀ 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NỘI 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1535" y="6352073"/>
            <a:ext cx="43224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2: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TP </a:t>
            </a: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HỒ CHÍ MINH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43900" y="221208"/>
            <a:ext cx="3657601" cy="2805771"/>
          </a:xfrm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phân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hóa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theo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mùa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6,7</a:t>
            </a:r>
            <a:r>
              <a:rPr lang="en-US" sz="2400" dirty="0" smtClean="0"/>
              <a:t>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11,12,1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thấp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lớn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" y="145044"/>
            <a:ext cx="4699959" cy="66784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43900" y="3528718"/>
            <a:ext cx="3657601" cy="280577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nhỏ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 animBg="1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9044" y="1021423"/>
            <a:ext cx="8068880" cy="5673594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229044" y="270587"/>
            <a:ext cx="7038859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BIỂU ĐỒ 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KẾT HỢP</a:t>
            </a:r>
          </a:p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THỂ HIỆN NHIỆT ĐỘ VÀ LƯỢNG MƯA CỦA TP HỒ CHÍ MINH</a:t>
            </a:r>
            <a:endParaRPr lang="en-US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57442" y="689337"/>
            <a:ext cx="4145018" cy="5974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 smtClean="0"/>
              <a:t>Biểu đồ nhiệt độ và lượng mưa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công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cụ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hữu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hiệu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hiểu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khí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hậu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xuyên</a:t>
            </a:r>
            <a:r>
              <a:rPr lang="en-US" sz="2400" dirty="0" smtClean="0"/>
              <a:t> </a:t>
            </a:r>
            <a:r>
              <a:rPr lang="en-US" sz="2400" dirty="0" err="1" smtClean="0"/>
              <a:t>gặp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,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phổ</a:t>
            </a:r>
            <a:r>
              <a:rPr lang="en-US" sz="2400" dirty="0" smtClean="0"/>
              <a:t> </a:t>
            </a:r>
            <a:r>
              <a:rPr lang="en-US" sz="2400" dirty="0" err="1" smtClean="0"/>
              <a:t>biến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hằng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Cần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biết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vẽ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phân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tích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b</a:t>
            </a:r>
            <a:r>
              <a:rPr lang="vi-VN" sz="2400" dirty="0" smtClean="0"/>
              <a:t>iểu </a:t>
            </a:r>
            <a:r>
              <a:rPr lang="vi-VN" sz="2400" dirty="0"/>
              <a:t>đồ nhiệt độ và lượng mưa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258920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/>
          <a:stretch/>
        </p:blipFill>
        <p:spPr>
          <a:xfrm flipH="1">
            <a:off x="29833" y="0"/>
            <a:ext cx="280185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2"/>
          <a:stretch/>
        </p:blipFill>
        <p:spPr>
          <a:xfrm>
            <a:off x="9704438" y="0"/>
            <a:ext cx="25631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1644" y="5372580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1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0" r="66351"/>
          <a:stretch/>
        </p:blipFill>
        <p:spPr>
          <a:xfrm>
            <a:off x="3209399" y="4795862"/>
            <a:ext cx="2192245" cy="21085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75013" y="1581562"/>
            <a:ext cx="9144000" cy="3075039"/>
          </a:xfrm>
          <a:prstGeom prst="rect">
            <a:avLst/>
          </a:prstGeom>
          <a:solidFill>
            <a:srgbClr val="114BAC">
              <a:alpha val="31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mtClean="0">
                <a:solidFill>
                  <a:srgbClr val="C00000"/>
                </a:solidFill>
              </a:rPr>
              <a:t>Bài 7: THỰC HÀNH:</a:t>
            </a:r>
            <a:br>
              <a:rPr lang="vi-VN" smtClean="0">
                <a:solidFill>
                  <a:srgbClr val="C00000"/>
                </a:solidFill>
              </a:rPr>
            </a:br>
            <a:r>
              <a:rPr lang="vi-VN" smtClean="0">
                <a:solidFill>
                  <a:srgbClr val="C00000"/>
                </a:solidFill>
              </a:rPr>
              <a:t>VẼ VÀ PHÂN TÍCH BIỂU ĐỒ KHÍ HẬU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4" y="0"/>
            <a:ext cx="10515600" cy="7915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1.	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biểu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18" y="646134"/>
            <a:ext cx="10515600" cy="649561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1</a:t>
            </a:r>
            <a:r>
              <a:rPr lang="vi-VN" dirty="0">
                <a:solidFill>
                  <a:srgbClr val="7030A0"/>
                </a:solidFill>
              </a:rPr>
              <a:t> : Phân tích bảng số liệu và xây dựng hệ trục tọa </a:t>
            </a:r>
            <a:r>
              <a:rPr lang="vi-VN" dirty="0" smtClean="0">
                <a:solidFill>
                  <a:srgbClr val="7030A0"/>
                </a:solidFill>
              </a:rPr>
              <a:t>độ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37795"/>
              </p:ext>
            </p:extLst>
          </p:nvPr>
        </p:nvGraphicFramePr>
        <p:xfrm>
          <a:off x="236481" y="1448111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19,7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6481" y="950959"/>
            <a:ext cx="11650720" cy="51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indent="254000" algn="ctr">
              <a:lnSpc>
                <a:spcPct val="127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Nhiệt độ và lượng mưa trung bình tháng của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trạm</a:t>
            </a:r>
            <a:r>
              <a:rPr lang="en-US" sz="2400" b="1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Huế</a:t>
            </a:r>
            <a:endParaRPr lang="en-US" sz="2400" dirty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6481" y="3252483"/>
            <a:ext cx="1045254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- Phân tích bảng số liệu để tìm số lớn nhất, nhỏ </a:t>
            </a: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</a:rPr>
              <a:t>nhất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11159" y="1696143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55835" y="171046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03331" y="236164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481" y="3749634"/>
            <a:ext cx="10515600" cy="171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nhiệt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độ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29,4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lượng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mưa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795,6</a:t>
            </a: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hoành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gồm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mốc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thời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gian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tương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ứng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tháng</a:t>
            </a:r>
            <a:endParaRPr lang="en-US" sz="2400" b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427780" y="234552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6.png"/>
          <p:cNvPicPr/>
          <p:nvPr/>
        </p:nvPicPr>
        <p:blipFill rotWithShape="1">
          <a:blip r:embed="rId2"/>
          <a:srcRect t="16768"/>
          <a:stretch/>
        </p:blipFill>
        <p:spPr>
          <a:xfrm>
            <a:off x="7252138" y="3349290"/>
            <a:ext cx="3992880" cy="2582349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7749540" y="3489000"/>
            <a:ext cx="2804160" cy="1884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7781" y="5676015"/>
            <a:ext cx="2781300" cy="305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49081" y="5517178"/>
            <a:ext cx="270380" cy="15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6481" y="5178222"/>
            <a:ext cx="11414236" cy="64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Lưu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ý:  </a:t>
            </a: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Xác định tỉ lệ, phạm vi khổ giấy phù hợp.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Xây dựng hệ trục tọa độ hợp lý chiều cao 2 trục tung = 2/3 chiều dài trục hoành.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Đánh số chuẩn trên trục 2 tung phải cách đều nhau (lưu ý 2 trục không liên quan nhau về số liệu).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9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8725"/>
          <a:stretch/>
        </p:blipFill>
        <p:spPr>
          <a:xfrm>
            <a:off x="3601549" y="2845963"/>
            <a:ext cx="5380270" cy="37562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C00000"/>
                </a:solidFill>
              </a:rPr>
              <a:t>1.	Vẽ biểu đồ khí 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2: Vẽ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trái thể hiện lượng mưa - thể hiện bằng </a:t>
            </a:r>
            <a:r>
              <a:rPr lang="vi-VN" sz="3200" dirty="0" smtClean="0"/>
              <a:t>cột</a:t>
            </a:r>
            <a:r>
              <a:rPr lang="en-US" sz="3200" dirty="0" smtClean="0"/>
              <a:t>, </a:t>
            </a:r>
            <a:r>
              <a:rPr lang="en-US" sz="3200" dirty="0" err="1" smtClean="0"/>
              <a:t>đơn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mm</a:t>
            </a:r>
            <a:endParaRPr lang="en-US" sz="3200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986718" y="3280350"/>
            <a:ext cx="2223332" cy="1486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80034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phải thể hiện nhiệt độ - thể hiện bằng đường, đơn vị </a:t>
            </a:r>
            <a:r>
              <a:rPr lang="vi-VN" sz="3200" baseline="30000" dirty="0"/>
              <a:t>o</a:t>
            </a:r>
            <a:r>
              <a:rPr lang="vi-VN" sz="3200" dirty="0"/>
              <a:t>C.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8056902" y="3280350"/>
            <a:ext cx="2223332" cy="282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20368" y="1218247"/>
            <a:ext cx="3200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Điểm của đường phải nằm chính giữa của cột 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78741" y="1703307"/>
            <a:ext cx="1274478" cy="26781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94922" y="4305925"/>
            <a:ext cx="12912" cy="1508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  <a:r>
              <a:rPr lang="vi-VN" sz="2400" dirty="0"/>
              <a:t>Với biểu đồ kết hợp thông thường, năm đầu tiên và năm cuối cùng phải cách 2 trục tung khoảng 0,5 - 1,0 cm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vi-VN" sz="2400" dirty="0" smtClean="0"/>
              <a:t>iêng </a:t>
            </a:r>
            <a:r>
              <a:rPr lang="vi-VN" sz="2400" dirty="0"/>
              <a:t>trường hợp nhiệt độ và lượng mưa của 12 tháng trong năm có thể liền kề 2 trục </a:t>
            </a:r>
            <a:r>
              <a:rPr lang="vi-VN" sz="2400" dirty="0" smtClean="0"/>
              <a:t>tung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189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966" y="2428110"/>
            <a:ext cx="6612785" cy="4360144"/>
            <a:chOff x="486967" y="2428110"/>
            <a:chExt cx="3992880" cy="2632708"/>
          </a:xfrm>
        </p:grpSpPr>
        <p:pic>
          <p:nvPicPr>
            <p:cNvPr id="59" name="image6.png"/>
            <p:cNvPicPr/>
            <p:nvPr/>
          </p:nvPicPr>
          <p:blipFill rotWithShape="1">
            <a:blip r:embed="rId2"/>
            <a:srcRect t="16768"/>
            <a:stretch/>
          </p:blipFill>
          <p:spPr>
            <a:xfrm>
              <a:off x="486967" y="2428110"/>
              <a:ext cx="3992880" cy="2582349"/>
            </a:xfrm>
            <a:prstGeom prst="rect">
              <a:avLst/>
            </a:prstGeom>
            <a:ln/>
          </p:spPr>
        </p:pic>
        <p:sp>
          <p:nvSpPr>
            <p:cNvPr id="60" name="Rectangle 59"/>
            <p:cNvSpPr/>
            <p:nvPr/>
          </p:nvSpPr>
          <p:spPr>
            <a:xfrm>
              <a:off x="989190" y="2567820"/>
              <a:ext cx="2792559" cy="188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02610" y="4754835"/>
              <a:ext cx="2781300" cy="3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883910" y="4595998"/>
              <a:ext cx="270380" cy="15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 rot="19070505">
            <a:off x="7963670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1224896" y="5067300"/>
            <a:ext cx="4804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445738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 rot="19070505">
            <a:off x="9358191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1375533" y="4061006"/>
            <a:ext cx="552601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851807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 rot="19070505">
            <a:off x="10838144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1490170" y="3950447"/>
            <a:ext cx="54113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1982969"/>
            <a:ext cx="485194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cs typeface="#9Slide03 Arima Madurai Light" panose="00000400000000000000" pitchFamily="2" charset="0"/>
              </a:rPr>
              <a:t>Xác định giá trị từng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lượng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mưa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trước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10" name="Rectangle 109"/>
          <p:cNvSpPr/>
          <p:nvPr/>
        </p:nvSpPr>
        <p:spPr>
          <a:xfrm rot="19070505">
            <a:off x="6569150" y="82807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51069"/>
              </p:ext>
            </p:extLst>
          </p:nvPr>
        </p:nvGraphicFramePr>
        <p:xfrm>
          <a:off x="274937" y="300150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19,7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56" name="Oval 55"/>
          <p:cNvSpPr/>
          <p:nvPr/>
        </p:nvSpPr>
        <p:spPr>
          <a:xfrm>
            <a:off x="1418499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5533" y="5067299"/>
            <a:ext cx="198202" cy="7258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159478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224896" y="5534024"/>
            <a:ext cx="93458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752706" y="5534024"/>
            <a:ext cx="198202" cy="2591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2884646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rồi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chuyển</a:t>
            </a:r>
            <a:r>
              <a:rPr lang="en-US" sz="2400" dirty="0" smtClean="0">
                <a:cs typeface="#9Slide03 Arima Madurai Light" panose="00000400000000000000" pitchFamily="2" charset="0"/>
              </a:rPr>
              <a:t> sang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8" name="Oval 7"/>
          <p:cNvSpPr/>
          <p:nvPr/>
        </p:nvSpPr>
        <p:spPr>
          <a:xfrm>
            <a:off x="1402168" y="3971925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802394" y="3889420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4688000"/>
            <a:ext cx="48948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từng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nhớ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đúng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vị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trí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tung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04693" y="3941145"/>
            <a:ext cx="315291" cy="82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3786323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Xóa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cao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11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5959010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Sau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khi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được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thì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nối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436008" y="504596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124924" y="492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/>
          <a:srcRect b="8725"/>
          <a:stretch/>
        </p:blipFill>
        <p:spPr>
          <a:xfrm>
            <a:off x="691557" y="2192519"/>
            <a:ext cx="6087783" cy="42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6" grpId="0" animBg="1"/>
      <p:bldP spid="3" grpId="0" animBg="1"/>
      <p:bldP spid="67" grpId="0" animBg="1"/>
      <p:bldP spid="71" grpId="0" animBg="1"/>
      <p:bldP spid="114" grpId="0" animBg="1"/>
      <p:bldP spid="8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48" y="791585"/>
            <a:ext cx="6949961" cy="5392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1.	</a:t>
            </a:r>
            <a:r>
              <a:rPr lang="en-US" dirty="0" err="1" smtClean="0">
                <a:solidFill>
                  <a:srgbClr val="C00000"/>
                </a:solidFill>
              </a:rPr>
              <a:t>Vẽ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biểu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đồ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3: Hoàn thiện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46158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Ghi đầy đủ số liệu cho </a:t>
            </a:r>
            <a:r>
              <a:rPr lang="en-US" sz="3200" dirty="0" smtClean="0"/>
              <a:t>c</a:t>
            </a:r>
            <a:r>
              <a:rPr lang="vi-VN" sz="3200" dirty="0" smtClean="0"/>
              <a:t>ột </a:t>
            </a:r>
            <a:r>
              <a:rPr lang="vi-VN" sz="3200" dirty="0"/>
              <a:t>và đường.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45152" y="2249298"/>
            <a:ext cx="3525025" cy="538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518" y="2532039"/>
            <a:ext cx="34615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Hoàn chỉnh bảng chú giải và tên biểu đồ.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117309" y="4101699"/>
            <a:ext cx="4759741" cy="17657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33455" y="1167046"/>
            <a:ext cx="5853245" cy="29346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6163" y="4261109"/>
            <a:ext cx="346193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</a:p>
          <a:p>
            <a:r>
              <a:rPr lang="vi-VN" sz="2400" dirty="0" smtClean="0"/>
              <a:t>- </a:t>
            </a:r>
            <a:r>
              <a:rPr lang="vi-VN" sz="2400" dirty="0"/>
              <a:t>Khoảng cách các tháng thật chính xác.</a:t>
            </a:r>
          </a:p>
          <a:p>
            <a:r>
              <a:rPr lang="vi-VN" sz="2400" dirty="0"/>
              <a:t>- Không dùng các nét đứt để nối sang trục tung (gây rườm rà, đường và cột sẽ bị cắt).</a:t>
            </a: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340034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26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5132" y="813657"/>
            <a:ext cx="972456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Phân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tích biểu đồ khí hậu của trạm khí tượng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gợi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ý dưới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đây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812756"/>
              </p:ext>
            </p:extLst>
          </p:nvPr>
        </p:nvGraphicFramePr>
        <p:xfrm>
          <a:off x="331075" y="1571868"/>
          <a:ext cx="7288925" cy="50811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88925">
                  <a:extLst>
                    <a:ext uri="{9D8B030D-6E8A-4147-A177-3AD203B41FA5}">
                      <a16:colId xmlns:a16="http://schemas.microsoft.com/office/drawing/2014/main" val="819540870"/>
                    </a:ext>
                  </a:extLst>
                </a:gridCol>
              </a:tblGrid>
              <a:tr h="508118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000" dirty="0" smtClean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Nhiệt độ (°C)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Nhiệt độ tháng cao nhất: ………… tháng …………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………….tháng ……………..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Biên độ nhiệt năm = ……..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Nhiệt độ trung bình năm = ………….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- Lượng mưa (mm)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Tổng lượng mưa: ………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Mùa mưa (tháng có lượng mưa trung bình trên 100mm) từ tháng …………. đến tháng ………… (lưu ý là tính các tháng liên tục)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Tổng lượng mưa của mùa mưa gấp .......... lần mùa khô.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dirty="0" smtClean="0">
                          <a:effectLst/>
                        </a:rPr>
                        <a:t>+ Trạm khí tượng đó thuộc miền khí hậu (căn cứ vào hình 5.1): …………</a:t>
                      </a:r>
                      <a:endParaRPr lang="vi-VN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2701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596659"/>
            <a:ext cx="4361875" cy="374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4" y="364403"/>
            <a:ext cx="1749704" cy="10120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45" y="90365"/>
            <a:ext cx="1749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2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1304</Words>
  <PresentationFormat>Widescreen</PresentationFormat>
  <Paragraphs>430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#9Slide03 Arima Madurai Light</vt:lpstr>
      <vt:lpstr>#9Slide03 Cabin Condensed Bold</vt:lpstr>
      <vt:lpstr>#9Slide03 Oswald</vt:lpstr>
      <vt:lpstr>#9Slide03 Roboto Condensed</vt:lpstr>
      <vt:lpstr>#9Slide07 IcielBC Cubano Normal (Headings)</vt:lpstr>
      <vt:lpstr>Arial</vt:lpstr>
      <vt:lpstr>Calibri</vt:lpstr>
      <vt:lpstr>Segoe UI</vt:lpstr>
      <vt:lpstr>Symbol</vt:lpstr>
      <vt:lpstr>Times New Roman</vt:lpstr>
      <vt:lpstr>Wingdings</vt:lpstr>
      <vt:lpstr>Office Theme</vt:lpstr>
      <vt:lpstr>Mở đầu </vt:lpstr>
      <vt:lpstr>PowerPoint Presentation</vt:lpstr>
      <vt:lpstr>PowerPoint Presentation</vt:lpstr>
      <vt:lpstr>PowerPoint Presentation</vt:lpstr>
      <vt:lpstr>1. Vẽ biểu đồ khí hậu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VÀ VẬN DỤNG </vt:lpstr>
      <vt:lpstr>LUYỆN TẬP VÀ VẬN DỤNG </vt:lpstr>
      <vt:lpstr>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2023-04-04T13:55:41Z</dcterms:created>
  <dcterms:modified xsi:type="dcterms:W3CDTF">2023-07-12T01:38:03Z</dcterms:modified>
</cp:coreProperties>
</file>