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61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F3AEF-0231-4370-ABB8-4AAD4322A20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44086C-E168-4947-B726-773C161C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34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1CE03-405D-4387-B5CD-8656A5D116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DEC7CF-16B4-476A-ADC8-E03A14A18C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7E322-BABC-4B17-9DDD-A73E4623E9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231AF0-7D40-4B22-B125-3A366449C936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640283-334B-4640-9668-6B61BE97D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42C437-2F64-49EF-82CA-17978F24D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AEFE6E-D58A-4BB2-B789-63278EF3C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77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4">
            <a:extLst>
              <a:ext uri="{FF2B5EF4-FFF2-40B4-BE49-F238E27FC236}">
                <a16:creationId xmlns:a16="http://schemas.microsoft.com/office/drawing/2014/main" id="{06C763AF-BDC8-1130-26E4-F8C0B1913F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771" t="13771" r="13771" b="13771"/>
          <a:stretch/>
        </p:blipFill>
        <p:spPr>
          <a:xfrm>
            <a:off x="0" y="-90340"/>
            <a:ext cx="12192000" cy="6948340"/>
          </a:xfrm>
          <a:prstGeom prst="rect">
            <a:avLst/>
          </a:prstGeom>
        </p:spPr>
      </p:pic>
      <p:pic>
        <p:nvPicPr>
          <p:cNvPr id="3" name="3">
            <a:extLst>
              <a:ext uri="{FF2B5EF4-FFF2-40B4-BE49-F238E27FC236}">
                <a16:creationId xmlns:a16="http://schemas.microsoft.com/office/drawing/2014/main" id="{2C8F9A7D-C310-C8BA-EC14-84E66678DE3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304800"/>
            <a:ext cx="12193057" cy="6172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399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1024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50F3D-A231-41AA-9A64-E29B0E2AF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538E9-DA75-4DA7-8A7B-57ED29BE8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1CF03-6BB5-4D0C-A5A5-D37A382BFF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E6E6F4-2341-44A9-88B9-8556465712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231AF0-7D40-4B22-B125-3A366449C936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8DE3CA-8293-4FEE-A8DD-077117A8B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E77D6D-8E20-441E-BC65-15696C092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AEFE6E-D58A-4BB2-B789-63278EF3C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3406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0960B-4690-45BA-8FAB-173689AD2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CB924D-F42E-4BD8-ACB5-BE1AD6305E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A895D9-636A-43CA-8D88-17CDC7DF00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C06E4B-77EB-4263-961E-6F48EB0359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231AF0-7D40-4B22-B125-3A366449C936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B42342-968D-46D6-AD4D-EC86CE24D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FF2B2D-7098-4FF8-98F6-E36562D69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AEFE6E-D58A-4BB2-B789-63278EF3C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352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4302A-27A9-4CFC-A833-2A9B81C3D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E68280-4B23-4809-8F21-2CCD9EC904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C95121-8973-4BDA-A1DD-E679CD4D2E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231AF0-7D40-4B22-B125-3A366449C936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8028D-8589-421D-96C8-9E6CAADCA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35591-261E-4ACD-AD74-68C804662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AEFE6E-D58A-4BB2-B789-63278EF3C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811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AE54AB-DEF3-4808-8D5F-F40A5DFAC6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43E8F4-49FE-4D5A-81F6-22BD52FDBD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A6A1FF-D402-440F-87F0-AD7E3AAE2D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231AF0-7D40-4B22-B125-3A366449C936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4C88D-CF2F-48A4-83C3-EDB9797F8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333455-4A11-4ED0-9FE6-28ACE9D3E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AEFE6E-D58A-4BB2-B789-63278EF3C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262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4">
            <a:extLst>
              <a:ext uri="{FF2B5EF4-FFF2-40B4-BE49-F238E27FC236}">
                <a16:creationId xmlns:a16="http://schemas.microsoft.com/office/drawing/2014/main" id="{15B432D1-A765-20B1-31E7-DB2C8D2FE7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771" t="13771" r="13771" b="1377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3">
            <a:extLst>
              <a:ext uri="{FF2B5EF4-FFF2-40B4-BE49-F238E27FC236}">
                <a16:creationId xmlns:a16="http://schemas.microsoft.com/office/drawing/2014/main" id="{B9AB8AF4-51F8-5175-88AE-2F8C6DF8A53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94707"/>
            <a:ext cx="12193057" cy="546858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5CA9059-0851-7D37-EBB8-6FB1427B0F23}"/>
              </a:ext>
            </a:extLst>
          </p:cNvPr>
          <p:cNvSpPr txBox="1"/>
          <p:nvPr userDrawn="1"/>
        </p:nvSpPr>
        <p:spPr>
          <a:xfrm>
            <a:off x="4343400" y="-5271"/>
            <a:ext cx="411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>
                <a:solidFill>
                  <a:srgbClr val="0070C0"/>
                </a:solidFill>
                <a:latin typeface="#9Slide07 SVNDessert Menu Scrip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Luyện tập</a:t>
            </a:r>
            <a:endParaRPr lang="en-US" sz="5400" b="1" dirty="0">
              <a:solidFill>
                <a:srgbClr val="0070C0"/>
              </a:solidFill>
              <a:latin typeface="#9Slide07 SVNDessert Menu Scrip" panose="00000500000000000000" pitchFamily="2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956570"/>
      </p:ext>
    </p:extLst>
  </p:cSld>
  <p:clrMapOvr>
    <a:masterClrMapping/>
  </p:clrMapOvr>
  <p:transition>
    <p:zo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4">
            <a:extLst>
              <a:ext uri="{FF2B5EF4-FFF2-40B4-BE49-F238E27FC236}">
                <a16:creationId xmlns:a16="http://schemas.microsoft.com/office/drawing/2014/main" id="{15B432D1-A765-20B1-31E7-DB2C8D2FE7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771" t="13771" r="13771" b="1377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3">
            <a:extLst>
              <a:ext uri="{FF2B5EF4-FFF2-40B4-BE49-F238E27FC236}">
                <a16:creationId xmlns:a16="http://schemas.microsoft.com/office/drawing/2014/main" id="{B9AB8AF4-51F8-5175-88AE-2F8C6DF8A53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94706"/>
            <a:ext cx="12193057" cy="593469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5CA9059-0851-7D37-EBB8-6FB1427B0F23}"/>
              </a:ext>
            </a:extLst>
          </p:cNvPr>
          <p:cNvSpPr txBox="1"/>
          <p:nvPr userDrawn="1"/>
        </p:nvSpPr>
        <p:spPr>
          <a:xfrm>
            <a:off x="4343400" y="-5271"/>
            <a:ext cx="411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>
                <a:solidFill>
                  <a:srgbClr val="0070C0"/>
                </a:solidFill>
                <a:latin typeface="#9Slide07 SVNDessert Menu Scrip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Luyện tập</a:t>
            </a:r>
            <a:endParaRPr lang="en-US" sz="5400" b="1" dirty="0">
              <a:solidFill>
                <a:srgbClr val="0070C0"/>
              </a:solidFill>
              <a:latin typeface="#9Slide07 SVNDessert Menu Scrip" panose="00000500000000000000" pitchFamily="2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116248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24869-54A8-4FAE-8A3A-152CC9310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D2754-3BC3-4FF1-B76B-8ADDCA4C9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C7D780-366C-4338-9610-50DB8786B7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231AF0-7D40-4B22-B125-3A366449C936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06BF10-7161-4BFB-BAC6-7D9DC3A7D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B45FB-35DC-4BD8-9325-6695882DA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AEFE6E-D58A-4BB2-B789-63278EF3C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74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C4BFB-8F28-4B02-A153-FE8DDA8E6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4F5436-DFEF-45CF-AB12-56D9B2082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7165E9-B5BB-4E11-AF98-D1A89EA743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231AF0-7D40-4B22-B125-3A366449C936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15D8B6-572E-42D0-9888-750396508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7FA94-071A-42C4-AC8F-C605F6FD5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AEFE6E-D58A-4BB2-B789-63278EF3C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67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21385-1CDA-40F3-B5A9-FBAA5FD20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A6365-52CE-46C7-94C9-594E4F2144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A5A118-DC2A-4AAB-8591-E5A65B3649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244DC1-BF3F-4577-ACD4-DAF110409A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231AF0-7D40-4B22-B125-3A366449C936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477111-1F8F-4B8F-B856-3B6C8B26B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A7B9C7-86C7-4112-8B67-D6A35838F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AEFE6E-D58A-4BB2-B789-63278EF3C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103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3776C-BF85-407D-9CDA-1CC72253B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E400E9-AEF5-4D52-906D-89029EFA6F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C738AB-8330-401A-9B3F-60F7E1D32D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4F2F37-AC94-45BC-B972-08FAF98D28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B109B4-460D-40FF-B6B2-78C0F3E25B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53B36D-8397-4077-826C-72BD372FC2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231AF0-7D40-4B22-B125-3A366449C936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C300D5-BB38-4B45-A5AC-F97FE7E95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C4665A-E6D5-4812-8C40-486BDCF24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AEFE6E-D58A-4BB2-B789-63278EF3C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893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F6D6F-BFBF-4E02-A19A-393F9DD5F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C7E5C9-8901-4619-85C1-F5C6A0878F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231AF0-7D40-4B22-B125-3A366449C936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CE916A-61DD-4F35-874D-1EE713252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177566-33AB-45F2-BC13-DF19851AB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AEFE6E-D58A-4BB2-B789-63278EF3C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243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">
            <a:extLst>
              <a:ext uri="{FF2B5EF4-FFF2-40B4-BE49-F238E27FC236}">
                <a16:creationId xmlns:a16="http://schemas.microsoft.com/office/drawing/2014/main" id="{D97603A4-911F-E070-F1ED-B1191CC2896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771" t="13771" r="13771" b="13771"/>
          <a:stretch/>
        </p:blipFill>
        <p:spPr>
          <a:xfrm>
            <a:off x="0" y="-35104"/>
            <a:ext cx="12192000" cy="6893104"/>
          </a:xfrm>
          <a:prstGeom prst="rect">
            <a:avLst/>
          </a:prstGeom>
        </p:spPr>
      </p:pic>
      <p:pic>
        <p:nvPicPr>
          <p:cNvPr id="6" name="3">
            <a:extLst>
              <a:ext uri="{FF2B5EF4-FFF2-40B4-BE49-F238E27FC236}">
                <a16:creationId xmlns:a16="http://schemas.microsoft.com/office/drawing/2014/main" id="{0CEDB97B-E8AB-2CF8-7A4E-8BE506728D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21853"/>
          <a:stretch/>
        </p:blipFill>
        <p:spPr>
          <a:xfrm>
            <a:off x="0" y="-35105"/>
            <a:ext cx="12188952" cy="6512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384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263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4">
            <a:extLst>
              <a:ext uri="{FF2B5EF4-FFF2-40B4-BE49-F238E27FC236}">
                <a16:creationId xmlns:a16="http://schemas.microsoft.com/office/drawing/2014/main" id="{06C763AF-BDC8-1130-26E4-F8C0B1913F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771" t="13771" r="13771" b="13771"/>
          <a:stretch/>
        </p:blipFill>
        <p:spPr>
          <a:xfrm>
            <a:off x="0" y="-90340"/>
            <a:ext cx="12192000" cy="6934200"/>
          </a:xfrm>
          <a:prstGeom prst="rect">
            <a:avLst/>
          </a:prstGeom>
        </p:spPr>
      </p:pic>
      <p:pic>
        <p:nvPicPr>
          <p:cNvPr id="3" name="3">
            <a:extLst>
              <a:ext uri="{FF2B5EF4-FFF2-40B4-BE49-F238E27FC236}">
                <a16:creationId xmlns:a16="http://schemas.microsoft.com/office/drawing/2014/main" id="{2C8F9A7D-C310-C8BA-EC14-84E66678DE3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1137279"/>
            <a:ext cx="12193057" cy="4800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89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9Slide.vn - 2019">
            <a:extLst>
              <a:ext uri="{FF2B5EF4-FFF2-40B4-BE49-F238E27FC236}">
                <a16:creationId xmlns:a16="http://schemas.microsoft.com/office/drawing/2014/main" id="{CAD8D23E-CB57-4B14-99E2-6C587A4E57F3}"/>
              </a:ext>
            </a:extLst>
          </p:cNvPr>
          <p:cNvSpPr txBox="1"/>
          <p:nvPr userDrawn="1"/>
        </p:nvSpPr>
        <p:spPr>
          <a:xfrm>
            <a:off x="0" y="-804565"/>
            <a:ext cx="121920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400">
                <a:solidFill>
                  <a:srgbClr val="CFCFCF"/>
                </a:solidFill>
              </a:rPr>
              <a:t>www.9slide.vn</a:t>
            </a:r>
          </a:p>
        </p:txBody>
      </p:sp>
    </p:spTree>
    <p:extLst>
      <p:ext uri="{BB962C8B-B14F-4D97-AF65-F5344CB8AC3E}">
        <p14:creationId xmlns:p14="http://schemas.microsoft.com/office/powerpoint/2010/main" val="325198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3764FFF-0B02-FEED-76B7-AC4DA10C5FDC}"/>
              </a:ext>
            </a:extLst>
          </p:cNvPr>
          <p:cNvSpPr/>
          <p:nvPr/>
        </p:nvSpPr>
        <p:spPr>
          <a:xfrm rot="21395978">
            <a:off x="3331863" y="2733350"/>
            <a:ext cx="3666762" cy="739270"/>
          </a:xfrm>
          <a:custGeom>
            <a:avLst/>
            <a:gdLst>
              <a:gd name="connsiteX0" fmla="*/ 86966 w 2701439"/>
              <a:gd name="connsiteY0" fmla="*/ 36325 h 853113"/>
              <a:gd name="connsiteX1" fmla="*/ 972490 w 2701439"/>
              <a:gd name="connsiteY1" fmla="*/ 122952 h 853113"/>
              <a:gd name="connsiteX2" fmla="*/ 2040895 w 2701439"/>
              <a:gd name="connsiteY2" fmla="*/ 257706 h 853113"/>
              <a:gd name="connsiteX3" fmla="*/ 2599160 w 2701439"/>
              <a:gd name="connsiteY3" fmla="*/ 344334 h 853113"/>
              <a:gd name="connsiteX4" fmla="*/ 2685787 w 2701439"/>
              <a:gd name="connsiteY4" fmla="*/ 479087 h 853113"/>
              <a:gd name="connsiteX5" fmla="*/ 2656911 w 2701439"/>
              <a:gd name="connsiteY5" fmla="*/ 565715 h 853113"/>
              <a:gd name="connsiteX6" fmla="*/ 2262276 w 2701439"/>
              <a:gd name="connsiteY6" fmla="*/ 594590 h 853113"/>
              <a:gd name="connsiteX7" fmla="*/ 289097 w 2701439"/>
              <a:gd name="connsiteY7" fmla="*/ 825597 h 853113"/>
              <a:gd name="connsiteX8" fmla="*/ 58090 w 2701439"/>
              <a:gd name="connsiteY8" fmla="*/ 758220 h 853113"/>
              <a:gd name="connsiteX9" fmla="*/ 86966 w 2701439"/>
              <a:gd name="connsiteY9" fmla="*/ 36325 h 853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01439" h="853113">
                <a:moveTo>
                  <a:pt x="86966" y="36325"/>
                </a:moveTo>
                <a:cubicBezTo>
                  <a:pt x="239366" y="-69553"/>
                  <a:pt x="646835" y="86055"/>
                  <a:pt x="972490" y="122952"/>
                </a:cubicBezTo>
                <a:cubicBezTo>
                  <a:pt x="1298145" y="159849"/>
                  <a:pt x="1769783" y="220809"/>
                  <a:pt x="2040895" y="257706"/>
                </a:cubicBezTo>
                <a:cubicBezTo>
                  <a:pt x="2312007" y="294603"/>
                  <a:pt x="2491678" y="307437"/>
                  <a:pt x="2599160" y="344334"/>
                </a:cubicBezTo>
                <a:cubicBezTo>
                  <a:pt x="2706642" y="381231"/>
                  <a:pt x="2676162" y="442190"/>
                  <a:pt x="2685787" y="479087"/>
                </a:cubicBezTo>
                <a:cubicBezTo>
                  <a:pt x="2695412" y="515984"/>
                  <a:pt x="2727496" y="546465"/>
                  <a:pt x="2656911" y="565715"/>
                </a:cubicBezTo>
                <a:cubicBezTo>
                  <a:pt x="2586326" y="584965"/>
                  <a:pt x="2262276" y="594590"/>
                  <a:pt x="2262276" y="594590"/>
                </a:cubicBezTo>
                <a:lnTo>
                  <a:pt x="289097" y="825597"/>
                </a:lnTo>
                <a:cubicBezTo>
                  <a:pt x="-78267" y="852869"/>
                  <a:pt x="94987" y="892974"/>
                  <a:pt x="58090" y="758220"/>
                </a:cubicBezTo>
                <a:cubicBezTo>
                  <a:pt x="21193" y="623466"/>
                  <a:pt x="-65434" y="142203"/>
                  <a:pt x="86966" y="36325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1816F0A-C1A3-CF5A-DB36-43F3BFC2883F}"/>
              </a:ext>
            </a:extLst>
          </p:cNvPr>
          <p:cNvSpPr/>
          <p:nvPr/>
        </p:nvSpPr>
        <p:spPr>
          <a:xfrm flipV="1">
            <a:off x="1284486" y="3569227"/>
            <a:ext cx="4455068" cy="2378255"/>
          </a:xfrm>
          <a:custGeom>
            <a:avLst/>
            <a:gdLst>
              <a:gd name="connsiteX0" fmla="*/ 3662 w 1744193"/>
              <a:gd name="connsiteY0" fmla="*/ 1087752 h 1989691"/>
              <a:gd name="connsiteX1" fmla="*/ 632312 w 1744193"/>
              <a:gd name="connsiteY1" fmla="*/ 278127 h 1989691"/>
              <a:gd name="connsiteX2" fmla="*/ 1584812 w 1744193"/>
              <a:gd name="connsiteY2" fmla="*/ 1902 h 1989691"/>
              <a:gd name="connsiteX3" fmla="*/ 1680062 w 1744193"/>
              <a:gd name="connsiteY3" fmla="*/ 173352 h 1989691"/>
              <a:gd name="connsiteX4" fmla="*/ 927587 w 1744193"/>
              <a:gd name="connsiteY4" fmla="*/ 497202 h 1989691"/>
              <a:gd name="connsiteX5" fmla="*/ 384662 w 1744193"/>
              <a:gd name="connsiteY5" fmla="*/ 1859277 h 1989691"/>
              <a:gd name="connsiteX6" fmla="*/ 375137 w 1744193"/>
              <a:gd name="connsiteY6" fmla="*/ 1849752 h 1989691"/>
              <a:gd name="connsiteX7" fmla="*/ 3662 w 1744193"/>
              <a:gd name="connsiteY7" fmla="*/ 1087752 h 1989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44193" h="1989691">
                <a:moveTo>
                  <a:pt x="3662" y="1087752"/>
                </a:moveTo>
                <a:cubicBezTo>
                  <a:pt x="46524" y="825815"/>
                  <a:pt x="368787" y="459102"/>
                  <a:pt x="632312" y="278127"/>
                </a:cubicBezTo>
                <a:cubicBezTo>
                  <a:pt x="895837" y="97152"/>
                  <a:pt x="1410187" y="19364"/>
                  <a:pt x="1584812" y="1902"/>
                </a:cubicBezTo>
                <a:cubicBezTo>
                  <a:pt x="1759437" y="-15560"/>
                  <a:pt x="1789599" y="90802"/>
                  <a:pt x="1680062" y="173352"/>
                </a:cubicBezTo>
                <a:cubicBezTo>
                  <a:pt x="1570525" y="255902"/>
                  <a:pt x="1143487" y="216214"/>
                  <a:pt x="927587" y="497202"/>
                </a:cubicBezTo>
                <a:cubicBezTo>
                  <a:pt x="711687" y="778189"/>
                  <a:pt x="476737" y="1633852"/>
                  <a:pt x="384662" y="1859277"/>
                </a:cubicBezTo>
                <a:cubicBezTo>
                  <a:pt x="292587" y="2084702"/>
                  <a:pt x="443399" y="1975164"/>
                  <a:pt x="375137" y="1849752"/>
                </a:cubicBezTo>
                <a:cubicBezTo>
                  <a:pt x="306875" y="1724340"/>
                  <a:pt x="-39200" y="1349689"/>
                  <a:pt x="3662" y="1087752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15F99C71-7076-F8AE-CF33-9C263845D901}"/>
              </a:ext>
            </a:extLst>
          </p:cNvPr>
          <p:cNvSpPr/>
          <p:nvPr/>
        </p:nvSpPr>
        <p:spPr>
          <a:xfrm rot="4359141">
            <a:off x="2992510" y="1299231"/>
            <a:ext cx="1227069" cy="451514"/>
          </a:xfrm>
          <a:custGeom>
            <a:avLst/>
            <a:gdLst>
              <a:gd name="connsiteX0" fmla="*/ 4994 w 754131"/>
              <a:gd name="connsiteY0" fmla="*/ 897515 h 992779"/>
              <a:gd name="connsiteX1" fmla="*/ 233594 w 754131"/>
              <a:gd name="connsiteY1" fmla="*/ 154565 h 992779"/>
              <a:gd name="connsiteX2" fmla="*/ 643169 w 754131"/>
              <a:gd name="connsiteY2" fmla="*/ 2165 h 992779"/>
              <a:gd name="connsiteX3" fmla="*/ 738419 w 754131"/>
              <a:gd name="connsiteY3" fmla="*/ 68840 h 992779"/>
              <a:gd name="connsiteX4" fmla="*/ 376469 w 754131"/>
              <a:gd name="connsiteY4" fmla="*/ 125990 h 992779"/>
              <a:gd name="connsiteX5" fmla="*/ 100244 w 754131"/>
              <a:gd name="connsiteY5" fmla="*/ 897515 h 992779"/>
              <a:gd name="connsiteX6" fmla="*/ 4994 w 754131"/>
              <a:gd name="connsiteY6" fmla="*/ 897515 h 992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4131" h="992779">
                <a:moveTo>
                  <a:pt x="4994" y="897515"/>
                </a:moveTo>
                <a:cubicBezTo>
                  <a:pt x="27219" y="773690"/>
                  <a:pt x="127231" y="303790"/>
                  <a:pt x="233594" y="154565"/>
                </a:cubicBezTo>
                <a:cubicBezTo>
                  <a:pt x="339957" y="5340"/>
                  <a:pt x="559032" y="16452"/>
                  <a:pt x="643169" y="2165"/>
                </a:cubicBezTo>
                <a:cubicBezTo>
                  <a:pt x="727306" y="-12122"/>
                  <a:pt x="782869" y="48202"/>
                  <a:pt x="738419" y="68840"/>
                </a:cubicBezTo>
                <a:cubicBezTo>
                  <a:pt x="693969" y="89477"/>
                  <a:pt x="482832" y="-12123"/>
                  <a:pt x="376469" y="125990"/>
                </a:cubicBezTo>
                <a:cubicBezTo>
                  <a:pt x="270107" y="264102"/>
                  <a:pt x="162157" y="767340"/>
                  <a:pt x="100244" y="897515"/>
                </a:cubicBezTo>
                <a:cubicBezTo>
                  <a:pt x="38332" y="1027690"/>
                  <a:pt x="-17231" y="1021340"/>
                  <a:pt x="4994" y="897515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ED1BC3FE-7540-BC43-896D-FC7248DEA7B2}"/>
              </a:ext>
            </a:extLst>
          </p:cNvPr>
          <p:cNvSpPr/>
          <p:nvPr/>
        </p:nvSpPr>
        <p:spPr>
          <a:xfrm rot="2639514">
            <a:off x="3963398" y="925753"/>
            <a:ext cx="1122745" cy="493468"/>
          </a:xfrm>
          <a:custGeom>
            <a:avLst/>
            <a:gdLst>
              <a:gd name="connsiteX0" fmla="*/ 4994 w 754131"/>
              <a:gd name="connsiteY0" fmla="*/ 897515 h 992779"/>
              <a:gd name="connsiteX1" fmla="*/ 233594 w 754131"/>
              <a:gd name="connsiteY1" fmla="*/ 154565 h 992779"/>
              <a:gd name="connsiteX2" fmla="*/ 643169 w 754131"/>
              <a:gd name="connsiteY2" fmla="*/ 2165 h 992779"/>
              <a:gd name="connsiteX3" fmla="*/ 738419 w 754131"/>
              <a:gd name="connsiteY3" fmla="*/ 68840 h 992779"/>
              <a:gd name="connsiteX4" fmla="*/ 376469 w 754131"/>
              <a:gd name="connsiteY4" fmla="*/ 125990 h 992779"/>
              <a:gd name="connsiteX5" fmla="*/ 100244 w 754131"/>
              <a:gd name="connsiteY5" fmla="*/ 897515 h 992779"/>
              <a:gd name="connsiteX6" fmla="*/ 4994 w 754131"/>
              <a:gd name="connsiteY6" fmla="*/ 897515 h 992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4131" h="992779">
                <a:moveTo>
                  <a:pt x="4994" y="897515"/>
                </a:moveTo>
                <a:cubicBezTo>
                  <a:pt x="27219" y="773690"/>
                  <a:pt x="127231" y="303790"/>
                  <a:pt x="233594" y="154565"/>
                </a:cubicBezTo>
                <a:cubicBezTo>
                  <a:pt x="339957" y="5340"/>
                  <a:pt x="559032" y="16452"/>
                  <a:pt x="643169" y="2165"/>
                </a:cubicBezTo>
                <a:cubicBezTo>
                  <a:pt x="727306" y="-12122"/>
                  <a:pt x="782869" y="48202"/>
                  <a:pt x="738419" y="68840"/>
                </a:cubicBezTo>
                <a:cubicBezTo>
                  <a:pt x="693969" y="89477"/>
                  <a:pt x="482832" y="-12123"/>
                  <a:pt x="376469" y="125990"/>
                </a:cubicBezTo>
                <a:cubicBezTo>
                  <a:pt x="270107" y="264102"/>
                  <a:pt x="162157" y="767340"/>
                  <a:pt x="100244" y="897515"/>
                </a:cubicBezTo>
                <a:cubicBezTo>
                  <a:pt x="38332" y="1027690"/>
                  <a:pt x="-17231" y="1021340"/>
                  <a:pt x="4994" y="897515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532577B8-3E0E-6105-BA2A-727E56B9C3F7}"/>
              </a:ext>
            </a:extLst>
          </p:cNvPr>
          <p:cNvSpPr/>
          <p:nvPr/>
        </p:nvSpPr>
        <p:spPr>
          <a:xfrm rot="1182473">
            <a:off x="4045127" y="493743"/>
            <a:ext cx="1122745" cy="762000"/>
          </a:xfrm>
          <a:custGeom>
            <a:avLst/>
            <a:gdLst>
              <a:gd name="connsiteX0" fmla="*/ 4994 w 754131"/>
              <a:gd name="connsiteY0" fmla="*/ 897515 h 992779"/>
              <a:gd name="connsiteX1" fmla="*/ 233594 w 754131"/>
              <a:gd name="connsiteY1" fmla="*/ 154565 h 992779"/>
              <a:gd name="connsiteX2" fmla="*/ 643169 w 754131"/>
              <a:gd name="connsiteY2" fmla="*/ 2165 h 992779"/>
              <a:gd name="connsiteX3" fmla="*/ 738419 w 754131"/>
              <a:gd name="connsiteY3" fmla="*/ 68840 h 992779"/>
              <a:gd name="connsiteX4" fmla="*/ 376469 w 754131"/>
              <a:gd name="connsiteY4" fmla="*/ 125990 h 992779"/>
              <a:gd name="connsiteX5" fmla="*/ 100244 w 754131"/>
              <a:gd name="connsiteY5" fmla="*/ 897515 h 992779"/>
              <a:gd name="connsiteX6" fmla="*/ 4994 w 754131"/>
              <a:gd name="connsiteY6" fmla="*/ 897515 h 992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4131" h="992779">
                <a:moveTo>
                  <a:pt x="4994" y="897515"/>
                </a:moveTo>
                <a:cubicBezTo>
                  <a:pt x="27219" y="773690"/>
                  <a:pt x="127231" y="303790"/>
                  <a:pt x="233594" y="154565"/>
                </a:cubicBezTo>
                <a:cubicBezTo>
                  <a:pt x="339957" y="5340"/>
                  <a:pt x="559032" y="16452"/>
                  <a:pt x="643169" y="2165"/>
                </a:cubicBezTo>
                <a:cubicBezTo>
                  <a:pt x="727306" y="-12122"/>
                  <a:pt x="782869" y="48202"/>
                  <a:pt x="738419" y="68840"/>
                </a:cubicBezTo>
                <a:cubicBezTo>
                  <a:pt x="693969" y="89477"/>
                  <a:pt x="482832" y="-12123"/>
                  <a:pt x="376469" y="125990"/>
                </a:cubicBezTo>
                <a:cubicBezTo>
                  <a:pt x="270107" y="264102"/>
                  <a:pt x="162157" y="767340"/>
                  <a:pt x="100244" y="897515"/>
                </a:cubicBezTo>
                <a:cubicBezTo>
                  <a:pt x="38332" y="1027690"/>
                  <a:pt x="-17231" y="1021340"/>
                  <a:pt x="4994" y="897515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AD8BCBEA-8AEB-F411-58B6-E810EDBC0F9F}"/>
              </a:ext>
            </a:extLst>
          </p:cNvPr>
          <p:cNvSpPr/>
          <p:nvPr/>
        </p:nvSpPr>
        <p:spPr>
          <a:xfrm>
            <a:off x="3725743" y="116221"/>
            <a:ext cx="690016" cy="992779"/>
          </a:xfrm>
          <a:custGeom>
            <a:avLst/>
            <a:gdLst>
              <a:gd name="connsiteX0" fmla="*/ 4994 w 754131"/>
              <a:gd name="connsiteY0" fmla="*/ 897515 h 992779"/>
              <a:gd name="connsiteX1" fmla="*/ 233594 w 754131"/>
              <a:gd name="connsiteY1" fmla="*/ 154565 h 992779"/>
              <a:gd name="connsiteX2" fmla="*/ 643169 w 754131"/>
              <a:gd name="connsiteY2" fmla="*/ 2165 h 992779"/>
              <a:gd name="connsiteX3" fmla="*/ 738419 w 754131"/>
              <a:gd name="connsiteY3" fmla="*/ 68840 h 992779"/>
              <a:gd name="connsiteX4" fmla="*/ 376469 w 754131"/>
              <a:gd name="connsiteY4" fmla="*/ 125990 h 992779"/>
              <a:gd name="connsiteX5" fmla="*/ 100244 w 754131"/>
              <a:gd name="connsiteY5" fmla="*/ 897515 h 992779"/>
              <a:gd name="connsiteX6" fmla="*/ 4994 w 754131"/>
              <a:gd name="connsiteY6" fmla="*/ 897515 h 992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4131" h="992779">
                <a:moveTo>
                  <a:pt x="4994" y="897515"/>
                </a:moveTo>
                <a:cubicBezTo>
                  <a:pt x="27219" y="773690"/>
                  <a:pt x="127231" y="303790"/>
                  <a:pt x="233594" y="154565"/>
                </a:cubicBezTo>
                <a:cubicBezTo>
                  <a:pt x="339957" y="5340"/>
                  <a:pt x="559032" y="16452"/>
                  <a:pt x="643169" y="2165"/>
                </a:cubicBezTo>
                <a:cubicBezTo>
                  <a:pt x="727306" y="-12122"/>
                  <a:pt x="782869" y="48202"/>
                  <a:pt x="738419" y="68840"/>
                </a:cubicBezTo>
                <a:cubicBezTo>
                  <a:pt x="693969" y="89477"/>
                  <a:pt x="482832" y="-12123"/>
                  <a:pt x="376469" y="125990"/>
                </a:cubicBezTo>
                <a:cubicBezTo>
                  <a:pt x="270107" y="264102"/>
                  <a:pt x="162157" y="767340"/>
                  <a:pt x="100244" y="897515"/>
                </a:cubicBezTo>
                <a:cubicBezTo>
                  <a:pt x="38332" y="1027690"/>
                  <a:pt x="-17231" y="1021340"/>
                  <a:pt x="4994" y="897515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3AF396D2-1890-8E4F-1D1C-CBADB97FA984}"/>
              </a:ext>
            </a:extLst>
          </p:cNvPr>
          <p:cNvSpPr/>
          <p:nvPr/>
        </p:nvSpPr>
        <p:spPr>
          <a:xfrm>
            <a:off x="1715696" y="834881"/>
            <a:ext cx="2527787" cy="2235439"/>
          </a:xfrm>
          <a:custGeom>
            <a:avLst/>
            <a:gdLst>
              <a:gd name="connsiteX0" fmla="*/ 3662 w 1744193"/>
              <a:gd name="connsiteY0" fmla="*/ 1087752 h 1989691"/>
              <a:gd name="connsiteX1" fmla="*/ 632312 w 1744193"/>
              <a:gd name="connsiteY1" fmla="*/ 278127 h 1989691"/>
              <a:gd name="connsiteX2" fmla="*/ 1584812 w 1744193"/>
              <a:gd name="connsiteY2" fmla="*/ 1902 h 1989691"/>
              <a:gd name="connsiteX3" fmla="*/ 1680062 w 1744193"/>
              <a:gd name="connsiteY3" fmla="*/ 173352 h 1989691"/>
              <a:gd name="connsiteX4" fmla="*/ 927587 w 1744193"/>
              <a:gd name="connsiteY4" fmla="*/ 497202 h 1989691"/>
              <a:gd name="connsiteX5" fmla="*/ 384662 w 1744193"/>
              <a:gd name="connsiteY5" fmla="*/ 1859277 h 1989691"/>
              <a:gd name="connsiteX6" fmla="*/ 375137 w 1744193"/>
              <a:gd name="connsiteY6" fmla="*/ 1849752 h 1989691"/>
              <a:gd name="connsiteX7" fmla="*/ 3662 w 1744193"/>
              <a:gd name="connsiteY7" fmla="*/ 1087752 h 1989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44193" h="1989691">
                <a:moveTo>
                  <a:pt x="3662" y="1087752"/>
                </a:moveTo>
                <a:cubicBezTo>
                  <a:pt x="46524" y="825815"/>
                  <a:pt x="368787" y="459102"/>
                  <a:pt x="632312" y="278127"/>
                </a:cubicBezTo>
                <a:cubicBezTo>
                  <a:pt x="895837" y="97152"/>
                  <a:pt x="1410187" y="19364"/>
                  <a:pt x="1584812" y="1902"/>
                </a:cubicBezTo>
                <a:cubicBezTo>
                  <a:pt x="1759437" y="-15560"/>
                  <a:pt x="1789599" y="90802"/>
                  <a:pt x="1680062" y="173352"/>
                </a:cubicBezTo>
                <a:cubicBezTo>
                  <a:pt x="1570525" y="255902"/>
                  <a:pt x="1143487" y="216214"/>
                  <a:pt x="927587" y="497202"/>
                </a:cubicBezTo>
                <a:cubicBezTo>
                  <a:pt x="711687" y="778189"/>
                  <a:pt x="476737" y="1633852"/>
                  <a:pt x="384662" y="1859277"/>
                </a:cubicBezTo>
                <a:cubicBezTo>
                  <a:pt x="292587" y="2084702"/>
                  <a:pt x="443399" y="1975164"/>
                  <a:pt x="375137" y="1849752"/>
                </a:cubicBezTo>
                <a:cubicBezTo>
                  <a:pt x="306875" y="1724340"/>
                  <a:pt x="-39200" y="1349689"/>
                  <a:pt x="3662" y="1087752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2543343F-07F4-27C3-42EC-B11868257107}"/>
              </a:ext>
            </a:extLst>
          </p:cNvPr>
          <p:cNvSpPr/>
          <p:nvPr/>
        </p:nvSpPr>
        <p:spPr>
          <a:xfrm>
            <a:off x="278912" y="1890429"/>
            <a:ext cx="3505200" cy="281940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vi-VN" sz="4400">
                <a:solidFill>
                  <a:schemeClr val="tx1"/>
                </a:solidFill>
                <a:latin typeface="#9Slide05 Brannboll Ny" panose="02000000000000000000" pitchFamily="2" charset="0"/>
              </a:rPr>
              <a:t>Lực đẩy Archimedes</a:t>
            </a:r>
            <a:endParaRPr lang="en-US" sz="4400">
              <a:solidFill>
                <a:schemeClr val="tx1"/>
              </a:solidFill>
              <a:latin typeface="#9Slide05 Brannboll Ny" panose="02000000000000000000" pitchFamily="2" charset="0"/>
            </a:endParaRPr>
          </a:p>
        </p:txBody>
      </p:sp>
      <p:pic>
        <p:nvPicPr>
          <p:cNvPr id="37" name="Graphic 36" descr="Tug boat with solid fill">
            <a:extLst>
              <a:ext uri="{FF2B5EF4-FFF2-40B4-BE49-F238E27FC236}">
                <a16:creationId xmlns:a16="http://schemas.microsoft.com/office/drawing/2014/main" id="{FC054009-383C-228B-31E8-210C4B75DA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1644" y="3483559"/>
            <a:ext cx="2362200" cy="1143000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826B6DBD-AE04-7F95-6E69-AAA97C087CF7}"/>
              </a:ext>
            </a:extLst>
          </p:cNvPr>
          <p:cNvSpPr txBox="1"/>
          <p:nvPr/>
        </p:nvSpPr>
        <p:spPr>
          <a:xfrm>
            <a:off x="4546278" y="25323"/>
            <a:ext cx="71885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>
                <a:solidFill>
                  <a:srgbClr val="FF000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Tác dụng lên các vật đặt trong chất lỏng</a:t>
            </a:r>
            <a:endParaRPr lang="en-US" sz="2800">
              <a:solidFill>
                <a:srgbClr val="FF0000"/>
              </a:solidFill>
              <a:latin typeface="#9Slide03 Arima Madurai Black" panose="00000A00000000000000" pitchFamily="2" charset="0"/>
              <a:cs typeface="#9Slide03 Arima Madurai Black" panose="00000A00000000000000" pitchFamily="2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381612D-23BA-1ACE-3FB5-238CD88F3B11}"/>
              </a:ext>
            </a:extLst>
          </p:cNvPr>
          <p:cNvSpPr txBox="1"/>
          <p:nvPr/>
        </p:nvSpPr>
        <p:spPr>
          <a:xfrm rot="18968530">
            <a:off x="2125009" y="1387751"/>
            <a:ext cx="80722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vi-VN" sz="2400">
                <a:solidFill>
                  <a:schemeClr val="bg1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Đặc</a:t>
            </a:r>
            <a:endParaRPr lang="en-US" sz="2400">
              <a:solidFill>
                <a:schemeClr val="bg1"/>
              </a:solidFill>
              <a:latin typeface="#9Slide03 Arima Madurai Black" panose="00000A00000000000000" pitchFamily="2" charset="0"/>
              <a:cs typeface="#9Slide03 Arima Madurai Black" panose="00000A00000000000000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7127E15-E078-F166-3B0C-BF9B0DBA2668}"/>
              </a:ext>
            </a:extLst>
          </p:cNvPr>
          <p:cNvSpPr txBox="1"/>
          <p:nvPr/>
        </p:nvSpPr>
        <p:spPr>
          <a:xfrm>
            <a:off x="5251174" y="559437"/>
            <a:ext cx="403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>
                <a:solidFill>
                  <a:srgbClr val="FF000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Phương thẳng đứng</a:t>
            </a:r>
            <a:endParaRPr lang="en-US" sz="2800">
              <a:solidFill>
                <a:srgbClr val="FF0000"/>
              </a:solidFill>
              <a:latin typeface="#9Slide03 Arima Madurai Black" panose="00000A00000000000000" pitchFamily="2" charset="0"/>
              <a:cs typeface="#9Slide03 Arima Madurai Black" panose="00000A00000000000000" pitchFamily="2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0B7A228-9F50-34CF-2B70-D54A8EF737E3}"/>
              </a:ext>
            </a:extLst>
          </p:cNvPr>
          <p:cNvSpPr txBox="1"/>
          <p:nvPr/>
        </p:nvSpPr>
        <p:spPr>
          <a:xfrm>
            <a:off x="5119013" y="1163772"/>
            <a:ext cx="3266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>
                <a:solidFill>
                  <a:srgbClr val="FF000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Chiều từ dưới lên</a:t>
            </a:r>
            <a:endParaRPr lang="en-US" sz="2800">
              <a:solidFill>
                <a:srgbClr val="FF0000"/>
              </a:solidFill>
              <a:latin typeface="#9Slide03 Arima Madurai Black" panose="00000A00000000000000" pitchFamily="2" charset="0"/>
              <a:cs typeface="#9Slide03 Arima Madurai Black" panose="00000A00000000000000" pitchFamily="2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5760104-4FDC-5B6F-631F-8CCEABD96708}"/>
              </a:ext>
            </a:extLst>
          </p:cNvPr>
          <p:cNvSpPr txBox="1"/>
          <p:nvPr/>
        </p:nvSpPr>
        <p:spPr>
          <a:xfrm>
            <a:off x="4043792" y="1741988"/>
            <a:ext cx="82482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>
                <a:solidFill>
                  <a:srgbClr val="FF000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Độ lớn: bằng trọng lượng phần chất lỏng bị vật chiếm chỗ</a:t>
            </a:r>
            <a:endParaRPr lang="en-US" sz="2800">
              <a:solidFill>
                <a:srgbClr val="FF0000"/>
              </a:solidFill>
              <a:latin typeface="#9Slide03 Arima Madurai Black" panose="00000A00000000000000" pitchFamily="2" charset="0"/>
              <a:cs typeface="#9Slide03 Arima Madurai Black" panose="00000A00000000000000" pitchFamily="2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53BB6B4-56FD-51CD-DF09-59BDF69EFBCC}"/>
              </a:ext>
            </a:extLst>
          </p:cNvPr>
          <p:cNvSpPr txBox="1"/>
          <p:nvPr/>
        </p:nvSpPr>
        <p:spPr>
          <a:xfrm>
            <a:off x="3738256" y="2833193"/>
            <a:ext cx="271731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vi-VN" sz="3200">
                <a:solidFill>
                  <a:schemeClr val="bg1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Công thức</a:t>
            </a:r>
            <a:endParaRPr lang="en-US" sz="3200">
              <a:solidFill>
                <a:schemeClr val="bg1"/>
              </a:solidFill>
              <a:latin typeface="#9Slide03 Arima Madurai Black" panose="00000A00000000000000" pitchFamily="2" charset="0"/>
              <a:cs typeface="#9Slide03 Arima Madurai Black" panose="00000A00000000000000" pitchFamily="2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226FCD3-DA52-AD98-E083-6F11A2A96262}"/>
              </a:ext>
            </a:extLst>
          </p:cNvPr>
          <p:cNvSpPr txBox="1"/>
          <p:nvPr/>
        </p:nvSpPr>
        <p:spPr>
          <a:xfrm>
            <a:off x="6932109" y="2660918"/>
            <a:ext cx="17526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#9Slide03 Arima Madurai Black" panose="00000A00000000000000" pitchFamily="2" charset="0"/>
                <a:ea typeface="Roboto Black" panose="02000000000000000000" pitchFamily="2" charset="0"/>
                <a:cs typeface="#9Slide03 Arima Madurai Black" panose="00000A00000000000000" pitchFamily="2" charset="0"/>
                <a:sym typeface="Anton"/>
              </a:rPr>
              <a:t>F</a:t>
            </a:r>
            <a:r>
              <a:rPr kumimoji="0" lang="en-US" sz="3200" b="1" i="0" u="none" strike="noStrike" kern="0" cap="none" spc="0" normalizeH="0" baseline="-2500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#9Slide03 Arima Madurai Black" panose="00000A00000000000000" pitchFamily="2" charset="0"/>
                <a:ea typeface="Roboto Black" panose="02000000000000000000" pitchFamily="2" charset="0"/>
                <a:cs typeface="#9Slide03 Arima Madurai Black" panose="00000A00000000000000" pitchFamily="2" charset="0"/>
                <a:sym typeface="Anton"/>
              </a:rPr>
              <a:t>A</a:t>
            </a:r>
            <a:r>
              <a:rPr kumimoji="0" lang="en-US" sz="3200" b="1" i="0" u="none" strike="noStrike" kern="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#9Slide03 Arima Madurai Black" panose="00000A00000000000000" pitchFamily="2" charset="0"/>
                <a:ea typeface="Roboto Black" panose="02000000000000000000" pitchFamily="2" charset="0"/>
                <a:cs typeface="#9Slide03 Arima Madurai Black" panose="00000A00000000000000" pitchFamily="2" charset="0"/>
                <a:sym typeface="Anton"/>
              </a:rPr>
              <a:t> = d.V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B122241-F8DB-1F7E-51D8-690798560615}"/>
              </a:ext>
            </a:extLst>
          </p:cNvPr>
          <p:cNvSpPr txBox="1"/>
          <p:nvPr/>
        </p:nvSpPr>
        <p:spPr>
          <a:xfrm rot="1666420">
            <a:off x="1936521" y="5096265"/>
            <a:ext cx="218633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vi-VN" sz="2800">
                <a:solidFill>
                  <a:schemeClr val="bg1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Vật </a:t>
            </a:r>
            <a:endParaRPr lang="en-US" sz="2800">
              <a:solidFill>
                <a:schemeClr val="bg1"/>
              </a:solidFill>
              <a:latin typeface="#9Slide03 Arima Madurai Black" panose="00000A00000000000000" pitchFamily="2" charset="0"/>
              <a:cs typeface="#9Slide03 Arima Madurai Black" panose="00000A00000000000000" pitchFamily="2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AF7D957-00F6-291D-27A1-68E94FB5A2EA}"/>
              </a:ext>
            </a:extLst>
          </p:cNvPr>
          <p:cNvSpPr txBox="1"/>
          <p:nvPr/>
        </p:nvSpPr>
        <p:spPr>
          <a:xfrm rot="19850937">
            <a:off x="2523615" y="1016059"/>
            <a:ext cx="107900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vi-VN" sz="2400">
                <a:solidFill>
                  <a:schemeClr val="bg1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điểm</a:t>
            </a:r>
            <a:endParaRPr lang="en-US" sz="2400">
              <a:solidFill>
                <a:schemeClr val="bg1"/>
              </a:solidFill>
              <a:latin typeface="#9Slide03 Arima Madurai Black" panose="00000A00000000000000" pitchFamily="2" charset="0"/>
              <a:cs typeface="#9Slide03 Arima Madurai Black" panose="00000A00000000000000" pitchFamily="2" charset="0"/>
            </a:endParaRPr>
          </a:p>
        </p:txBody>
      </p:sp>
      <p:sp>
        <p:nvSpPr>
          <p:cNvPr id="47" name="Google Shape;463;p56">
            <a:extLst>
              <a:ext uri="{FF2B5EF4-FFF2-40B4-BE49-F238E27FC236}">
                <a16:creationId xmlns:a16="http://schemas.microsoft.com/office/drawing/2014/main" id="{E7D09D67-09A6-742D-CC2C-AC5A5D9074C7}"/>
              </a:ext>
            </a:extLst>
          </p:cNvPr>
          <p:cNvSpPr txBox="1">
            <a:spLocks/>
          </p:cNvSpPr>
          <p:nvPr/>
        </p:nvSpPr>
        <p:spPr>
          <a:xfrm>
            <a:off x="6496382" y="2980813"/>
            <a:ext cx="7010400" cy="586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>
              <a:buClr>
                <a:schemeClr val="dk1"/>
              </a:buClr>
              <a:buSzPts val="2800"/>
              <a:buFont typeface="Montserrat Medium"/>
              <a:buNone/>
              <a:defRPr sz="2000">
                <a:solidFill>
                  <a:schemeClr val="dk1"/>
                </a:solidFill>
                <a:latin typeface="Arial" panose="020B0604020202020204" pitchFamily="34" charset="0"/>
                <a:ea typeface="Montserrat Medium"/>
                <a:cs typeface="Arial" panose="020B0604020202020204" pitchFamily="34" charset="0"/>
                <a:sym typeface="Montserrat Medium"/>
              </a:defRPr>
            </a:lvl1pPr>
            <a:lvl2pPr marL="914400" indent="-317500" algn="ctr">
              <a:buClr>
                <a:schemeClr val="dk1"/>
              </a:buClr>
              <a:buSzPts val="2800"/>
              <a:buFont typeface="Montserrat Medium"/>
              <a:buNone/>
              <a:defRPr sz="28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indent="-317500" algn="ctr">
              <a:buClr>
                <a:schemeClr val="dk1"/>
              </a:buClr>
              <a:buSzPts val="2800"/>
              <a:buFont typeface="Montserrat Medium"/>
              <a:buNone/>
              <a:defRPr sz="28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indent="-317500" algn="ctr">
              <a:buClr>
                <a:schemeClr val="dk1"/>
              </a:buClr>
              <a:buSzPts val="2800"/>
              <a:buFont typeface="Montserrat Medium"/>
              <a:buNone/>
              <a:defRPr sz="28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indent="-317500" algn="ctr">
              <a:buClr>
                <a:schemeClr val="dk1"/>
              </a:buClr>
              <a:buSzPts val="2800"/>
              <a:buFont typeface="Montserrat Medium"/>
              <a:buNone/>
              <a:defRPr sz="28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indent="-317500" algn="ctr">
              <a:buClr>
                <a:schemeClr val="dk1"/>
              </a:buClr>
              <a:buSzPts val="2800"/>
              <a:buFont typeface="Montserrat Medium"/>
              <a:buNone/>
              <a:defRPr sz="28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indent="-317500" algn="ctr">
              <a:buClr>
                <a:schemeClr val="dk1"/>
              </a:buClr>
              <a:buSzPts val="2800"/>
              <a:buFont typeface="Montserrat Medium"/>
              <a:buNone/>
              <a:defRPr sz="28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indent="-317500" algn="ctr">
              <a:buClr>
                <a:schemeClr val="dk1"/>
              </a:buClr>
              <a:buSzPts val="2800"/>
              <a:buFont typeface="Montserrat Medium"/>
              <a:buNone/>
              <a:defRPr sz="28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indent="-317500" algn="ctr">
              <a:buClr>
                <a:schemeClr val="dk1"/>
              </a:buClr>
              <a:buSzPts val="2800"/>
              <a:buFont typeface="Montserrat Medium"/>
              <a:buNone/>
              <a:defRPr sz="28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Medium"/>
              <a:buNone/>
              <a:tabLst/>
              <a:defRPr/>
            </a:pPr>
            <a:r>
              <a:rPr lang="en-US" sz="2800" noProof="0" dirty="0">
                <a:solidFill>
                  <a:srgbClr val="00B05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d: </a:t>
            </a:r>
            <a:r>
              <a:rPr lang="en-US" sz="2800" noProof="0" dirty="0" err="1">
                <a:solidFill>
                  <a:srgbClr val="00B05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trọng</a:t>
            </a:r>
            <a:r>
              <a:rPr lang="en-US" sz="2800" noProof="0" dirty="0">
                <a:solidFill>
                  <a:srgbClr val="00B05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</a:t>
            </a:r>
            <a:r>
              <a:rPr lang="en-US" sz="2800" noProof="0" dirty="0" err="1">
                <a:solidFill>
                  <a:srgbClr val="00B05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lượng</a:t>
            </a:r>
            <a:r>
              <a:rPr lang="en-US" sz="2800" noProof="0" dirty="0">
                <a:solidFill>
                  <a:srgbClr val="00B05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</a:t>
            </a:r>
            <a:r>
              <a:rPr lang="en-US" sz="2800" noProof="0" dirty="0" err="1">
                <a:solidFill>
                  <a:srgbClr val="00B05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riêng</a:t>
            </a:r>
            <a:r>
              <a:rPr lang="en-US" sz="2800" noProof="0" dirty="0">
                <a:solidFill>
                  <a:srgbClr val="00B05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</a:t>
            </a:r>
            <a:r>
              <a:rPr lang="en-US" sz="2800" noProof="0" err="1">
                <a:solidFill>
                  <a:srgbClr val="00B05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chất</a:t>
            </a:r>
            <a:r>
              <a:rPr lang="en-US" sz="2800" noProof="0">
                <a:solidFill>
                  <a:srgbClr val="00B05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lỏng</a:t>
            </a:r>
            <a:endParaRPr kumimoji="0" lang="en-US" sz="280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#9Slide03 Arima Madurai Black" panose="00000A00000000000000" pitchFamily="2" charset="0"/>
              <a:cs typeface="#9Slide03 Arima Madurai Black" panose="00000A00000000000000" pitchFamily="2" charset="0"/>
              <a:sym typeface="Montserrat Medium"/>
            </a:endParaRPr>
          </a:p>
        </p:txBody>
      </p:sp>
      <p:sp>
        <p:nvSpPr>
          <p:cNvPr id="48" name="Google Shape;463;p56">
            <a:extLst>
              <a:ext uri="{FF2B5EF4-FFF2-40B4-BE49-F238E27FC236}">
                <a16:creationId xmlns:a16="http://schemas.microsoft.com/office/drawing/2014/main" id="{AA206629-8DCA-C9DF-3B41-CFE6BA927E08}"/>
              </a:ext>
            </a:extLst>
          </p:cNvPr>
          <p:cNvSpPr txBox="1">
            <a:spLocks/>
          </p:cNvSpPr>
          <p:nvPr/>
        </p:nvSpPr>
        <p:spPr>
          <a:xfrm>
            <a:off x="5128867" y="3472170"/>
            <a:ext cx="8201316" cy="586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>
              <a:buClr>
                <a:schemeClr val="dk1"/>
              </a:buClr>
              <a:buSzPts val="2800"/>
              <a:buFont typeface="Montserrat Medium"/>
              <a:buNone/>
              <a:defRPr sz="2000">
                <a:solidFill>
                  <a:schemeClr val="dk1"/>
                </a:solidFill>
                <a:latin typeface="Arial" panose="020B0604020202020204" pitchFamily="34" charset="0"/>
                <a:ea typeface="Montserrat Medium"/>
                <a:cs typeface="Arial" panose="020B0604020202020204" pitchFamily="34" charset="0"/>
                <a:sym typeface="Montserrat Medium"/>
              </a:defRPr>
            </a:lvl1pPr>
            <a:lvl2pPr marL="914400" indent="-317500" algn="ctr">
              <a:buClr>
                <a:schemeClr val="dk1"/>
              </a:buClr>
              <a:buSzPts val="2800"/>
              <a:buFont typeface="Montserrat Medium"/>
              <a:buNone/>
              <a:defRPr sz="28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indent="-317500" algn="ctr">
              <a:buClr>
                <a:schemeClr val="dk1"/>
              </a:buClr>
              <a:buSzPts val="2800"/>
              <a:buFont typeface="Montserrat Medium"/>
              <a:buNone/>
              <a:defRPr sz="28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indent="-317500" algn="ctr">
              <a:buClr>
                <a:schemeClr val="dk1"/>
              </a:buClr>
              <a:buSzPts val="2800"/>
              <a:buFont typeface="Montserrat Medium"/>
              <a:buNone/>
              <a:defRPr sz="28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indent="-317500" algn="ctr">
              <a:buClr>
                <a:schemeClr val="dk1"/>
              </a:buClr>
              <a:buSzPts val="2800"/>
              <a:buFont typeface="Montserrat Medium"/>
              <a:buNone/>
              <a:defRPr sz="28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indent="-317500" algn="ctr">
              <a:buClr>
                <a:schemeClr val="dk1"/>
              </a:buClr>
              <a:buSzPts val="2800"/>
              <a:buFont typeface="Montserrat Medium"/>
              <a:buNone/>
              <a:defRPr sz="28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indent="-317500" algn="ctr">
              <a:buClr>
                <a:schemeClr val="dk1"/>
              </a:buClr>
              <a:buSzPts val="2800"/>
              <a:buFont typeface="Montserrat Medium"/>
              <a:buNone/>
              <a:defRPr sz="28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indent="-317500" algn="ctr">
              <a:buClr>
                <a:schemeClr val="dk1"/>
              </a:buClr>
              <a:buSzPts val="2800"/>
              <a:buFont typeface="Montserrat Medium"/>
              <a:buNone/>
              <a:defRPr sz="28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indent="-317500" algn="ctr">
              <a:buClr>
                <a:schemeClr val="dk1"/>
              </a:buClr>
              <a:buSzPts val="2800"/>
              <a:buFont typeface="Montserrat Medium"/>
              <a:buNone/>
              <a:defRPr sz="28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Medium"/>
              <a:buNone/>
              <a:tabLst/>
              <a:defRPr/>
            </a:pPr>
            <a:r>
              <a:rPr lang="en-US" sz="2800" noProof="0" dirty="0">
                <a:solidFill>
                  <a:srgbClr val="00B05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V: </a:t>
            </a:r>
            <a:r>
              <a:rPr lang="en-US" sz="2800" noProof="0" dirty="0" err="1">
                <a:solidFill>
                  <a:srgbClr val="00B05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thể</a:t>
            </a:r>
            <a:r>
              <a:rPr lang="en-US" sz="2800" noProof="0" dirty="0">
                <a:solidFill>
                  <a:srgbClr val="00B05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</a:t>
            </a:r>
            <a:r>
              <a:rPr lang="en-US" sz="2800" noProof="0" dirty="0" err="1">
                <a:solidFill>
                  <a:srgbClr val="00B05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tích</a:t>
            </a:r>
            <a:r>
              <a:rPr lang="en-US" sz="2800" noProof="0" dirty="0">
                <a:solidFill>
                  <a:srgbClr val="00B05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</a:t>
            </a:r>
            <a:r>
              <a:rPr lang="en-US" sz="2800" noProof="0" dirty="0" err="1">
                <a:solidFill>
                  <a:srgbClr val="00B05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phần</a:t>
            </a:r>
            <a:r>
              <a:rPr lang="en-US" sz="2800" noProof="0" dirty="0">
                <a:solidFill>
                  <a:srgbClr val="00B05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</a:t>
            </a:r>
            <a:r>
              <a:rPr lang="en-US" sz="2800" noProof="0" dirty="0" err="1">
                <a:solidFill>
                  <a:srgbClr val="00B05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chất</a:t>
            </a:r>
            <a:r>
              <a:rPr lang="en-US" sz="2800" noProof="0" dirty="0">
                <a:solidFill>
                  <a:srgbClr val="00B05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</a:t>
            </a:r>
            <a:r>
              <a:rPr lang="en-US" sz="2800" noProof="0" dirty="0" err="1">
                <a:solidFill>
                  <a:srgbClr val="00B05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lỏng</a:t>
            </a:r>
            <a:r>
              <a:rPr lang="en-US" sz="2800" noProof="0" dirty="0">
                <a:solidFill>
                  <a:srgbClr val="00B05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</a:t>
            </a:r>
            <a:r>
              <a:rPr lang="en-US" sz="2800" noProof="0" err="1">
                <a:solidFill>
                  <a:srgbClr val="00B05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bị</a:t>
            </a:r>
            <a:r>
              <a:rPr lang="en-US" sz="2800" noProof="0">
                <a:solidFill>
                  <a:srgbClr val="00B05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</a:t>
            </a:r>
            <a:r>
              <a:rPr lang="vi-VN" sz="2800" noProof="0">
                <a:solidFill>
                  <a:srgbClr val="00B05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vật </a:t>
            </a:r>
            <a:r>
              <a:rPr lang="en-US" sz="2800" noProof="0">
                <a:solidFill>
                  <a:srgbClr val="00B05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chiếm chỗ</a:t>
            </a:r>
            <a:endParaRPr kumimoji="0" lang="en-US" sz="280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#9Slide03 Arima Madurai Black" panose="00000A00000000000000" pitchFamily="2" charset="0"/>
              <a:cs typeface="#9Slide03 Arima Madurai Black" panose="00000A00000000000000" pitchFamily="2" charset="0"/>
              <a:sym typeface="Montserrat Medium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58C7A34-5B63-B484-7FE3-F2FE8BA7F8A0}"/>
              </a:ext>
            </a:extLst>
          </p:cNvPr>
          <p:cNvSpPr txBox="1"/>
          <p:nvPr/>
        </p:nvSpPr>
        <p:spPr>
          <a:xfrm rot="1190657">
            <a:off x="3147491" y="5358981"/>
            <a:ext cx="89771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vi-VN" sz="2800">
                <a:solidFill>
                  <a:schemeClr val="bg1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vật</a:t>
            </a:r>
            <a:endParaRPr lang="en-US" sz="2800">
              <a:solidFill>
                <a:schemeClr val="bg1"/>
              </a:solidFill>
              <a:latin typeface="#9Slide03 Arima Madurai Black" panose="00000A00000000000000" pitchFamily="2" charset="0"/>
              <a:cs typeface="#9Slide03 Arima Madurai Black" panose="00000A00000000000000" pitchFamily="2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788FF57-7F62-99A8-7C38-C64813BAED24}"/>
              </a:ext>
            </a:extLst>
          </p:cNvPr>
          <p:cNvSpPr txBox="1"/>
          <p:nvPr/>
        </p:nvSpPr>
        <p:spPr>
          <a:xfrm rot="1789623">
            <a:off x="2571480" y="5096516"/>
            <a:ext cx="81621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vi-VN" sz="2800">
                <a:solidFill>
                  <a:schemeClr val="bg1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nổi, </a:t>
            </a:r>
            <a:endParaRPr lang="en-US" sz="2800">
              <a:solidFill>
                <a:schemeClr val="bg1"/>
              </a:solidFill>
              <a:latin typeface="#9Slide03 Arima Madurai Black" panose="00000A00000000000000" pitchFamily="2" charset="0"/>
              <a:cs typeface="#9Slide03 Arima Madurai Black" panose="00000A00000000000000" pitchFamily="2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47D43BE-96F0-5267-9189-0E8583AD57E7}"/>
              </a:ext>
            </a:extLst>
          </p:cNvPr>
          <p:cNvSpPr txBox="1"/>
          <p:nvPr/>
        </p:nvSpPr>
        <p:spPr>
          <a:xfrm rot="445727">
            <a:off x="3671382" y="5550599"/>
            <a:ext cx="218633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vi-VN" sz="2800">
                <a:solidFill>
                  <a:schemeClr val="bg1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chìm</a:t>
            </a:r>
            <a:endParaRPr lang="en-US" sz="2800">
              <a:solidFill>
                <a:schemeClr val="bg1"/>
              </a:solidFill>
              <a:latin typeface="#9Slide03 Arima Madurai Black" panose="00000A00000000000000" pitchFamily="2" charset="0"/>
              <a:cs typeface="#9Slide03 Arima Madurai Black" panose="00000A00000000000000" pitchFamily="2" charset="0"/>
            </a:endParaRPr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305CED27-158A-A862-1EA8-2077B7C44DA5}"/>
              </a:ext>
            </a:extLst>
          </p:cNvPr>
          <p:cNvSpPr/>
          <p:nvPr/>
        </p:nvSpPr>
        <p:spPr>
          <a:xfrm>
            <a:off x="4606499" y="4526836"/>
            <a:ext cx="690016" cy="1260933"/>
          </a:xfrm>
          <a:custGeom>
            <a:avLst/>
            <a:gdLst>
              <a:gd name="connsiteX0" fmla="*/ 4994 w 754131"/>
              <a:gd name="connsiteY0" fmla="*/ 897515 h 992779"/>
              <a:gd name="connsiteX1" fmla="*/ 233594 w 754131"/>
              <a:gd name="connsiteY1" fmla="*/ 154565 h 992779"/>
              <a:gd name="connsiteX2" fmla="*/ 643169 w 754131"/>
              <a:gd name="connsiteY2" fmla="*/ 2165 h 992779"/>
              <a:gd name="connsiteX3" fmla="*/ 738419 w 754131"/>
              <a:gd name="connsiteY3" fmla="*/ 68840 h 992779"/>
              <a:gd name="connsiteX4" fmla="*/ 376469 w 754131"/>
              <a:gd name="connsiteY4" fmla="*/ 125990 h 992779"/>
              <a:gd name="connsiteX5" fmla="*/ 100244 w 754131"/>
              <a:gd name="connsiteY5" fmla="*/ 897515 h 992779"/>
              <a:gd name="connsiteX6" fmla="*/ 4994 w 754131"/>
              <a:gd name="connsiteY6" fmla="*/ 897515 h 992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4131" h="992779">
                <a:moveTo>
                  <a:pt x="4994" y="897515"/>
                </a:moveTo>
                <a:cubicBezTo>
                  <a:pt x="27219" y="773690"/>
                  <a:pt x="127231" y="303790"/>
                  <a:pt x="233594" y="154565"/>
                </a:cubicBezTo>
                <a:cubicBezTo>
                  <a:pt x="339957" y="5340"/>
                  <a:pt x="559032" y="16452"/>
                  <a:pt x="643169" y="2165"/>
                </a:cubicBezTo>
                <a:cubicBezTo>
                  <a:pt x="727306" y="-12122"/>
                  <a:pt x="782869" y="48202"/>
                  <a:pt x="738419" y="68840"/>
                </a:cubicBezTo>
                <a:cubicBezTo>
                  <a:pt x="693969" y="89477"/>
                  <a:pt x="482832" y="-12123"/>
                  <a:pt x="376469" y="125990"/>
                </a:cubicBezTo>
                <a:cubicBezTo>
                  <a:pt x="270107" y="264102"/>
                  <a:pt x="162157" y="767340"/>
                  <a:pt x="100244" y="897515"/>
                </a:cubicBezTo>
                <a:cubicBezTo>
                  <a:pt x="38332" y="1027690"/>
                  <a:pt x="-17231" y="1021340"/>
                  <a:pt x="4994" y="897515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10B804B-0432-F0DF-9AF4-A1508742C433}"/>
              </a:ext>
            </a:extLst>
          </p:cNvPr>
          <p:cNvSpPr txBox="1"/>
          <p:nvPr/>
        </p:nvSpPr>
        <p:spPr>
          <a:xfrm>
            <a:off x="5267259" y="4280444"/>
            <a:ext cx="665152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Vật sẽ chìm </a:t>
            </a:r>
            <a:r>
              <a:rPr lang="vi-VN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khi:</a:t>
            </a:r>
            <a:r>
              <a:rPr lang="en-US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F</a:t>
            </a:r>
            <a:r>
              <a:rPr lang="en-US" sz="2800" baseline="-250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A</a:t>
            </a:r>
            <a:r>
              <a:rPr lang="vi-VN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&lt;P</a:t>
            </a:r>
            <a:r>
              <a:rPr lang="en-US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</a:t>
            </a:r>
            <a:r>
              <a:rPr lang="vi-VN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(</a:t>
            </a:r>
            <a:r>
              <a:rPr lang="en-US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d</a:t>
            </a:r>
            <a:r>
              <a:rPr lang="en-US" sz="2800" baseline="-250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chất</a:t>
            </a:r>
            <a:r>
              <a:rPr lang="vi-VN" sz="2800" baseline="-250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lỏng</a:t>
            </a:r>
            <a:r>
              <a:rPr lang="en-US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</a:t>
            </a:r>
            <a:r>
              <a:rPr lang="vi-VN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&lt; </a:t>
            </a:r>
            <a:r>
              <a:rPr lang="en-US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d</a:t>
            </a:r>
            <a:r>
              <a:rPr lang="en-US" sz="2800" baseline="-250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vật</a:t>
            </a:r>
            <a:r>
              <a:rPr lang="vi-VN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)</a:t>
            </a:r>
            <a:endParaRPr lang="en-US" sz="2800">
              <a:solidFill>
                <a:srgbClr val="7030A0"/>
              </a:solidFill>
              <a:latin typeface="#9Slide03 Arima Madurai Black" panose="00000A00000000000000" pitchFamily="2" charset="0"/>
              <a:cs typeface="#9Slide03 Arima Madurai Black" panose="00000A00000000000000" pitchFamily="2" charset="0"/>
            </a:endParaRPr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79BE1DC8-9A3A-CC61-AB17-8FE3147A3F14}"/>
              </a:ext>
            </a:extLst>
          </p:cNvPr>
          <p:cNvSpPr/>
          <p:nvPr/>
        </p:nvSpPr>
        <p:spPr>
          <a:xfrm rot="11206221" flipH="1" flipV="1">
            <a:off x="5611524" y="5460774"/>
            <a:ext cx="710066" cy="368919"/>
          </a:xfrm>
          <a:custGeom>
            <a:avLst/>
            <a:gdLst>
              <a:gd name="connsiteX0" fmla="*/ 4994 w 754131"/>
              <a:gd name="connsiteY0" fmla="*/ 897515 h 992779"/>
              <a:gd name="connsiteX1" fmla="*/ 233594 w 754131"/>
              <a:gd name="connsiteY1" fmla="*/ 154565 h 992779"/>
              <a:gd name="connsiteX2" fmla="*/ 643169 w 754131"/>
              <a:gd name="connsiteY2" fmla="*/ 2165 h 992779"/>
              <a:gd name="connsiteX3" fmla="*/ 738419 w 754131"/>
              <a:gd name="connsiteY3" fmla="*/ 68840 h 992779"/>
              <a:gd name="connsiteX4" fmla="*/ 376469 w 754131"/>
              <a:gd name="connsiteY4" fmla="*/ 125990 h 992779"/>
              <a:gd name="connsiteX5" fmla="*/ 100244 w 754131"/>
              <a:gd name="connsiteY5" fmla="*/ 897515 h 992779"/>
              <a:gd name="connsiteX6" fmla="*/ 4994 w 754131"/>
              <a:gd name="connsiteY6" fmla="*/ 897515 h 992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4131" h="992779">
                <a:moveTo>
                  <a:pt x="4994" y="897515"/>
                </a:moveTo>
                <a:cubicBezTo>
                  <a:pt x="27219" y="773690"/>
                  <a:pt x="127231" y="303790"/>
                  <a:pt x="233594" y="154565"/>
                </a:cubicBezTo>
                <a:cubicBezTo>
                  <a:pt x="339957" y="5340"/>
                  <a:pt x="559032" y="16452"/>
                  <a:pt x="643169" y="2165"/>
                </a:cubicBezTo>
                <a:cubicBezTo>
                  <a:pt x="727306" y="-12122"/>
                  <a:pt x="782869" y="48202"/>
                  <a:pt x="738419" y="68840"/>
                </a:cubicBezTo>
                <a:cubicBezTo>
                  <a:pt x="693969" y="89477"/>
                  <a:pt x="482832" y="-12123"/>
                  <a:pt x="376469" y="125990"/>
                </a:cubicBezTo>
                <a:cubicBezTo>
                  <a:pt x="270107" y="264102"/>
                  <a:pt x="162157" y="767340"/>
                  <a:pt x="100244" y="897515"/>
                </a:cubicBezTo>
                <a:cubicBezTo>
                  <a:pt x="38332" y="1027690"/>
                  <a:pt x="-17231" y="1021340"/>
                  <a:pt x="4994" y="897515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2ADCE91-3617-654D-67EE-FF79FBECDEB1}"/>
              </a:ext>
            </a:extLst>
          </p:cNvPr>
          <p:cNvSpPr txBox="1"/>
          <p:nvPr/>
        </p:nvSpPr>
        <p:spPr>
          <a:xfrm>
            <a:off x="6275615" y="5297974"/>
            <a:ext cx="665152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Vật sẽ </a:t>
            </a:r>
            <a:r>
              <a:rPr lang="vi-VN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nổi</a:t>
            </a:r>
            <a:r>
              <a:rPr lang="en-US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</a:t>
            </a:r>
            <a:r>
              <a:rPr lang="vi-VN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khi:</a:t>
            </a:r>
            <a:r>
              <a:rPr lang="en-US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F</a:t>
            </a:r>
            <a:r>
              <a:rPr lang="en-US" sz="2800" baseline="-250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A</a:t>
            </a:r>
            <a:r>
              <a:rPr lang="vi-VN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&gt; P (</a:t>
            </a:r>
            <a:r>
              <a:rPr lang="en-US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d</a:t>
            </a:r>
            <a:r>
              <a:rPr lang="en-US" sz="2800" baseline="-250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chất</a:t>
            </a:r>
            <a:r>
              <a:rPr lang="vi-VN" sz="2800" baseline="-250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lỏng</a:t>
            </a:r>
            <a:r>
              <a:rPr lang="en-US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</a:t>
            </a:r>
            <a:r>
              <a:rPr lang="vi-VN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&gt; </a:t>
            </a:r>
            <a:r>
              <a:rPr lang="en-US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d</a:t>
            </a:r>
            <a:r>
              <a:rPr lang="en-US" sz="2800" baseline="-250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vật</a:t>
            </a:r>
            <a:r>
              <a:rPr lang="vi-VN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)</a:t>
            </a:r>
            <a:r>
              <a:rPr lang="en-US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</a:t>
            </a:r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B92446B3-6079-9912-C6B4-04C25800F4FA}"/>
              </a:ext>
            </a:extLst>
          </p:cNvPr>
          <p:cNvSpPr/>
          <p:nvPr/>
        </p:nvSpPr>
        <p:spPr>
          <a:xfrm rot="1548134">
            <a:off x="5070522" y="4857740"/>
            <a:ext cx="706864" cy="1092330"/>
          </a:xfrm>
          <a:custGeom>
            <a:avLst/>
            <a:gdLst>
              <a:gd name="connsiteX0" fmla="*/ 4994 w 754131"/>
              <a:gd name="connsiteY0" fmla="*/ 897515 h 992779"/>
              <a:gd name="connsiteX1" fmla="*/ 233594 w 754131"/>
              <a:gd name="connsiteY1" fmla="*/ 154565 h 992779"/>
              <a:gd name="connsiteX2" fmla="*/ 643169 w 754131"/>
              <a:gd name="connsiteY2" fmla="*/ 2165 h 992779"/>
              <a:gd name="connsiteX3" fmla="*/ 738419 w 754131"/>
              <a:gd name="connsiteY3" fmla="*/ 68840 h 992779"/>
              <a:gd name="connsiteX4" fmla="*/ 376469 w 754131"/>
              <a:gd name="connsiteY4" fmla="*/ 125990 h 992779"/>
              <a:gd name="connsiteX5" fmla="*/ 100244 w 754131"/>
              <a:gd name="connsiteY5" fmla="*/ 897515 h 992779"/>
              <a:gd name="connsiteX6" fmla="*/ 4994 w 754131"/>
              <a:gd name="connsiteY6" fmla="*/ 897515 h 992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4131" h="992779">
                <a:moveTo>
                  <a:pt x="4994" y="897515"/>
                </a:moveTo>
                <a:cubicBezTo>
                  <a:pt x="27219" y="773690"/>
                  <a:pt x="127231" y="303790"/>
                  <a:pt x="233594" y="154565"/>
                </a:cubicBezTo>
                <a:cubicBezTo>
                  <a:pt x="339957" y="5340"/>
                  <a:pt x="559032" y="16452"/>
                  <a:pt x="643169" y="2165"/>
                </a:cubicBezTo>
                <a:cubicBezTo>
                  <a:pt x="727306" y="-12122"/>
                  <a:pt x="782869" y="48202"/>
                  <a:pt x="738419" y="68840"/>
                </a:cubicBezTo>
                <a:cubicBezTo>
                  <a:pt x="693969" y="89477"/>
                  <a:pt x="482832" y="-12123"/>
                  <a:pt x="376469" y="125990"/>
                </a:cubicBezTo>
                <a:cubicBezTo>
                  <a:pt x="270107" y="264102"/>
                  <a:pt x="162157" y="767340"/>
                  <a:pt x="100244" y="897515"/>
                </a:cubicBezTo>
                <a:cubicBezTo>
                  <a:pt x="38332" y="1027690"/>
                  <a:pt x="-17231" y="1021340"/>
                  <a:pt x="4994" y="897515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93AF1E4-544D-974E-D612-9365FFC22DD4}"/>
              </a:ext>
            </a:extLst>
          </p:cNvPr>
          <p:cNvSpPr txBox="1"/>
          <p:nvPr/>
        </p:nvSpPr>
        <p:spPr>
          <a:xfrm>
            <a:off x="5880159" y="4835719"/>
            <a:ext cx="665152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Vật sẽ </a:t>
            </a:r>
            <a:r>
              <a:rPr lang="vi-VN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lơ lửng khi:</a:t>
            </a:r>
            <a:r>
              <a:rPr lang="en-US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F</a:t>
            </a:r>
            <a:r>
              <a:rPr lang="en-US" sz="2800" baseline="-250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A</a:t>
            </a:r>
            <a:r>
              <a:rPr lang="vi-VN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=P (</a:t>
            </a:r>
            <a:r>
              <a:rPr lang="en-US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d</a:t>
            </a:r>
            <a:r>
              <a:rPr lang="en-US" sz="2800" baseline="-250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chất</a:t>
            </a:r>
            <a:r>
              <a:rPr lang="vi-VN" sz="2800" baseline="-250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lỏng</a:t>
            </a:r>
            <a:r>
              <a:rPr lang="en-US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</a:t>
            </a:r>
            <a:r>
              <a:rPr lang="vi-VN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= </a:t>
            </a:r>
            <a:r>
              <a:rPr lang="en-US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d</a:t>
            </a:r>
            <a:r>
              <a:rPr lang="en-US" sz="2800" baseline="-250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vật</a:t>
            </a:r>
            <a:r>
              <a:rPr lang="vi-VN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)</a:t>
            </a:r>
            <a:r>
              <a:rPr lang="en-US" sz="2800">
                <a:solidFill>
                  <a:srgbClr val="7030A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538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 animBg="1"/>
      <p:bldP spid="53" grpId="0"/>
      <p:bldP spid="54" grpId="0" animBg="1"/>
      <p:bldP spid="55" grpId="0"/>
      <p:bldP spid="56" grpId="0" animBg="1"/>
      <p:bldP spid="57" grpId="0"/>
    </p:bldLst>
  </p:timing>
</p:sld>
</file>

<file path=ppt/theme/theme1.xml><?xml version="1.0" encoding="utf-8"?>
<a:theme xmlns:a="http://schemas.openxmlformats.org/drawingml/2006/main" name="1_Office Theme">
  <a:themeElements>
    <a:clrScheme name="9Slide - 2019">
      <a:dk1>
        <a:sysClr val="windowText" lastClr="000000"/>
      </a:dk1>
      <a:lt1>
        <a:sysClr val="window" lastClr="FFFFFF"/>
      </a:lt1>
      <a:dk2>
        <a:srgbClr val="092D6C"/>
      </a:dk2>
      <a:lt2>
        <a:srgbClr val="FCECD0"/>
      </a:lt2>
      <a:accent1>
        <a:srgbClr val="4FC1E9"/>
      </a:accent1>
      <a:accent2>
        <a:srgbClr val="48CFAD"/>
      </a:accent2>
      <a:accent3>
        <a:srgbClr val="A0D468"/>
      </a:accent3>
      <a:accent4>
        <a:srgbClr val="FFCE54"/>
      </a:accent4>
      <a:accent5>
        <a:srgbClr val="FC6E51"/>
      </a:accent5>
      <a:accent6>
        <a:srgbClr val="ED5565"/>
      </a:accent6>
      <a:hlink>
        <a:srgbClr val="5D9CEC"/>
      </a:hlink>
      <a:folHlink>
        <a:srgbClr val="AC92EC"/>
      </a:folHlink>
    </a:clrScheme>
    <a:fontScheme name="Custom 51">
      <a:majorFont>
        <a:latin typeface="Arial"/>
        <a:ea typeface="方正少儿简体"/>
        <a:cs typeface=""/>
      </a:majorFont>
      <a:minorFont>
        <a:latin typeface="Arial"/>
        <a:ea typeface="思源黑体 CN Bold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108</Words>
  <PresentationFormat>Màn hình rộng</PresentationFormat>
  <Paragraphs>18</Paragraphs>
  <Slides>1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6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</vt:i4>
      </vt:variant>
    </vt:vector>
  </HeadingPairs>
  <TitlesOfParts>
    <vt:vector size="8" baseType="lpstr">
      <vt:lpstr>#9Slide03 Arima Madurai Black</vt:lpstr>
      <vt:lpstr>#9Slide05 Brannboll Ny</vt:lpstr>
      <vt:lpstr>#9Slide07 SVNDessert Menu Scrip</vt:lpstr>
      <vt:lpstr>Arial</vt:lpstr>
      <vt:lpstr>Calibri</vt:lpstr>
      <vt:lpstr>Montserrat Medium</vt:lpstr>
      <vt:lpstr>1_Office Theme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2023-07-22T16:09:41Z</dcterms:created>
  <dcterms:modified xsi:type="dcterms:W3CDTF">2023-07-27T12:05:26Z</dcterms:modified>
</cp:coreProperties>
</file>