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300" r:id="rId2"/>
    <p:sldId id="304" r:id="rId3"/>
    <p:sldId id="302" r:id="rId4"/>
    <p:sldId id="292" r:id="rId5"/>
    <p:sldId id="369" r:id="rId6"/>
    <p:sldId id="370" r:id="rId7"/>
    <p:sldId id="301" r:id="rId8"/>
    <p:sldId id="346" r:id="rId9"/>
    <p:sldId id="306" r:id="rId10"/>
    <p:sldId id="334" r:id="rId11"/>
    <p:sldId id="348" r:id="rId12"/>
    <p:sldId id="357" r:id="rId13"/>
    <p:sldId id="347" r:id="rId14"/>
    <p:sldId id="336" r:id="rId15"/>
    <p:sldId id="358" r:id="rId16"/>
    <p:sldId id="359" r:id="rId17"/>
    <p:sldId id="360" r:id="rId18"/>
    <p:sldId id="361" r:id="rId19"/>
    <p:sldId id="362" r:id="rId20"/>
    <p:sldId id="363" r:id="rId21"/>
    <p:sldId id="342" r:id="rId22"/>
    <p:sldId id="355" r:id="rId23"/>
    <p:sldId id="364" r:id="rId24"/>
    <p:sldId id="365" r:id="rId25"/>
    <p:sldId id="366" r:id="rId26"/>
    <p:sldId id="367" r:id="rId27"/>
    <p:sldId id="368" r:id="rId28"/>
    <p:sldId id="315" r:id="rId29"/>
    <p:sldId id="332" r:id="rId30"/>
    <p:sldId id="331" r:id="rId31"/>
    <p:sldId id="328" r:id="rId32"/>
    <p:sldId id="329" r:id="rId33"/>
    <p:sldId id="33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325"/>
    <p:restoredTop sz="94657"/>
  </p:normalViewPr>
  <p:slideViewPr>
    <p:cSldViewPr snapToGrid="0">
      <p:cViewPr varScale="1">
        <p:scale>
          <a:sx n="82" d="100"/>
          <a:sy n="82" d="100"/>
        </p:scale>
        <p:origin x="374" y="67"/>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64FE50-D189-4693-915D-AE9503F4174D}" type="datetimeFigureOut">
              <a:rPr lang="en-US" smtClean="0"/>
              <a:t>7/13/2022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4EA44A-927D-4D59-858E-589BCB488996}" type="slidenum">
              <a:rPr lang="en-US" smtClean="0"/>
              <a:t>‹#›</a:t>
            </a:fld>
            <a:endParaRPr lang="en-US"/>
          </a:p>
        </p:txBody>
      </p:sp>
    </p:spTree>
    <p:extLst>
      <p:ext uri="{BB962C8B-B14F-4D97-AF65-F5344CB8AC3E}">
        <p14:creationId xmlns:p14="http://schemas.microsoft.com/office/powerpoint/2010/main" val="4232165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1.3</a:t>
            </a:r>
          </a:p>
        </p:txBody>
      </p:sp>
    </p:spTree>
    <p:extLst>
      <p:ext uri="{BB962C8B-B14F-4D97-AF65-F5344CB8AC3E}">
        <p14:creationId xmlns:p14="http://schemas.microsoft.com/office/powerpoint/2010/main" val="814803827"/>
      </p:ext>
    </p:extLst>
  </p:cSld>
  <p:clrMapOvr>
    <a:masterClrMapping/>
  </p:clrMapOvr>
  <p:transition spd="med">
    <p:split orient="vert"/>
  </p:transition>
  <p:extLst mod="1">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1.3</a:t>
            </a:r>
          </a:p>
        </p:txBody>
      </p:sp>
    </p:spTree>
    <p:extLst>
      <p:ext uri="{BB962C8B-B14F-4D97-AF65-F5344CB8AC3E}">
        <p14:creationId xmlns:p14="http://schemas.microsoft.com/office/powerpoint/2010/main" val="32015782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BAAA43A-D53D-2C48-B445-0A4FE623C418}"/>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0" y="16638"/>
            <a:ext cx="12213771" cy="6850051"/>
          </a:xfrm>
          <a:prstGeom prst="rect">
            <a:avLst/>
          </a:prstGeom>
        </p:spPr>
      </p:pic>
      <p:pic>
        <p:nvPicPr>
          <p:cNvPr id="8" name="Picture 7">
            <a:hlinkClick r:id="" action="ppaction://hlinkshowjump?jump=firstslide"/>
            <a:extLst>
              <a:ext uri="{FF2B5EF4-FFF2-40B4-BE49-F238E27FC236}">
                <a16:creationId xmlns:a16="http://schemas.microsoft.com/office/drawing/2014/main" id="{3E7D6160-95E1-FF4E-81BA-F4D532658E1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5831305" y="6337300"/>
            <a:ext cx="529389" cy="529389"/>
          </a:xfrm>
          <a:prstGeom prst="rect">
            <a:avLst/>
          </a:prstGeom>
          <a:effectLst>
            <a:outerShdw blurRad="50800" dist="38100" dir="8100000" algn="tr" rotWithShape="0">
              <a:prstClr val="black">
                <a:alpha val="40000"/>
              </a:prstClr>
            </a:outerShdw>
          </a:effectLst>
        </p:spPr>
      </p:pic>
      <p:pic>
        <p:nvPicPr>
          <p:cNvPr id="9" name="Picture 8">
            <a:hlinkClick r:id="" action="ppaction://hlinkshowjump?jump=nextslide"/>
            <a:extLst>
              <a:ext uri="{FF2B5EF4-FFF2-40B4-BE49-F238E27FC236}">
                <a16:creationId xmlns:a16="http://schemas.microsoft.com/office/drawing/2014/main" id="{65C9951C-EB45-8743-AB57-CEFD9316A244}"/>
              </a:ext>
            </a:extLst>
          </p:cNvPr>
          <p:cNvPicPr>
            <a:picLocks noChangeAspect="1"/>
          </p:cNvPicPr>
          <p:nvPr userDrawn="1"/>
        </p:nvPicPr>
        <p:blipFill>
          <a:blip r:embed="rId6"/>
          <a:stretch>
            <a:fillRect/>
          </a:stretch>
        </p:blipFill>
        <p:spPr>
          <a:xfrm>
            <a:off x="6371845" y="6598364"/>
            <a:ext cx="126915" cy="191883"/>
          </a:xfrm>
          <a:prstGeom prst="rect">
            <a:avLst/>
          </a:prstGeom>
          <a:effectLst>
            <a:outerShdw blurRad="50800" dist="38100" dir="8100000" algn="tr" rotWithShape="0">
              <a:prstClr val="black">
                <a:alpha val="40000"/>
              </a:prstClr>
            </a:outerShdw>
          </a:effectLst>
        </p:spPr>
      </p:pic>
      <p:pic>
        <p:nvPicPr>
          <p:cNvPr id="10" name="Picture 9">
            <a:hlinkClick r:id="" action="ppaction://hlinkshowjump?jump=previousslide"/>
            <a:extLst>
              <a:ext uri="{FF2B5EF4-FFF2-40B4-BE49-F238E27FC236}">
                <a16:creationId xmlns:a16="http://schemas.microsoft.com/office/drawing/2014/main" id="{83382951-8E9D-244A-8473-731D885E2710}"/>
              </a:ext>
            </a:extLst>
          </p:cNvPr>
          <p:cNvPicPr>
            <a:picLocks noChangeAspect="1"/>
          </p:cNvPicPr>
          <p:nvPr userDrawn="1"/>
        </p:nvPicPr>
        <p:blipFill>
          <a:blip r:embed="rId6"/>
          <a:stretch>
            <a:fillRect/>
          </a:stretch>
        </p:blipFill>
        <p:spPr>
          <a:xfrm rot="10800000">
            <a:off x="5693239" y="6598364"/>
            <a:ext cx="126915" cy="191883"/>
          </a:xfrm>
          <a:prstGeom prst="rect">
            <a:avLst/>
          </a:prstGeom>
          <a:effectLst>
            <a:outerShdw blurRad="50800" dist="38100" dir="8100000" algn="tr" rotWithShape="0">
              <a:prstClr val="black">
                <a:alpha val="40000"/>
              </a:prstClr>
            </a:outerShdw>
          </a:effectLst>
        </p:spPr>
      </p:pic>
      <p:sp>
        <p:nvSpPr>
          <p:cNvPr id="13" name="TextBox 9">
            <a:extLst>
              <a:ext uri="{FF2B5EF4-FFF2-40B4-BE49-F238E27FC236}">
                <a16:creationId xmlns:a16="http://schemas.microsoft.com/office/drawing/2014/main" id="{FE798370-27E2-9F41-A466-FC64C7FFD70A}"/>
              </a:ext>
            </a:extLst>
          </p:cNvPr>
          <p:cNvSpPr txBox="1"/>
          <p:nvPr userDrawn="1"/>
        </p:nvSpPr>
        <p:spPr>
          <a:xfrm>
            <a:off x="153420" y="-41096"/>
            <a:ext cx="764953"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Unit </a:t>
            </a:r>
            <a:r>
              <a:rPr lang="en-US" sz="1800" b="1" dirty="0" smtClean="0">
                <a:solidFill>
                  <a:schemeClr val="bg1"/>
                </a:solidFill>
              </a:rPr>
              <a:t>4</a:t>
            </a:r>
            <a:endParaRPr lang="en-US" sz="1800" b="1" dirty="0">
              <a:solidFill>
                <a:schemeClr val="bg1"/>
              </a:solidFill>
            </a:endParaRPr>
          </a:p>
        </p:txBody>
      </p:sp>
      <p:sp>
        <p:nvSpPr>
          <p:cNvPr id="14" name="TextBox 13">
            <a:extLst>
              <a:ext uri="{FF2B5EF4-FFF2-40B4-BE49-F238E27FC236}">
                <a16:creationId xmlns:a16="http://schemas.microsoft.com/office/drawing/2014/main" id="{D7889D60-3103-E54C-9167-2287BEE5C81A}"/>
              </a:ext>
            </a:extLst>
          </p:cNvPr>
          <p:cNvSpPr txBox="1"/>
          <p:nvPr userDrawn="1"/>
        </p:nvSpPr>
        <p:spPr>
          <a:xfrm>
            <a:off x="24732" y="6510902"/>
            <a:ext cx="2594428"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7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5" name="Picture 14">
            <a:extLst>
              <a:ext uri="{FF2B5EF4-FFF2-40B4-BE49-F238E27FC236}">
                <a16:creationId xmlns:a16="http://schemas.microsoft.com/office/drawing/2014/main" id="{ECF13BED-1CB7-0146-BB6D-00DC4EC16FC0}"/>
              </a:ext>
            </a:extLst>
          </p:cNvPr>
          <p:cNvPicPr>
            <a:picLocks noChangeAspect="1"/>
          </p:cNvPicPr>
          <p:nvPr userDrawn="1"/>
        </p:nvPicPr>
        <p:blipFill>
          <a:blip r:embed="rId7"/>
          <a:stretch>
            <a:fillRect/>
          </a:stretch>
        </p:blipFill>
        <p:spPr>
          <a:xfrm>
            <a:off x="11226018" y="6396200"/>
            <a:ext cx="814608" cy="415291"/>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id="{FF7F6AF1-48D1-A442-8D9A-9DCAA189DECF}"/>
              </a:ext>
            </a:extLst>
          </p:cNvPr>
          <p:cNvSpPr txBox="1"/>
          <p:nvPr userDrawn="1"/>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1.3</a:t>
            </a:r>
          </a:p>
        </p:txBody>
      </p:sp>
    </p:spTree>
    <p:extLst>
      <p:ext uri="{BB962C8B-B14F-4D97-AF65-F5344CB8AC3E}">
        <p14:creationId xmlns:p14="http://schemas.microsoft.com/office/powerpoint/2010/main" val="3055312205"/>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emf"/><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61047"/>
          </a:xfrm>
          <a:prstGeom prst="rect">
            <a:avLst/>
          </a:prstGeom>
        </p:spPr>
      </p:pic>
      <p:sp>
        <p:nvSpPr>
          <p:cNvPr id="3" name="TextBox 2"/>
          <p:cNvSpPr txBox="1"/>
          <p:nvPr/>
        </p:nvSpPr>
        <p:spPr>
          <a:xfrm>
            <a:off x="5103847" y="2645692"/>
            <a:ext cx="6596743" cy="1754326"/>
          </a:xfrm>
          <a:prstGeom prst="rect">
            <a:avLst/>
          </a:prstGeom>
          <a:noFill/>
        </p:spPr>
        <p:txBody>
          <a:bodyPr wrap="square" rtlCol="0">
            <a:spAutoFit/>
          </a:bodyPr>
          <a:lstStyle/>
          <a:p>
            <a:pPr algn="ctr"/>
            <a:r>
              <a:rPr lang="en-US" sz="4400" b="1" dirty="0">
                <a:solidFill>
                  <a:srgbClr val="0070C0"/>
                </a:solidFill>
              </a:rPr>
              <a:t>Unit </a:t>
            </a:r>
            <a:r>
              <a:rPr lang="en-US" sz="4400" b="1" dirty="0" smtClean="0">
                <a:solidFill>
                  <a:srgbClr val="0070C0"/>
                </a:solidFill>
              </a:rPr>
              <a:t>4</a:t>
            </a:r>
            <a:r>
              <a:rPr lang="en-US" sz="4400" b="1" smtClean="0">
                <a:solidFill>
                  <a:srgbClr val="0070C0"/>
                </a:solidFill>
              </a:rPr>
              <a:t>: Community Services</a:t>
            </a:r>
            <a:endParaRPr lang="en-US" sz="3200" b="1" dirty="0">
              <a:solidFill>
                <a:srgbClr val="0070C0"/>
              </a:solidFill>
            </a:endParaRPr>
          </a:p>
          <a:p>
            <a:pPr algn="ctr"/>
            <a:r>
              <a:rPr lang="en-US" sz="3200" b="1" dirty="0">
                <a:solidFill>
                  <a:srgbClr val="00B050"/>
                </a:solidFill>
              </a:rPr>
              <a:t>Lesson 1.3: Pronunciation &amp; Speaking</a:t>
            </a:r>
          </a:p>
          <a:p>
            <a:pPr algn="ctr"/>
            <a:r>
              <a:rPr lang="en-US" sz="3200" dirty="0">
                <a:solidFill>
                  <a:srgbClr val="FF0000"/>
                </a:solidFill>
              </a:rPr>
              <a:t>Page</a:t>
            </a:r>
            <a:r>
              <a:rPr lang="en-US" sz="3200" dirty="0"/>
              <a:t> </a:t>
            </a:r>
            <a:r>
              <a:rPr lang="en-US" sz="3200" dirty="0" smtClean="0">
                <a:solidFill>
                  <a:srgbClr val="FF0000"/>
                </a:solidFill>
              </a:rPr>
              <a:t>30</a:t>
            </a:r>
            <a:endParaRPr lang="en-US" sz="3200" dirty="0">
              <a:solidFill>
                <a:srgbClr val="FF0000"/>
              </a:solidFill>
            </a:endParaRPr>
          </a:p>
        </p:txBody>
      </p:sp>
    </p:spTree>
    <p:extLst>
      <p:ext uri="{BB962C8B-B14F-4D97-AF65-F5344CB8AC3E}">
        <p14:creationId xmlns:p14="http://schemas.microsoft.com/office/powerpoint/2010/main" val="4083332048"/>
      </p:ext>
    </p:extLst>
  </p:cSld>
  <p:clrMapOvr>
    <a:masterClrMapping/>
  </p:clrMapOvr>
  <p:transition spd="med">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stretch>
            <a:fillRect/>
          </a:stretch>
        </p:blipFill>
        <p:spPr>
          <a:xfrm>
            <a:off x="165579" y="599839"/>
            <a:ext cx="11824628" cy="2707055"/>
          </a:xfrm>
          <a:prstGeom prst="rect">
            <a:avLst/>
          </a:prstGeom>
        </p:spPr>
      </p:pic>
      <p:pic>
        <p:nvPicPr>
          <p:cNvPr id="8" name="Picture 7"/>
          <p:cNvPicPr>
            <a:picLocks noChangeAspect="1"/>
          </p:cNvPicPr>
          <p:nvPr/>
        </p:nvPicPr>
        <p:blipFill>
          <a:blip r:embed="rId5"/>
          <a:stretch>
            <a:fillRect/>
          </a:stretch>
        </p:blipFill>
        <p:spPr>
          <a:xfrm>
            <a:off x="396561" y="3742099"/>
            <a:ext cx="7143750" cy="1981200"/>
          </a:xfrm>
          <a:prstGeom prst="rect">
            <a:avLst/>
          </a:prstGeom>
        </p:spPr>
      </p:pic>
      <p:pic>
        <p:nvPicPr>
          <p:cNvPr id="9" name="CD1-TRACK 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48230" y="4481465"/>
            <a:ext cx="494915" cy="494915"/>
          </a:xfrm>
          <a:prstGeom prst="rect">
            <a:avLst/>
          </a:prstGeom>
        </p:spPr>
      </p:pic>
    </p:spTree>
    <p:extLst>
      <p:ext uri="{BB962C8B-B14F-4D97-AF65-F5344CB8AC3E}">
        <p14:creationId xmlns:p14="http://schemas.microsoft.com/office/powerpoint/2010/main" val="348220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9"/>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35448" fill="hold"/>
                                        <p:tgtEl>
                                          <p:spTgt spid="9"/>
                                        </p:tgtEl>
                                      </p:cBhvr>
                                    </p:cmd>
                                  </p:childTnLst>
                                </p:cTn>
                              </p:par>
                            </p:childTnLst>
                          </p:cTn>
                        </p:par>
                      </p:childTnLst>
                    </p:cTn>
                  </p:par>
                </p:childTnLst>
              </p:cTn>
              <p:nextCondLst>
                <p:cond evt="onClick" delay="0">
                  <p:tgtEl>
                    <p:spTgt spid="9"/>
                  </p:tgtEl>
                </p:cond>
              </p:nextCondLst>
            </p:seq>
            <p:audio>
              <p:cMediaNode vol="80000">
                <p:cTn id="18"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751438" y="775392"/>
            <a:ext cx="10363200" cy="1866900"/>
          </a:xfrm>
          <a:prstGeom prst="rect">
            <a:avLst/>
          </a:prstGeom>
        </p:spPr>
      </p:pic>
      <p:pic>
        <p:nvPicPr>
          <p:cNvPr id="6" name="Picture 5"/>
          <p:cNvPicPr>
            <a:picLocks noChangeAspect="1"/>
          </p:cNvPicPr>
          <p:nvPr/>
        </p:nvPicPr>
        <p:blipFill>
          <a:blip r:embed="rId5"/>
          <a:stretch>
            <a:fillRect/>
          </a:stretch>
        </p:blipFill>
        <p:spPr>
          <a:xfrm>
            <a:off x="866821" y="3284474"/>
            <a:ext cx="6981825" cy="1266825"/>
          </a:xfrm>
          <a:prstGeom prst="rect">
            <a:avLst/>
          </a:prstGeom>
        </p:spPr>
      </p:pic>
      <p:pic>
        <p:nvPicPr>
          <p:cNvPr id="7" name="CD1-TRACK 3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33038" y="1347465"/>
            <a:ext cx="487363" cy="487363"/>
          </a:xfrm>
          <a:prstGeom prst="rect">
            <a:avLst/>
          </a:prstGeom>
        </p:spPr>
      </p:pic>
      <p:cxnSp>
        <p:nvCxnSpPr>
          <p:cNvPr id="9" name="Straight Connector 8"/>
          <p:cNvCxnSpPr/>
          <p:nvPr/>
        </p:nvCxnSpPr>
        <p:spPr>
          <a:xfrm>
            <a:off x="4599992" y="2153059"/>
            <a:ext cx="1576727" cy="357663"/>
          </a:xfrm>
          <a:prstGeom prst="line">
            <a:avLst/>
          </a:prstGeom>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1060953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heel(1)">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31824" fill="hold"/>
                                        <p:tgtEl>
                                          <p:spTgt spid="7"/>
                                        </p:tgtEl>
                                      </p:cBhvr>
                                    </p:cmd>
                                  </p:childTnLst>
                                </p:cTn>
                              </p:par>
                            </p:childTnLst>
                          </p:cTn>
                        </p:par>
                      </p:childTnLst>
                    </p:cTn>
                  </p:par>
                </p:childTnLst>
              </p:cTn>
              <p:nextCondLst>
                <p:cond evt="onClick" delay="0">
                  <p:tgtEl>
                    <p:spTgt spid="7"/>
                  </p:tgtEl>
                </p:cond>
              </p:nextCondLst>
            </p:seq>
            <p:audio>
              <p:cMediaNode vol="80000">
                <p:cTn id="24"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13" y="457200"/>
            <a:ext cx="12198013" cy="5703434"/>
          </a:xfrm>
          <a:prstGeom prst="rect">
            <a:avLst/>
          </a:prstGeom>
        </p:spPr>
      </p:pic>
    </p:spTree>
    <p:extLst>
      <p:ext uri="{BB962C8B-B14F-4D97-AF65-F5344CB8AC3E}">
        <p14:creationId xmlns:p14="http://schemas.microsoft.com/office/powerpoint/2010/main" val="5167360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6561" y="336404"/>
            <a:ext cx="2876550" cy="809625"/>
          </a:xfrm>
          <a:prstGeom prst="rect">
            <a:avLst/>
          </a:prstGeom>
        </p:spPr>
      </p:pic>
      <p:pic>
        <p:nvPicPr>
          <p:cNvPr id="8" name="Picture 7"/>
          <p:cNvPicPr>
            <a:picLocks noChangeAspect="1"/>
          </p:cNvPicPr>
          <p:nvPr/>
        </p:nvPicPr>
        <p:blipFill>
          <a:blip r:embed="rId3"/>
          <a:stretch>
            <a:fillRect/>
          </a:stretch>
        </p:blipFill>
        <p:spPr>
          <a:xfrm>
            <a:off x="3340728" y="565921"/>
            <a:ext cx="8711131" cy="580108"/>
          </a:xfrm>
          <a:prstGeom prst="rect">
            <a:avLst/>
          </a:prstGeom>
        </p:spPr>
      </p:pic>
      <p:pic>
        <p:nvPicPr>
          <p:cNvPr id="14" name="Picture 13"/>
          <p:cNvPicPr>
            <a:picLocks noChangeAspect="1"/>
          </p:cNvPicPr>
          <p:nvPr/>
        </p:nvPicPr>
        <p:blipFill>
          <a:blip r:embed="rId4"/>
          <a:stretch>
            <a:fillRect/>
          </a:stretch>
        </p:blipFill>
        <p:spPr>
          <a:xfrm>
            <a:off x="4448917" y="3544077"/>
            <a:ext cx="4638675" cy="2819400"/>
          </a:xfrm>
          <a:prstGeom prst="rect">
            <a:avLst/>
          </a:prstGeom>
        </p:spPr>
      </p:pic>
      <p:pic>
        <p:nvPicPr>
          <p:cNvPr id="15" name="Picture 14"/>
          <p:cNvPicPr>
            <a:picLocks noChangeAspect="1"/>
          </p:cNvPicPr>
          <p:nvPr/>
        </p:nvPicPr>
        <p:blipFill>
          <a:blip r:embed="rId5"/>
          <a:stretch>
            <a:fillRect/>
          </a:stretch>
        </p:blipFill>
        <p:spPr>
          <a:xfrm>
            <a:off x="196561" y="1201665"/>
            <a:ext cx="4467225" cy="2781300"/>
          </a:xfrm>
          <a:prstGeom prst="rect">
            <a:avLst/>
          </a:prstGeom>
        </p:spPr>
      </p:pic>
      <p:pic>
        <p:nvPicPr>
          <p:cNvPr id="16" name="Picture 15"/>
          <p:cNvPicPr>
            <a:picLocks noChangeAspect="1"/>
          </p:cNvPicPr>
          <p:nvPr/>
        </p:nvPicPr>
        <p:blipFill>
          <a:blip r:embed="rId6"/>
          <a:stretch>
            <a:fillRect/>
          </a:stretch>
        </p:blipFill>
        <p:spPr>
          <a:xfrm>
            <a:off x="8432359" y="1277865"/>
            <a:ext cx="3619500" cy="2628900"/>
          </a:xfrm>
          <a:prstGeom prst="rect">
            <a:avLst/>
          </a:prstGeom>
        </p:spPr>
      </p:pic>
    </p:spTree>
    <p:extLst>
      <p:ext uri="{BB962C8B-B14F-4D97-AF65-F5344CB8AC3E}">
        <p14:creationId xmlns:p14="http://schemas.microsoft.com/office/powerpoint/2010/main" val="288152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randombar(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randombar(horizont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schemeClr val="bg1"/>
                </a:solidFill>
              </a:rPr>
              <a:t>What kind of charity event </a:t>
            </a:r>
            <a:r>
              <a:rPr lang="en-US" sz="2800" dirty="0" smtClean="0">
                <a:solidFill>
                  <a:schemeClr val="bg1"/>
                </a:solidFill>
              </a:rPr>
              <a:t>should </a:t>
            </a:r>
            <a:r>
              <a:rPr lang="en-US" sz="2800" dirty="0">
                <a:solidFill>
                  <a:schemeClr val="bg1"/>
                </a:solidFill>
              </a:rPr>
              <a:t>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229601" y="1561375"/>
            <a:ext cx="3748134"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schemeClr val="bg1"/>
                </a:solidFill>
              </a:rPr>
              <a:t>Let's have </a:t>
            </a:r>
            <a:r>
              <a:rPr lang="en-US" sz="2800" dirty="0" smtClean="0">
                <a:solidFill>
                  <a:schemeClr val="bg1"/>
                </a:solidFill>
              </a:rPr>
              <a:t>a Craft Fair.</a:t>
            </a:r>
            <a:endParaRPr lang="en-US" sz="2800" dirty="0">
              <a:solidFill>
                <a:schemeClr val="bg1"/>
              </a:solidFill>
            </a:endParaRP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smtClean="0">
                <a:solidFill>
                  <a:srgbClr val="0070C0"/>
                </a:solidFill>
              </a:rPr>
              <a:t>Do the same</a:t>
            </a:r>
            <a:endParaRPr lang="en-US" sz="3600" b="1" dirty="0">
              <a:solidFill>
                <a:srgbClr val="0070C0"/>
              </a:solidFill>
            </a:endParaRP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251826" y="2336606"/>
            <a:ext cx="4522438" cy="584762"/>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schemeClr val="bg1"/>
                </a:solidFill>
              </a:rPr>
              <a:t>Do we need </a:t>
            </a:r>
            <a:r>
              <a:rPr lang="en-US" sz="2800" dirty="0" smtClean="0">
                <a:solidFill>
                  <a:schemeClr val="bg1"/>
                </a:solidFill>
              </a:rPr>
              <a:t>any volunteers</a:t>
            </a:r>
            <a:r>
              <a:rPr lang="en-US" sz="2800" dirty="0">
                <a:solidFill>
                  <a:schemeClr val="bg1"/>
                </a:solidFill>
              </a:rPr>
              <a:t>?</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8102854" y="3190553"/>
            <a:ext cx="3856775" cy="1015737"/>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schemeClr val="bg1"/>
                </a:solidFill>
              </a:rPr>
              <a:t>Yes, we need people </a:t>
            </a:r>
            <a:r>
              <a:rPr lang="en-US" sz="2800" dirty="0" smtClean="0">
                <a:solidFill>
                  <a:schemeClr val="bg1"/>
                </a:solidFill>
              </a:rPr>
              <a:t>to make arts and crafts.</a:t>
            </a:r>
            <a:endParaRPr lang="en-US" sz="2800" dirty="0">
              <a:solidFill>
                <a:schemeClr val="bg1"/>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890595703"/>
              </p:ext>
            </p:extLst>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smtClean="0"/>
                        <a:t>Fun Run </a:t>
                      </a:r>
                      <a:endParaRPr lang="en-US" sz="2000" dirty="0"/>
                    </a:p>
                  </a:txBody>
                  <a:tcPr/>
                </a:tc>
                <a:tc>
                  <a:txBody>
                    <a:bodyPr/>
                    <a:lstStyle/>
                    <a:p>
                      <a:r>
                        <a:rPr lang="en-US" sz="2000" dirty="0" smtClean="0"/>
                        <a:t>Sell drinks</a:t>
                      </a:r>
                      <a:endParaRPr lang="en-US" sz="2000" dirty="0"/>
                    </a:p>
                  </a:txBody>
                  <a:tcPr/>
                </a:tc>
                <a:tc>
                  <a:txBody>
                    <a:bodyPr/>
                    <a:lstStyle/>
                    <a:p>
                      <a:r>
                        <a:rPr lang="en-US" sz="2000" dirty="0" smtClean="0"/>
                        <a:t>“Run for Fun”</a:t>
                      </a:r>
                      <a:endParaRPr lang="en-US" sz="2000" dirty="0"/>
                    </a:p>
                  </a:txBody>
                  <a:tcPr/>
                </a:tc>
                <a:extLst>
                  <a:ext uri="{0D108BD9-81ED-4DB2-BD59-A6C34878D82A}">
                    <a16:rowId xmlns:a16="http://schemas.microsoft.com/office/drawing/2014/main" val="10000"/>
                  </a:ext>
                </a:extLst>
              </a:tr>
              <a:tr h="703795">
                <a:tc>
                  <a:txBody>
                    <a:bodyPr/>
                    <a:lstStyle/>
                    <a:p>
                      <a:r>
                        <a:rPr lang="en-US" sz="2000" dirty="0" smtClean="0"/>
                        <a:t>Craft Fair</a:t>
                      </a:r>
                      <a:endParaRPr lang="en-US" sz="2000" dirty="0"/>
                    </a:p>
                  </a:txBody>
                  <a:tcPr/>
                </a:tc>
                <a:tc>
                  <a:txBody>
                    <a:bodyPr/>
                    <a:lstStyle/>
                    <a:p>
                      <a:r>
                        <a:rPr lang="en-US" sz="2000" dirty="0" smtClean="0"/>
                        <a:t>Make arts and crafts</a:t>
                      </a:r>
                      <a:endParaRPr lang="en-US" sz="2000" dirty="0"/>
                    </a:p>
                  </a:txBody>
                  <a:tcPr/>
                </a:tc>
                <a:tc>
                  <a:txBody>
                    <a:bodyPr/>
                    <a:lstStyle/>
                    <a:p>
                      <a:r>
                        <a:rPr lang="en-US" sz="2000" dirty="0" smtClean="0"/>
                        <a:t>“Help your Community”</a:t>
                      </a:r>
                      <a:endParaRPr lang="en-US" sz="2000" dirty="0"/>
                    </a:p>
                  </a:txBody>
                  <a:tcPr/>
                </a:tc>
                <a:extLst>
                  <a:ext uri="{0D108BD9-81ED-4DB2-BD59-A6C34878D82A}">
                    <a16:rowId xmlns:a16="http://schemas.microsoft.com/office/drawing/2014/main" val="10001"/>
                  </a:ext>
                </a:extLst>
              </a:tr>
              <a:tr h="703795">
                <a:tc>
                  <a:txBody>
                    <a:bodyPr/>
                    <a:lstStyle/>
                    <a:p>
                      <a:r>
                        <a:rPr lang="en-US" sz="2000" dirty="0" smtClean="0"/>
                        <a:t>Talent Show </a:t>
                      </a:r>
                      <a:endParaRPr lang="en-US" sz="2000" dirty="0"/>
                    </a:p>
                  </a:txBody>
                  <a:tcPr/>
                </a:tc>
                <a:tc>
                  <a:txBody>
                    <a:bodyPr/>
                    <a:lstStyle/>
                    <a:p>
                      <a:r>
                        <a:rPr lang="en-US" sz="2000" dirty="0" smtClean="0"/>
                        <a:t>Take photos</a:t>
                      </a:r>
                      <a:endParaRPr lang="en-US" sz="2000" dirty="0"/>
                    </a:p>
                  </a:txBody>
                  <a:tcPr/>
                </a:tc>
                <a:tc>
                  <a:txBody>
                    <a:bodyPr/>
                    <a:lstStyle/>
                    <a:p>
                      <a:r>
                        <a:rPr lang="en-US" sz="2000" dirty="0" smtClean="0"/>
                        <a:t>“Sing for the Children”</a:t>
                      </a:r>
                      <a:endParaRPr lang="en-US" sz="2000" dirty="0"/>
                    </a:p>
                  </a:txBody>
                  <a:tcPr/>
                </a:tc>
                <a:extLst>
                  <a:ext uri="{0D108BD9-81ED-4DB2-BD59-A6C34878D82A}">
                    <a16:rowId xmlns:a16="http://schemas.microsoft.com/office/drawing/2014/main" val="10002"/>
                  </a:ext>
                </a:extLst>
              </a:tr>
              <a:tr h="703795">
                <a:tc>
                  <a:txBody>
                    <a:bodyPr/>
                    <a:lstStyle/>
                    <a:p>
                      <a:r>
                        <a:rPr lang="en-US" sz="2000" dirty="0" smtClean="0"/>
                        <a:t>Book Fair </a:t>
                      </a:r>
                      <a:endParaRPr lang="en-US" sz="2000" dirty="0"/>
                    </a:p>
                  </a:txBody>
                  <a:tcPr/>
                </a:tc>
                <a:tc>
                  <a:txBody>
                    <a:bodyPr/>
                    <a:lstStyle/>
                    <a:p>
                      <a:r>
                        <a:rPr lang="en-US" sz="2000" dirty="0" smtClean="0"/>
                        <a:t>Sell T-shirts</a:t>
                      </a:r>
                      <a:endParaRPr lang="en-US" sz="2000" dirty="0"/>
                    </a:p>
                  </a:txBody>
                  <a:tcPr/>
                </a:tc>
                <a:tc>
                  <a:txBody>
                    <a:bodyPr/>
                    <a:lstStyle/>
                    <a:p>
                      <a:r>
                        <a:rPr lang="en-US" sz="2000" dirty="0" smtClean="0"/>
                        <a:t>“Read and Help”</a:t>
                      </a:r>
                      <a:endParaRPr lang="en-US" sz="2000" dirty="0"/>
                    </a:p>
                  </a:txBody>
                  <a:tcPr/>
                </a:tc>
                <a:extLst>
                  <a:ext uri="{0D108BD9-81ED-4DB2-BD59-A6C34878D82A}">
                    <a16:rowId xmlns:a16="http://schemas.microsoft.com/office/drawing/2014/main" val="10003"/>
                  </a:ext>
                </a:extLst>
              </a:tr>
              <a:tr h="703795">
                <a:tc>
                  <a:txBody>
                    <a:bodyPr/>
                    <a:lstStyle/>
                    <a:p>
                      <a:r>
                        <a:rPr lang="en-US" sz="2000" dirty="0" smtClean="0"/>
                        <a:t>Bake Sale </a:t>
                      </a:r>
                      <a:endParaRPr lang="en-US" sz="2000" dirty="0"/>
                    </a:p>
                  </a:txBody>
                  <a:tcPr/>
                </a:tc>
                <a:tc>
                  <a:txBody>
                    <a:bodyPr/>
                    <a:lstStyle/>
                    <a:p>
                      <a:r>
                        <a:rPr lang="en-US" sz="2000" dirty="0" smtClean="0"/>
                        <a:t>Sell cupcakes</a:t>
                      </a:r>
                      <a:endParaRPr lang="en-US" sz="2000" dirty="0"/>
                    </a:p>
                  </a:txBody>
                  <a:tcPr/>
                </a:tc>
                <a:tc>
                  <a:txBody>
                    <a:bodyPr/>
                    <a:lstStyle/>
                    <a:p>
                      <a:r>
                        <a:rPr lang="en-US" sz="2000" dirty="0" smtClean="0"/>
                        <a:t>“Bake Sale for Children Day”</a:t>
                      </a:r>
                      <a:endParaRPr lang="en-US" sz="2000" dirty="0"/>
                    </a:p>
                  </a:txBody>
                  <a:tcPr/>
                </a:tc>
                <a:extLst>
                  <a:ext uri="{0D108BD9-81ED-4DB2-BD59-A6C34878D82A}">
                    <a16:rowId xmlns:a16="http://schemas.microsoft.com/office/drawing/2014/main" val="10004"/>
                  </a:ext>
                </a:extLst>
              </a:tr>
              <a:tr h="703795">
                <a:tc>
                  <a:txBody>
                    <a:bodyPr/>
                    <a:lstStyle/>
                    <a:p>
                      <a:r>
                        <a:rPr lang="en-US" sz="2000" dirty="0" smtClean="0"/>
                        <a:t>Art Show </a:t>
                      </a:r>
                      <a:endParaRPr lang="en-US" sz="2000" dirty="0"/>
                    </a:p>
                  </a:txBody>
                  <a:tcPr/>
                </a:tc>
                <a:tc>
                  <a:txBody>
                    <a:bodyPr/>
                    <a:lstStyle/>
                    <a:p>
                      <a:r>
                        <a:rPr lang="en-US" sz="2000" dirty="0" smtClean="0"/>
                        <a:t>Sell paintings</a:t>
                      </a:r>
                      <a:endParaRPr lang="en-US" sz="2000" dirty="0"/>
                    </a:p>
                  </a:txBody>
                  <a:tcPr/>
                </a:tc>
                <a:tc>
                  <a:txBody>
                    <a:bodyPr/>
                    <a:lstStyle/>
                    <a:p>
                      <a:r>
                        <a:rPr lang="en-US" sz="2000" dirty="0" smtClean="0"/>
                        <a:t>“Pain for the Poor!”</a:t>
                      </a:r>
                      <a:endParaRPr lang="en-US" sz="2000" dirty="0"/>
                    </a:p>
                  </a:txBody>
                  <a:tcPr/>
                </a:tc>
                <a:extLst>
                  <a:ext uri="{0D108BD9-81ED-4DB2-BD59-A6C34878D82A}">
                    <a16:rowId xmlns:a16="http://schemas.microsoft.com/office/drawing/2014/main" val="10005"/>
                  </a:ext>
                </a:extLst>
              </a:tr>
              <a:tr h="703795">
                <a:tc>
                  <a:txBody>
                    <a:bodyPr/>
                    <a:lstStyle/>
                    <a:p>
                      <a:r>
                        <a:rPr lang="en-US" sz="2000" dirty="0" smtClean="0"/>
                        <a:t>Car Wash </a:t>
                      </a:r>
                      <a:endParaRPr lang="en-US" sz="2000" dirty="0"/>
                    </a:p>
                  </a:txBody>
                  <a:tcPr/>
                </a:tc>
                <a:tc>
                  <a:txBody>
                    <a:bodyPr/>
                    <a:lstStyle/>
                    <a:p>
                      <a:r>
                        <a:rPr lang="en-US" sz="2000" dirty="0" smtClean="0"/>
                        <a:t>Wash cars</a:t>
                      </a:r>
                      <a:endParaRPr lang="en-US" sz="2000" dirty="0"/>
                    </a:p>
                  </a:txBody>
                  <a:tcPr/>
                </a:tc>
                <a:tc>
                  <a:txBody>
                    <a:bodyPr/>
                    <a:lstStyle/>
                    <a:p>
                      <a:r>
                        <a:rPr lang="en-US" sz="2000" dirty="0" smtClean="0"/>
                        <a:t>“Bubble Time for Charity”</a:t>
                      </a:r>
                      <a:endParaRPr lang="en-US" sz="2000" dirty="0"/>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86539"/>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t>What should we call </a:t>
            </a:r>
            <a:r>
              <a:rPr lang="en-US" sz="2800" dirty="0" smtClean="0"/>
              <a:t>our </a:t>
            </a:r>
            <a:r>
              <a:rPr lang="en-US" sz="2800" dirty="0"/>
              <a:t>C</a:t>
            </a:r>
            <a:r>
              <a:rPr lang="en-US" sz="2800" dirty="0" smtClean="0"/>
              <a:t>raft Fair? </a:t>
            </a:r>
            <a:endParaRPr lang="en-US" sz="2800" dirty="0"/>
          </a:p>
        </p:txBody>
      </p:sp>
      <p:sp>
        <p:nvSpPr>
          <p:cNvPr id="17" name="Rounded Rectangular Callout 16"/>
          <p:cNvSpPr/>
          <p:nvPr/>
        </p:nvSpPr>
        <p:spPr>
          <a:xfrm>
            <a:off x="5990692" y="5459680"/>
            <a:ext cx="588745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t>How </a:t>
            </a:r>
            <a:r>
              <a:rPr lang="en-US" sz="2800" dirty="0" smtClean="0"/>
              <a:t>about “ Help your Community”?</a:t>
            </a:r>
            <a:endParaRPr lang="en-US" sz="2800" dirty="0"/>
          </a:p>
        </p:txBody>
      </p:sp>
      <p:sp>
        <p:nvSpPr>
          <p:cNvPr id="18" name="Rectangle 17"/>
          <p:cNvSpPr/>
          <p:nvPr/>
        </p:nvSpPr>
        <p:spPr>
          <a:xfrm>
            <a:off x="199176" y="2133251"/>
            <a:ext cx="5314384" cy="62805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04387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a:t>
            </a:r>
            <a:r>
              <a:rPr lang="en-US" sz="2800" dirty="0" smtClean="0">
                <a:solidFill>
                  <a:prstClr val="white"/>
                </a:solidFill>
              </a:rPr>
              <a:t>should </a:t>
            </a:r>
            <a:r>
              <a:rPr lang="en-US" sz="2800" dirty="0">
                <a:solidFill>
                  <a:prstClr val="white"/>
                </a:solidFill>
              </a:rPr>
              <a:t>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003266" y="1638269"/>
            <a:ext cx="3874881" cy="632384"/>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t>
            </a:r>
            <a:r>
              <a:rPr lang="en-US" sz="2800" dirty="0" smtClean="0">
                <a:solidFill>
                  <a:prstClr val="white"/>
                </a:solidFill>
              </a:rPr>
              <a:t>a Talent Show.</a:t>
            </a:r>
            <a:endParaRPr lang="en-US" sz="2800" dirty="0">
              <a:solidFill>
                <a:prstClr val="white"/>
              </a:solidFill>
            </a:endParaRP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smtClean="0">
                <a:solidFill>
                  <a:srgbClr val="0070C0"/>
                </a:solidFill>
              </a:rPr>
              <a:t>Do the same</a:t>
            </a:r>
            <a:endParaRPr lang="en-US" sz="3600" b="1" dirty="0">
              <a:solidFill>
                <a:srgbClr val="0070C0"/>
              </a:solidFill>
            </a:endParaRP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55709" y="2581458"/>
            <a:ext cx="4522438" cy="669144"/>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t>
            </a:r>
            <a:r>
              <a:rPr lang="en-US" sz="2800" dirty="0" smtClean="0">
                <a:solidFill>
                  <a:prstClr val="white"/>
                </a:solidFill>
              </a:rPr>
              <a:t>any volunteers</a:t>
            </a:r>
            <a:r>
              <a:rPr lang="en-US" sz="2800" dirty="0">
                <a:solidFill>
                  <a:prstClr val="white"/>
                </a:solidFill>
              </a:rPr>
              <a:t>?</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156356" y="3616695"/>
            <a:ext cx="5721791" cy="675439"/>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a:t>
            </a:r>
            <a:r>
              <a:rPr lang="en-US" sz="2800" dirty="0" smtClean="0">
                <a:solidFill>
                  <a:prstClr val="white"/>
                </a:solidFill>
              </a:rPr>
              <a:t>to take photos.</a:t>
            </a:r>
            <a:endParaRPr lang="en-US" sz="2800" dirty="0">
              <a:solidFill>
                <a:prstClr val="white"/>
              </a:solidFill>
            </a:endParaRP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smtClean="0"/>
                        <a:t>Fun Run </a:t>
                      </a:r>
                      <a:endParaRPr lang="en-US" sz="2000" dirty="0"/>
                    </a:p>
                  </a:txBody>
                  <a:tcPr/>
                </a:tc>
                <a:tc>
                  <a:txBody>
                    <a:bodyPr/>
                    <a:lstStyle/>
                    <a:p>
                      <a:r>
                        <a:rPr lang="en-US" sz="2000" dirty="0" smtClean="0"/>
                        <a:t>Sell drinks</a:t>
                      </a:r>
                      <a:endParaRPr lang="en-US" sz="2000" dirty="0"/>
                    </a:p>
                  </a:txBody>
                  <a:tcPr/>
                </a:tc>
                <a:tc>
                  <a:txBody>
                    <a:bodyPr/>
                    <a:lstStyle/>
                    <a:p>
                      <a:r>
                        <a:rPr lang="en-US" sz="2000" dirty="0" smtClean="0"/>
                        <a:t>“Run for Fun”</a:t>
                      </a:r>
                      <a:endParaRPr lang="en-US" sz="2000" dirty="0"/>
                    </a:p>
                  </a:txBody>
                  <a:tcPr/>
                </a:tc>
                <a:extLst>
                  <a:ext uri="{0D108BD9-81ED-4DB2-BD59-A6C34878D82A}">
                    <a16:rowId xmlns:a16="http://schemas.microsoft.com/office/drawing/2014/main" val="10000"/>
                  </a:ext>
                </a:extLst>
              </a:tr>
              <a:tr h="703795">
                <a:tc>
                  <a:txBody>
                    <a:bodyPr/>
                    <a:lstStyle/>
                    <a:p>
                      <a:r>
                        <a:rPr lang="en-US" sz="2000" dirty="0" smtClean="0"/>
                        <a:t>Craft Fair</a:t>
                      </a:r>
                      <a:endParaRPr lang="en-US" sz="2000" dirty="0"/>
                    </a:p>
                  </a:txBody>
                  <a:tcPr/>
                </a:tc>
                <a:tc>
                  <a:txBody>
                    <a:bodyPr/>
                    <a:lstStyle/>
                    <a:p>
                      <a:r>
                        <a:rPr lang="en-US" sz="2000" dirty="0" smtClean="0"/>
                        <a:t>Make arts and crafts</a:t>
                      </a:r>
                      <a:endParaRPr lang="en-US" sz="2000" dirty="0"/>
                    </a:p>
                  </a:txBody>
                  <a:tcPr/>
                </a:tc>
                <a:tc>
                  <a:txBody>
                    <a:bodyPr/>
                    <a:lstStyle/>
                    <a:p>
                      <a:r>
                        <a:rPr lang="en-US" sz="2000" dirty="0" smtClean="0"/>
                        <a:t>“Help your Community”</a:t>
                      </a:r>
                      <a:endParaRPr lang="en-US" sz="2000" dirty="0"/>
                    </a:p>
                  </a:txBody>
                  <a:tcPr/>
                </a:tc>
                <a:extLst>
                  <a:ext uri="{0D108BD9-81ED-4DB2-BD59-A6C34878D82A}">
                    <a16:rowId xmlns:a16="http://schemas.microsoft.com/office/drawing/2014/main" val="10001"/>
                  </a:ext>
                </a:extLst>
              </a:tr>
              <a:tr h="703795">
                <a:tc>
                  <a:txBody>
                    <a:bodyPr/>
                    <a:lstStyle/>
                    <a:p>
                      <a:r>
                        <a:rPr lang="en-US" sz="2000" dirty="0" smtClean="0"/>
                        <a:t>Talent Show </a:t>
                      </a:r>
                      <a:endParaRPr lang="en-US" sz="2000" dirty="0"/>
                    </a:p>
                  </a:txBody>
                  <a:tcPr/>
                </a:tc>
                <a:tc>
                  <a:txBody>
                    <a:bodyPr/>
                    <a:lstStyle/>
                    <a:p>
                      <a:r>
                        <a:rPr lang="en-US" sz="2000" dirty="0" smtClean="0"/>
                        <a:t>Take photos</a:t>
                      </a:r>
                      <a:endParaRPr lang="en-US" sz="2000" dirty="0"/>
                    </a:p>
                  </a:txBody>
                  <a:tcPr/>
                </a:tc>
                <a:tc>
                  <a:txBody>
                    <a:bodyPr/>
                    <a:lstStyle/>
                    <a:p>
                      <a:r>
                        <a:rPr lang="en-US" sz="2000" dirty="0" smtClean="0"/>
                        <a:t>“Sing for the Children”</a:t>
                      </a:r>
                      <a:endParaRPr lang="en-US" sz="2000" dirty="0"/>
                    </a:p>
                  </a:txBody>
                  <a:tcPr/>
                </a:tc>
                <a:extLst>
                  <a:ext uri="{0D108BD9-81ED-4DB2-BD59-A6C34878D82A}">
                    <a16:rowId xmlns:a16="http://schemas.microsoft.com/office/drawing/2014/main" val="10002"/>
                  </a:ext>
                </a:extLst>
              </a:tr>
              <a:tr h="703795">
                <a:tc>
                  <a:txBody>
                    <a:bodyPr/>
                    <a:lstStyle/>
                    <a:p>
                      <a:r>
                        <a:rPr lang="en-US" sz="2000" dirty="0" smtClean="0"/>
                        <a:t>Book Fair </a:t>
                      </a:r>
                      <a:endParaRPr lang="en-US" sz="2000" dirty="0"/>
                    </a:p>
                  </a:txBody>
                  <a:tcPr/>
                </a:tc>
                <a:tc>
                  <a:txBody>
                    <a:bodyPr/>
                    <a:lstStyle/>
                    <a:p>
                      <a:r>
                        <a:rPr lang="en-US" sz="2000" dirty="0" smtClean="0"/>
                        <a:t>Sell T-shirts</a:t>
                      </a:r>
                      <a:endParaRPr lang="en-US" sz="2000" dirty="0"/>
                    </a:p>
                  </a:txBody>
                  <a:tcPr/>
                </a:tc>
                <a:tc>
                  <a:txBody>
                    <a:bodyPr/>
                    <a:lstStyle/>
                    <a:p>
                      <a:r>
                        <a:rPr lang="en-US" sz="2000" dirty="0" smtClean="0"/>
                        <a:t>“Read and Help”</a:t>
                      </a:r>
                      <a:endParaRPr lang="en-US" sz="2000" dirty="0"/>
                    </a:p>
                  </a:txBody>
                  <a:tcPr/>
                </a:tc>
                <a:extLst>
                  <a:ext uri="{0D108BD9-81ED-4DB2-BD59-A6C34878D82A}">
                    <a16:rowId xmlns:a16="http://schemas.microsoft.com/office/drawing/2014/main" val="10003"/>
                  </a:ext>
                </a:extLst>
              </a:tr>
              <a:tr h="703795">
                <a:tc>
                  <a:txBody>
                    <a:bodyPr/>
                    <a:lstStyle/>
                    <a:p>
                      <a:r>
                        <a:rPr lang="en-US" sz="2000" dirty="0" smtClean="0"/>
                        <a:t>Bake Sale </a:t>
                      </a:r>
                      <a:endParaRPr lang="en-US" sz="2000" dirty="0"/>
                    </a:p>
                  </a:txBody>
                  <a:tcPr/>
                </a:tc>
                <a:tc>
                  <a:txBody>
                    <a:bodyPr/>
                    <a:lstStyle/>
                    <a:p>
                      <a:r>
                        <a:rPr lang="en-US" sz="2000" dirty="0" smtClean="0"/>
                        <a:t>Sell cupcakes</a:t>
                      </a:r>
                      <a:endParaRPr lang="en-US" sz="2000" dirty="0"/>
                    </a:p>
                  </a:txBody>
                  <a:tcPr/>
                </a:tc>
                <a:tc>
                  <a:txBody>
                    <a:bodyPr/>
                    <a:lstStyle/>
                    <a:p>
                      <a:r>
                        <a:rPr lang="en-US" sz="2000" dirty="0" smtClean="0"/>
                        <a:t>“Bake Sale for Children Day”</a:t>
                      </a:r>
                      <a:endParaRPr lang="en-US" sz="2000" dirty="0"/>
                    </a:p>
                  </a:txBody>
                  <a:tcPr/>
                </a:tc>
                <a:extLst>
                  <a:ext uri="{0D108BD9-81ED-4DB2-BD59-A6C34878D82A}">
                    <a16:rowId xmlns:a16="http://schemas.microsoft.com/office/drawing/2014/main" val="10004"/>
                  </a:ext>
                </a:extLst>
              </a:tr>
              <a:tr h="703795">
                <a:tc>
                  <a:txBody>
                    <a:bodyPr/>
                    <a:lstStyle/>
                    <a:p>
                      <a:r>
                        <a:rPr lang="en-US" sz="2000" dirty="0" smtClean="0"/>
                        <a:t>Art Show </a:t>
                      </a:r>
                      <a:endParaRPr lang="en-US" sz="2000" dirty="0"/>
                    </a:p>
                  </a:txBody>
                  <a:tcPr/>
                </a:tc>
                <a:tc>
                  <a:txBody>
                    <a:bodyPr/>
                    <a:lstStyle/>
                    <a:p>
                      <a:r>
                        <a:rPr lang="en-US" sz="2000" dirty="0" smtClean="0"/>
                        <a:t>Sell paintings</a:t>
                      </a:r>
                      <a:endParaRPr lang="en-US" sz="2000" dirty="0"/>
                    </a:p>
                  </a:txBody>
                  <a:tcPr/>
                </a:tc>
                <a:tc>
                  <a:txBody>
                    <a:bodyPr/>
                    <a:lstStyle/>
                    <a:p>
                      <a:r>
                        <a:rPr lang="en-US" sz="2000" dirty="0" smtClean="0"/>
                        <a:t>“Pain for the Poor!”</a:t>
                      </a:r>
                      <a:endParaRPr lang="en-US" sz="2000" dirty="0"/>
                    </a:p>
                  </a:txBody>
                  <a:tcPr/>
                </a:tc>
                <a:extLst>
                  <a:ext uri="{0D108BD9-81ED-4DB2-BD59-A6C34878D82A}">
                    <a16:rowId xmlns:a16="http://schemas.microsoft.com/office/drawing/2014/main" val="10005"/>
                  </a:ext>
                </a:extLst>
              </a:tr>
              <a:tr h="703795">
                <a:tc>
                  <a:txBody>
                    <a:bodyPr/>
                    <a:lstStyle/>
                    <a:p>
                      <a:r>
                        <a:rPr lang="en-US" sz="2000" dirty="0" smtClean="0"/>
                        <a:t>Car Wash </a:t>
                      </a:r>
                      <a:endParaRPr lang="en-US" sz="2000" dirty="0"/>
                    </a:p>
                  </a:txBody>
                  <a:tcPr/>
                </a:tc>
                <a:tc>
                  <a:txBody>
                    <a:bodyPr/>
                    <a:lstStyle/>
                    <a:p>
                      <a:r>
                        <a:rPr lang="en-US" sz="2000" dirty="0" smtClean="0"/>
                        <a:t>Wash cars</a:t>
                      </a:r>
                      <a:endParaRPr lang="en-US" sz="2000" dirty="0"/>
                    </a:p>
                  </a:txBody>
                  <a:tcPr/>
                </a:tc>
                <a:tc>
                  <a:txBody>
                    <a:bodyPr/>
                    <a:lstStyle/>
                    <a:p>
                      <a:r>
                        <a:rPr lang="en-US" sz="2000" dirty="0" smtClean="0"/>
                        <a:t>“Bubble Time for Charity”</a:t>
                      </a:r>
                      <a:endParaRPr lang="en-US" sz="2000" dirty="0"/>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572383"/>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a:t>
            </a:r>
            <a:r>
              <a:rPr lang="en-US" sz="2800" dirty="0" smtClean="0">
                <a:solidFill>
                  <a:prstClr val="white"/>
                </a:solidFill>
              </a:rPr>
              <a:t>our Talent Show? </a:t>
            </a:r>
            <a:endParaRPr lang="en-US" sz="2800" dirty="0">
              <a:solidFill>
                <a:prstClr val="white"/>
              </a:solidFill>
            </a:endParaRPr>
          </a:p>
        </p:txBody>
      </p:sp>
      <p:sp>
        <p:nvSpPr>
          <p:cNvPr id="17" name="Rounded Rectangular Callout 16"/>
          <p:cNvSpPr/>
          <p:nvPr/>
        </p:nvSpPr>
        <p:spPr>
          <a:xfrm>
            <a:off x="5990692" y="5459680"/>
            <a:ext cx="588745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t>
            </a:r>
            <a:r>
              <a:rPr lang="en-US" sz="2800" dirty="0" smtClean="0">
                <a:solidFill>
                  <a:prstClr val="white"/>
                </a:solidFill>
              </a:rPr>
              <a:t>about “Sing for the Children”?</a:t>
            </a:r>
            <a:endParaRPr lang="en-US" sz="2800" dirty="0">
              <a:solidFill>
                <a:prstClr val="white"/>
              </a:solidFill>
            </a:endParaRPr>
          </a:p>
        </p:txBody>
      </p:sp>
      <p:sp>
        <p:nvSpPr>
          <p:cNvPr id="3" name="Rectangle 2"/>
          <p:cNvSpPr/>
          <p:nvPr/>
        </p:nvSpPr>
        <p:spPr>
          <a:xfrm>
            <a:off x="208230" y="2833735"/>
            <a:ext cx="5341544" cy="69711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090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209254"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a:t>
            </a:r>
            <a:r>
              <a:rPr lang="en-US" sz="2800" dirty="0" smtClean="0">
                <a:solidFill>
                  <a:prstClr val="white"/>
                </a:solidFill>
              </a:rPr>
              <a:t>should </a:t>
            </a:r>
            <a:r>
              <a:rPr lang="en-US" sz="2800" dirty="0">
                <a:solidFill>
                  <a:prstClr val="white"/>
                </a:solidFill>
              </a:rPr>
              <a:t>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017077" y="1604642"/>
            <a:ext cx="3748134"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t>
            </a:r>
            <a:r>
              <a:rPr lang="en-US" sz="2800" dirty="0" smtClean="0">
                <a:solidFill>
                  <a:prstClr val="white"/>
                </a:solidFill>
              </a:rPr>
              <a:t>a Book Fair.</a:t>
            </a:r>
            <a:endParaRPr lang="en-US" sz="2800" dirty="0">
              <a:solidFill>
                <a:prstClr val="white"/>
              </a:solidFill>
            </a:endParaRP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smtClean="0">
                <a:solidFill>
                  <a:srgbClr val="0070C0"/>
                </a:solidFill>
              </a:rPr>
              <a:t>Do the same</a:t>
            </a:r>
            <a:endParaRPr lang="en-US" sz="3600" b="1" dirty="0">
              <a:solidFill>
                <a:srgbClr val="0070C0"/>
              </a:solidFill>
            </a:endParaRP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242773" y="2423141"/>
            <a:ext cx="4522438" cy="705358"/>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t>
            </a:r>
            <a:r>
              <a:rPr lang="en-US" sz="2800" dirty="0" smtClean="0">
                <a:solidFill>
                  <a:prstClr val="white"/>
                </a:solidFill>
              </a:rPr>
              <a:t>any volunteers</a:t>
            </a:r>
            <a:r>
              <a:rPr lang="en-US" sz="2800" dirty="0">
                <a:solidFill>
                  <a:prstClr val="white"/>
                </a:solidFill>
              </a:rPr>
              <a:t>?</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310266" y="3476531"/>
            <a:ext cx="5454946" cy="729759"/>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a:t>
            </a:r>
            <a:r>
              <a:rPr lang="en-US" sz="2800" dirty="0" smtClean="0">
                <a:solidFill>
                  <a:prstClr val="white"/>
                </a:solidFill>
              </a:rPr>
              <a:t>to sell T-shirts.</a:t>
            </a:r>
            <a:endParaRPr lang="en-US" sz="2800" dirty="0">
              <a:solidFill>
                <a:prstClr val="white"/>
              </a:solidFill>
            </a:endParaRP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smtClean="0"/>
                        <a:t>Fun Run </a:t>
                      </a:r>
                      <a:endParaRPr lang="en-US" sz="2000" dirty="0"/>
                    </a:p>
                  </a:txBody>
                  <a:tcPr/>
                </a:tc>
                <a:tc>
                  <a:txBody>
                    <a:bodyPr/>
                    <a:lstStyle/>
                    <a:p>
                      <a:r>
                        <a:rPr lang="en-US" sz="2000" dirty="0" smtClean="0"/>
                        <a:t>Sell drinks</a:t>
                      </a:r>
                      <a:endParaRPr lang="en-US" sz="2000" dirty="0"/>
                    </a:p>
                  </a:txBody>
                  <a:tcPr/>
                </a:tc>
                <a:tc>
                  <a:txBody>
                    <a:bodyPr/>
                    <a:lstStyle/>
                    <a:p>
                      <a:r>
                        <a:rPr lang="en-US" sz="2000" dirty="0" smtClean="0"/>
                        <a:t>“Run for Fun”</a:t>
                      </a:r>
                      <a:endParaRPr lang="en-US" sz="2000" dirty="0"/>
                    </a:p>
                  </a:txBody>
                  <a:tcPr/>
                </a:tc>
                <a:extLst>
                  <a:ext uri="{0D108BD9-81ED-4DB2-BD59-A6C34878D82A}">
                    <a16:rowId xmlns:a16="http://schemas.microsoft.com/office/drawing/2014/main" val="10000"/>
                  </a:ext>
                </a:extLst>
              </a:tr>
              <a:tr h="703795">
                <a:tc>
                  <a:txBody>
                    <a:bodyPr/>
                    <a:lstStyle/>
                    <a:p>
                      <a:r>
                        <a:rPr lang="en-US" sz="2000" dirty="0" smtClean="0"/>
                        <a:t>Craft Fair</a:t>
                      </a:r>
                      <a:endParaRPr lang="en-US" sz="2000" dirty="0"/>
                    </a:p>
                  </a:txBody>
                  <a:tcPr/>
                </a:tc>
                <a:tc>
                  <a:txBody>
                    <a:bodyPr/>
                    <a:lstStyle/>
                    <a:p>
                      <a:r>
                        <a:rPr lang="en-US" sz="2000" dirty="0" smtClean="0"/>
                        <a:t>Make arts and crafts</a:t>
                      </a:r>
                      <a:endParaRPr lang="en-US" sz="2000" dirty="0"/>
                    </a:p>
                  </a:txBody>
                  <a:tcPr/>
                </a:tc>
                <a:tc>
                  <a:txBody>
                    <a:bodyPr/>
                    <a:lstStyle/>
                    <a:p>
                      <a:r>
                        <a:rPr lang="en-US" sz="2000" dirty="0" smtClean="0"/>
                        <a:t>“Help your Community”</a:t>
                      </a:r>
                      <a:endParaRPr lang="en-US" sz="2000" dirty="0"/>
                    </a:p>
                  </a:txBody>
                  <a:tcPr/>
                </a:tc>
                <a:extLst>
                  <a:ext uri="{0D108BD9-81ED-4DB2-BD59-A6C34878D82A}">
                    <a16:rowId xmlns:a16="http://schemas.microsoft.com/office/drawing/2014/main" val="10001"/>
                  </a:ext>
                </a:extLst>
              </a:tr>
              <a:tr h="703795">
                <a:tc>
                  <a:txBody>
                    <a:bodyPr/>
                    <a:lstStyle/>
                    <a:p>
                      <a:r>
                        <a:rPr lang="en-US" sz="2000" dirty="0" smtClean="0"/>
                        <a:t>Talent Show </a:t>
                      </a:r>
                      <a:endParaRPr lang="en-US" sz="2000" dirty="0"/>
                    </a:p>
                  </a:txBody>
                  <a:tcPr/>
                </a:tc>
                <a:tc>
                  <a:txBody>
                    <a:bodyPr/>
                    <a:lstStyle/>
                    <a:p>
                      <a:r>
                        <a:rPr lang="en-US" sz="2000" dirty="0" smtClean="0"/>
                        <a:t>Take photos</a:t>
                      </a:r>
                      <a:endParaRPr lang="en-US" sz="2000" dirty="0"/>
                    </a:p>
                  </a:txBody>
                  <a:tcPr/>
                </a:tc>
                <a:tc>
                  <a:txBody>
                    <a:bodyPr/>
                    <a:lstStyle/>
                    <a:p>
                      <a:r>
                        <a:rPr lang="en-US" sz="2000" dirty="0" smtClean="0"/>
                        <a:t>“Sing for the Children”</a:t>
                      </a:r>
                      <a:endParaRPr lang="en-US" sz="2000" dirty="0"/>
                    </a:p>
                  </a:txBody>
                  <a:tcPr/>
                </a:tc>
                <a:extLst>
                  <a:ext uri="{0D108BD9-81ED-4DB2-BD59-A6C34878D82A}">
                    <a16:rowId xmlns:a16="http://schemas.microsoft.com/office/drawing/2014/main" val="10002"/>
                  </a:ext>
                </a:extLst>
              </a:tr>
              <a:tr h="703795">
                <a:tc>
                  <a:txBody>
                    <a:bodyPr/>
                    <a:lstStyle/>
                    <a:p>
                      <a:r>
                        <a:rPr lang="en-US" sz="2000" dirty="0" smtClean="0"/>
                        <a:t>Book Fair </a:t>
                      </a:r>
                      <a:endParaRPr lang="en-US" sz="2000" dirty="0"/>
                    </a:p>
                  </a:txBody>
                  <a:tcPr/>
                </a:tc>
                <a:tc>
                  <a:txBody>
                    <a:bodyPr/>
                    <a:lstStyle/>
                    <a:p>
                      <a:r>
                        <a:rPr lang="en-US" sz="2000" dirty="0" smtClean="0"/>
                        <a:t>Sell T-shirts</a:t>
                      </a:r>
                      <a:endParaRPr lang="en-US" sz="2000" dirty="0"/>
                    </a:p>
                  </a:txBody>
                  <a:tcPr/>
                </a:tc>
                <a:tc>
                  <a:txBody>
                    <a:bodyPr/>
                    <a:lstStyle/>
                    <a:p>
                      <a:r>
                        <a:rPr lang="en-US" sz="2000" dirty="0" smtClean="0"/>
                        <a:t>“Read and Help”</a:t>
                      </a:r>
                      <a:endParaRPr lang="en-US" sz="2000" dirty="0"/>
                    </a:p>
                  </a:txBody>
                  <a:tcPr/>
                </a:tc>
                <a:extLst>
                  <a:ext uri="{0D108BD9-81ED-4DB2-BD59-A6C34878D82A}">
                    <a16:rowId xmlns:a16="http://schemas.microsoft.com/office/drawing/2014/main" val="10003"/>
                  </a:ext>
                </a:extLst>
              </a:tr>
              <a:tr h="703795">
                <a:tc>
                  <a:txBody>
                    <a:bodyPr/>
                    <a:lstStyle/>
                    <a:p>
                      <a:r>
                        <a:rPr lang="en-US" sz="2000" dirty="0" smtClean="0"/>
                        <a:t>Bake Sale </a:t>
                      </a:r>
                      <a:endParaRPr lang="en-US" sz="2000" dirty="0"/>
                    </a:p>
                  </a:txBody>
                  <a:tcPr/>
                </a:tc>
                <a:tc>
                  <a:txBody>
                    <a:bodyPr/>
                    <a:lstStyle/>
                    <a:p>
                      <a:r>
                        <a:rPr lang="en-US" sz="2000" dirty="0" smtClean="0"/>
                        <a:t>Sell cupcakes</a:t>
                      </a:r>
                      <a:endParaRPr lang="en-US" sz="2000" dirty="0"/>
                    </a:p>
                  </a:txBody>
                  <a:tcPr/>
                </a:tc>
                <a:tc>
                  <a:txBody>
                    <a:bodyPr/>
                    <a:lstStyle/>
                    <a:p>
                      <a:r>
                        <a:rPr lang="en-US" sz="2000" dirty="0" smtClean="0"/>
                        <a:t>“Bake Sale for Children Day”</a:t>
                      </a:r>
                      <a:endParaRPr lang="en-US" sz="2000" dirty="0"/>
                    </a:p>
                  </a:txBody>
                  <a:tcPr/>
                </a:tc>
                <a:extLst>
                  <a:ext uri="{0D108BD9-81ED-4DB2-BD59-A6C34878D82A}">
                    <a16:rowId xmlns:a16="http://schemas.microsoft.com/office/drawing/2014/main" val="10004"/>
                  </a:ext>
                </a:extLst>
              </a:tr>
              <a:tr h="703795">
                <a:tc>
                  <a:txBody>
                    <a:bodyPr/>
                    <a:lstStyle/>
                    <a:p>
                      <a:r>
                        <a:rPr lang="en-US" sz="2000" dirty="0" smtClean="0"/>
                        <a:t>Art Show </a:t>
                      </a:r>
                      <a:endParaRPr lang="en-US" sz="2000" dirty="0"/>
                    </a:p>
                  </a:txBody>
                  <a:tcPr/>
                </a:tc>
                <a:tc>
                  <a:txBody>
                    <a:bodyPr/>
                    <a:lstStyle/>
                    <a:p>
                      <a:r>
                        <a:rPr lang="en-US" sz="2000" dirty="0" smtClean="0"/>
                        <a:t>Sell paintings</a:t>
                      </a:r>
                      <a:endParaRPr lang="en-US" sz="2000" dirty="0"/>
                    </a:p>
                  </a:txBody>
                  <a:tcPr/>
                </a:tc>
                <a:tc>
                  <a:txBody>
                    <a:bodyPr/>
                    <a:lstStyle/>
                    <a:p>
                      <a:r>
                        <a:rPr lang="en-US" sz="2000" dirty="0" smtClean="0"/>
                        <a:t>“Pain for the Poor!”</a:t>
                      </a:r>
                      <a:endParaRPr lang="en-US" sz="2000" dirty="0"/>
                    </a:p>
                  </a:txBody>
                  <a:tcPr/>
                </a:tc>
                <a:extLst>
                  <a:ext uri="{0D108BD9-81ED-4DB2-BD59-A6C34878D82A}">
                    <a16:rowId xmlns:a16="http://schemas.microsoft.com/office/drawing/2014/main" val="10005"/>
                  </a:ext>
                </a:extLst>
              </a:tr>
              <a:tr h="703795">
                <a:tc>
                  <a:txBody>
                    <a:bodyPr/>
                    <a:lstStyle/>
                    <a:p>
                      <a:r>
                        <a:rPr lang="en-US" sz="2000" dirty="0" smtClean="0"/>
                        <a:t>Car Wash </a:t>
                      </a:r>
                      <a:endParaRPr lang="en-US" sz="2000" dirty="0"/>
                    </a:p>
                  </a:txBody>
                  <a:tcPr/>
                </a:tc>
                <a:tc>
                  <a:txBody>
                    <a:bodyPr/>
                    <a:lstStyle/>
                    <a:p>
                      <a:r>
                        <a:rPr lang="en-US" sz="2000" dirty="0" smtClean="0"/>
                        <a:t>Wash cars</a:t>
                      </a:r>
                      <a:endParaRPr lang="en-US" sz="2000" dirty="0"/>
                    </a:p>
                  </a:txBody>
                  <a:tcPr/>
                </a:tc>
                <a:tc>
                  <a:txBody>
                    <a:bodyPr/>
                    <a:lstStyle/>
                    <a:p>
                      <a:r>
                        <a:rPr lang="en-US" sz="2000" dirty="0" smtClean="0"/>
                        <a:t>“Bubble Time for Charity”</a:t>
                      </a:r>
                      <a:endParaRPr lang="en-US" sz="2000" dirty="0"/>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86539"/>
            <a:ext cx="5774519"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a:t>
            </a:r>
            <a:r>
              <a:rPr lang="en-US" sz="2800" dirty="0" smtClean="0">
                <a:solidFill>
                  <a:prstClr val="white"/>
                </a:solidFill>
              </a:rPr>
              <a:t>our Book Fair? </a:t>
            </a:r>
            <a:endParaRPr lang="en-US" sz="2800" dirty="0">
              <a:solidFill>
                <a:prstClr val="white"/>
              </a:solidFill>
            </a:endParaRPr>
          </a:p>
        </p:txBody>
      </p:sp>
      <p:sp>
        <p:nvSpPr>
          <p:cNvPr id="17" name="Rounded Rectangular Callout 16"/>
          <p:cNvSpPr/>
          <p:nvPr/>
        </p:nvSpPr>
        <p:spPr>
          <a:xfrm>
            <a:off x="6808206" y="5459680"/>
            <a:ext cx="495700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t>
            </a:r>
            <a:r>
              <a:rPr lang="en-US" sz="2800" dirty="0" smtClean="0">
                <a:solidFill>
                  <a:prstClr val="white"/>
                </a:solidFill>
              </a:rPr>
              <a:t>about “Read and Help”?</a:t>
            </a:r>
            <a:endParaRPr lang="en-US" sz="2800" dirty="0">
              <a:solidFill>
                <a:prstClr val="white"/>
              </a:solidFill>
            </a:endParaRPr>
          </a:p>
        </p:txBody>
      </p:sp>
      <p:sp>
        <p:nvSpPr>
          <p:cNvPr id="2" name="Rectangle 1"/>
          <p:cNvSpPr/>
          <p:nvPr/>
        </p:nvSpPr>
        <p:spPr>
          <a:xfrm>
            <a:off x="199176" y="3567065"/>
            <a:ext cx="5341545" cy="639225"/>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4382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a:t>
            </a:r>
            <a:r>
              <a:rPr lang="en-US" sz="2800" dirty="0" smtClean="0">
                <a:solidFill>
                  <a:prstClr val="white"/>
                </a:solidFill>
              </a:rPr>
              <a:t>should </a:t>
            </a:r>
            <a:r>
              <a:rPr lang="en-US" sz="2800" dirty="0">
                <a:solidFill>
                  <a:prstClr val="white"/>
                </a:solidFill>
              </a:rPr>
              <a:t>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130013" y="1545920"/>
            <a:ext cx="3748134"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t>
            </a:r>
            <a:r>
              <a:rPr lang="en-US" sz="2800" dirty="0" smtClean="0">
                <a:solidFill>
                  <a:prstClr val="white"/>
                </a:solidFill>
              </a:rPr>
              <a:t>a Bake Sale.</a:t>
            </a:r>
            <a:endParaRPr lang="en-US" sz="2800" dirty="0">
              <a:solidFill>
                <a:prstClr val="white"/>
              </a:solidFill>
            </a:endParaRP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smtClean="0">
                <a:solidFill>
                  <a:srgbClr val="0070C0"/>
                </a:solidFill>
              </a:rPr>
              <a:t>Do the same</a:t>
            </a:r>
            <a:endParaRPr lang="en-US" sz="3600" b="1" dirty="0">
              <a:solidFill>
                <a:srgbClr val="0070C0"/>
              </a:solidFill>
            </a:endParaRP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55709" y="2422745"/>
            <a:ext cx="4522438" cy="641950"/>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t>
            </a:r>
            <a:r>
              <a:rPr lang="en-US" sz="2800" dirty="0" smtClean="0">
                <a:solidFill>
                  <a:prstClr val="white"/>
                </a:solidFill>
              </a:rPr>
              <a:t>any volunteers</a:t>
            </a:r>
            <a:r>
              <a:rPr lang="en-US" sz="2800" dirty="0">
                <a:solidFill>
                  <a:prstClr val="white"/>
                </a:solidFill>
              </a:rPr>
              <a:t>?</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192569" y="3387417"/>
            <a:ext cx="5685578" cy="684815"/>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a:t>
            </a:r>
            <a:r>
              <a:rPr lang="en-US" sz="2800" dirty="0" smtClean="0">
                <a:solidFill>
                  <a:prstClr val="white"/>
                </a:solidFill>
              </a:rPr>
              <a:t>to sell cupcakes.</a:t>
            </a:r>
            <a:endParaRPr lang="en-US" sz="2800" dirty="0">
              <a:solidFill>
                <a:prstClr val="white"/>
              </a:solidFill>
            </a:endParaRP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smtClean="0"/>
                        <a:t>Fun Run </a:t>
                      </a:r>
                      <a:endParaRPr lang="en-US" sz="2000" dirty="0"/>
                    </a:p>
                  </a:txBody>
                  <a:tcPr/>
                </a:tc>
                <a:tc>
                  <a:txBody>
                    <a:bodyPr/>
                    <a:lstStyle/>
                    <a:p>
                      <a:r>
                        <a:rPr lang="en-US" sz="2000" dirty="0" smtClean="0"/>
                        <a:t>Sell drinks</a:t>
                      </a:r>
                      <a:endParaRPr lang="en-US" sz="2000" dirty="0"/>
                    </a:p>
                  </a:txBody>
                  <a:tcPr/>
                </a:tc>
                <a:tc>
                  <a:txBody>
                    <a:bodyPr/>
                    <a:lstStyle/>
                    <a:p>
                      <a:r>
                        <a:rPr lang="en-US" sz="2000" dirty="0" smtClean="0"/>
                        <a:t>“Run for Fun”</a:t>
                      </a:r>
                      <a:endParaRPr lang="en-US" sz="2000" dirty="0"/>
                    </a:p>
                  </a:txBody>
                  <a:tcPr/>
                </a:tc>
                <a:extLst>
                  <a:ext uri="{0D108BD9-81ED-4DB2-BD59-A6C34878D82A}">
                    <a16:rowId xmlns:a16="http://schemas.microsoft.com/office/drawing/2014/main" val="10000"/>
                  </a:ext>
                </a:extLst>
              </a:tr>
              <a:tr h="703795">
                <a:tc>
                  <a:txBody>
                    <a:bodyPr/>
                    <a:lstStyle/>
                    <a:p>
                      <a:r>
                        <a:rPr lang="en-US" sz="2000" dirty="0" smtClean="0"/>
                        <a:t>Craft Fair</a:t>
                      </a:r>
                      <a:endParaRPr lang="en-US" sz="2000" dirty="0"/>
                    </a:p>
                  </a:txBody>
                  <a:tcPr/>
                </a:tc>
                <a:tc>
                  <a:txBody>
                    <a:bodyPr/>
                    <a:lstStyle/>
                    <a:p>
                      <a:r>
                        <a:rPr lang="en-US" sz="2000" dirty="0" smtClean="0"/>
                        <a:t>Make arts and crafts</a:t>
                      </a:r>
                      <a:endParaRPr lang="en-US" sz="2000" dirty="0"/>
                    </a:p>
                  </a:txBody>
                  <a:tcPr/>
                </a:tc>
                <a:tc>
                  <a:txBody>
                    <a:bodyPr/>
                    <a:lstStyle/>
                    <a:p>
                      <a:r>
                        <a:rPr lang="en-US" sz="2000" dirty="0" smtClean="0"/>
                        <a:t>“Help your Community”</a:t>
                      </a:r>
                      <a:endParaRPr lang="en-US" sz="2000" dirty="0"/>
                    </a:p>
                  </a:txBody>
                  <a:tcPr/>
                </a:tc>
                <a:extLst>
                  <a:ext uri="{0D108BD9-81ED-4DB2-BD59-A6C34878D82A}">
                    <a16:rowId xmlns:a16="http://schemas.microsoft.com/office/drawing/2014/main" val="10001"/>
                  </a:ext>
                </a:extLst>
              </a:tr>
              <a:tr h="703795">
                <a:tc>
                  <a:txBody>
                    <a:bodyPr/>
                    <a:lstStyle/>
                    <a:p>
                      <a:r>
                        <a:rPr lang="en-US" sz="2000" dirty="0" smtClean="0"/>
                        <a:t>Talent Show </a:t>
                      </a:r>
                      <a:endParaRPr lang="en-US" sz="2000" dirty="0"/>
                    </a:p>
                  </a:txBody>
                  <a:tcPr/>
                </a:tc>
                <a:tc>
                  <a:txBody>
                    <a:bodyPr/>
                    <a:lstStyle/>
                    <a:p>
                      <a:r>
                        <a:rPr lang="en-US" sz="2000" dirty="0" smtClean="0"/>
                        <a:t>Take photos</a:t>
                      </a:r>
                      <a:endParaRPr lang="en-US" sz="2000" dirty="0"/>
                    </a:p>
                  </a:txBody>
                  <a:tcPr/>
                </a:tc>
                <a:tc>
                  <a:txBody>
                    <a:bodyPr/>
                    <a:lstStyle/>
                    <a:p>
                      <a:r>
                        <a:rPr lang="en-US" sz="2000" dirty="0" smtClean="0"/>
                        <a:t>“Sing for the Children”</a:t>
                      </a:r>
                      <a:endParaRPr lang="en-US" sz="2000" dirty="0"/>
                    </a:p>
                  </a:txBody>
                  <a:tcPr/>
                </a:tc>
                <a:extLst>
                  <a:ext uri="{0D108BD9-81ED-4DB2-BD59-A6C34878D82A}">
                    <a16:rowId xmlns:a16="http://schemas.microsoft.com/office/drawing/2014/main" val="10002"/>
                  </a:ext>
                </a:extLst>
              </a:tr>
              <a:tr h="703795">
                <a:tc>
                  <a:txBody>
                    <a:bodyPr/>
                    <a:lstStyle/>
                    <a:p>
                      <a:r>
                        <a:rPr lang="en-US" sz="2000" dirty="0" smtClean="0"/>
                        <a:t>Book Fair </a:t>
                      </a:r>
                      <a:endParaRPr lang="en-US" sz="2000" dirty="0"/>
                    </a:p>
                  </a:txBody>
                  <a:tcPr/>
                </a:tc>
                <a:tc>
                  <a:txBody>
                    <a:bodyPr/>
                    <a:lstStyle/>
                    <a:p>
                      <a:r>
                        <a:rPr lang="en-US" sz="2000" dirty="0" smtClean="0"/>
                        <a:t>Sell T-shirts</a:t>
                      </a:r>
                      <a:endParaRPr lang="en-US" sz="2000" dirty="0"/>
                    </a:p>
                  </a:txBody>
                  <a:tcPr/>
                </a:tc>
                <a:tc>
                  <a:txBody>
                    <a:bodyPr/>
                    <a:lstStyle/>
                    <a:p>
                      <a:r>
                        <a:rPr lang="en-US" sz="2000" dirty="0" smtClean="0"/>
                        <a:t>“Read and Help”</a:t>
                      </a:r>
                      <a:endParaRPr lang="en-US" sz="2000" dirty="0"/>
                    </a:p>
                  </a:txBody>
                  <a:tcPr/>
                </a:tc>
                <a:extLst>
                  <a:ext uri="{0D108BD9-81ED-4DB2-BD59-A6C34878D82A}">
                    <a16:rowId xmlns:a16="http://schemas.microsoft.com/office/drawing/2014/main" val="10003"/>
                  </a:ext>
                </a:extLst>
              </a:tr>
              <a:tr h="703795">
                <a:tc>
                  <a:txBody>
                    <a:bodyPr/>
                    <a:lstStyle/>
                    <a:p>
                      <a:r>
                        <a:rPr lang="en-US" sz="2000" dirty="0" smtClean="0"/>
                        <a:t>Bake Sale </a:t>
                      </a:r>
                      <a:endParaRPr lang="en-US" sz="2000" dirty="0"/>
                    </a:p>
                  </a:txBody>
                  <a:tcPr/>
                </a:tc>
                <a:tc>
                  <a:txBody>
                    <a:bodyPr/>
                    <a:lstStyle/>
                    <a:p>
                      <a:r>
                        <a:rPr lang="en-US" sz="2000" dirty="0" smtClean="0"/>
                        <a:t>Sell cupcakes</a:t>
                      </a:r>
                      <a:endParaRPr lang="en-US" sz="2000" dirty="0"/>
                    </a:p>
                  </a:txBody>
                  <a:tcPr/>
                </a:tc>
                <a:tc>
                  <a:txBody>
                    <a:bodyPr/>
                    <a:lstStyle/>
                    <a:p>
                      <a:r>
                        <a:rPr lang="en-US" sz="2000" dirty="0" smtClean="0"/>
                        <a:t>“Bake Sale for Children Day”</a:t>
                      </a:r>
                      <a:endParaRPr lang="en-US" sz="2000" dirty="0"/>
                    </a:p>
                  </a:txBody>
                  <a:tcPr/>
                </a:tc>
                <a:extLst>
                  <a:ext uri="{0D108BD9-81ED-4DB2-BD59-A6C34878D82A}">
                    <a16:rowId xmlns:a16="http://schemas.microsoft.com/office/drawing/2014/main" val="10004"/>
                  </a:ext>
                </a:extLst>
              </a:tr>
              <a:tr h="703795">
                <a:tc>
                  <a:txBody>
                    <a:bodyPr/>
                    <a:lstStyle/>
                    <a:p>
                      <a:r>
                        <a:rPr lang="en-US" sz="2000" dirty="0" smtClean="0"/>
                        <a:t>Art Show </a:t>
                      </a:r>
                      <a:endParaRPr lang="en-US" sz="2000" dirty="0"/>
                    </a:p>
                  </a:txBody>
                  <a:tcPr/>
                </a:tc>
                <a:tc>
                  <a:txBody>
                    <a:bodyPr/>
                    <a:lstStyle/>
                    <a:p>
                      <a:r>
                        <a:rPr lang="en-US" sz="2000" dirty="0" smtClean="0"/>
                        <a:t>Sell paintings</a:t>
                      </a:r>
                      <a:endParaRPr lang="en-US" sz="2000" dirty="0"/>
                    </a:p>
                  </a:txBody>
                  <a:tcPr/>
                </a:tc>
                <a:tc>
                  <a:txBody>
                    <a:bodyPr/>
                    <a:lstStyle/>
                    <a:p>
                      <a:r>
                        <a:rPr lang="en-US" sz="2000" dirty="0" smtClean="0"/>
                        <a:t>“Pain for the Poor!”</a:t>
                      </a:r>
                      <a:endParaRPr lang="en-US" sz="2000" dirty="0"/>
                    </a:p>
                  </a:txBody>
                  <a:tcPr/>
                </a:tc>
                <a:extLst>
                  <a:ext uri="{0D108BD9-81ED-4DB2-BD59-A6C34878D82A}">
                    <a16:rowId xmlns:a16="http://schemas.microsoft.com/office/drawing/2014/main" val="10005"/>
                  </a:ext>
                </a:extLst>
              </a:tr>
              <a:tr h="703795">
                <a:tc>
                  <a:txBody>
                    <a:bodyPr/>
                    <a:lstStyle/>
                    <a:p>
                      <a:r>
                        <a:rPr lang="en-US" sz="2000" dirty="0" smtClean="0"/>
                        <a:t>Car Wash </a:t>
                      </a:r>
                      <a:endParaRPr lang="en-US" sz="2000" dirty="0"/>
                    </a:p>
                  </a:txBody>
                  <a:tcPr/>
                </a:tc>
                <a:tc>
                  <a:txBody>
                    <a:bodyPr/>
                    <a:lstStyle/>
                    <a:p>
                      <a:r>
                        <a:rPr lang="en-US" sz="2000" dirty="0" smtClean="0"/>
                        <a:t>Wash cars</a:t>
                      </a:r>
                      <a:endParaRPr lang="en-US" sz="2000" dirty="0"/>
                    </a:p>
                  </a:txBody>
                  <a:tcPr/>
                </a:tc>
                <a:tc>
                  <a:txBody>
                    <a:bodyPr/>
                    <a:lstStyle/>
                    <a:p>
                      <a:r>
                        <a:rPr lang="en-US" sz="2000" dirty="0" smtClean="0"/>
                        <a:t>“Bubble Time for Charity”</a:t>
                      </a:r>
                      <a:endParaRPr lang="en-US" sz="2000" dirty="0"/>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394954"/>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a:t>
            </a:r>
            <a:r>
              <a:rPr lang="en-US" sz="2800" dirty="0" smtClean="0">
                <a:solidFill>
                  <a:prstClr val="white"/>
                </a:solidFill>
              </a:rPr>
              <a:t>our Bake Sale? </a:t>
            </a:r>
            <a:endParaRPr lang="en-US" sz="2800" dirty="0">
              <a:solidFill>
                <a:prstClr val="white"/>
              </a:solidFill>
            </a:endParaRPr>
          </a:p>
        </p:txBody>
      </p:sp>
      <p:sp>
        <p:nvSpPr>
          <p:cNvPr id="17" name="Rounded Rectangular Callout 16"/>
          <p:cNvSpPr/>
          <p:nvPr/>
        </p:nvSpPr>
        <p:spPr>
          <a:xfrm>
            <a:off x="5694631" y="5381913"/>
            <a:ext cx="6246892"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t>
            </a:r>
            <a:r>
              <a:rPr lang="en-US" sz="2800" dirty="0" smtClean="0">
                <a:solidFill>
                  <a:prstClr val="white"/>
                </a:solidFill>
              </a:rPr>
              <a:t>about “Bake sale for Children Day”?</a:t>
            </a:r>
            <a:endParaRPr lang="en-US" sz="2800" dirty="0">
              <a:solidFill>
                <a:prstClr val="white"/>
              </a:solidFill>
            </a:endParaRPr>
          </a:p>
        </p:txBody>
      </p:sp>
      <p:sp>
        <p:nvSpPr>
          <p:cNvPr id="2" name="Rectangle 1"/>
          <p:cNvSpPr/>
          <p:nvPr/>
        </p:nvSpPr>
        <p:spPr>
          <a:xfrm>
            <a:off x="199176" y="4206290"/>
            <a:ext cx="5332491" cy="745956"/>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22441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a:t>
            </a:r>
            <a:r>
              <a:rPr lang="en-US" sz="2800" dirty="0" smtClean="0">
                <a:solidFill>
                  <a:prstClr val="white"/>
                </a:solidFill>
              </a:rPr>
              <a:t>should </a:t>
            </a:r>
            <a:r>
              <a:rPr lang="en-US" sz="2800" dirty="0">
                <a:solidFill>
                  <a:prstClr val="white"/>
                </a:solidFill>
              </a:rPr>
              <a:t>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229601" y="1601261"/>
            <a:ext cx="3648546" cy="68926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t>
            </a:r>
            <a:r>
              <a:rPr lang="en-US" sz="2800" dirty="0" smtClean="0">
                <a:solidFill>
                  <a:prstClr val="white"/>
                </a:solidFill>
              </a:rPr>
              <a:t>a Art Show.</a:t>
            </a:r>
            <a:endParaRPr lang="en-US" sz="2800" dirty="0">
              <a:solidFill>
                <a:prstClr val="white"/>
              </a:solidFill>
            </a:endParaRP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smtClean="0">
                <a:solidFill>
                  <a:srgbClr val="0070C0"/>
                </a:solidFill>
              </a:rPr>
              <a:t>Do the same</a:t>
            </a:r>
            <a:endParaRPr lang="en-US" sz="3600" b="1" dirty="0">
              <a:solidFill>
                <a:srgbClr val="0070C0"/>
              </a:solidFill>
            </a:endParaRP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55709" y="2573433"/>
            <a:ext cx="4522438" cy="584762"/>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t>
            </a:r>
            <a:r>
              <a:rPr lang="en-US" sz="2800" dirty="0" smtClean="0">
                <a:solidFill>
                  <a:prstClr val="white"/>
                </a:solidFill>
              </a:rPr>
              <a:t>any volunteers</a:t>
            </a:r>
            <a:r>
              <a:rPr lang="en-US" sz="2800" dirty="0">
                <a:solidFill>
                  <a:prstClr val="white"/>
                </a:solidFill>
              </a:rPr>
              <a:t>?</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124437" y="3441102"/>
            <a:ext cx="5767059" cy="709401"/>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a:t>
            </a:r>
            <a:r>
              <a:rPr lang="en-US" sz="2800" dirty="0" smtClean="0">
                <a:solidFill>
                  <a:prstClr val="white"/>
                </a:solidFill>
              </a:rPr>
              <a:t>to sell paintings.</a:t>
            </a:r>
            <a:endParaRPr lang="en-US" sz="2800" dirty="0">
              <a:solidFill>
                <a:prstClr val="white"/>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410263968"/>
              </p:ext>
            </p:extLst>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smtClean="0"/>
                        <a:t>Fun Run </a:t>
                      </a:r>
                      <a:endParaRPr lang="en-US" sz="2000" dirty="0"/>
                    </a:p>
                  </a:txBody>
                  <a:tcPr/>
                </a:tc>
                <a:tc>
                  <a:txBody>
                    <a:bodyPr/>
                    <a:lstStyle/>
                    <a:p>
                      <a:r>
                        <a:rPr lang="en-US" sz="2000" dirty="0" smtClean="0"/>
                        <a:t>Sell drinks</a:t>
                      </a:r>
                      <a:endParaRPr lang="en-US" sz="2000" dirty="0"/>
                    </a:p>
                  </a:txBody>
                  <a:tcPr/>
                </a:tc>
                <a:tc>
                  <a:txBody>
                    <a:bodyPr/>
                    <a:lstStyle/>
                    <a:p>
                      <a:r>
                        <a:rPr lang="en-US" sz="2000" dirty="0" smtClean="0"/>
                        <a:t>“Run for Fun”</a:t>
                      </a:r>
                      <a:endParaRPr lang="en-US" sz="2000" dirty="0"/>
                    </a:p>
                  </a:txBody>
                  <a:tcPr/>
                </a:tc>
                <a:extLst>
                  <a:ext uri="{0D108BD9-81ED-4DB2-BD59-A6C34878D82A}">
                    <a16:rowId xmlns:a16="http://schemas.microsoft.com/office/drawing/2014/main" val="10000"/>
                  </a:ext>
                </a:extLst>
              </a:tr>
              <a:tr h="703795">
                <a:tc>
                  <a:txBody>
                    <a:bodyPr/>
                    <a:lstStyle/>
                    <a:p>
                      <a:r>
                        <a:rPr lang="en-US" sz="2000" dirty="0" smtClean="0"/>
                        <a:t>Craft Fair</a:t>
                      </a:r>
                      <a:endParaRPr lang="en-US" sz="2000" dirty="0"/>
                    </a:p>
                  </a:txBody>
                  <a:tcPr/>
                </a:tc>
                <a:tc>
                  <a:txBody>
                    <a:bodyPr/>
                    <a:lstStyle/>
                    <a:p>
                      <a:r>
                        <a:rPr lang="en-US" sz="2000" dirty="0" smtClean="0"/>
                        <a:t>Make arts and crafts</a:t>
                      </a:r>
                      <a:endParaRPr lang="en-US" sz="2000" dirty="0"/>
                    </a:p>
                  </a:txBody>
                  <a:tcPr/>
                </a:tc>
                <a:tc>
                  <a:txBody>
                    <a:bodyPr/>
                    <a:lstStyle/>
                    <a:p>
                      <a:r>
                        <a:rPr lang="en-US" sz="2000" dirty="0" smtClean="0"/>
                        <a:t>“Help your Community”</a:t>
                      </a:r>
                      <a:endParaRPr lang="en-US" sz="2000" dirty="0"/>
                    </a:p>
                  </a:txBody>
                  <a:tcPr/>
                </a:tc>
                <a:extLst>
                  <a:ext uri="{0D108BD9-81ED-4DB2-BD59-A6C34878D82A}">
                    <a16:rowId xmlns:a16="http://schemas.microsoft.com/office/drawing/2014/main" val="10001"/>
                  </a:ext>
                </a:extLst>
              </a:tr>
              <a:tr h="703795">
                <a:tc>
                  <a:txBody>
                    <a:bodyPr/>
                    <a:lstStyle/>
                    <a:p>
                      <a:r>
                        <a:rPr lang="en-US" sz="2000" dirty="0" smtClean="0"/>
                        <a:t>Talent Show </a:t>
                      </a:r>
                      <a:endParaRPr lang="en-US" sz="2000" dirty="0"/>
                    </a:p>
                  </a:txBody>
                  <a:tcPr/>
                </a:tc>
                <a:tc>
                  <a:txBody>
                    <a:bodyPr/>
                    <a:lstStyle/>
                    <a:p>
                      <a:r>
                        <a:rPr lang="en-US" sz="2000" dirty="0" smtClean="0"/>
                        <a:t>Take photos</a:t>
                      </a:r>
                      <a:endParaRPr lang="en-US" sz="2000" dirty="0"/>
                    </a:p>
                  </a:txBody>
                  <a:tcPr/>
                </a:tc>
                <a:tc>
                  <a:txBody>
                    <a:bodyPr/>
                    <a:lstStyle/>
                    <a:p>
                      <a:r>
                        <a:rPr lang="en-US" sz="2000" dirty="0" smtClean="0"/>
                        <a:t>“Sing for the Children”</a:t>
                      </a:r>
                      <a:endParaRPr lang="en-US" sz="2000" dirty="0"/>
                    </a:p>
                  </a:txBody>
                  <a:tcPr/>
                </a:tc>
                <a:extLst>
                  <a:ext uri="{0D108BD9-81ED-4DB2-BD59-A6C34878D82A}">
                    <a16:rowId xmlns:a16="http://schemas.microsoft.com/office/drawing/2014/main" val="10002"/>
                  </a:ext>
                </a:extLst>
              </a:tr>
              <a:tr h="703795">
                <a:tc>
                  <a:txBody>
                    <a:bodyPr/>
                    <a:lstStyle/>
                    <a:p>
                      <a:r>
                        <a:rPr lang="en-US" sz="2000" dirty="0" smtClean="0"/>
                        <a:t>Book Fair </a:t>
                      </a:r>
                      <a:endParaRPr lang="en-US" sz="2000" dirty="0"/>
                    </a:p>
                  </a:txBody>
                  <a:tcPr/>
                </a:tc>
                <a:tc>
                  <a:txBody>
                    <a:bodyPr/>
                    <a:lstStyle/>
                    <a:p>
                      <a:r>
                        <a:rPr lang="en-US" sz="2000" dirty="0" smtClean="0"/>
                        <a:t>Sell T-shirts</a:t>
                      </a:r>
                      <a:endParaRPr lang="en-US" sz="2000" dirty="0"/>
                    </a:p>
                  </a:txBody>
                  <a:tcPr/>
                </a:tc>
                <a:tc>
                  <a:txBody>
                    <a:bodyPr/>
                    <a:lstStyle/>
                    <a:p>
                      <a:r>
                        <a:rPr lang="en-US" sz="2000" dirty="0" smtClean="0"/>
                        <a:t>“Read and Help”</a:t>
                      </a:r>
                      <a:endParaRPr lang="en-US" sz="2000" dirty="0"/>
                    </a:p>
                  </a:txBody>
                  <a:tcPr/>
                </a:tc>
                <a:extLst>
                  <a:ext uri="{0D108BD9-81ED-4DB2-BD59-A6C34878D82A}">
                    <a16:rowId xmlns:a16="http://schemas.microsoft.com/office/drawing/2014/main" val="10003"/>
                  </a:ext>
                </a:extLst>
              </a:tr>
              <a:tr h="703795">
                <a:tc>
                  <a:txBody>
                    <a:bodyPr/>
                    <a:lstStyle/>
                    <a:p>
                      <a:r>
                        <a:rPr lang="en-US" sz="2000" dirty="0" smtClean="0"/>
                        <a:t>Bake Sale </a:t>
                      </a:r>
                      <a:endParaRPr lang="en-US" sz="2000" dirty="0"/>
                    </a:p>
                  </a:txBody>
                  <a:tcPr/>
                </a:tc>
                <a:tc>
                  <a:txBody>
                    <a:bodyPr/>
                    <a:lstStyle/>
                    <a:p>
                      <a:r>
                        <a:rPr lang="en-US" sz="2000" dirty="0" smtClean="0"/>
                        <a:t>Sell cupcakes</a:t>
                      </a:r>
                      <a:endParaRPr lang="en-US" sz="2000" dirty="0"/>
                    </a:p>
                  </a:txBody>
                  <a:tcPr/>
                </a:tc>
                <a:tc>
                  <a:txBody>
                    <a:bodyPr/>
                    <a:lstStyle/>
                    <a:p>
                      <a:r>
                        <a:rPr lang="en-US" sz="2000" dirty="0" smtClean="0"/>
                        <a:t>“Bake Sale for Children Day”</a:t>
                      </a:r>
                      <a:endParaRPr lang="en-US" sz="2000" dirty="0"/>
                    </a:p>
                  </a:txBody>
                  <a:tcPr/>
                </a:tc>
                <a:extLst>
                  <a:ext uri="{0D108BD9-81ED-4DB2-BD59-A6C34878D82A}">
                    <a16:rowId xmlns:a16="http://schemas.microsoft.com/office/drawing/2014/main" val="10004"/>
                  </a:ext>
                </a:extLst>
              </a:tr>
              <a:tr h="703795">
                <a:tc>
                  <a:txBody>
                    <a:bodyPr/>
                    <a:lstStyle/>
                    <a:p>
                      <a:r>
                        <a:rPr lang="en-US" sz="2000" dirty="0" smtClean="0"/>
                        <a:t>Art Show </a:t>
                      </a:r>
                      <a:endParaRPr lang="en-US" sz="2000" dirty="0"/>
                    </a:p>
                  </a:txBody>
                  <a:tcPr/>
                </a:tc>
                <a:tc>
                  <a:txBody>
                    <a:bodyPr/>
                    <a:lstStyle/>
                    <a:p>
                      <a:r>
                        <a:rPr lang="en-US" sz="2000" dirty="0" smtClean="0"/>
                        <a:t>Sell paintings</a:t>
                      </a:r>
                      <a:endParaRPr lang="en-US" sz="2000" dirty="0"/>
                    </a:p>
                  </a:txBody>
                  <a:tcPr/>
                </a:tc>
                <a:tc>
                  <a:txBody>
                    <a:bodyPr/>
                    <a:lstStyle/>
                    <a:p>
                      <a:r>
                        <a:rPr lang="en-US" sz="2000" dirty="0" smtClean="0"/>
                        <a:t>“Paint for the Poor!”</a:t>
                      </a:r>
                      <a:endParaRPr lang="en-US" sz="2000" dirty="0"/>
                    </a:p>
                  </a:txBody>
                  <a:tcPr/>
                </a:tc>
                <a:extLst>
                  <a:ext uri="{0D108BD9-81ED-4DB2-BD59-A6C34878D82A}">
                    <a16:rowId xmlns:a16="http://schemas.microsoft.com/office/drawing/2014/main" val="10005"/>
                  </a:ext>
                </a:extLst>
              </a:tr>
              <a:tr h="703795">
                <a:tc>
                  <a:txBody>
                    <a:bodyPr/>
                    <a:lstStyle/>
                    <a:p>
                      <a:r>
                        <a:rPr lang="en-US" sz="2000" dirty="0" smtClean="0"/>
                        <a:t>Car Wash </a:t>
                      </a:r>
                      <a:endParaRPr lang="en-US" sz="2000" dirty="0"/>
                    </a:p>
                  </a:txBody>
                  <a:tcPr/>
                </a:tc>
                <a:tc>
                  <a:txBody>
                    <a:bodyPr/>
                    <a:lstStyle/>
                    <a:p>
                      <a:r>
                        <a:rPr lang="en-US" sz="2000" dirty="0" smtClean="0"/>
                        <a:t>Wash cars</a:t>
                      </a:r>
                      <a:endParaRPr lang="en-US" sz="2000" dirty="0"/>
                    </a:p>
                  </a:txBody>
                  <a:tcPr/>
                </a:tc>
                <a:tc>
                  <a:txBody>
                    <a:bodyPr/>
                    <a:lstStyle/>
                    <a:p>
                      <a:r>
                        <a:rPr lang="en-US" sz="2000" dirty="0" smtClean="0"/>
                        <a:t>“Bubble Time for Charity”</a:t>
                      </a:r>
                      <a:endParaRPr lang="en-US" sz="2000" dirty="0"/>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73075"/>
            <a:ext cx="5887455" cy="656726"/>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a:t>
            </a:r>
            <a:r>
              <a:rPr lang="en-US" sz="2800" dirty="0" smtClean="0">
                <a:solidFill>
                  <a:prstClr val="white"/>
                </a:solidFill>
              </a:rPr>
              <a:t>our Art Show? </a:t>
            </a:r>
            <a:endParaRPr lang="en-US" sz="2800" dirty="0">
              <a:solidFill>
                <a:prstClr val="white"/>
              </a:solidFill>
            </a:endParaRPr>
          </a:p>
        </p:txBody>
      </p:sp>
      <p:sp>
        <p:nvSpPr>
          <p:cNvPr id="17" name="Rounded Rectangular Callout 16"/>
          <p:cNvSpPr/>
          <p:nvPr/>
        </p:nvSpPr>
        <p:spPr>
          <a:xfrm>
            <a:off x="5990692" y="5459680"/>
            <a:ext cx="5887455" cy="634625"/>
          </a:xfrm>
          <a:prstGeom prst="wedgeRoundRectCallout">
            <a:avLst>
              <a:gd name="adj1" fmla="val -1402"/>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t>
            </a:r>
            <a:r>
              <a:rPr lang="en-US" sz="2800" dirty="0" smtClean="0">
                <a:solidFill>
                  <a:prstClr val="white"/>
                </a:solidFill>
              </a:rPr>
              <a:t>about “Paint for the Poor”?</a:t>
            </a:r>
            <a:endParaRPr lang="en-US" sz="2800" dirty="0">
              <a:solidFill>
                <a:prstClr val="white"/>
              </a:solidFill>
            </a:endParaRPr>
          </a:p>
        </p:txBody>
      </p:sp>
      <p:sp>
        <p:nvSpPr>
          <p:cNvPr id="2" name="Rectangle 1"/>
          <p:cNvSpPr/>
          <p:nvPr/>
        </p:nvSpPr>
        <p:spPr>
          <a:xfrm>
            <a:off x="199176" y="4961299"/>
            <a:ext cx="5314384" cy="624689"/>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794115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peech Bubble: Rectangle with Corners Rounded 5">
            <a:extLst>
              <a:ext uri="{FF2B5EF4-FFF2-40B4-BE49-F238E27FC236}">
                <a16:creationId xmlns:a16="http://schemas.microsoft.com/office/drawing/2014/main" id="{0FF1F505-973F-4418-90B5-A5A720AF2962}"/>
              </a:ext>
            </a:extLst>
          </p:cNvPr>
          <p:cNvSpPr/>
          <p:nvPr/>
        </p:nvSpPr>
        <p:spPr>
          <a:xfrm>
            <a:off x="6555957" y="362575"/>
            <a:ext cx="5322190" cy="995445"/>
          </a:xfrm>
          <a:prstGeom prst="wedgeRoundRectCallout">
            <a:avLst>
              <a:gd name="adj1" fmla="val -43329"/>
              <a:gd name="adj2" fmla="val 7081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What kind of charity event </a:t>
            </a:r>
            <a:r>
              <a:rPr lang="en-US" sz="2800" dirty="0" smtClean="0">
                <a:solidFill>
                  <a:prstClr val="white"/>
                </a:solidFill>
              </a:rPr>
              <a:t>should </a:t>
            </a:r>
            <a:r>
              <a:rPr lang="en-US" sz="2800" dirty="0">
                <a:solidFill>
                  <a:prstClr val="white"/>
                </a:solidFill>
              </a:rPr>
              <a:t>we organize?</a:t>
            </a:r>
          </a:p>
        </p:txBody>
      </p:sp>
      <p:sp>
        <p:nvSpPr>
          <p:cNvPr id="7" name="Speech Bubble: Rectangle with Corners Rounded 6">
            <a:extLst>
              <a:ext uri="{FF2B5EF4-FFF2-40B4-BE49-F238E27FC236}">
                <a16:creationId xmlns:a16="http://schemas.microsoft.com/office/drawing/2014/main" id="{EACCDDF2-8542-4CCE-9E21-3DD003F94502}"/>
              </a:ext>
            </a:extLst>
          </p:cNvPr>
          <p:cNvSpPr/>
          <p:nvPr/>
        </p:nvSpPr>
        <p:spPr>
          <a:xfrm>
            <a:off x="8211495" y="1609795"/>
            <a:ext cx="3648546" cy="571876"/>
          </a:xfrm>
          <a:prstGeom prst="wedgeRoundRectCallout">
            <a:avLst>
              <a:gd name="adj1" fmla="val 49155"/>
              <a:gd name="adj2" fmla="val 76993"/>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Let's have </a:t>
            </a:r>
            <a:r>
              <a:rPr lang="en-US" sz="2800" dirty="0" smtClean="0">
                <a:solidFill>
                  <a:prstClr val="white"/>
                </a:solidFill>
              </a:rPr>
              <a:t>a Car Wash.</a:t>
            </a:r>
            <a:endParaRPr lang="en-US" sz="2800" dirty="0">
              <a:solidFill>
                <a:prstClr val="white"/>
              </a:solidFill>
            </a:endParaRPr>
          </a:p>
        </p:txBody>
      </p:sp>
      <p:sp>
        <p:nvSpPr>
          <p:cNvPr id="19" name="TextBox 18"/>
          <p:cNvSpPr txBox="1"/>
          <p:nvPr/>
        </p:nvSpPr>
        <p:spPr>
          <a:xfrm>
            <a:off x="1146815" y="547543"/>
            <a:ext cx="3311236" cy="646331"/>
          </a:xfrm>
          <a:prstGeom prst="rect">
            <a:avLst/>
          </a:prstGeom>
          <a:noFill/>
        </p:spPr>
        <p:txBody>
          <a:bodyPr wrap="square" rtlCol="0">
            <a:spAutoFit/>
          </a:bodyPr>
          <a:lstStyle/>
          <a:p>
            <a:pPr algn="ctr"/>
            <a:r>
              <a:rPr lang="en-US" sz="3600" b="1" dirty="0" smtClean="0">
                <a:solidFill>
                  <a:srgbClr val="0070C0"/>
                </a:solidFill>
              </a:rPr>
              <a:t>Do the same</a:t>
            </a:r>
            <a:endParaRPr lang="en-US" sz="3600" b="1" dirty="0">
              <a:solidFill>
                <a:srgbClr val="0070C0"/>
              </a:solidFill>
            </a:endParaRPr>
          </a:p>
        </p:txBody>
      </p:sp>
      <p:sp>
        <p:nvSpPr>
          <p:cNvPr id="21" name="Speech Bubble: Rectangle with Corners Rounded 5">
            <a:extLst>
              <a:ext uri="{FF2B5EF4-FFF2-40B4-BE49-F238E27FC236}">
                <a16:creationId xmlns:a16="http://schemas.microsoft.com/office/drawing/2014/main" id="{0FF1F505-973F-4418-90B5-A5A720AF2962}"/>
              </a:ext>
            </a:extLst>
          </p:cNvPr>
          <p:cNvSpPr/>
          <p:nvPr/>
        </p:nvSpPr>
        <p:spPr>
          <a:xfrm>
            <a:off x="7310442" y="2433446"/>
            <a:ext cx="4522438" cy="584762"/>
          </a:xfrm>
          <a:prstGeom prst="wedgeRoundRectCallout">
            <a:avLst>
              <a:gd name="adj1" fmla="val -42819"/>
              <a:gd name="adj2" fmla="val 80815"/>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r>
              <a:rPr lang="en-US" sz="2800" dirty="0">
                <a:solidFill>
                  <a:prstClr val="white"/>
                </a:solidFill>
              </a:rPr>
              <a:t>Do we need </a:t>
            </a:r>
            <a:r>
              <a:rPr lang="en-US" sz="2800" dirty="0" smtClean="0">
                <a:solidFill>
                  <a:prstClr val="white"/>
                </a:solidFill>
              </a:rPr>
              <a:t>any volunteers</a:t>
            </a:r>
            <a:r>
              <a:rPr lang="en-US" sz="2800" dirty="0">
                <a:solidFill>
                  <a:prstClr val="white"/>
                </a:solidFill>
              </a:rPr>
              <a:t>?</a:t>
            </a:r>
          </a:p>
        </p:txBody>
      </p:sp>
      <p:sp>
        <p:nvSpPr>
          <p:cNvPr id="22" name="Speech Bubble: Rectangle with Corners Rounded 6">
            <a:extLst>
              <a:ext uri="{FF2B5EF4-FFF2-40B4-BE49-F238E27FC236}">
                <a16:creationId xmlns:a16="http://schemas.microsoft.com/office/drawing/2014/main" id="{EACCDDF2-8542-4CCE-9E21-3DD003F94502}"/>
              </a:ext>
            </a:extLst>
          </p:cNvPr>
          <p:cNvSpPr/>
          <p:nvPr/>
        </p:nvSpPr>
        <p:spPr>
          <a:xfrm>
            <a:off x="6520991" y="3343721"/>
            <a:ext cx="5403672" cy="709401"/>
          </a:xfrm>
          <a:prstGeom prst="wedgeRoundRectCallout">
            <a:avLst>
              <a:gd name="adj1" fmla="val 48686"/>
              <a:gd name="adj2" fmla="val 67189"/>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r>
              <a:rPr lang="en-US" sz="2800" dirty="0">
                <a:solidFill>
                  <a:prstClr val="white"/>
                </a:solidFill>
              </a:rPr>
              <a:t>Yes, we need people </a:t>
            </a:r>
            <a:r>
              <a:rPr lang="en-US" sz="2800" dirty="0" smtClean="0">
                <a:solidFill>
                  <a:prstClr val="white"/>
                </a:solidFill>
              </a:rPr>
              <a:t>to wash cars.</a:t>
            </a:r>
            <a:endParaRPr lang="en-US" sz="2800" dirty="0">
              <a:solidFill>
                <a:prstClr val="white"/>
              </a:solidFill>
            </a:endParaRPr>
          </a:p>
        </p:txBody>
      </p:sp>
      <p:graphicFrame>
        <p:nvGraphicFramePr>
          <p:cNvPr id="8" name="Table 7"/>
          <p:cNvGraphicFramePr>
            <a:graphicFrameLocks noGrp="1"/>
          </p:cNvGraphicFramePr>
          <p:nvPr/>
        </p:nvGraphicFramePr>
        <p:xfrm>
          <a:off x="179447" y="1418250"/>
          <a:ext cx="5378133" cy="4926565"/>
        </p:xfrm>
        <a:graphic>
          <a:graphicData uri="http://schemas.openxmlformats.org/drawingml/2006/table">
            <a:tbl>
              <a:tblPr firstRow="1" bandRow="1">
                <a:tableStyleId>{5C22544A-7EE6-4342-B048-85BDC9FD1C3A}</a:tableStyleId>
              </a:tblPr>
              <a:tblGrid>
                <a:gridCol w="1792711">
                  <a:extLst>
                    <a:ext uri="{9D8B030D-6E8A-4147-A177-3AD203B41FA5}">
                      <a16:colId xmlns:a16="http://schemas.microsoft.com/office/drawing/2014/main" val="20000"/>
                    </a:ext>
                  </a:extLst>
                </a:gridCol>
                <a:gridCol w="1792711">
                  <a:extLst>
                    <a:ext uri="{9D8B030D-6E8A-4147-A177-3AD203B41FA5}">
                      <a16:colId xmlns:a16="http://schemas.microsoft.com/office/drawing/2014/main" val="20001"/>
                    </a:ext>
                  </a:extLst>
                </a:gridCol>
                <a:gridCol w="1792711">
                  <a:extLst>
                    <a:ext uri="{9D8B030D-6E8A-4147-A177-3AD203B41FA5}">
                      <a16:colId xmlns:a16="http://schemas.microsoft.com/office/drawing/2014/main" val="20002"/>
                    </a:ext>
                  </a:extLst>
                </a:gridCol>
              </a:tblGrid>
              <a:tr h="703795">
                <a:tc>
                  <a:txBody>
                    <a:bodyPr/>
                    <a:lstStyle/>
                    <a:p>
                      <a:r>
                        <a:rPr lang="en-US" sz="2000" dirty="0" smtClean="0"/>
                        <a:t>Fun Run </a:t>
                      </a:r>
                      <a:endParaRPr lang="en-US" sz="2000" dirty="0"/>
                    </a:p>
                  </a:txBody>
                  <a:tcPr/>
                </a:tc>
                <a:tc>
                  <a:txBody>
                    <a:bodyPr/>
                    <a:lstStyle/>
                    <a:p>
                      <a:r>
                        <a:rPr lang="en-US" sz="2000" dirty="0" smtClean="0"/>
                        <a:t>Sell drinks</a:t>
                      </a:r>
                      <a:endParaRPr lang="en-US" sz="2000" dirty="0"/>
                    </a:p>
                  </a:txBody>
                  <a:tcPr/>
                </a:tc>
                <a:tc>
                  <a:txBody>
                    <a:bodyPr/>
                    <a:lstStyle/>
                    <a:p>
                      <a:r>
                        <a:rPr lang="en-US" sz="2000" dirty="0" smtClean="0"/>
                        <a:t>“Run for Fun”</a:t>
                      </a:r>
                      <a:endParaRPr lang="en-US" sz="2000" dirty="0"/>
                    </a:p>
                  </a:txBody>
                  <a:tcPr/>
                </a:tc>
                <a:extLst>
                  <a:ext uri="{0D108BD9-81ED-4DB2-BD59-A6C34878D82A}">
                    <a16:rowId xmlns:a16="http://schemas.microsoft.com/office/drawing/2014/main" val="10000"/>
                  </a:ext>
                </a:extLst>
              </a:tr>
              <a:tr h="703795">
                <a:tc>
                  <a:txBody>
                    <a:bodyPr/>
                    <a:lstStyle/>
                    <a:p>
                      <a:r>
                        <a:rPr lang="en-US" sz="2000" dirty="0" smtClean="0"/>
                        <a:t>Craft Fair</a:t>
                      </a:r>
                      <a:endParaRPr lang="en-US" sz="2000" dirty="0"/>
                    </a:p>
                  </a:txBody>
                  <a:tcPr/>
                </a:tc>
                <a:tc>
                  <a:txBody>
                    <a:bodyPr/>
                    <a:lstStyle/>
                    <a:p>
                      <a:r>
                        <a:rPr lang="en-US" sz="2000" dirty="0" smtClean="0"/>
                        <a:t>Make arts and crafts</a:t>
                      </a:r>
                      <a:endParaRPr lang="en-US" sz="2000" dirty="0"/>
                    </a:p>
                  </a:txBody>
                  <a:tcPr/>
                </a:tc>
                <a:tc>
                  <a:txBody>
                    <a:bodyPr/>
                    <a:lstStyle/>
                    <a:p>
                      <a:r>
                        <a:rPr lang="en-US" sz="2000" dirty="0" smtClean="0"/>
                        <a:t>“Help your Community”</a:t>
                      </a:r>
                      <a:endParaRPr lang="en-US" sz="2000" dirty="0"/>
                    </a:p>
                  </a:txBody>
                  <a:tcPr/>
                </a:tc>
                <a:extLst>
                  <a:ext uri="{0D108BD9-81ED-4DB2-BD59-A6C34878D82A}">
                    <a16:rowId xmlns:a16="http://schemas.microsoft.com/office/drawing/2014/main" val="10001"/>
                  </a:ext>
                </a:extLst>
              </a:tr>
              <a:tr h="703795">
                <a:tc>
                  <a:txBody>
                    <a:bodyPr/>
                    <a:lstStyle/>
                    <a:p>
                      <a:r>
                        <a:rPr lang="en-US" sz="2000" dirty="0" smtClean="0"/>
                        <a:t>Talent Show </a:t>
                      </a:r>
                      <a:endParaRPr lang="en-US" sz="2000" dirty="0"/>
                    </a:p>
                  </a:txBody>
                  <a:tcPr/>
                </a:tc>
                <a:tc>
                  <a:txBody>
                    <a:bodyPr/>
                    <a:lstStyle/>
                    <a:p>
                      <a:r>
                        <a:rPr lang="en-US" sz="2000" dirty="0" smtClean="0"/>
                        <a:t>Take photos</a:t>
                      </a:r>
                      <a:endParaRPr lang="en-US" sz="2000" dirty="0"/>
                    </a:p>
                  </a:txBody>
                  <a:tcPr/>
                </a:tc>
                <a:tc>
                  <a:txBody>
                    <a:bodyPr/>
                    <a:lstStyle/>
                    <a:p>
                      <a:r>
                        <a:rPr lang="en-US" sz="2000" dirty="0" smtClean="0"/>
                        <a:t>“Sing for the Children”</a:t>
                      </a:r>
                      <a:endParaRPr lang="en-US" sz="2000" dirty="0"/>
                    </a:p>
                  </a:txBody>
                  <a:tcPr/>
                </a:tc>
                <a:extLst>
                  <a:ext uri="{0D108BD9-81ED-4DB2-BD59-A6C34878D82A}">
                    <a16:rowId xmlns:a16="http://schemas.microsoft.com/office/drawing/2014/main" val="10002"/>
                  </a:ext>
                </a:extLst>
              </a:tr>
              <a:tr h="703795">
                <a:tc>
                  <a:txBody>
                    <a:bodyPr/>
                    <a:lstStyle/>
                    <a:p>
                      <a:r>
                        <a:rPr lang="en-US" sz="2000" dirty="0" smtClean="0"/>
                        <a:t>Book Fair </a:t>
                      </a:r>
                      <a:endParaRPr lang="en-US" sz="2000" dirty="0"/>
                    </a:p>
                  </a:txBody>
                  <a:tcPr/>
                </a:tc>
                <a:tc>
                  <a:txBody>
                    <a:bodyPr/>
                    <a:lstStyle/>
                    <a:p>
                      <a:r>
                        <a:rPr lang="en-US" sz="2000" dirty="0" smtClean="0"/>
                        <a:t>Sell T-shirts</a:t>
                      </a:r>
                      <a:endParaRPr lang="en-US" sz="2000" dirty="0"/>
                    </a:p>
                  </a:txBody>
                  <a:tcPr/>
                </a:tc>
                <a:tc>
                  <a:txBody>
                    <a:bodyPr/>
                    <a:lstStyle/>
                    <a:p>
                      <a:r>
                        <a:rPr lang="en-US" sz="2000" dirty="0" smtClean="0"/>
                        <a:t>“Read and Help”</a:t>
                      </a:r>
                      <a:endParaRPr lang="en-US" sz="2000" dirty="0"/>
                    </a:p>
                  </a:txBody>
                  <a:tcPr/>
                </a:tc>
                <a:extLst>
                  <a:ext uri="{0D108BD9-81ED-4DB2-BD59-A6C34878D82A}">
                    <a16:rowId xmlns:a16="http://schemas.microsoft.com/office/drawing/2014/main" val="10003"/>
                  </a:ext>
                </a:extLst>
              </a:tr>
              <a:tr h="703795">
                <a:tc>
                  <a:txBody>
                    <a:bodyPr/>
                    <a:lstStyle/>
                    <a:p>
                      <a:r>
                        <a:rPr lang="en-US" sz="2000" dirty="0" smtClean="0"/>
                        <a:t>Bake Sale </a:t>
                      </a:r>
                      <a:endParaRPr lang="en-US" sz="2000" dirty="0"/>
                    </a:p>
                  </a:txBody>
                  <a:tcPr/>
                </a:tc>
                <a:tc>
                  <a:txBody>
                    <a:bodyPr/>
                    <a:lstStyle/>
                    <a:p>
                      <a:r>
                        <a:rPr lang="en-US" sz="2000" dirty="0" smtClean="0"/>
                        <a:t>Sell cupcakes</a:t>
                      </a:r>
                      <a:endParaRPr lang="en-US" sz="2000" dirty="0"/>
                    </a:p>
                  </a:txBody>
                  <a:tcPr/>
                </a:tc>
                <a:tc>
                  <a:txBody>
                    <a:bodyPr/>
                    <a:lstStyle/>
                    <a:p>
                      <a:r>
                        <a:rPr lang="en-US" sz="2000" dirty="0" smtClean="0"/>
                        <a:t>“Bake Sale for Children Day”</a:t>
                      </a:r>
                      <a:endParaRPr lang="en-US" sz="2000" dirty="0"/>
                    </a:p>
                  </a:txBody>
                  <a:tcPr/>
                </a:tc>
                <a:extLst>
                  <a:ext uri="{0D108BD9-81ED-4DB2-BD59-A6C34878D82A}">
                    <a16:rowId xmlns:a16="http://schemas.microsoft.com/office/drawing/2014/main" val="10004"/>
                  </a:ext>
                </a:extLst>
              </a:tr>
              <a:tr h="703795">
                <a:tc>
                  <a:txBody>
                    <a:bodyPr/>
                    <a:lstStyle/>
                    <a:p>
                      <a:r>
                        <a:rPr lang="en-US" sz="2000" dirty="0" smtClean="0"/>
                        <a:t>Art Show </a:t>
                      </a:r>
                      <a:endParaRPr lang="en-US" sz="2000" dirty="0"/>
                    </a:p>
                  </a:txBody>
                  <a:tcPr/>
                </a:tc>
                <a:tc>
                  <a:txBody>
                    <a:bodyPr/>
                    <a:lstStyle/>
                    <a:p>
                      <a:r>
                        <a:rPr lang="en-US" sz="2000" dirty="0" smtClean="0"/>
                        <a:t>Sell paintings</a:t>
                      </a:r>
                      <a:endParaRPr lang="en-US" sz="2000" dirty="0"/>
                    </a:p>
                  </a:txBody>
                  <a:tcPr/>
                </a:tc>
                <a:tc>
                  <a:txBody>
                    <a:bodyPr/>
                    <a:lstStyle/>
                    <a:p>
                      <a:r>
                        <a:rPr lang="en-US" sz="2000" dirty="0" smtClean="0"/>
                        <a:t>“Pain for the Poor!”</a:t>
                      </a:r>
                      <a:endParaRPr lang="en-US" sz="2000" dirty="0"/>
                    </a:p>
                  </a:txBody>
                  <a:tcPr/>
                </a:tc>
                <a:extLst>
                  <a:ext uri="{0D108BD9-81ED-4DB2-BD59-A6C34878D82A}">
                    <a16:rowId xmlns:a16="http://schemas.microsoft.com/office/drawing/2014/main" val="10005"/>
                  </a:ext>
                </a:extLst>
              </a:tr>
              <a:tr h="703795">
                <a:tc>
                  <a:txBody>
                    <a:bodyPr/>
                    <a:lstStyle/>
                    <a:p>
                      <a:r>
                        <a:rPr lang="en-US" sz="2000" dirty="0" smtClean="0"/>
                        <a:t>Car Wash </a:t>
                      </a:r>
                      <a:endParaRPr lang="en-US" sz="2000" dirty="0"/>
                    </a:p>
                  </a:txBody>
                  <a:tcPr/>
                </a:tc>
                <a:tc>
                  <a:txBody>
                    <a:bodyPr/>
                    <a:lstStyle/>
                    <a:p>
                      <a:r>
                        <a:rPr lang="en-US" sz="2000" dirty="0" smtClean="0"/>
                        <a:t>Wash cars</a:t>
                      </a:r>
                      <a:endParaRPr lang="en-US" sz="2000" dirty="0"/>
                    </a:p>
                  </a:txBody>
                  <a:tcPr/>
                </a:tc>
                <a:tc>
                  <a:txBody>
                    <a:bodyPr/>
                    <a:lstStyle/>
                    <a:p>
                      <a:r>
                        <a:rPr lang="en-US" sz="2000" dirty="0" smtClean="0"/>
                        <a:t>“Bubble Time for Charity”</a:t>
                      </a:r>
                      <a:endParaRPr lang="en-US" sz="2000" dirty="0"/>
                    </a:p>
                  </a:txBody>
                  <a:tcPr/>
                </a:tc>
                <a:extLst>
                  <a:ext uri="{0D108BD9-81ED-4DB2-BD59-A6C34878D82A}">
                    <a16:rowId xmlns:a16="http://schemas.microsoft.com/office/drawing/2014/main" val="10006"/>
                  </a:ext>
                </a:extLst>
              </a:tr>
            </a:tbl>
          </a:graphicData>
        </a:graphic>
      </p:graphicFrame>
      <p:sp>
        <p:nvSpPr>
          <p:cNvPr id="16" name="Rounded Rectangular Callout 15"/>
          <p:cNvSpPr/>
          <p:nvPr/>
        </p:nvSpPr>
        <p:spPr>
          <a:xfrm>
            <a:off x="5990692" y="4486539"/>
            <a:ext cx="5887455" cy="607048"/>
          </a:xfrm>
          <a:prstGeom prst="wedgeRoundRectCallout">
            <a:avLst>
              <a:gd name="adj1" fmla="val 1154"/>
              <a:gd name="adj2" fmla="val 72501"/>
              <a:gd name="adj3" fmla="val 16667"/>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en-US" sz="2800" dirty="0">
                <a:solidFill>
                  <a:prstClr val="white"/>
                </a:solidFill>
              </a:rPr>
              <a:t>What should we call </a:t>
            </a:r>
            <a:r>
              <a:rPr lang="en-US" sz="2800" dirty="0" smtClean="0">
                <a:solidFill>
                  <a:prstClr val="white"/>
                </a:solidFill>
              </a:rPr>
              <a:t>our Car Wash? </a:t>
            </a:r>
            <a:endParaRPr lang="en-US" sz="2800" dirty="0">
              <a:solidFill>
                <a:prstClr val="white"/>
              </a:solidFill>
            </a:endParaRPr>
          </a:p>
        </p:txBody>
      </p:sp>
      <p:sp>
        <p:nvSpPr>
          <p:cNvPr id="17" name="Rounded Rectangular Callout 16"/>
          <p:cNvSpPr/>
          <p:nvPr/>
        </p:nvSpPr>
        <p:spPr>
          <a:xfrm>
            <a:off x="5990692" y="5459680"/>
            <a:ext cx="5887455" cy="634625"/>
          </a:xfrm>
          <a:prstGeom prst="wedgeRoundRectCallout">
            <a:avLst>
              <a:gd name="adj1" fmla="val -2171"/>
              <a:gd name="adj2" fmla="val 85325"/>
              <a:gd name="adj3" fmla="val 16667"/>
            </a:avLst>
          </a:prstGeom>
        </p:spPr>
        <p:style>
          <a:lnRef idx="3">
            <a:schemeClr val="lt1"/>
          </a:lnRef>
          <a:fillRef idx="1">
            <a:schemeClr val="accent3"/>
          </a:fillRef>
          <a:effectRef idx="1">
            <a:schemeClr val="accent3"/>
          </a:effectRef>
          <a:fontRef idx="minor">
            <a:schemeClr val="lt1"/>
          </a:fontRef>
        </p:style>
        <p:txBody>
          <a:bodyPr rtlCol="0" anchor="ctr"/>
          <a:lstStyle/>
          <a:p>
            <a:pPr algn="ctr"/>
            <a:r>
              <a:rPr lang="en-US" sz="2800" dirty="0">
                <a:solidFill>
                  <a:prstClr val="white"/>
                </a:solidFill>
              </a:rPr>
              <a:t>How </a:t>
            </a:r>
            <a:r>
              <a:rPr lang="en-US" sz="2800" dirty="0" smtClean="0">
                <a:solidFill>
                  <a:prstClr val="white"/>
                </a:solidFill>
              </a:rPr>
              <a:t>about “Bubble Time for Charity”?</a:t>
            </a:r>
            <a:endParaRPr lang="en-US" sz="2800" dirty="0">
              <a:solidFill>
                <a:prstClr val="white"/>
              </a:solidFill>
            </a:endParaRPr>
          </a:p>
        </p:txBody>
      </p:sp>
      <p:sp>
        <p:nvSpPr>
          <p:cNvPr id="2" name="Rectangle 1"/>
          <p:cNvSpPr/>
          <p:nvPr/>
        </p:nvSpPr>
        <p:spPr>
          <a:xfrm>
            <a:off x="199176" y="5640309"/>
            <a:ext cx="5314384" cy="633742"/>
          </a:xfrm>
          <a:prstGeom prst="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84875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7"/>
                                        </p:tgtEl>
                                        <p:attrNameLst>
                                          <p:attrName>r</p:attrName>
                                        </p:attrNameLst>
                                      </p:cBhvr>
                                    </p:animRot>
                                    <p:animRot by="-240000">
                                      <p:cBhvr>
                                        <p:cTn id="16" dur="200" fill="hold">
                                          <p:stCondLst>
                                            <p:cond delay="200"/>
                                          </p:stCondLst>
                                        </p:cTn>
                                        <p:tgtEl>
                                          <p:spTgt spid="7"/>
                                        </p:tgtEl>
                                        <p:attrNameLst>
                                          <p:attrName>r</p:attrName>
                                        </p:attrNameLst>
                                      </p:cBhvr>
                                    </p:animRot>
                                    <p:animRot by="240000">
                                      <p:cBhvr>
                                        <p:cTn id="17" dur="200" fill="hold">
                                          <p:stCondLst>
                                            <p:cond delay="400"/>
                                          </p:stCondLst>
                                        </p:cTn>
                                        <p:tgtEl>
                                          <p:spTgt spid="7"/>
                                        </p:tgtEl>
                                        <p:attrNameLst>
                                          <p:attrName>r</p:attrName>
                                        </p:attrNameLst>
                                      </p:cBhvr>
                                    </p:animRot>
                                    <p:animRot by="-240000">
                                      <p:cBhvr>
                                        <p:cTn id="18" dur="200" fill="hold">
                                          <p:stCondLst>
                                            <p:cond delay="600"/>
                                          </p:stCondLst>
                                        </p:cTn>
                                        <p:tgtEl>
                                          <p:spTgt spid="7"/>
                                        </p:tgtEl>
                                        <p:attrNameLst>
                                          <p:attrName>r</p:attrName>
                                        </p:attrNameLst>
                                      </p:cBhvr>
                                    </p:animRot>
                                    <p:animRot by="120000">
                                      <p:cBhvr>
                                        <p:cTn id="19" dur="200" fill="hold">
                                          <p:stCondLst>
                                            <p:cond delay="800"/>
                                          </p:stCondLst>
                                        </p:cTn>
                                        <p:tgtEl>
                                          <p:spTgt spid="7"/>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0" nodeType="clickEffect">
                                  <p:stCondLst>
                                    <p:cond delay="0"/>
                                  </p:stCondLst>
                                  <p:childTnLst>
                                    <p:animEffect transition="out" filter="fade">
                                      <p:cBhvr>
                                        <p:cTn id="23" dur="500" tmFilter="0, 0; .2, .5; .8, .5; 1, 0"/>
                                        <p:tgtEl>
                                          <p:spTgt spid="21"/>
                                        </p:tgtEl>
                                      </p:cBhvr>
                                    </p:animEffect>
                                    <p:animScale>
                                      <p:cBhvr>
                                        <p:cTn id="24" dur="250" autoRev="1" fill="hold"/>
                                        <p:tgtEl>
                                          <p:spTgt spid="21"/>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grpId="0" nodeType="clickEffect">
                                  <p:stCondLst>
                                    <p:cond delay="0"/>
                                  </p:stCondLst>
                                  <p:childTnLst>
                                    <p:animRot by="120000">
                                      <p:cBhvr>
                                        <p:cTn id="28" dur="100" fill="hold">
                                          <p:stCondLst>
                                            <p:cond delay="0"/>
                                          </p:stCondLst>
                                        </p:cTn>
                                        <p:tgtEl>
                                          <p:spTgt spid="22"/>
                                        </p:tgtEl>
                                        <p:attrNameLst>
                                          <p:attrName>r</p:attrName>
                                        </p:attrNameLst>
                                      </p:cBhvr>
                                    </p:animRot>
                                    <p:animRot by="-240000">
                                      <p:cBhvr>
                                        <p:cTn id="29" dur="200" fill="hold">
                                          <p:stCondLst>
                                            <p:cond delay="200"/>
                                          </p:stCondLst>
                                        </p:cTn>
                                        <p:tgtEl>
                                          <p:spTgt spid="22"/>
                                        </p:tgtEl>
                                        <p:attrNameLst>
                                          <p:attrName>r</p:attrName>
                                        </p:attrNameLst>
                                      </p:cBhvr>
                                    </p:animRot>
                                    <p:animRot by="240000">
                                      <p:cBhvr>
                                        <p:cTn id="30" dur="200" fill="hold">
                                          <p:stCondLst>
                                            <p:cond delay="400"/>
                                          </p:stCondLst>
                                        </p:cTn>
                                        <p:tgtEl>
                                          <p:spTgt spid="22"/>
                                        </p:tgtEl>
                                        <p:attrNameLst>
                                          <p:attrName>r</p:attrName>
                                        </p:attrNameLst>
                                      </p:cBhvr>
                                    </p:animRot>
                                    <p:animRot by="-240000">
                                      <p:cBhvr>
                                        <p:cTn id="31" dur="200" fill="hold">
                                          <p:stCondLst>
                                            <p:cond delay="600"/>
                                          </p:stCondLst>
                                        </p:cTn>
                                        <p:tgtEl>
                                          <p:spTgt spid="22"/>
                                        </p:tgtEl>
                                        <p:attrNameLst>
                                          <p:attrName>r</p:attrName>
                                        </p:attrNameLst>
                                      </p:cBhvr>
                                    </p:animRot>
                                    <p:animRot by="120000">
                                      <p:cBhvr>
                                        <p:cTn id="32" dur="200" fill="hold">
                                          <p:stCondLst>
                                            <p:cond delay="800"/>
                                          </p:stCondLst>
                                        </p:cTn>
                                        <p:tgtEl>
                                          <p:spTgt spid="22"/>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16"/>
                                        </p:tgtEl>
                                      </p:cBhvr>
                                    </p:animEffect>
                                    <p:animScale>
                                      <p:cBhvr>
                                        <p:cTn id="37" dur="250" autoRev="1" fill="hold"/>
                                        <p:tgtEl>
                                          <p:spTgt spid="16"/>
                                        </p:tgtEl>
                                      </p:cBhvr>
                                      <p:by x="105000" y="105000"/>
                                    </p:animScale>
                                  </p:childTnLst>
                                </p:cTn>
                              </p:par>
                            </p:childTnLst>
                          </p:cTn>
                        </p:par>
                      </p:childTnLst>
                    </p:cTn>
                  </p:par>
                  <p:par>
                    <p:cTn id="38" fill="hold">
                      <p:stCondLst>
                        <p:cond delay="indefinite"/>
                      </p:stCondLst>
                      <p:childTnLst>
                        <p:par>
                          <p:cTn id="39" fill="hold">
                            <p:stCondLst>
                              <p:cond delay="0"/>
                            </p:stCondLst>
                            <p:childTnLst>
                              <p:par>
                                <p:cTn id="40" presetID="32" presetClass="emph" presetSubtype="0" fill="hold" grpId="0" nodeType="clickEffect">
                                  <p:stCondLst>
                                    <p:cond delay="0"/>
                                  </p:stCondLst>
                                  <p:childTnLst>
                                    <p:animRot by="120000">
                                      <p:cBhvr>
                                        <p:cTn id="41" dur="100" fill="hold">
                                          <p:stCondLst>
                                            <p:cond delay="0"/>
                                          </p:stCondLst>
                                        </p:cTn>
                                        <p:tgtEl>
                                          <p:spTgt spid="17"/>
                                        </p:tgtEl>
                                        <p:attrNameLst>
                                          <p:attrName>r</p:attrName>
                                        </p:attrNameLst>
                                      </p:cBhvr>
                                    </p:animRot>
                                    <p:animRot by="-240000">
                                      <p:cBhvr>
                                        <p:cTn id="42" dur="200" fill="hold">
                                          <p:stCondLst>
                                            <p:cond delay="200"/>
                                          </p:stCondLst>
                                        </p:cTn>
                                        <p:tgtEl>
                                          <p:spTgt spid="17"/>
                                        </p:tgtEl>
                                        <p:attrNameLst>
                                          <p:attrName>r</p:attrName>
                                        </p:attrNameLst>
                                      </p:cBhvr>
                                    </p:animRot>
                                    <p:animRot by="240000">
                                      <p:cBhvr>
                                        <p:cTn id="43" dur="200" fill="hold">
                                          <p:stCondLst>
                                            <p:cond delay="400"/>
                                          </p:stCondLst>
                                        </p:cTn>
                                        <p:tgtEl>
                                          <p:spTgt spid="17"/>
                                        </p:tgtEl>
                                        <p:attrNameLst>
                                          <p:attrName>r</p:attrName>
                                        </p:attrNameLst>
                                      </p:cBhvr>
                                    </p:animRot>
                                    <p:animRot by="-240000">
                                      <p:cBhvr>
                                        <p:cTn id="44" dur="200" fill="hold">
                                          <p:stCondLst>
                                            <p:cond delay="600"/>
                                          </p:stCondLst>
                                        </p:cTn>
                                        <p:tgtEl>
                                          <p:spTgt spid="17"/>
                                        </p:tgtEl>
                                        <p:attrNameLst>
                                          <p:attrName>r</p:attrName>
                                        </p:attrNameLst>
                                      </p:cBhvr>
                                    </p:animRot>
                                    <p:animRot by="120000">
                                      <p:cBhvr>
                                        <p:cTn id="4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9" grpId="0"/>
      <p:bldP spid="21" grpId="0" animBg="1"/>
      <p:bldP spid="22" grpId="0" animBg="1"/>
      <p:bldP spid="16" grpId="0" animBg="1"/>
      <p:bldP spid="1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F7F6AF1-48D1-A442-8D9A-9DCAA189DECF}"/>
              </a:ext>
            </a:extLst>
          </p:cNvPr>
          <p:cNvSpPr txBox="1"/>
          <p:nvPr/>
        </p:nvSpPr>
        <p:spPr>
          <a:xfrm>
            <a:off x="10949647" y="-17814"/>
            <a:ext cx="1347536"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a:defRPr b="1">
                <a:solidFill>
                  <a:schemeClr val="bg1"/>
                </a:solidFill>
              </a:defRPr>
            </a:lvl1pPr>
          </a:lstStyle>
          <a:p>
            <a:r>
              <a:rPr lang="en-US" dirty="0"/>
              <a:t>Lesson 1.3</a:t>
            </a:r>
          </a:p>
        </p:txBody>
      </p:sp>
      <p:sp>
        <p:nvSpPr>
          <p:cNvPr id="4" name="TextBox 3"/>
          <p:cNvSpPr txBox="1"/>
          <p:nvPr/>
        </p:nvSpPr>
        <p:spPr>
          <a:xfrm>
            <a:off x="2416627" y="627013"/>
            <a:ext cx="3265715" cy="584775"/>
          </a:xfrm>
          <a:prstGeom prst="rect">
            <a:avLst/>
          </a:prstGeom>
          <a:solidFill>
            <a:srgbClr val="0070C0"/>
          </a:solidFill>
          <a:effectLst>
            <a:outerShdw blurRad="50800" dist="38100" dir="5400000" algn="t" rotWithShape="0">
              <a:prstClr val="black">
                <a:alpha val="40000"/>
              </a:prstClr>
            </a:outerShdw>
          </a:effectLst>
        </p:spPr>
        <p:txBody>
          <a:bodyPr wrap="square" rtlCol="0">
            <a:spAutoFit/>
          </a:bodyPr>
          <a:lstStyle/>
          <a:p>
            <a:r>
              <a:rPr lang="en-US" sz="3200" b="1" dirty="0" smtClean="0">
                <a:solidFill>
                  <a:schemeClr val="bg1"/>
                </a:solidFill>
              </a:rPr>
              <a:t>LESSON </a:t>
            </a:r>
            <a:r>
              <a:rPr lang="en-US" sz="3200" b="1" dirty="0">
                <a:solidFill>
                  <a:schemeClr val="bg1"/>
                </a:solidFill>
              </a:rPr>
              <a:t>OUTLINE</a:t>
            </a:r>
          </a:p>
        </p:txBody>
      </p:sp>
      <p:pic>
        <p:nvPicPr>
          <p:cNvPr id="6" name="Picture 5"/>
          <p:cNvPicPr>
            <a:picLocks noChangeAspect="1"/>
          </p:cNvPicPr>
          <p:nvPr/>
        </p:nvPicPr>
        <p:blipFill>
          <a:blip r:embed="rId2"/>
          <a:stretch>
            <a:fillRect/>
          </a:stretch>
        </p:blipFill>
        <p:spPr>
          <a:xfrm>
            <a:off x="4328189" y="1572957"/>
            <a:ext cx="1920785" cy="570039"/>
          </a:xfrm>
          <a:prstGeom prst="rect">
            <a:avLst/>
          </a:prstGeom>
        </p:spPr>
      </p:pic>
      <p:sp>
        <p:nvSpPr>
          <p:cNvPr id="11" name="Round Diagonal Corner Rectangle 10"/>
          <p:cNvSpPr/>
          <p:nvPr/>
        </p:nvSpPr>
        <p:spPr>
          <a:xfrm>
            <a:off x="631288" y="5633255"/>
            <a:ext cx="2378633" cy="539496"/>
          </a:xfrm>
          <a:prstGeom prst="round2DiagRect">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t>Consolidation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081082" y="2624114"/>
            <a:ext cx="3914181" cy="798407"/>
          </a:xfrm>
          <a:prstGeom prst="rect">
            <a:avLst/>
          </a:prstGeom>
          <a:effectLst>
            <a:outerShdw blurRad="50800" dist="38100" dir="5400000" algn="t" rotWithShape="0">
              <a:prstClr val="black">
                <a:alpha val="40000"/>
              </a:prstClr>
            </a:outerShdw>
          </a:effectLst>
        </p:spPr>
      </p:pic>
      <p:pic>
        <p:nvPicPr>
          <p:cNvPr id="14" name="Picture 13">
            <a:extLst>
              <a:ext uri="{FF2B5EF4-FFF2-40B4-BE49-F238E27FC236}">
                <a16:creationId xmlns:a16="http://schemas.microsoft.com/office/drawing/2014/main" id="{1C1B4F24-C482-4251-9D8A-BC8ED20654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3686" y="4007138"/>
            <a:ext cx="4057836" cy="827709"/>
          </a:xfrm>
          <a:prstGeom prst="rect">
            <a:avLst/>
          </a:prstGeom>
        </p:spPr>
      </p:pic>
      <p:pic>
        <p:nvPicPr>
          <p:cNvPr id="2" name="Picture 1"/>
          <p:cNvPicPr>
            <a:picLocks noChangeAspect="1"/>
          </p:cNvPicPr>
          <p:nvPr/>
        </p:nvPicPr>
        <p:blipFill>
          <a:blip r:embed="rId5"/>
          <a:stretch>
            <a:fillRect/>
          </a:stretch>
        </p:blipFill>
        <p:spPr>
          <a:xfrm>
            <a:off x="7223801" y="490818"/>
            <a:ext cx="4201181" cy="5876365"/>
          </a:xfrm>
          <a:prstGeom prst="rect">
            <a:avLst/>
          </a:prstGeom>
        </p:spPr>
      </p:pic>
    </p:spTree>
    <p:extLst>
      <p:ext uri="{BB962C8B-B14F-4D97-AF65-F5344CB8AC3E}">
        <p14:creationId xmlns:p14="http://schemas.microsoft.com/office/powerpoint/2010/main" val="25863207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61902" y="399720"/>
            <a:ext cx="7629525" cy="1133475"/>
          </a:xfrm>
          <a:prstGeom prst="rect">
            <a:avLst/>
          </a:prstGeom>
        </p:spPr>
      </p:pic>
      <p:sp>
        <p:nvSpPr>
          <p:cNvPr id="3" name="Rounded Rectangular Callout 2"/>
          <p:cNvSpPr/>
          <p:nvPr/>
        </p:nvSpPr>
        <p:spPr>
          <a:xfrm>
            <a:off x="615637" y="1609467"/>
            <a:ext cx="5269116" cy="959667"/>
          </a:xfrm>
          <a:prstGeom prst="wedgeRoundRectCallout">
            <a:avLst>
              <a:gd name="adj1" fmla="val 48582"/>
              <a:gd name="adj2" fmla="val 87028"/>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What kind of charity event should we organize?</a:t>
            </a:r>
          </a:p>
        </p:txBody>
      </p:sp>
      <p:sp>
        <p:nvSpPr>
          <p:cNvPr id="4" name="Rounded Rectangular Callout 3"/>
          <p:cNvSpPr/>
          <p:nvPr/>
        </p:nvSpPr>
        <p:spPr>
          <a:xfrm>
            <a:off x="615637" y="3350465"/>
            <a:ext cx="4010685" cy="932507"/>
          </a:xfrm>
          <a:prstGeom prst="wedgeRoundRectCallout">
            <a:avLst>
              <a:gd name="adj1" fmla="val 51628"/>
              <a:gd name="adj2" fmla="val 83859"/>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Do we need any volunteers?</a:t>
            </a:r>
          </a:p>
        </p:txBody>
      </p:sp>
      <p:sp>
        <p:nvSpPr>
          <p:cNvPr id="5" name="Rounded Rectangular Callout 4"/>
          <p:cNvSpPr/>
          <p:nvPr/>
        </p:nvSpPr>
        <p:spPr>
          <a:xfrm>
            <a:off x="615637" y="4961299"/>
            <a:ext cx="5160474" cy="959667"/>
          </a:xfrm>
          <a:prstGeom prst="wedgeRoundRectCallout">
            <a:avLst>
              <a:gd name="adj1" fmla="val 49167"/>
              <a:gd name="adj2" fmla="val 81368"/>
              <a:gd name="adj3" fmla="val 1666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3200" dirty="0"/>
              <a:t>What should we call </a:t>
            </a:r>
            <a:r>
              <a:rPr lang="en-US" sz="3200" dirty="0" smtClean="0"/>
              <a:t>our …? </a:t>
            </a:r>
            <a:endParaRPr lang="en-US" sz="3200" dirty="0"/>
          </a:p>
        </p:txBody>
      </p:sp>
      <p:sp>
        <p:nvSpPr>
          <p:cNvPr id="6" name="Rounded Rectangular Callout 5"/>
          <p:cNvSpPr/>
          <p:nvPr/>
        </p:nvSpPr>
        <p:spPr>
          <a:xfrm>
            <a:off x="7125077" y="1620570"/>
            <a:ext cx="4399983" cy="948564"/>
          </a:xfrm>
          <a:prstGeom prst="wedgeRoundRectCallout">
            <a:avLst>
              <a:gd name="adj1" fmla="val 555"/>
              <a:gd name="adj2" fmla="val 7361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t>Let's have </a:t>
            </a:r>
            <a:r>
              <a:rPr lang="en-US" sz="3200" dirty="0" smtClean="0"/>
              <a:t>a … </a:t>
            </a:r>
            <a:endParaRPr lang="en-US" sz="3200" dirty="0"/>
          </a:p>
        </p:txBody>
      </p:sp>
      <p:sp>
        <p:nvSpPr>
          <p:cNvPr id="7" name="Rounded Rectangular Callout 6"/>
          <p:cNvSpPr/>
          <p:nvPr/>
        </p:nvSpPr>
        <p:spPr>
          <a:xfrm>
            <a:off x="6853472" y="3350464"/>
            <a:ext cx="4671588" cy="932507"/>
          </a:xfrm>
          <a:prstGeom prst="wedgeRoundRectCallout">
            <a:avLst>
              <a:gd name="adj1" fmla="val -49321"/>
              <a:gd name="adj2" fmla="val 87231"/>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t>Yes, we need people </a:t>
            </a:r>
            <a:r>
              <a:rPr lang="en-US" sz="3200" dirty="0" smtClean="0"/>
              <a:t>to … </a:t>
            </a:r>
            <a:endParaRPr lang="en-US" sz="3200" dirty="0"/>
          </a:p>
        </p:txBody>
      </p:sp>
      <p:sp>
        <p:nvSpPr>
          <p:cNvPr id="8" name="Rounded Rectangular Callout 7"/>
          <p:cNvSpPr/>
          <p:nvPr/>
        </p:nvSpPr>
        <p:spPr>
          <a:xfrm>
            <a:off x="8066638" y="4961299"/>
            <a:ext cx="3458422" cy="959667"/>
          </a:xfrm>
          <a:prstGeom prst="wedgeRoundRectCallout">
            <a:avLst>
              <a:gd name="adj1" fmla="val -50542"/>
              <a:gd name="adj2" fmla="val 84198"/>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3200" dirty="0"/>
              <a:t>How </a:t>
            </a:r>
            <a:r>
              <a:rPr lang="en-US" sz="3200" dirty="0" smtClean="0"/>
              <a:t>about …? </a:t>
            </a:r>
            <a:endParaRPr lang="en-US" sz="3200" dirty="0"/>
          </a:p>
        </p:txBody>
      </p:sp>
    </p:spTree>
    <p:extLst>
      <p:ext uri="{BB962C8B-B14F-4D97-AF65-F5344CB8AC3E}">
        <p14:creationId xmlns:p14="http://schemas.microsoft.com/office/powerpoint/2010/main" val="12492777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7695" y="416458"/>
            <a:ext cx="11946739" cy="5892769"/>
          </a:xfrm>
          <a:prstGeom prst="rect">
            <a:avLst/>
          </a:prstGeom>
        </p:spPr>
      </p:pic>
    </p:spTree>
    <p:extLst>
      <p:ext uri="{BB962C8B-B14F-4D97-AF65-F5344CB8AC3E}">
        <p14:creationId xmlns:p14="http://schemas.microsoft.com/office/powerpoint/2010/main" val="29502310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983864" y="3987281"/>
            <a:ext cx="8562268" cy="2140358"/>
          </a:xfrm>
          <a:prstGeom prst="rect">
            <a:avLst/>
          </a:prstGeom>
        </p:spPr>
      </p:pic>
      <p:sp>
        <p:nvSpPr>
          <p:cNvPr id="10" name="Rounded Rectangular Callout 9"/>
          <p:cNvSpPr/>
          <p:nvPr/>
        </p:nvSpPr>
        <p:spPr>
          <a:xfrm>
            <a:off x="479834" y="851027"/>
            <a:ext cx="4943192" cy="1050202"/>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smtClean="0"/>
              <a:t>Who should we help?</a:t>
            </a:r>
            <a:endParaRPr lang="en-US" sz="3600" dirty="0"/>
          </a:p>
        </p:txBody>
      </p:sp>
      <p:sp>
        <p:nvSpPr>
          <p:cNvPr id="11" name="Rounded Rectangular Callout 10"/>
          <p:cNvSpPr/>
          <p:nvPr/>
        </p:nvSpPr>
        <p:spPr>
          <a:xfrm>
            <a:off x="6264998" y="1489294"/>
            <a:ext cx="5314385" cy="1724686"/>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smtClean="0"/>
              <a:t>I think we should help the poor students in our school.</a:t>
            </a:r>
            <a:endParaRPr lang="en-US" sz="3600" dirty="0"/>
          </a:p>
        </p:txBody>
      </p:sp>
      <p:sp>
        <p:nvSpPr>
          <p:cNvPr id="12" name="TextBox 11"/>
          <p:cNvSpPr txBox="1"/>
          <p:nvPr/>
        </p:nvSpPr>
        <p:spPr>
          <a:xfrm>
            <a:off x="5366395" y="4354717"/>
            <a:ext cx="4809700" cy="584775"/>
          </a:xfrm>
          <a:prstGeom prst="rect">
            <a:avLst/>
          </a:prstGeom>
          <a:noFill/>
        </p:spPr>
        <p:txBody>
          <a:bodyPr wrap="square" rtlCol="0">
            <a:spAutoFit/>
          </a:bodyPr>
          <a:lstStyle/>
          <a:p>
            <a:r>
              <a:rPr lang="en-US" sz="3200" dirty="0">
                <a:solidFill>
                  <a:srgbClr val="FF0000"/>
                </a:solidFill>
              </a:rPr>
              <a:t>p</a:t>
            </a:r>
            <a:r>
              <a:rPr lang="en-US" sz="3200" dirty="0" smtClean="0">
                <a:solidFill>
                  <a:srgbClr val="FF0000"/>
                </a:solidFill>
              </a:rPr>
              <a:t>oor students in our school </a:t>
            </a:r>
            <a:endParaRPr lang="en-US" sz="3200" dirty="0">
              <a:solidFill>
                <a:srgbClr val="FF0000"/>
              </a:solidFill>
            </a:endParaRPr>
          </a:p>
        </p:txBody>
      </p:sp>
    </p:spTree>
    <p:extLst>
      <p:ext uri="{BB962C8B-B14F-4D97-AF65-F5344CB8AC3E}">
        <p14:creationId xmlns:p14="http://schemas.microsoft.com/office/powerpoint/2010/main" val="229427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479834" y="851026"/>
            <a:ext cx="4943192" cy="1720157"/>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smtClean="0">
                <a:solidFill>
                  <a:prstClr val="black"/>
                </a:solidFill>
              </a:rPr>
              <a:t>What do you think we should do to help?</a:t>
            </a:r>
            <a:endParaRPr lang="en-US" sz="3600" dirty="0">
              <a:solidFill>
                <a:prstClr val="black"/>
              </a:solidFill>
            </a:endParaRPr>
          </a:p>
        </p:txBody>
      </p:sp>
      <p:sp>
        <p:nvSpPr>
          <p:cNvPr id="11" name="Rounded Rectangular Callout 10"/>
          <p:cNvSpPr/>
          <p:nvPr/>
        </p:nvSpPr>
        <p:spPr>
          <a:xfrm>
            <a:off x="6364586" y="1837852"/>
            <a:ext cx="5314385" cy="1262961"/>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smtClean="0">
                <a:solidFill>
                  <a:prstClr val="black"/>
                </a:solidFill>
              </a:rPr>
              <a:t>Let’s have a </a:t>
            </a:r>
            <a:r>
              <a:rPr lang="en-US" sz="3600" dirty="0">
                <a:solidFill>
                  <a:prstClr val="black"/>
                </a:solidFill>
              </a:rPr>
              <a:t>F</a:t>
            </a:r>
            <a:r>
              <a:rPr lang="en-US" sz="3600" dirty="0" smtClean="0">
                <a:solidFill>
                  <a:prstClr val="black"/>
                </a:solidFill>
              </a:rPr>
              <a:t>ood Fair.</a:t>
            </a:r>
            <a:endParaRPr lang="en-US" sz="3600" dirty="0">
              <a:solidFill>
                <a:prstClr val="black"/>
              </a:solidFill>
            </a:endParaRPr>
          </a:p>
        </p:txBody>
      </p:sp>
      <p:pic>
        <p:nvPicPr>
          <p:cNvPr id="2" name="Picture 1"/>
          <p:cNvPicPr>
            <a:picLocks noChangeAspect="1"/>
          </p:cNvPicPr>
          <p:nvPr/>
        </p:nvPicPr>
        <p:blipFill>
          <a:blip r:embed="rId2"/>
          <a:stretch>
            <a:fillRect/>
          </a:stretch>
        </p:blipFill>
        <p:spPr>
          <a:xfrm>
            <a:off x="267643" y="3744174"/>
            <a:ext cx="11620500" cy="2628900"/>
          </a:xfrm>
          <a:prstGeom prst="rect">
            <a:avLst/>
          </a:prstGeom>
        </p:spPr>
      </p:pic>
      <p:sp>
        <p:nvSpPr>
          <p:cNvPr id="3" name="TextBox 2"/>
          <p:cNvSpPr txBox="1"/>
          <p:nvPr/>
        </p:nvSpPr>
        <p:spPr>
          <a:xfrm>
            <a:off x="2571184" y="4119327"/>
            <a:ext cx="2118511" cy="646331"/>
          </a:xfrm>
          <a:prstGeom prst="rect">
            <a:avLst/>
          </a:prstGeom>
          <a:noFill/>
        </p:spPr>
        <p:txBody>
          <a:bodyPr wrap="square" rtlCol="0">
            <a:spAutoFit/>
          </a:bodyPr>
          <a:lstStyle/>
          <a:p>
            <a:r>
              <a:rPr lang="en-US" sz="3600" dirty="0" smtClean="0">
                <a:solidFill>
                  <a:srgbClr val="FF0000"/>
                </a:solidFill>
              </a:rPr>
              <a:t>Food Fair</a:t>
            </a:r>
            <a:endParaRPr lang="en-US" sz="3600" dirty="0">
              <a:solidFill>
                <a:srgbClr val="FF0000"/>
              </a:solidFill>
            </a:endParaRPr>
          </a:p>
        </p:txBody>
      </p:sp>
    </p:spTree>
    <p:extLst>
      <p:ext uri="{BB962C8B-B14F-4D97-AF65-F5344CB8AC3E}">
        <p14:creationId xmlns:p14="http://schemas.microsoft.com/office/powerpoint/2010/main" val="3976972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561315" y="869134"/>
            <a:ext cx="7116023" cy="1276537"/>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smtClean="0">
                <a:solidFill>
                  <a:prstClr val="black"/>
                </a:solidFill>
              </a:rPr>
              <a:t>What should we call our Food Fair?</a:t>
            </a:r>
            <a:endParaRPr lang="en-US" sz="3600" dirty="0">
              <a:solidFill>
                <a:prstClr val="black"/>
              </a:solidFill>
            </a:endParaRPr>
          </a:p>
        </p:txBody>
      </p:sp>
      <p:sp>
        <p:nvSpPr>
          <p:cNvPr id="11" name="Rounded Rectangular Callout 10"/>
          <p:cNvSpPr/>
          <p:nvPr/>
        </p:nvSpPr>
        <p:spPr>
          <a:xfrm>
            <a:off x="6097693" y="2568804"/>
            <a:ext cx="5468293" cy="1186004"/>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smtClean="0">
                <a:solidFill>
                  <a:prstClr val="black"/>
                </a:solidFill>
              </a:rPr>
              <a:t>How about “Eat and Help”?  </a:t>
            </a:r>
            <a:endParaRPr lang="en-US" sz="3600" dirty="0">
              <a:solidFill>
                <a:prstClr val="black"/>
              </a:solidFill>
            </a:endParaRPr>
          </a:p>
        </p:txBody>
      </p:sp>
      <p:pic>
        <p:nvPicPr>
          <p:cNvPr id="3" name="Picture 2"/>
          <p:cNvPicPr>
            <a:picLocks noChangeAspect="1"/>
          </p:cNvPicPr>
          <p:nvPr/>
        </p:nvPicPr>
        <p:blipFill>
          <a:blip r:embed="rId2"/>
          <a:stretch>
            <a:fillRect/>
          </a:stretch>
        </p:blipFill>
        <p:spPr>
          <a:xfrm>
            <a:off x="1485711" y="4364431"/>
            <a:ext cx="8496300" cy="2076450"/>
          </a:xfrm>
          <a:prstGeom prst="rect">
            <a:avLst/>
          </a:prstGeom>
        </p:spPr>
      </p:pic>
      <p:sp>
        <p:nvSpPr>
          <p:cNvPr id="4" name="TextBox 3"/>
          <p:cNvSpPr txBox="1"/>
          <p:nvPr/>
        </p:nvSpPr>
        <p:spPr>
          <a:xfrm>
            <a:off x="4119327" y="4653481"/>
            <a:ext cx="2390115" cy="584775"/>
          </a:xfrm>
          <a:prstGeom prst="rect">
            <a:avLst/>
          </a:prstGeom>
          <a:noFill/>
        </p:spPr>
        <p:txBody>
          <a:bodyPr wrap="square" rtlCol="0">
            <a:spAutoFit/>
          </a:bodyPr>
          <a:lstStyle/>
          <a:p>
            <a:r>
              <a:rPr lang="en-US" sz="3200" dirty="0" smtClean="0">
                <a:solidFill>
                  <a:srgbClr val="FF0000"/>
                </a:solidFill>
              </a:rPr>
              <a:t>Eat and Help</a:t>
            </a:r>
            <a:endParaRPr lang="en-US" sz="3200" dirty="0">
              <a:solidFill>
                <a:srgbClr val="FF0000"/>
              </a:solidFill>
            </a:endParaRPr>
          </a:p>
        </p:txBody>
      </p:sp>
    </p:spTree>
    <p:extLst>
      <p:ext uri="{BB962C8B-B14F-4D97-AF65-F5344CB8AC3E}">
        <p14:creationId xmlns:p14="http://schemas.microsoft.com/office/powerpoint/2010/main" val="121395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624689" y="950615"/>
            <a:ext cx="4943192" cy="959666"/>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smtClean="0">
                <a:solidFill>
                  <a:prstClr val="black"/>
                </a:solidFill>
              </a:rPr>
              <a:t>Do we need volunteers?</a:t>
            </a:r>
            <a:endParaRPr lang="en-US" sz="3600" dirty="0">
              <a:solidFill>
                <a:prstClr val="black"/>
              </a:solidFill>
            </a:endParaRPr>
          </a:p>
        </p:txBody>
      </p:sp>
      <p:sp>
        <p:nvSpPr>
          <p:cNvPr id="11" name="Rounded Rectangular Callout 10"/>
          <p:cNvSpPr/>
          <p:nvPr/>
        </p:nvSpPr>
        <p:spPr>
          <a:xfrm>
            <a:off x="6264998" y="1774478"/>
            <a:ext cx="5314385" cy="1439501"/>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smtClean="0">
                <a:solidFill>
                  <a:prstClr val="black"/>
                </a:solidFill>
              </a:rPr>
              <a:t>Yes, we think people to cook food.</a:t>
            </a:r>
            <a:endParaRPr lang="en-US" sz="3600" dirty="0">
              <a:solidFill>
                <a:prstClr val="black"/>
              </a:solidFill>
            </a:endParaRPr>
          </a:p>
        </p:txBody>
      </p:sp>
      <p:pic>
        <p:nvPicPr>
          <p:cNvPr id="2" name="Picture 1"/>
          <p:cNvPicPr>
            <a:picLocks noChangeAspect="1"/>
          </p:cNvPicPr>
          <p:nvPr/>
        </p:nvPicPr>
        <p:blipFill>
          <a:blip r:embed="rId2"/>
          <a:stretch>
            <a:fillRect/>
          </a:stretch>
        </p:blipFill>
        <p:spPr>
          <a:xfrm>
            <a:off x="479834" y="3778454"/>
            <a:ext cx="11334750" cy="2524125"/>
          </a:xfrm>
          <a:prstGeom prst="rect">
            <a:avLst/>
          </a:prstGeom>
        </p:spPr>
      </p:pic>
      <p:sp>
        <p:nvSpPr>
          <p:cNvPr id="3" name="TextBox 2"/>
          <p:cNvSpPr txBox="1"/>
          <p:nvPr/>
        </p:nvSpPr>
        <p:spPr>
          <a:xfrm>
            <a:off x="4879818" y="5187636"/>
            <a:ext cx="3259247" cy="584775"/>
          </a:xfrm>
          <a:prstGeom prst="rect">
            <a:avLst/>
          </a:prstGeom>
          <a:noFill/>
        </p:spPr>
        <p:txBody>
          <a:bodyPr wrap="square" rtlCol="0">
            <a:spAutoFit/>
          </a:bodyPr>
          <a:lstStyle/>
          <a:p>
            <a:r>
              <a:rPr lang="en-US" sz="3200" dirty="0">
                <a:solidFill>
                  <a:srgbClr val="FF0000"/>
                </a:solidFill>
              </a:rPr>
              <a:t>c</a:t>
            </a:r>
            <a:r>
              <a:rPr lang="en-US" sz="3200" dirty="0" smtClean="0">
                <a:solidFill>
                  <a:srgbClr val="FF0000"/>
                </a:solidFill>
              </a:rPr>
              <a:t>ook and sell food</a:t>
            </a:r>
            <a:endParaRPr lang="en-US" sz="3200" dirty="0">
              <a:solidFill>
                <a:srgbClr val="FF0000"/>
              </a:solidFill>
            </a:endParaRPr>
          </a:p>
        </p:txBody>
      </p:sp>
    </p:spTree>
    <p:extLst>
      <p:ext uri="{BB962C8B-B14F-4D97-AF65-F5344CB8AC3E}">
        <p14:creationId xmlns:p14="http://schemas.microsoft.com/office/powerpoint/2010/main" val="2313126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479834" y="851027"/>
            <a:ext cx="4943192" cy="1539088"/>
          </a:xfrm>
          <a:prstGeom prst="wedgeRoundRectCallout">
            <a:avLst>
              <a:gd name="adj1" fmla="val -320"/>
              <a:gd name="adj2" fmla="val 69907"/>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dirty="0" smtClean="0">
                <a:solidFill>
                  <a:prstClr val="black"/>
                </a:solidFill>
              </a:rPr>
              <a:t>Where and when should we have the event?</a:t>
            </a:r>
            <a:endParaRPr lang="en-US" sz="3600" dirty="0">
              <a:solidFill>
                <a:prstClr val="black"/>
              </a:solidFill>
            </a:endParaRPr>
          </a:p>
        </p:txBody>
      </p:sp>
      <p:sp>
        <p:nvSpPr>
          <p:cNvPr id="11" name="Rounded Rectangular Callout 10"/>
          <p:cNvSpPr/>
          <p:nvPr/>
        </p:nvSpPr>
        <p:spPr>
          <a:xfrm>
            <a:off x="6183517" y="1901229"/>
            <a:ext cx="5314385" cy="1724686"/>
          </a:xfrm>
          <a:prstGeom prst="wedgeRoundRectCallout">
            <a:avLst>
              <a:gd name="adj1" fmla="val -47998"/>
              <a:gd name="adj2" fmla="val 78750"/>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sz="3600" dirty="0" smtClean="0">
                <a:solidFill>
                  <a:prstClr val="black"/>
                </a:solidFill>
              </a:rPr>
              <a:t>I think we should have the event in our schoolyard next weekend.</a:t>
            </a:r>
            <a:endParaRPr lang="en-US" sz="3600" dirty="0">
              <a:solidFill>
                <a:prstClr val="black"/>
              </a:solidFill>
            </a:endParaRPr>
          </a:p>
        </p:txBody>
      </p:sp>
      <p:pic>
        <p:nvPicPr>
          <p:cNvPr id="2" name="Picture 1"/>
          <p:cNvPicPr>
            <a:picLocks noChangeAspect="1"/>
          </p:cNvPicPr>
          <p:nvPr/>
        </p:nvPicPr>
        <p:blipFill>
          <a:blip r:embed="rId2"/>
          <a:stretch>
            <a:fillRect/>
          </a:stretch>
        </p:blipFill>
        <p:spPr>
          <a:xfrm>
            <a:off x="2951430" y="4248150"/>
            <a:ext cx="6286500" cy="2019300"/>
          </a:xfrm>
          <a:prstGeom prst="rect">
            <a:avLst/>
          </a:prstGeom>
        </p:spPr>
      </p:pic>
      <p:sp>
        <p:nvSpPr>
          <p:cNvPr id="3" name="TextBox 2"/>
          <p:cNvSpPr txBox="1"/>
          <p:nvPr/>
        </p:nvSpPr>
        <p:spPr>
          <a:xfrm>
            <a:off x="4599160" y="4544840"/>
            <a:ext cx="2290527" cy="584775"/>
          </a:xfrm>
          <a:prstGeom prst="rect">
            <a:avLst/>
          </a:prstGeom>
          <a:noFill/>
        </p:spPr>
        <p:txBody>
          <a:bodyPr wrap="square" rtlCol="0">
            <a:spAutoFit/>
          </a:bodyPr>
          <a:lstStyle/>
          <a:p>
            <a:r>
              <a:rPr lang="en-US" sz="3200" dirty="0" smtClean="0">
                <a:solidFill>
                  <a:srgbClr val="FF0000"/>
                </a:solidFill>
              </a:rPr>
              <a:t>schoolyard</a:t>
            </a:r>
            <a:endParaRPr lang="en-US" sz="3200" dirty="0">
              <a:solidFill>
                <a:srgbClr val="FF0000"/>
              </a:solidFill>
            </a:endParaRPr>
          </a:p>
        </p:txBody>
      </p:sp>
      <p:sp>
        <p:nvSpPr>
          <p:cNvPr id="4" name="TextBox 3"/>
          <p:cNvSpPr txBox="1"/>
          <p:nvPr/>
        </p:nvSpPr>
        <p:spPr>
          <a:xfrm>
            <a:off x="4599160" y="5257800"/>
            <a:ext cx="2589291" cy="584775"/>
          </a:xfrm>
          <a:prstGeom prst="rect">
            <a:avLst/>
          </a:prstGeom>
          <a:noFill/>
        </p:spPr>
        <p:txBody>
          <a:bodyPr wrap="square" rtlCol="0">
            <a:spAutoFit/>
          </a:bodyPr>
          <a:lstStyle/>
          <a:p>
            <a:r>
              <a:rPr lang="en-US" sz="3200" dirty="0">
                <a:solidFill>
                  <a:srgbClr val="FF0000"/>
                </a:solidFill>
              </a:rPr>
              <a:t>n</a:t>
            </a:r>
            <a:r>
              <a:rPr lang="en-US" sz="3200" dirty="0" smtClean="0">
                <a:solidFill>
                  <a:srgbClr val="FF0000"/>
                </a:solidFill>
              </a:rPr>
              <a:t>ext weekend</a:t>
            </a:r>
            <a:endParaRPr lang="en-US" sz="3200" dirty="0">
              <a:solidFill>
                <a:srgbClr val="FF0000"/>
              </a:solidFill>
            </a:endParaRPr>
          </a:p>
        </p:txBody>
      </p:sp>
    </p:spTree>
    <p:extLst>
      <p:ext uri="{BB962C8B-B14F-4D97-AF65-F5344CB8AC3E}">
        <p14:creationId xmlns:p14="http://schemas.microsoft.com/office/powerpoint/2010/main" val="34414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style.rotation</p:attrName>
                                        </p:attrNameLst>
                                      </p:cBhvr>
                                      <p:tavLst>
                                        <p:tav tm="0">
                                          <p:val>
                                            <p:fltVal val="90"/>
                                          </p:val>
                                        </p:tav>
                                        <p:tav tm="100000">
                                          <p:val>
                                            <p:fltVal val="0"/>
                                          </p:val>
                                        </p:tav>
                                      </p:tavLst>
                                    </p:anim>
                                    <p:animEffect transition="in" filter="fade">
                                      <p:cBhvr>
                                        <p:cTn id="18" dur="10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6362" y="563059"/>
            <a:ext cx="4476750" cy="752475"/>
          </a:xfrm>
          <a:prstGeom prst="rect">
            <a:avLst/>
          </a:prstGeom>
        </p:spPr>
      </p:pic>
      <p:sp>
        <p:nvSpPr>
          <p:cNvPr id="4" name="Rounded Rectangular Callout 3"/>
          <p:cNvSpPr/>
          <p:nvPr/>
        </p:nvSpPr>
        <p:spPr>
          <a:xfrm>
            <a:off x="624689" y="1385180"/>
            <a:ext cx="10954693" cy="4291343"/>
          </a:xfrm>
          <a:prstGeom prst="wedgeRoundRectCallout">
            <a:avLst>
              <a:gd name="adj1" fmla="val -48685"/>
              <a:gd name="adj2" fmla="val 64239"/>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lvl="0"/>
            <a:r>
              <a:rPr lang="en-US" sz="3600" dirty="0">
                <a:solidFill>
                  <a:srgbClr val="4F81BD"/>
                </a:solidFill>
              </a:rPr>
              <a:t>We are going to have a Food Fair to raise money for the poor students in our school. Our event name is “Eat and Help”, so you can come to enjoy delicious food and help your friends. We also need volunteers to cook and sell food at the event. Please join us to make it successful. The event will happen in our schoolyard next weekend. Hope to see you there.</a:t>
            </a:r>
          </a:p>
        </p:txBody>
      </p:sp>
    </p:spTree>
    <p:extLst>
      <p:ext uri="{BB962C8B-B14F-4D97-AF65-F5344CB8AC3E}">
        <p14:creationId xmlns:p14="http://schemas.microsoft.com/office/powerpoint/2010/main" val="7770243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5052"/>
            <a:ext cx="9229273" cy="6152307"/>
          </a:xfrm>
          <a:prstGeom prst="rect">
            <a:avLst/>
          </a:prstGeom>
        </p:spPr>
      </p:pic>
      <p:sp>
        <p:nvSpPr>
          <p:cNvPr id="4" name="Rectangle 3">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CONSOLIDATION</a:t>
            </a:r>
          </a:p>
        </p:txBody>
      </p:sp>
    </p:spTree>
    <p:extLst>
      <p:ext uri="{BB962C8B-B14F-4D97-AF65-F5344CB8AC3E}">
        <p14:creationId xmlns:p14="http://schemas.microsoft.com/office/powerpoint/2010/main" val="5800360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13988" y="1095735"/>
            <a:ext cx="9850170" cy="1200329"/>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i="1" dirty="0">
                <a:solidFill>
                  <a:srgbClr val="0070C0"/>
                </a:solidFill>
              </a:rPr>
              <a:t>Write a paragraph </a:t>
            </a:r>
            <a:r>
              <a:rPr lang="en-US" sz="3600" i="1" dirty="0" smtClean="0">
                <a:solidFill>
                  <a:srgbClr val="0070C0"/>
                </a:solidFill>
              </a:rPr>
              <a:t>introducing the charity event you have shared with the class. Write </a:t>
            </a:r>
            <a:r>
              <a:rPr lang="en-US" sz="3600" i="1" dirty="0">
                <a:solidFill>
                  <a:srgbClr val="0070C0"/>
                </a:solidFill>
              </a:rPr>
              <a:t>70 </a:t>
            </a:r>
            <a:r>
              <a:rPr lang="en-US" sz="3600" i="1" dirty="0" smtClean="0">
                <a:solidFill>
                  <a:srgbClr val="0070C0"/>
                </a:solidFill>
              </a:rPr>
              <a:t>about words.</a:t>
            </a:r>
            <a:endParaRPr lang="en-US" sz="3600" i="1" dirty="0">
              <a:solidFill>
                <a:srgbClr val="0070C0"/>
              </a:solidFill>
            </a:endParaRPr>
          </a:p>
        </p:txBody>
      </p:sp>
    </p:spTree>
    <p:extLst>
      <p:ext uri="{BB962C8B-B14F-4D97-AF65-F5344CB8AC3E}">
        <p14:creationId xmlns:p14="http://schemas.microsoft.com/office/powerpoint/2010/main" val="326617718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317" r="20451"/>
          <a:stretch/>
        </p:blipFill>
        <p:spPr>
          <a:xfrm>
            <a:off x="1" y="411086"/>
            <a:ext cx="5882639" cy="6054816"/>
          </a:xfrm>
          <a:prstGeom prst="rect">
            <a:avLst/>
          </a:prstGeom>
        </p:spPr>
      </p:pic>
      <p:sp>
        <p:nvSpPr>
          <p:cNvPr id="3" name="TextBox 2"/>
          <p:cNvSpPr txBox="1"/>
          <p:nvPr/>
        </p:nvSpPr>
        <p:spPr>
          <a:xfrm>
            <a:off x="6195531" y="588368"/>
            <a:ext cx="5980924" cy="5016758"/>
          </a:xfrm>
          <a:prstGeom prst="rect">
            <a:avLst/>
          </a:prstGeom>
          <a:noFill/>
        </p:spPr>
        <p:txBody>
          <a:bodyPr wrap="square" rtlCol="0">
            <a:spAutoFit/>
          </a:bodyPr>
          <a:lstStyle/>
          <a:p>
            <a:r>
              <a:rPr lang="en-US" sz="3600" dirty="0">
                <a:solidFill>
                  <a:srgbClr val="FF0000"/>
                </a:solidFill>
                <a:ea typeface="Times New Roman" panose="02020603050405020304" pitchFamily="18" charset="0"/>
              </a:rPr>
              <a:t>By the end of this lesson, students will be able to…</a:t>
            </a:r>
          </a:p>
          <a:p>
            <a:endParaRPr lang="en-US" sz="5000" dirty="0">
              <a:solidFill>
                <a:srgbClr val="FF0000"/>
              </a:solidFill>
              <a:ea typeface="Times New Roman" panose="02020603050405020304" pitchFamily="18" charset="0"/>
            </a:endParaRPr>
          </a:p>
          <a:p>
            <a:r>
              <a:rPr lang="en-US" sz="3600" dirty="0">
                <a:solidFill>
                  <a:srgbClr val="0070C0"/>
                </a:solidFill>
              </a:rPr>
              <a:t>- t</a:t>
            </a:r>
            <a:r>
              <a:rPr lang="en-US" sz="3600" dirty="0" smtClean="0">
                <a:solidFill>
                  <a:srgbClr val="0070C0"/>
                </a:solidFill>
              </a:rPr>
              <a:t>alk about how to organize charity events, using </a:t>
            </a:r>
            <a:r>
              <a:rPr lang="en-US" sz="3600" b="1" i="1" dirty="0" smtClean="0">
                <a:solidFill>
                  <a:srgbClr val="0070C0"/>
                </a:solidFill>
              </a:rPr>
              <a:t>should, Let’s </a:t>
            </a:r>
            <a:r>
              <a:rPr lang="en-US" sz="3600" dirty="0" smtClean="0">
                <a:solidFill>
                  <a:srgbClr val="0070C0"/>
                </a:solidFill>
              </a:rPr>
              <a:t>or</a:t>
            </a:r>
            <a:r>
              <a:rPr lang="en-US" sz="3600" b="1" i="1" dirty="0" smtClean="0">
                <a:solidFill>
                  <a:srgbClr val="0070C0"/>
                </a:solidFill>
              </a:rPr>
              <a:t> How about?</a:t>
            </a:r>
            <a:endParaRPr lang="en-US" sz="3600" b="1" i="1" dirty="0">
              <a:solidFill>
                <a:srgbClr val="0070C0"/>
              </a:solidFill>
            </a:endParaRPr>
          </a:p>
          <a:p>
            <a:r>
              <a:rPr lang="en-US" sz="3600" dirty="0">
                <a:solidFill>
                  <a:srgbClr val="0070C0"/>
                </a:solidFill>
              </a:rPr>
              <a:t>- practice pronouncing </a:t>
            </a:r>
            <a:r>
              <a:rPr lang="en-US" sz="3600" dirty="0" smtClean="0">
                <a:solidFill>
                  <a:srgbClr val="0070C0"/>
                </a:solidFill>
              </a:rPr>
              <a:t>compound nouns.</a:t>
            </a:r>
            <a:endParaRPr lang="en-US" sz="3600" dirty="0">
              <a:solidFill>
                <a:srgbClr val="0070C0"/>
              </a:solidFill>
            </a:endParaRPr>
          </a:p>
          <a:p>
            <a:endParaRPr lang="en-US" dirty="0">
              <a:solidFill>
                <a:srgbClr val="FF0000"/>
              </a:solidFill>
              <a:ea typeface="Times New Roman" panose="02020603050405020304" pitchFamily="18" charset="0"/>
            </a:endParaRPr>
          </a:p>
        </p:txBody>
      </p:sp>
    </p:spTree>
    <p:extLst>
      <p:ext uri="{BB962C8B-B14F-4D97-AF65-F5344CB8AC3E}">
        <p14:creationId xmlns:p14="http://schemas.microsoft.com/office/powerpoint/2010/main" val="1190886121"/>
      </p:ext>
    </p:extLst>
  </p:cSld>
  <p:clrMapOvr>
    <a:masterClrMapping/>
  </p:clrMapOvr>
  <p:transition spd="med">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58400" cy="6858000"/>
          </a:xfrm>
          <a:prstGeom prst="rect">
            <a:avLst/>
          </a:prstGeom>
        </p:spPr>
      </p:pic>
      <p:sp>
        <p:nvSpPr>
          <p:cNvPr id="5" name="Rectangle 4">
            <a:extLst>
              <a:ext uri="{FF2B5EF4-FFF2-40B4-BE49-F238E27FC236}">
                <a16:creationId xmlns:a16="http://schemas.microsoft.com/office/drawing/2014/main" id="{F6649C3A-3028-1045-9050-8B4D037870AD}"/>
              </a:ext>
            </a:extLst>
          </p:cNvPr>
          <p:cNvSpPr/>
          <p:nvPr/>
        </p:nvSpPr>
        <p:spPr>
          <a:xfrm>
            <a:off x="6989335" y="880873"/>
            <a:ext cx="5155039"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WRAP-UP</a:t>
            </a:r>
          </a:p>
        </p:txBody>
      </p:sp>
    </p:spTree>
    <p:extLst>
      <p:ext uri="{BB962C8B-B14F-4D97-AF65-F5344CB8AC3E}">
        <p14:creationId xmlns:p14="http://schemas.microsoft.com/office/powerpoint/2010/main" val="14311805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4276107" cy="923330"/>
          </a:xfrm>
          <a:prstGeom prst="rect">
            <a:avLst/>
          </a:prstGeom>
        </p:spPr>
        <p:txBody>
          <a:bodyPr wrap="none">
            <a:spAutoFit/>
          </a:bodyPr>
          <a:lstStyle/>
          <a:p>
            <a:r>
              <a:rPr lang="en-US" sz="5400" b="1" dirty="0">
                <a:solidFill>
                  <a:srgbClr val="FF0000"/>
                </a:solidFill>
              </a:rPr>
              <a:t>Today’s lesson</a:t>
            </a:r>
          </a:p>
        </p:txBody>
      </p:sp>
      <p:sp>
        <p:nvSpPr>
          <p:cNvPr id="5" name="Rectangle 4"/>
          <p:cNvSpPr/>
          <p:nvPr/>
        </p:nvSpPr>
        <p:spPr>
          <a:xfrm>
            <a:off x="902222" y="2694615"/>
            <a:ext cx="11124657" cy="1754326"/>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dirty="0">
                <a:solidFill>
                  <a:srgbClr val="0070C0"/>
                </a:solidFill>
              </a:rPr>
              <a:t>Speaking:</a:t>
            </a:r>
          </a:p>
          <a:p>
            <a:pPr marL="571500" indent="-571500">
              <a:buFontTx/>
              <a:buChar char="-"/>
            </a:pPr>
            <a:r>
              <a:rPr lang="en-US" sz="3600" dirty="0" smtClean="0">
                <a:solidFill>
                  <a:srgbClr val="0070C0"/>
                </a:solidFill>
              </a:rPr>
              <a:t>talk about how to organize a charity event.</a:t>
            </a:r>
          </a:p>
          <a:p>
            <a:pPr marL="571500" indent="-571500">
              <a:buFontTx/>
              <a:buChar char="-"/>
            </a:pPr>
            <a:r>
              <a:rPr lang="en-US" sz="3600" dirty="0" smtClean="0">
                <a:solidFill>
                  <a:srgbClr val="0070C0"/>
                </a:solidFill>
              </a:rPr>
              <a:t>practice pronouncing compound nouns.</a:t>
            </a:r>
            <a:endParaRPr lang="en-US" sz="3600" dirty="0">
              <a:solidFill>
                <a:srgbClr val="0070C0"/>
              </a:solidFill>
            </a:endParaRPr>
          </a:p>
        </p:txBody>
      </p:sp>
    </p:spTree>
    <p:extLst>
      <p:ext uri="{BB962C8B-B14F-4D97-AF65-F5344CB8AC3E}">
        <p14:creationId xmlns:p14="http://schemas.microsoft.com/office/powerpoint/2010/main" val="282968725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3052" y="693071"/>
            <a:ext cx="3362267" cy="923330"/>
          </a:xfrm>
          <a:prstGeom prst="rect">
            <a:avLst/>
          </a:prstGeom>
        </p:spPr>
        <p:txBody>
          <a:bodyPr wrap="none">
            <a:spAutoFit/>
          </a:bodyPr>
          <a:lstStyle/>
          <a:p>
            <a:r>
              <a:rPr lang="en-US" sz="5400" b="1" dirty="0">
                <a:solidFill>
                  <a:srgbClr val="FF0000"/>
                </a:solidFill>
              </a:rPr>
              <a:t>Homework</a:t>
            </a:r>
          </a:p>
        </p:txBody>
      </p:sp>
      <p:sp>
        <p:nvSpPr>
          <p:cNvPr id="5" name="Rectangle 4"/>
          <p:cNvSpPr/>
          <p:nvPr/>
        </p:nvSpPr>
        <p:spPr>
          <a:xfrm>
            <a:off x="931896" y="1898685"/>
            <a:ext cx="10725150" cy="3416320"/>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pPr marL="571500" indent="-571500">
              <a:buFontTx/>
              <a:buChar char="-"/>
            </a:pPr>
            <a:r>
              <a:rPr lang="en-US" sz="3600" i="1" dirty="0">
                <a:solidFill>
                  <a:srgbClr val="0070C0"/>
                </a:solidFill>
              </a:rPr>
              <a:t>Practice pronouncing </a:t>
            </a:r>
            <a:r>
              <a:rPr lang="en-US" sz="3600" i="1" dirty="0" smtClean="0">
                <a:solidFill>
                  <a:srgbClr val="0070C0"/>
                </a:solidFill>
              </a:rPr>
              <a:t>compound nouns.</a:t>
            </a:r>
          </a:p>
          <a:p>
            <a:pPr marL="571500" indent="-571500">
              <a:buFontTx/>
              <a:buChar char="-"/>
            </a:pPr>
            <a:r>
              <a:rPr lang="en-US" sz="3600" i="1" dirty="0" smtClean="0">
                <a:solidFill>
                  <a:srgbClr val="0070C0"/>
                </a:solidFill>
              </a:rPr>
              <a:t>Redo </a:t>
            </a:r>
            <a:r>
              <a:rPr lang="en-US" sz="3600" i="1" dirty="0">
                <a:solidFill>
                  <a:srgbClr val="0070C0"/>
                </a:solidFill>
              </a:rPr>
              <a:t>the writing exercise on page </a:t>
            </a:r>
            <a:r>
              <a:rPr lang="en-US" sz="3600" i="1" dirty="0" smtClean="0">
                <a:solidFill>
                  <a:srgbClr val="0070C0"/>
                </a:solidFill>
              </a:rPr>
              <a:t>21 WB.</a:t>
            </a:r>
            <a:endParaRPr lang="en-US" sz="3600" i="1" dirty="0">
              <a:solidFill>
                <a:srgbClr val="0070C0"/>
              </a:solidFill>
            </a:endParaRPr>
          </a:p>
          <a:p>
            <a:pPr marL="571500" indent="-571500">
              <a:buFontTx/>
              <a:buChar char="-"/>
            </a:pPr>
            <a:r>
              <a:rPr lang="en-US" sz="3600" i="1" dirty="0">
                <a:solidFill>
                  <a:srgbClr val="0070C0"/>
                </a:solidFill>
              </a:rPr>
              <a:t>Prepare the next lesson (page </a:t>
            </a:r>
            <a:r>
              <a:rPr lang="en-US" sz="3600" i="1" dirty="0" smtClean="0">
                <a:solidFill>
                  <a:srgbClr val="0070C0"/>
                </a:solidFill>
              </a:rPr>
              <a:t>31 </a:t>
            </a:r>
            <a:r>
              <a:rPr lang="en-US" sz="3600" i="1" dirty="0">
                <a:solidFill>
                  <a:srgbClr val="0070C0"/>
                </a:solidFill>
              </a:rPr>
              <a:t>SB</a:t>
            </a:r>
            <a:r>
              <a:rPr lang="en-US" sz="3600" i="1" dirty="0" smtClean="0">
                <a:solidFill>
                  <a:srgbClr val="0070C0"/>
                </a:solidFill>
              </a:rPr>
              <a:t>).</a:t>
            </a:r>
          </a:p>
          <a:p>
            <a:pPr marL="571500" indent="-571500">
              <a:buFontTx/>
              <a:buChar char="-"/>
            </a:pPr>
            <a:r>
              <a:rPr lang="en-US" sz="3600" i="1" dirty="0" smtClean="0">
                <a:solidFill>
                  <a:srgbClr val="0070C0"/>
                </a:solidFill>
              </a:rPr>
              <a:t>Review all the vocabularies and grammar in the unit.</a:t>
            </a:r>
          </a:p>
          <a:p>
            <a:pPr marL="571500" indent="-571500">
              <a:buFontTx/>
              <a:buChar char="-"/>
            </a:pPr>
            <a:r>
              <a:rPr lang="en-US" sz="3600" i="1" smtClean="0">
                <a:solidFill>
                  <a:srgbClr val="0070C0"/>
                </a:solidFill>
              </a:rPr>
              <a:t>Play the </a:t>
            </a:r>
            <a:r>
              <a:rPr lang="en-US" sz="3600" i="1" dirty="0" smtClean="0">
                <a:solidFill>
                  <a:srgbClr val="0070C0"/>
                </a:solidFill>
              </a:rPr>
              <a:t>consolidation games in </a:t>
            </a:r>
            <a:r>
              <a:rPr lang="en-US" sz="3600" b="1" i="1" dirty="0" err="1" smtClean="0">
                <a:solidFill>
                  <a:srgbClr val="0070C0"/>
                </a:solidFill>
              </a:rPr>
              <a:t>Tiếng</a:t>
            </a:r>
            <a:r>
              <a:rPr lang="en-US" sz="3600" b="1" i="1" dirty="0" smtClean="0">
                <a:solidFill>
                  <a:srgbClr val="0070C0"/>
                </a:solidFill>
              </a:rPr>
              <a:t> Anh 7 </a:t>
            </a:r>
            <a:r>
              <a:rPr lang="en-US" sz="3600" b="1" i="1" dirty="0" err="1" smtClean="0">
                <a:solidFill>
                  <a:srgbClr val="0070C0"/>
                </a:solidFill>
              </a:rPr>
              <a:t>i</a:t>
            </a:r>
            <a:r>
              <a:rPr lang="en-US" sz="3600" b="1" i="1" dirty="0" smtClean="0">
                <a:solidFill>
                  <a:srgbClr val="0070C0"/>
                </a:solidFill>
              </a:rPr>
              <a:t>-Learn Smart World DHA App</a:t>
            </a:r>
            <a:r>
              <a:rPr lang="en-US" sz="3600" i="1" dirty="0" smtClean="0">
                <a:solidFill>
                  <a:srgbClr val="0070C0"/>
                </a:solidFill>
              </a:rPr>
              <a:t> on </a:t>
            </a:r>
            <a:r>
              <a:rPr lang="en-US" sz="3600" i="1" dirty="0" smtClean="0">
                <a:solidFill>
                  <a:srgbClr val="0070C0"/>
                </a:solidFill>
                <a:hlinkClick r:id="rId2"/>
              </a:rPr>
              <a:t>www.eduhome.com.vn</a:t>
            </a:r>
            <a:r>
              <a:rPr lang="en-US" sz="3600" i="1" dirty="0" smtClean="0">
                <a:solidFill>
                  <a:srgbClr val="0070C0"/>
                </a:solidFill>
              </a:rPr>
              <a:t>. </a:t>
            </a:r>
            <a:endParaRPr lang="en-US" sz="3600" i="1" dirty="0">
              <a:solidFill>
                <a:srgbClr val="0070C0"/>
              </a:solidFill>
            </a:endParaRPr>
          </a:p>
        </p:txBody>
      </p:sp>
    </p:spTree>
    <p:extLst>
      <p:ext uri="{BB962C8B-B14F-4D97-AF65-F5344CB8AC3E}">
        <p14:creationId xmlns:p14="http://schemas.microsoft.com/office/powerpoint/2010/main" val="1759097642"/>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heel(1)">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heel(1)">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heel(1)">
                                      <p:cBhvr>
                                        <p:cTn id="17" dur="20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heel(1)">
                                      <p:cBhvr>
                                        <p:cTn id="22" dur="20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heel(1)">
                                      <p:cBhvr>
                                        <p:cTn id="27" dur="2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6805" b="7188"/>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3879776241"/>
      </p:ext>
    </p:extLst>
  </p:cSld>
  <p:clrMapOvr>
    <a:masterClrMapping/>
  </p:clrMapOvr>
  <p:transition spd="med">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889" y="300213"/>
            <a:ext cx="9179809" cy="6119248"/>
          </a:xfrm>
          <a:prstGeom prst="rect">
            <a:avLst/>
          </a:prstGeom>
        </p:spPr>
      </p:pic>
      <p:sp>
        <p:nvSpPr>
          <p:cNvPr id="6" name="Rectangle 5">
            <a:extLst>
              <a:ext uri="{FF2B5EF4-FFF2-40B4-BE49-F238E27FC236}">
                <a16:creationId xmlns:a16="http://schemas.microsoft.com/office/drawing/2014/main" id="{BA386DE9-345A-400C-B2BB-B32B155C2C38}"/>
              </a:ext>
            </a:extLst>
          </p:cNvPr>
          <p:cNvSpPr/>
          <p:nvPr/>
        </p:nvSpPr>
        <p:spPr>
          <a:xfrm>
            <a:off x="8124825" y="552140"/>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dirty="0">
                <a:solidFill>
                  <a:schemeClr val="accent6">
                    <a:lumMod val="75000"/>
                  </a:schemeClr>
                </a:solidFill>
              </a:rPr>
              <a:t>WARM UP</a:t>
            </a:r>
          </a:p>
        </p:txBody>
      </p:sp>
    </p:spTree>
    <p:extLst>
      <p:ext uri="{BB962C8B-B14F-4D97-AF65-F5344CB8AC3E}">
        <p14:creationId xmlns:p14="http://schemas.microsoft.com/office/powerpoint/2010/main" val="1693012278"/>
      </p:ext>
    </p:extLst>
  </p:cSld>
  <p:clrMapOvr>
    <a:masterClrMapping/>
  </p:clrMapOvr>
  <p:transition spd="med">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6883" y="968744"/>
            <a:ext cx="12055117" cy="6986528"/>
          </a:xfrm>
          <a:prstGeom prst="rect">
            <a:avLst/>
          </a:prstGeom>
        </p:spPr>
        <p:txBody>
          <a:bodyPr wrap="square">
            <a:spAutoFit/>
          </a:bodyPr>
          <a:lstStyle/>
          <a:p>
            <a:pPr marL="514350" indent="-514350">
              <a:lnSpc>
                <a:spcPct val="200000"/>
              </a:lnSpc>
              <a:buAutoNum type="arabicPeriod"/>
            </a:pPr>
            <a:r>
              <a:rPr lang="en-US" sz="3200" dirty="0" smtClean="0">
                <a:latin typeface="+mj-lt"/>
              </a:rPr>
              <a:t>A</a:t>
            </a:r>
            <a:r>
              <a:rPr lang="en-US" sz="3200" dirty="0">
                <a:latin typeface="+mj-lt"/>
              </a:rPr>
              <a:t>. </a:t>
            </a:r>
            <a:r>
              <a:rPr lang="en-US" sz="3200" dirty="0" smtClean="0">
                <a:latin typeface="+mj-lt"/>
              </a:rPr>
              <a:t>flower		B</a:t>
            </a:r>
            <a:r>
              <a:rPr lang="en-US" sz="3200" dirty="0">
                <a:latin typeface="+mj-lt"/>
              </a:rPr>
              <a:t>. </a:t>
            </a:r>
            <a:r>
              <a:rPr lang="en-US" sz="3200" dirty="0" smtClean="0">
                <a:latin typeface="+mj-lt"/>
              </a:rPr>
              <a:t>zorbing 		C</a:t>
            </a:r>
            <a:r>
              <a:rPr lang="en-US" sz="3200" dirty="0">
                <a:latin typeface="+mj-lt"/>
              </a:rPr>
              <a:t>. </a:t>
            </a:r>
            <a:r>
              <a:rPr lang="en-US" sz="3200" dirty="0" smtClean="0">
                <a:latin typeface="+mj-lt"/>
              </a:rPr>
              <a:t>parade	 	D</a:t>
            </a:r>
            <a:r>
              <a:rPr lang="en-US" sz="3200" dirty="0">
                <a:latin typeface="+mj-lt"/>
              </a:rPr>
              <a:t>. </a:t>
            </a:r>
            <a:r>
              <a:rPr lang="en-US" sz="3200" dirty="0" smtClean="0">
                <a:latin typeface="+mj-lt"/>
              </a:rPr>
              <a:t>comic</a:t>
            </a:r>
          </a:p>
          <a:p>
            <a:pPr marL="514350" indent="-514350">
              <a:lnSpc>
                <a:spcPct val="200000"/>
              </a:lnSpc>
              <a:buAutoNum type="arabicPeriod"/>
            </a:pPr>
            <a:endParaRPr lang="en-US" sz="3200" dirty="0" smtClean="0">
              <a:latin typeface="+mj-lt"/>
            </a:endParaRPr>
          </a:p>
          <a:p>
            <a:pPr>
              <a:lnSpc>
                <a:spcPct val="200000"/>
              </a:lnSpc>
            </a:pPr>
            <a:r>
              <a:rPr lang="en-US" sz="3200" dirty="0" smtClean="0">
                <a:latin typeface="+mj-lt"/>
              </a:rPr>
              <a:t>2</a:t>
            </a:r>
            <a:r>
              <a:rPr lang="en-US" sz="3200" dirty="0">
                <a:latin typeface="+mj-lt"/>
              </a:rPr>
              <a:t>. A. </a:t>
            </a:r>
            <a:r>
              <a:rPr lang="en-US" sz="3200" dirty="0" smtClean="0">
                <a:latin typeface="+mj-lt"/>
              </a:rPr>
              <a:t>reply			B. service		C</a:t>
            </a:r>
            <a:r>
              <a:rPr lang="en-US" sz="3200" dirty="0">
                <a:latin typeface="+mj-lt"/>
              </a:rPr>
              <a:t>. </a:t>
            </a:r>
            <a:r>
              <a:rPr lang="en-US" sz="3200" dirty="0" smtClean="0">
                <a:latin typeface="+mj-lt"/>
              </a:rPr>
              <a:t>candy		D</a:t>
            </a:r>
            <a:r>
              <a:rPr lang="en-US" sz="3200" dirty="0">
                <a:latin typeface="+mj-lt"/>
              </a:rPr>
              <a:t>. </a:t>
            </a:r>
            <a:r>
              <a:rPr lang="en-US" sz="3200" dirty="0" smtClean="0">
                <a:latin typeface="+mj-lt"/>
              </a:rPr>
              <a:t>plastic</a:t>
            </a:r>
          </a:p>
          <a:p>
            <a:pPr>
              <a:lnSpc>
                <a:spcPct val="200000"/>
              </a:lnSpc>
            </a:pPr>
            <a:endParaRPr lang="en-US" sz="3200" dirty="0" smtClean="0">
              <a:latin typeface="+mj-lt"/>
            </a:endParaRPr>
          </a:p>
          <a:p>
            <a:pPr>
              <a:lnSpc>
                <a:spcPct val="200000"/>
              </a:lnSpc>
            </a:pPr>
            <a:r>
              <a:rPr lang="en-US" sz="3200" dirty="0" smtClean="0">
                <a:latin typeface="+mj-lt"/>
              </a:rPr>
              <a:t>3</a:t>
            </a:r>
            <a:r>
              <a:rPr lang="en-US" sz="3200" dirty="0">
                <a:latin typeface="+mj-lt"/>
              </a:rPr>
              <a:t>. A. </a:t>
            </a:r>
            <a:r>
              <a:rPr lang="en-US" sz="3200" dirty="0" smtClean="0">
                <a:latin typeface="+mj-lt"/>
              </a:rPr>
              <a:t>noodles		 B. seafood		C</a:t>
            </a:r>
            <a:r>
              <a:rPr lang="en-US" sz="3200" dirty="0">
                <a:latin typeface="+mj-lt"/>
              </a:rPr>
              <a:t>. </a:t>
            </a:r>
            <a:r>
              <a:rPr lang="en-US" sz="3200" dirty="0" smtClean="0">
                <a:latin typeface="+mj-lt"/>
              </a:rPr>
              <a:t>visit		D</a:t>
            </a:r>
            <a:r>
              <a:rPr lang="en-US" sz="3200" dirty="0">
                <a:latin typeface="+mj-lt"/>
              </a:rPr>
              <a:t>. </a:t>
            </a:r>
            <a:r>
              <a:rPr lang="en-US" sz="3200" dirty="0" smtClean="0">
                <a:latin typeface="+mj-lt"/>
              </a:rPr>
              <a:t>police</a:t>
            </a:r>
          </a:p>
          <a:p>
            <a:pPr>
              <a:lnSpc>
                <a:spcPct val="200000"/>
              </a:lnSpc>
            </a:pPr>
            <a:r>
              <a:rPr lang="en-US" sz="3200" dirty="0">
                <a:latin typeface="+mj-lt"/>
              </a:rPr>
              <a:t/>
            </a:r>
            <a:br>
              <a:rPr lang="en-US" sz="3200" dirty="0">
                <a:latin typeface="+mj-lt"/>
              </a:rPr>
            </a:br>
            <a:endParaRPr lang="en-US" sz="3200" dirty="0">
              <a:latin typeface="+mj-lt"/>
            </a:endParaRPr>
          </a:p>
        </p:txBody>
      </p:sp>
      <p:sp>
        <p:nvSpPr>
          <p:cNvPr id="4" name="Rectangle 3"/>
          <p:cNvSpPr/>
          <p:nvPr/>
        </p:nvSpPr>
        <p:spPr>
          <a:xfrm>
            <a:off x="0" y="23811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a:t>
            </a:r>
            <a:r>
              <a:rPr lang="en-US" sz="4000" b="1" smtClean="0">
                <a:solidFill>
                  <a:srgbClr val="FF0000"/>
                </a:solidFill>
                <a:ea typeface="Times New Roman" panose="02020603050405020304" pitchFamily="18" charset="0"/>
              </a:rPr>
              <a:t>pairs.</a:t>
            </a:r>
            <a:endParaRPr lang="en-US" sz="4000" b="1" dirty="0">
              <a:solidFill>
                <a:srgbClr val="FF0000"/>
              </a:solidFill>
            </a:endParaRPr>
          </a:p>
        </p:txBody>
      </p:sp>
      <p:sp>
        <p:nvSpPr>
          <p:cNvPr id="5" name="TextBox 4"/>
          <p:cNvSpPr txBox="1"/>
          <p:nvPr/>
        </p:nvSpPr>
        <p:spPr>
          <a:xfrm>
            <a:off x="4109159" y="52254"/>
            <a:ext cx="10561436" cy="1354217"/>
          </a:xfrm>
          <a:prstGeom prst="rect">
            <a:avLst/>
          </a:prstGeom>
          <a:noFill/>
        </p:spPr>
        <p:txBody>
          <a:bodyPr wrap="square" rtlCol="0">
            <a:spAutoFit/>
          </a:bodyPr>
          <a:lstStyle/>
          <a:p>
            <a:r>
              <a:rPr lang="en-US" sz="3200">
                <a:solidFill>
                  <a:srgbClr val="0070C0"/>
                </a:solidFill>
              </a:rPr>
              <a:t>Choose the word whose main stress is placed </a:t>
            </a:r>
            <a:endParaRPr lang="en-US" sz="3200" smtClean="0">
              <a:solidFill>
                <a:srgbClr val="0070C0"/>
              </a:solidFill>
            </a:endParaRPr>
          </a:p>
          <a:p>
            <a:r>
              <a:rPr lang="en-US" sz="3200" smtClean="0">
                <a:solidFill>
                  <a:srgbClr val="0070C0"/>
                </a:solidFill>
              </a:rPr>
              <a:t>differently from </a:t>
            </a:r>
            <a:r>
              <a:rPr lang="en-US" sz="3200">
                <a:solidFill>
                  <a:srgbClr val="0070C0"/>
                </a:solidFill>
              </a:rPr>
              <a:t>the </a:t>
            </a:r>
            <a:r>
              <a:rPr lang="en-US" sz="3200" smtClean="0">
                <a:solidFill>
                  <a:srgbClr val="0070C0"/>
                </a:solidFill>
              </a:rPr>
              <a:t>others. </a:t>
            </a:r>
            <a:r>
              <a:rPr lang="en-US" sz="3200">
                <a:solidFill>
                  <a:srgbClr val="0070C0"/>
                </a:solidFill>
              </a:rPr>
              <a:t/>
            </a:r>
            <a:br>
              <a:rPr lang="en-US" sz="3200">
                <a:solidFill>
                  <a:srgbClr val="0070C0"/>
                </a:solidFill>
              </a:rPr>
            </a:br>
            <a:endParaRPr lang="en-US" dirty="0">
              <a:solidFill>
                <a:srgbClr val="FF0000"/>
              </a:solidFill>
              <a:ea typeface="Times New Roman" panose="02020603050405020304" pitchFamily="18" charset="0"/>
            </a:endParaRPr>
          </a:p>
        </p:txBody>
      </p:sp>
      <p:pic>
        <p:nvPicPr>
          <p:cNvPr id="6" name="Picture 5"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1501" y="349969"/>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6512428" y="1331491"/>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515069" y="3230184"/>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9259026" y="5223788"/>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74703" y="1598863"/>
            <a:ext cx="2216246" cy="830997"/>
          </a:xfrm>
          <a:prstGeom prst="rect">
            <a:avLst/>
          </a:prstGeom>
        </p:spPr>
        <p:txBody>
          <a:bodyPr wrap="square">
            <a:spAutoFit/>
          </a:bodyPr>
          <a:lstStyle/>
          <a:p>
            <a:pPr>
              <a:lnSpc>
                <a:spcPct val="150000"/>
              </a:lnSpc>
            </a:pPr>
            <a:r>
              <a:rPr lang="en-US" sz="3200">
                <a:solidFill>
                  <a:srgbClr val="FF0000"/>
                </a:solidFill>
                <a:latin typeface="+mj-lt"/>
              </a:rPr>
              <a:t>/ˈ</a:t>
            </a:r>
            <a:r>
              <a:rPr lang="en-US" sz="3200" smtClean="0">
                <a:solidFill>
                  <a:srgbClr val="FF0000"/>
                </a:solidFill>
                <a:latin typeface="+mj-lt"/>
              </a:rPr>
              <a:t>flaʊə/</a:t>
            </a:r>
            <a:endParaRPr lang="en-US" sz="3200">
              <a:solidFill>
                <a:srgbClr val="FF0000"/>
              </a:solidFill>
              <a:latin typeface="+mj-lt"/>
            </a:endParaRPr>
          </a:p>
        </p:txBody>
      </p:sp>
      <p:sp>
        <p:nvSpPr>
          <p:cNvPr id="19" name="Rectangle 18"/>
          <p:cNvSpPr/>
          <p:nvPr/>
        </p:nvSpPr>
        <p:spPr>
          <a:xfrm>
            <a:off x="3869109" y="1625627"/>
            <a:ext cx="2560833" cy="754694"/>
          </a:xfrm>
          <a:prstGeom prst="rect">
            <a:avLst/>
          </a:prstGeom>
        </p:spPr>
        <p:txBody>
          <a:bodyPr wrap="square">
            <a:spAutoFit/>
          </a:bodyPr>
          <a:lstStyle/>
          <a:p>
            <a:pPr>
              <a:lnSpc>
                <a:spcPct val="150000"/>
              </a:lnSpc>
            </a:pPr>
            <a:r>
              <a:rPr lang="en-US" sz="3200">
                <a:solidFill>
                  <a:srgbClr val="FF0000"/>
                </a:solidFill>
                <a:latin typeface="+mj-lt"/>
              </a:rPr>
              <a:t>/ˈ</a:t>
            </a:r>
            <a:r>
              <a:rPr lang="en-US" sz="3200" smtClean="0">
                <a:solidFill>
                  <a:srgbClr val="FF0000"/>
                </a:solidFill>
                <a:latin typeface="+mj-lt"/>
              </a:rPr>
              <a:t>zɔ:rbɪŋ</a:t>
            </a:r>
            <a:r>
              <a:rPr lang="en-US" sz="3200">
                <a:solidFill>
                  <a:srgbClr val="FF0000"/>
                </a:solidFill>
                <a:latin typeface="+mj-lt"/>
              </a:rPr>
              <a:t>/</a:t>
            </a:r>
          </a:p>
        </p:txBody>
      </p:sp>
      <p:sp>
        <p:nvSpPr>
          <p:cNvPr id="20" name="Rectangle 19"/>
          <p:cNvSpPr/>
          <p:nvPr/>
        </p:nvSpPr>
        <p:spPr>
          <a:xfrm>
            <a:off x="6847801" y="1620365"/>
            <a:ext cx="2651273" cy="754694"/>
          </a:xfrm>
          <a:prstGeom prst="rect">
            <a:avLst/>
          </a:prstGeom>
        </p:spPr>
        <p:txBody>
          <a:bodyPr wrap="square">
            <a:spAutoFit/>
          </a:bodyPr>
          <a:lstStyle/>
          <a:p>
            <a:pPr>
              <a:lnSpc>
                <a:spcPct val="150000"/>
              </a:lnSpc>
            </a:pPr>
            <a:r>
              <a:rPr lang="en-US" sz="3200">
                <a:solidFill>
                  <a:srgbClr val="FF0000"/>
                </a:solidFill>
                <a:latin typeface="+mj-lt"/>
              </a:rPr>
              <a:t>/pəˈreɪd/</a:t>
            </a:r>
          </a:p>
        </p:txBody>
      </p:sp>
      <p:sp>
        <p:nvSpPr>
          <p:cNvPr id="21" name="Rectangle 20"/>
          <p:cNvSpPr/>
          <p:nvPr/>
        </p:nvSpPr>
        <p:spPr>
          <a:xfrm>
            <a:off x="9581559" y="1672438"/>
            <a:ext cx="2216246" cy="754694"/>
          </a:xfrm>
          <a:prstGeom prst="rect">
            <a:avLst/>
          </a:prstGeom>
        </p:spPr>
        <p:txBody>
          <a:bodyPr wrap="square">
            <a:spAutoFit/>
          </a:bodyPr>
          <a:lstStyle/>
          <a:p>
            <a:pPr>
              <a:lnSpc>
                <a:spcPct val="150000"/>
              </a:lnSpc>
            </a:pPr>
            <a:r>
              <a:rPr lang="en-US" sz="3200">
                <a:solidFill>
                  <a:srgbClr val="FF0000"/>
                </a:solidFill>
                <a:latin typeface="+mj-lt"/>
              </a:rPr>
              <a:t>/ˈ</a:t>
            </a:r>
            <a:r>
              <a:rPr lang="en-US" sz="3200" smtClean="0">
                <a:solidFill>
                  <a:srgbClr val="FF0000"/>
                </a:solidFill>
                <a:latin typeface="+mj-lt"/>
              </a:rPr>
              <a:t>kɑ:mɪk</a:t>
            </a:r>
            <a:r>
              <a:rPr lang="en-US" sz="3200">
                <a:solidFill>
                  <a:srgbClr val="FF0000"/>
                </a:solidFill>
                <a:latin typeface="+mj-lt"/>
              </a:rPr>
              <a:t>/</a:t>
            </a:r>
          </a:p>
        </p:txBody>
      </p:sp>
      <p:sp>
        <p:nvSpPr>
          <p:cNvPr id="22" name="Rectangle 21"/>
          <p:cNvSpPr/>
          <p:nvPr/>
        </p:nvSpPr>
        <p:spPr>
          <a:xfrm>
            <a:off x="4023393" y="5524505"/>
            <a:ext cx="2216246" cy="754694"/>
          </a:xfrm>
          <a:prstGeom prst="rect">
            <a:avLst/>
          </a:prstGeom>
        </p:spPr>
        <p:txBody>
          <a:bodyPr wrap="square">
            <a:spAutoFit/>
          </a:bodyPr>
          <a:lstStyle/>
          <a:p>
            <a:pPr>
              <a:lnSpc>
                <a:spcPct val="150000"/>
              </a:lnSpc>
            </a:pPr>
            <a:r>
              <a:rPr lang="en-US" sz="3200" dirty="0">
                <a:solidFill>
                  <a:srgbClr val="FF0000"/>
                </a:solidFill>
                <a:latin typeface="+mj-lt"/>
              </a:rPr>
              <a:t>/ˈ</a:t>
            </a:r>
            <a:r>
              <a:rPr lang="en-US" sz="3200" dirty="0" err="1" smtClean="0">
                <a:solidFill>
                  <a:srgbClr val="FF0000"/>
                </a:solidFill>
                <a:latin typeface="+mj-lt"/>
              </a:rPr>
              <a:t>si:fu:d</a:t>
            </a:r>
            <a:r>
              <a:rPr lang="en-US" sz="3200" dirty="0">
                <a:solidFill>
                  <a:srgbClr val="FF0000"/>
                </a:solidFill>
                <a:latin typeface="+mj-lt"/>
              </a:rPr>
              <a:t>/</a:t>
            </a:r>
          </a:p>
        </p:txBody>
      </p:sp>
      <p:sp>
        <p:nvSpPr>
          <p:cNvPr id="24" name="Rectangle 23"/>
          <p:cNvSpPr/>
          <p:nvPr/>
        </p:nvSpPr>
        <p:spPr>
          <a:xfrm>
            <a:off x="6643279" y="5518939"/>
            <a:ext cx="2746598" cy="754694"/>
          </a:xfrm>
          <a:prstGeom prst="rect">
            <a:avLst/>
          </a:prstGeom>
        </p:spPr>
        <p:txBody>
          <a:bodyPr wrap="square">
            <a:spAutoFit/>
          </a:bodyPr>
          <a:lstStyle/>
          <a:p>
            <a:pPr>
              <a:lnSpc>
                <a:spcPct val="150000"/>
              </a:lnSpc>
            </a:pPr>
            <a:r>
              <a:rPr lang="en-US" sz="3200">
                <a:solidFill>
                  <a:srgbClr val="FF0000"/>
                </a:solidFill>
                <a:latin typeface="+mj-lt"/>
              </a:rPr>
              <a:t>/ˈvɪzɪt/</a:t>
            </a:r>
          </a:p>
        </p:txBody>
      </p:sp>
      <p:sp>
        <p:nvSpPr>
          <p:cNvPr id="25" name="Rectangle 24"/>
          <p:cNvSpPr/>
          <p:nvPr/>
        </p:nvSpPr>
        <p:spPr>
          <a:xfrm>
            <a:off x="9581559" y="3552292"/>
            <a:ext cx="2216246" cy="754694"/>
          </a:xfrm>
          <a:prstGeom prst="rect">
            <a:avLst/>
          </a:prstGeom>
        </p:spPr>
        <p:txBody>
          <a:bodyPr wrap="square">
            <a:spAutoFit/>
          </a:bodyPr>
          <a:lstStyle/>
          <a:p>
            <a:pPr>
              <a:lnSpc>
                <a:spcPct val="150000"/>
              </a:lnSpc>
            </a:pPr>
            <a:r>
              <a:rPr lang="en-US" sz="3200">
                <a:solidFill>
                  <a:srgbClr val="FF0000"/>
                </a:solidFill>
                <a:latin typeface="+mj-lt"/>
              </a:rPr>
              <a:t>/ˈ</a:t>
            </a:r>
            <a:r>
              <a:rPr lang="en-US" sz="3200" smtClean="0">
                <a:solidFill>
                  <a:srgbClr val="FF0000"/>
                </a:solidFill>
                <a:latin typeface="+mj-lt"/>
              </a:rPr>
              <a:t>plæstɪk</a:t>
            </a:r>
            <a:r>
              <a:rPr lang="en-US" sz="3200">
                <a:solidFill>
                  <a:srgbClr val="FF0000"/>
                </a:solidFill>
                <a:latin typeface="+mj-lt"/>
              </a:rPr>
              <a:t>/</a:t>
            </a:r>
          </a:p>
        </p:txBody>
      </p:sp>
      <p:sp>
        <p:nvSpPr>
          <p:cNvPr id="26" name="Rectangle 25"/>
          <p:cNvSpPr/>
          <p:nvPr/>
        </p:nvSpPr>
        <p:spPr>
          <a:xfrm>
            <a:off x="569216" y="3628408"/>
            <a:ext cx="2427220" cy="754694"/>
          </a:xfrm>
          <a:prstGeom prst="rect">
            <a:avLst/>
          </a:prstGeom>
        </p:spPr>
        <p:txBody>
          <a:bodyPr wrap="square">
            <a:spAutoFit/>
          </a:bodyPr>
          <a:lstStyle/>
          <a:p>
            <a:pPr>
              <a:lnSpc>
                <a:spcPct val="150000"/>
              </a:lnSpc>
            </a:pPr>
            <a:r>
              <a:rPr lang="en-US" sz="3200">
                <a:solidFill>
                  <a:srgbClr val="FF0000"/>
                </a:solidFill>
                <a:latin typeface="+mj-lt"/>
              </a:rPr>
              <a:t>/rɪˈplaɪ/</a:t>
            </a:r>
          </a:p>
        </p:txBody>
      </p:sp>
      <p:sp>
        <p:nvSpPr>
          <p:cNvPr id="27" name="Rectangle 26"/>
          <p:cNvSpPr/>
          <p:nvPr/>
        </p:nvSpPr>
        <p:spPr>
          <a:xfrm>
            <a:off x="4023399" y="3628408"/>
            <a:ext cx="2216246" cy="754694"/>
          </a:xfrm>
          <a:prstGeom prst="rect">
            <a:avLst/>
          </a:prstGeom>
        </p:spPr>
        <p:txBody>
          <a:bodyPr wrap="square">
            <a:spAutoFit/>
          </a:bodyPr>
          <a:lstStyle/>
          <a:p>
            <a:pPr>
              <a:lnSpc>
                <a:spcPct val="150000"/>
              </a:lnSpc>
            </a:pPr>
            <a:r>
              <a:rPr lang="en-US" sz="3200" dirty="0" smtClean="0">
                <a:solidFill>
                  <a:srgbClr val="FF0000"/>
                </a:solidFill>
                <a:latin typeface="+mj-lt"/>
              </a:rPr>
              <a:t>/'</a:t>
            </a:r>
            <a:r>
              <a:rPr lang="en-US" sz="3200" dirty="0" err="1" smtClean="0">
                <a:solidFill>
                  <a:srgbClr val="FF0000"/>
                </a:solidFill>
              </a:rPr>
              <a:t>sɝːvɪs</a:t>
            </a:r>
            <a:r>
              <a:rPr lang="en-US" sz="3200" dirty="0" smtClean="0">
                <a:solidFill>
                  <a:srgbClr val="FF0000"/>
                </a:solidFill>
                <a:latin typeface="+mj-lt"/>
              </a:rPr>
              <a:t>/</a:t>
            </a:r>
            <a:endParaRPr lang="en-US" sz="3200" dirty="0">
              <a:solidFill>
                <a:srgbClr val="FF0000"/>
              </a:solidFill>
              <a:latin typeface="+mj-lt"/>
            </a:endParaRPr>
          </a:p>
        </p:txBody>
      </p:sp>
      <p:sp>
        <p:nvSpPr>
          <p:cNvPr id="28" name="Rectangle 27"/>
          <p:cNvSpPr/>
          <p:nvPr/>
        </p:nvSpPr>
        <p:spPr>
          <a:xfrm>
            <a:off x="9499075" y="5523095"/>
            <a:ext cx="2216246" cy="754694"/>
          </a:xfrm>
          <a:prstGeom prst="rect">
            <a:avLst/>
          </a:prstGeom>
        </p:spPr>
        <p:txBody>
          <a:bodyPr wrap="square">
            <a:spAutoFit/>
          </a:bodyPr>
          <a:lstStyle/>
          <a:p>
            <a:pPr>
              <a:lnSpc>
                <a:spcPct val="150000"/>
              </a:lnSpc>
            </a:pPr>
            <a:r>
              <a:rPr lang="en-US" sz="3200">
                <a:solidFill>
                  <a:srgbClr val="FF0000"/>
                </a:solidFill>
                <a:latin typeface="+mj-lt"/>
              </a:rPr>
              <a:t>/pəˈliːs/</a:t>
            </a:r>
          </a:p>
        </p:txBody>
      </p:sp>
      <p:sp>
        <p:nvSpPr>
          <p:cNvPr id="29" name="Rectangle 28"/>
          <p:cNvSpPr/>
          <p:nvPr/>
        </p:nvSpPr>
        <p:spPr>
          <a:xfrm>
            <a:off x="6741773" y="3607359"/>
            <a:ext cx="2216246" cy="754694"/>
          </a:xfrm>
          <a:prstGeom prst="rect">
            <a:avLst/>
          </a:prstGeom>
        </p:spPr>
        <p:txBody>
          <a:bodyPr wrap="square">
            <a:spAutoFit/>
          </a:bodyPr>
          <a:lstStyle/>
          <a:p>
            <a:pPr>
              <a:lnSpc>
                <a:spcPct val="150000"/>
              </a:lnSpc>
            </a:pPr>
            <a:r>
              <a:rPr lang="en-US" sz="3200">
                <a:solidFill>
                  <a:srgbClr val="FF0000"/>
                </a:solidFill>
                <a:latin typeface="+mj-lt"/>
              </a:rPr>
              <a:t>/ˈ</a:t>
            </a:r>
            <a:r>
              <a:rPr lang="en-US" sz="3200" smtClean="0">
                <a:solidFill>
                  <a:srgbClr val="FF0000"/>
                </a:solidFill>
                <a:latin typeface="+mj-lt"/>
              </a:rPr>
              <a:t>kændi</a:t>
            </a:r>
            <a:r>
              <a:rPr lang="en-US" sz="3200">
                <a:solidFill>
                  <a:srgbClr val="FF0000"/>
                </a:solidFill>
                <a:latin typeface="+mj-lt"/>
              </a:rPr>
              <a:t>/</a:t>
            </a:r>
          </a:p>
        </p:txBody>
      </p:sp>
      <p:sp>
        <p:nvSpPr>
          <p:cNvPr id="42" name="Rectangle 41"/>
          <p:cNvSpPr/>
          <p:nvPr/>
        </p:nvSpPr>
        <p:spPr>
          <a:xfrm>
            <a:off x="412961" y="5565015"/>
            <a:ext cx="2993794" cy="830997"/>
          </a:xfrm>
          <a:prstGeom prst="rect">
            <a:avLst/>
          </a:prstGeom>
        </p:spPr>
        <p:txBody>
          <a:bodyPr wrap="square">
            <a:spAutoFit/>
          </a:bodyPr>
          <a:lstStyle/>
          <a:p>
            <a:pPr>
              <a:lnSpc>
                <a:spcPct val="150000"/>
              </a:lnSpc>
            </a:pPr>
            <a:r>
              <a:rPr lang="en-US" sz="3200" smtClean="0">
                <a:solidFill>
                  <a:srgbClr val="FF0000"/>
                </a:solidFill>
                <a:latin typeface="+mj-lt"/>
              </a:rPr>
              <a:t>/</a:t>
            </a:r>
            <a:r>
              <a:rPr lang="en-US" sz="3200">
                <a:solidFill>
                  <a:srgbClr val="FF0000"/>
                </a:solidFill>
              </a:rPr>
              <a:t>ˈ</a:t>
            </a:r>
            <a:r>
              <a:rPr lang="en-US" sz="3200" smtClean="0">
                <a:solidFill>
                  <a:srgbClr val="FF0000"/>
                </a:solidFill>
              </a:rPr>
              <a:t>nu:dlz</a:t>
            </a:r>
            <a:r>
              <a:rPr lang="en-US" sz="3200" smtClean="0">
                <a:solidFill>
                  <a:srgbClr val="FF0000"/>
                </a:solidFill>
                <a:latin typeface="+mj-lt"/>
              </a:rPr>
              <a:t>/</a:t>
            </a:r>
            <a:endParaRPr lang="en-US" sz="3200">
              <a:solidFill>
                <a:srgbClr val="FF0000"/>
              </a:solidFill>
              <a:latin typeface="+mj-lt"/>
            </a:endParaRPr>
          </a:p>
        </p:txBody>
      </p:sp>
    </p:spTree>
    <p:extLst>
      <p:ext uri="{BB962C8B-B14F-4D97-AF65-F5344CB8AC3E}">
        <p14:creationId xmlns:p14="http://schemas.microsoft.com/office/powerpoint/2010/main" val="245444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down)">
                                      <p:cBhvr>
                                        <p:cTn id="33" dur="500"/>
                                        <p:tgtEl>
                                          <p:spTgt spid="29"/>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down)">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barn(inVertical)">
                                      <p:cBhvr>
                                        <p:cTn id="44" dur="500"/>
                                        <p:tgtEl>
                                          <p:spTgt spid="42"/>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barn(inVertical)">
                                      <p:cBhvr>
                                        <p:cTn id="5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6" grpId="0"/>
      <p:bldP spid="19" grpId="0"/>
      <p:bldP spid="20" grpId="0"/>
      <p:bldP spid="21" grpId="0"/>
      <p:bldP spid="22" grpId="0"/>
      <p:bldP spid="24" grpId="0"/>
      <p:bldP spid="25" grpId="0"/>
      <p:bldP spid="26" grpId="0"/>
      <p:bldP spid="27" grpId="0"/>
      <p:bldP spid="28" grpId="0"/>
      <p:bldP spid="29" grpId="0"/>
      <p:bldP spid="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36883" y="1051247"/>
            <a:ext cx="12055117" cy="6494085"/>
          </a:xfrm>
          <a:prstGeom prst="rect">
            <a:avLst/>
          </a:prstGeom>
        </p:spPr>
        <p:txBody>
          <a:bodyPr wrap="square">
            <a:spAutoFit/>
          </a:bodyPr>
          <a:lstStyle/>
          <a:p>
            <a:pPr marL="514350" indent="-514350">
              <a:lnSpc>
                <a:spcPct val="200000"/>
              </a:lnSpc>
              <a:buAutoNum type="arabicPeriod"/>
            </a:pPr>
            <a:r>
              <a:rPr lang="en-US" sz="3200" dirty="0" smtClean="0">
                <a:latin typeface="+mj-lt"/>
              </a:rPr>
              <a:t>A</a:t>
            </a:r>
            <a:r>
              <a:rPr lang="en-US" sz="3200" dirty="0">
                <a:latin typeface="+mj-lt"/>
              </a:rPr>
              <a:t>. </a:t>
            </a:r>
            <a:r>
              <a:rPr lang="en-US" sz="3200" dirty="0" smtClean="0">
                <a:latin typeface="+mj-lt"/>
              </a:rPr>
              <a:t>tr</a:t>
            </a:r>
            <a:r>
              <a:rPr lang="en-US" sz="3200" u="sng" dirty="0" smtClean="0">
                <a:latin typeface="+mj-lt"/>
              </a:rPr>
              <a:t>a</a:t>
            </a:r>
            <a:r>
              <a:rPr lang="en-US" sz="3200" dirty="0" smtClean="0">
                <a:latin typeface="+mj-lt"/>
              </a:rPr>
              <a:t>y			B</a:t>
            </a:r>
            <a:r>
              <a:rPr lang="en-US" sz="3200" dirty="0">
                <a:latin typeface="+mj-lt"/>
              </a:rPr>
              <a:t>. </a:t>
            </a:r>
            <a:r>
              <a:rPr lang="en-US" sz="3200" dirty="0" smtClean="0">
                <a:latin typeface="+mj-lt"/>
              </a:rPr>
              <a:t>d</a:t>
            </a:r>
            <a:r>
              <a:rPr lang="en-US" sz="3200" u="sng" dirty="0" smtClean="0">
                <a:latin typeface="+mj-lt"/>
              </a:rPr>
              <a:t>a</a:t>
            </a:r>
            <a:r>
              <a:rPr lang="en-US" sz="3200" dirty="0" smtClean="0">
                <a:latin typeface="+mj-lt"/>
              </a:rPr>
              <a:t>y		C</a:t>
            </a:r>
            <a:r>
              <a:rPr lang="en-US" sz="3200" dirty="0">
                <a:latin typeface="+mj-lt"/>
              </a:rPr>
              <a:t>. </a:t>
            </a:r>
            <a:r>
              <a:rPr lang="en-US" sz="3200" dirty="0" smtClean="0">
                <a:latin typeface="+mj-lt"/>
              </a:rPr>
              <a:t>b</a:t>
            </a:r>
            <a:r>
              <a:rPr lang="en-US" sz="3200" u="sng" dirty="0" smtClean="0">
                <a:latin typeface="+mj-lt"/>
              </a:rPr>
              <a:t>a</a:t>
            </a:r>
            <a:r>
              <a:rPr lang="en-US" sz="3200" dirty="0" smtClean="0">
                <a:latin typeface="+mj-lt"/>
              </a:rPr>
              <a:t>g		D</a:t>
            </a:r>
            <a:r>
              <a:rPr lang="en-US" sz="3200" dirty="0">
                <a:latin typeface="+mj-lt"/>
              </a:rPr>
              <a:t>. </a:t>
            </a:r>
            <a:r>
              <a:rPr lang="en-US" sz="3200" dirty="0" smtClean="0">
                <a:latin typeface="+mj-lt"/>
              </a:rPr>
              <a:t>c</a:t>
            </a:r>
            <a:r>
              <a:rPr lang="en-US" sz="3200" u="sng" dirty="0" smtClean="0">
                <a:latin typeface="+mj-lt"/>
              </a:rPr>
              <a:t>a</a:t>
            </a:r>
            <a:r>
              <a:rPr lang="en-US" sz="3200" dirty="0" smtClean="0">
                <a:latin typeface="+mj-lt"/>
              </a:rPr>
              <a:t>ke</a:t>
            </a:r>
          </a:p>
          <a:p>
            <a:pPr marL="514350" indent="-514350">
              <a:lnSpc>
                <a:spcPct val="200000"/>
              </a:lnSpc>
              <a:buAutoNum type="arabicPeriod"/>
            </a:pPr>
            <a:endParaRPr lang="en-US" sz="3200" dirty="0" smtClean="0">
              <a:latin typeface="+mj-lt"/>
            </a:endParaRPr>
          </a:p>
          <a:p>
            <a:pPr>
              <a:lnSpc>
                <a:spcPct val="200000"/>
              </a:lnSpc>
            </a:pPr>
            <a:r>
              <a:rPr lang="en-US" sz="3200" dirty="0" smtClean="0">
                <a:latin typeface="+mj-lt"/>
              </a:rPr>
              <a:t>2</a:t>
            </a:r>
            <a:r>
              <a:rPr lang="en-US" sz="3200" dirty="0">
                <a:latin typeface="+mj-lt"/>
              </a:rPr>
              <a:t>. A. </a:t>
            </a:r>
            <a:r>
              <a:rPr lang="en-US" sz="3200" dirty="0" smtClean="0">
                <a:latin typeface="+mj-lt"/>
              </a:rPr>
              <a:t>	son</a:t>
            </a:r>
            <a:r>
              <a:rPr lang="en-US" sz="3200" u="sng" dirty="0" smtClean="0">
                <a:latin typeface="+mj-lt"/>
              </a:rPr>
              <a:t>s</a:t>
            </a:r>
            <a:r>
              <a:rPr lang="en-US" sz="3200" dirty="0" smtClean="0">
                <a:latin typeface="+mj-lt"/>
              </a:rPr>
              <a:t>			B. art</a:t>
            </a:r>
            <a:r>
              <a:rPr lang="en-US" sz="3200" u="sng" dirty="0" smtClean="0">
                <a:latin typeface="+mj-lt"/>
              </a:rPr>
              <a:t>s</a:t>
            </a:r>
            <a:r>
              <a:rPr lang="en-US" sz="3200" dirty="0" smtClean="0">
                <a:latin typeface="+mj-lt"/>
              </a:rPr>
              <a:t>		C</a:t>
            </a:r>
            <a:r>
              <a:rPr lang="en-US" sz="3200" dirty="0">
                <a:latin typeface="+mj-lt"/>
              </a:rPr>
              <a:t>. </a:t>
            </a:r>
            <a:r>
              <a:rPr lang="en-US" sz="3200" dirty="0" smtClean="0">
                <a:latin typeface="+mj-lt"/>
              </a:rPr>
              <a:t>tip</a:t>
            </a:r>
            <a:r>
              <a:rPr lang="en-US" sz="3200" u="sng" dirty="0" smtClean="0">
                <a:latin typeface="+mj-lt"/>
              </a:rPr>
              <a:t>s</a:t>
            </a:r>
            <a:r>
              <a:rPr lang="en-US" sz="3200" dirty="0" smtClean="0">
                <a:latin typeface="+mj-lt"/>
              </a:rPr>
              <a:t>		D</a:t>
            </a:r>
            <a:r>
              <a:rPr lang="en-US" sz="3200" dirty="0">
                <a:latin typeface="+mj-lt"/>
              </a:rPr>
              <a:t>. </a:t>
            </a:r>
            <a:r>
              <a:rPr lang="en-US" sz="3200" dirty="0" smtClean="0">
                <a:latin typeface="+mj-lt"/>
              </a:rPr>
              <a:t>check</a:t>
            </a:r>
            <a:r>
              <a:rPr lang="en-US" sz="3200" u="sng" dirty="0" smtClean="0">
                <a:latin typeface="+mj-lt"/>
              </a:rPr>
              <a:t>s</a:t>
            </a:r>
          </a:p>
          <a:p>
            <a:pPr>
              <a:lnSpc>
                <a:spcPct val="200000"/>
              </a:lnSpc>
            </a:pPr>
            <a:endParaRPr lang="en-US" sz="3200" dirty="0" smtClean="0">
              <a:latin typeface="+mj-lt"/>
            </a:endParaRPr>
          </a:p>
          <a:p>
            <a:pPr>
              <a:lnSpc>
                <a:spcPct val="200000"/>
              </a:lnSpc>
            </a:pPr>
            <a:r>
              <a:rPr lang="en-US" sz="3200" dirty="0" smtClean="0">
                <a:latin typeface="+mj-lt"/>
              </a:rPr>
              <a:t>3</a:t>
            </a:r>
            <a:r>
              <a:rPr lang="en-US" sz="3200" dirty="0">
                <a:latin typeface="+mj-lt"/>
              </a:rPr>
              <a:t>. A. </a:t>
            </a:r>
            <a:r>
              <a:rPr lang="en-US" sz="3200" dirty="0" smtClean="0">
                <a:latin typeface="+mj-lt"/>
              </a:rPr>
              <a:t>sh</a:t>
            </a:r>
            <a:r>
              <a:rPr lang="en-US" sz="3200" u="sng" dirty="0" smtClean="0">
                <a:latin typeface="+mj-lt"/>
              </a:rPr>
              <a:t>i</a:t>
            </a:r>
            <a:r>
              <a:rPr lang="en-US" sz="3200" dirty="0" smtClean="0">
                <a:latin typeface="+mj-lt"/>
              </a:rPr>
              <a:t>rt			B. k</a:t>
            </a:r>
            <a:r>
              <a:rPr lang="en-US" sz="3200" u="sng" dirty="0" smtClean="0">
                <a:latin typeface="+mj-lt"/>
              </a:rPr>
              <a:t>i</a:t>
            </a:r>
            <a:r>
              <a:rPr lang="en-US" sz="3200" dirty="0" smtClean="0">
                <a:latin typeface="+mj-lt"/>
              </a:rPr>
              <a:t>nd		C</a:t>
            </a:r>
            <a:r>
              <a:rPr lang="en-US" sz="3200" dirty="0">
                <a:latin typeface="+mj-lt"/>
              </a:rPr>
              <a:t>. </a:t>
            </a:r>
            <a:r>
              <a:rPr lang="en-US" sz="3200" dirty="0" smtClean="0">
                <a:latin typeface="+mj-lt"/>
              </a:rPr>
              <a:t>t</a:t>
            </a:r>
            <a:r>
              <a:rPr lang="en-US" sz="3200" u="sng" dirty="0" smtClean="0">
                <a:latin typeface="+mj-lt"/>
              </a:rPr>
              <a:t>i</a:t>
            </a:r>
            <a:r>
              <a:rPr lang="en-US" sz="3200" dirty="0" smtClean="0">
                <a:latin typeface="+mj-lt"/>
              </a:rPr>
              <a:t>me		D</a:t>
            </a:r>
            <a:r>
              <a:rPr lang="en-US" sz="3200" dirty="0">
                <a:latin typeface="+mj-lt"/>
              </a:rPr>
              <a:t>. </a:t>
            </a:r>
            <a:r>
              <a:rPr lang="en-US" sz="3200" dirty="0" smtClean="0">
                <a:latin typeface="+mj-lt"/>
              </a:rPr>
              <a:t>ch</a:t>
            </a:r>
            <a:r>
              <a:rPr lang="en-US" sz="3200" u="sng" dirty="0" smtClean="0">
                <a:latin typeface="+mj-lt"/>
              </a:rPr>
              <a:t>i</a:t>
            </a:r>
            <a:r>
              <a:rPr lang="en-US" sz="3200" dirty="0" smtClean="0">
                <a:latin typeface="+mj-lt"/>
              </a:rPr>
              <a:t>ld</a:t>
            </a:r>
            <a:endParaRPr lang="en-US" sz="3200" u="sng" dirty="0" smtClean="0">
              <a:latin typeface="+mj-lt"/>
            </a:endParaRPr>
          </a:p>
          <a:p>
            <a:pPr>
              <a:lnSpc>
                <a:spcPct val="150000"/>
              </a:lnSpc>
            </a:pPr>
            <a:r>
              <a:rPr lang="en-US" sz="3200" dirty="0">
                <a:latin typeface="+mj-lt"/>
              </a:rPr>
              <a:t/>
            </a:r>
            <a:br>
              <a:rPr lang="en-US" sz="3200" dirty="0">
                <a:latin typeface="+mj-lt"/>
              </a:rPr>
            </a:br>
            <a:endParaRPr lang="en-US" sz="3200" dirty="0">
              <a:latin typeface="+mj-lt"/>
            </a:endParaRPr>
          </a:p>
        </p:txBody>
      </p:sp>
      <p:sp>
        <p:nvSpPr>
          <p:cNvPr id="4" name="Rectangle 3"/>
          <p:cNvSpPr/>
          <p:nvPr/>
        </p:nvSpPr>
        <p:spPr>
          <a:xfrm>
            <a:off x="0" y="238114"/>
            <a:ext cx="3141501" cy="707886"/>
          </a:xfrm>
          <a:prstGeom prst="rect">
            <a:avLst/>
          </a:prstGeom>
        </p:spPr>
        <p:txBody>
          <a:bodyPr wrap="none">
            <a:spAutoFit/>
          </a:bodyPr>
          <a:lstStyle/>
          <a:p>
            <a:r>
              <a:rPr lang="en-US" sz="4000" b="1" dirty="0">
                <a:solidFill>
                  <a:srgbClr val="FF0000"/>
                </a:solidFill>
                <a:ea typeface="Times New Roman" panose="02020603050405020304" pitchFamily="18" charset="0"/>
              </a:rPr>
              <a:t>Work </a:t>
            </a:r>
            <a:r>
              <a:rPr lang="en-US" sz="4000" b="1">
                <a:solidFill>
                  <a:srgbClr val="FF0000"/>
                </a:solidFill>
                <a:ea typeface="Times New Roman" panose="02020603050405020304" pitchFamily="18" charset="0"/>
              </a:rPr>
              <a:t>in </a:t>
            </a:r>
            <a:r>
              <a:rPr lang="en-US" sz="4000" b="1" smtClean="0">
                <a:solidFill>
                  <a:srgbClr val="FF0000"/>
                </a:solidFill>
                <a:ea typeface="Times New Roman" panose="02020603050405020304" pitchFamily="18" charset="0"/>
              </a:rPr>
              <a:t>pairs.</a:t>
            </a:r>
            <a:endParaRPr lang="en-US" sz="4000" b="1" dirty="0">
              <a:solidFill>
                <a:srgbClr val="FF0000"/>
              </a:solidFill>
            </a:endParaRPr>
          </a:p>
        </p:txBody>
      </p:sp>
      <p:pic>
        <p:nvPicPr>
          <p:cNvPr id="6" name="Picture 5"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6" y="783642"/>
            <a:ext cx="896077" cy="571529"/>
          </a:xfrm>
          <a:prstGeom prst="rect">
            <a:avLst/>
          </a:prstGeom>
          <a:noFill/>
          <a:extLst>
            <a:ext uri="{909E8E84-426E-40DD-AFC4-6F175D3DCCD1}">
              <a14:hiddenFill xmlns:a14="http://schemas.microsoft.com/office/drawing/2010/main">
                <a:solidFill>
                  <a:srgbClr val="FFFFFF"/>
                </a:solidFill>
              </a14:hiddenFill>
            </a:ext>
          </a:extLst>
        </p:spPr>
      </p:pic>
      <p:sp>
        <p:nvSpPr>
          <p:cNvPr id="10" name="Oval 9"/>
          <p:cNvSpPr/>
          <p:nvPr/>
        </p:nvSpPr>
        <p:spPr>
          <a:xfrm>
            <a:off x="6503569" y="1389880"/>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528602" y="3336317"/>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136666" y="343361"/>
            <a:ext cx="12055117" cy="1077218"/>
          </a:xfrm>
          <a:prstGeom prst="rect">
            <a:avLst/>
          </a:prstGeom>
          <a:noFill/>
        </p:spPr>
        <p:txBody>
          <a:bodyPr wrap="square" rtlCol="0">
            <a:spAutoFit/>
          </a:bodyPr>
          <a:lstStyle/>
          <a:p>
            <a:r>
              <a:rPr lang="en-US" sz="3200">
                <a:solidFill>
                  <a:srgbClr val="0070C0"/>
                </a:solidFill>
              </a:rPr>
              <a:t>Choose the word whose underlined part is </a:t>
            </a:r>
            <a:endParaRPr lang="en-US" sz="3200" smtClean="0">
              <a:solidFill>
                <a:srgbClr val="0070C0"/>
              </a:solidFill>
            </a:endParaRPr>
          </a:p>
          <a:p>
            <a:r>
              <a:rPr lang="en-US" sz="3200" smtClean="0">
                <a:solidFill>
                  <a:srgbClr val="0070C0"/>
                </a:solidFill>
              </a:rPr>
              <a:t>pronounced </a:t>
            </a:r>
            <a:r>
              <a:rPr lang="en-US" sz="3200">
                <a:solidFill>
                  <a:srgbClr val="0070C0"/>
                </a:solidFill>
              </a:rPr>
              <a:t>differently from that of the other words.</a:t>
            </a:r>
          </a:p>
        </p:txBody>
      </p:sp>
      <p:sp>
        <p:nvSpPr>
          <p:cNvPr id="14" name="Oval 13"/>
          <p:cNvSpPr/>
          <p:nvPr/>
        </p:nvSpPr>
        <p:spPr>
          <a:xfrm>
            <a:off x="532470" y="5317463"/>
            <a:ext cx="480098" cy="58257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022515" y="1733778"/>
            <a:ext cx="2216246" cy="754694"/>
          </a:xfrm>
          <a:prstGeom prst="rect">
            <a:avLst/>
          </a:prstGeom>
        </p:spPr>
        <p:txBody>
          <a:bodyPr wrap="square">
            <a:spAutoFit/>
          </a:bodyPr>
          <a:lstStyle/>
          <a:p>
            <a:pPr>
              <a:lnSpc>
                <a:spcPct val="150000"/>
              </a:lnSpc>
            </a:pPr>
            <a:r>
              <a:rPr lang="en-US" sz="3200" dirty="0" smtClean="0">
                <a:solidFill>
                  <a:srgbClr val="FF0000"/>
                </a:solidFill>
                <a:latin typeface="+mj-lt"/>
              </a:rPr>
              <a:t>/</a:t>
            </a:r>
            <a:r>
              <a:rPr lang="en-US" sz="3200" dirty="0" err="1" smtClean="0">
                <a:solidFill>
                  <a:srgbClr val="FF0000"/>
                </a:solidFill>
              </a:rPr>
              <a:t>tre</a:t>
            </a:r>
            <a:r>
              <a:rPr lang="en-US" sz="3200" dirty="0" err="1">
                <a:solidFill>
                  <a:srgbClr val="FF0000"/>
                </a:solidFill>
              </a:rPr>
              <a:t>ɪ</a:t>
            </a:r>
            <a:r>
              <a:rPr lang="en-US" sz="3200" dirty="0" smtClean="0">
                <a:solidFill>
                  <a:srgbClr val="FF0000"/>
                </a:solidFill>
                <a:latin typeface="+mj-lt"/>
              </a:rPr>
              <a:t>/</a:t>
            </a:r>
            <a:endParaRPr lang="en-US" sz="3200" dirty="0">
              <a:solidFill>
                <a:srgbClr val="FF0000"/>
              </a:solidFill>
              <a:latin typeface="+mj-lt"/>
            </a:endParaRPr>
          </a:p>
        </p:txBody>
      </p:sp>
      <p:sp>
        <p:nvSpPr>
          <p:cNvPr id="31" name="Rectangle 30"/>
          <p:cNvSpPr/>
          <p:nvPr/>
        </p:nvSpPr>
        <p:spPr>
          <a:xfrm>
            <a:off x="3926214" y="1843845"/>
            <a:ext cx="2216246" cy="754694"/>
          </a:xfrm>
          <a:prstGeom prst="rect">
            <a:avLst/>
          </a:prstGeom>
        </p:spPr>
        <p:txBody>
          <a:bodyPr wrap="square">
            <a:spAutoFit/>
          </a:bodyPr>
          <a:lstStyle/>
          <a:p>
            <a:pPr>
              <a:lnSpc>
                <a:spcPct val="150000"/>
              </a:lnSpc>
            </a:pPr>
            <a:r>
              <a:rPr lang="en-US" sz="3200" dirty="0" smtClean="0">
                <a:solidFill>
                  <a:srgbClr val="FF0000"/>
                </a:solidFill>
                <a:latin typeface="+mj-lt"/>
              </a:rPr>
              <a:t>/</a:t>
            </a:r>
            <a:r>
              <a:rPr lang="en-US" sz="3200" dirty="0" err="1" smtClean="0">
                <a:solidFill>
                  <a:srgbClr val="FF0000"/>
                </a:solidFill>
                <a:latin typeface="+mj-lt"/>
              </a:rPr>
              <a:t>de</a:t>
            </a:r>
            <a:r>
              <a:rPr lang="en-US" sz="3200" dirty="0" err="1">
                <a:solidFill>
                  <a:srgbClr val="FF0000"/>
                </a:solidFill>
              </a:rPr>
              <a:t>ɪ</a:t>
            </a:r>
            <a:r>
              <a:rPr lang="en-US" sz="3200" dirty="0" smtClean="0">
                <a:solidFill>
                  <a:srgbClr val="FF0000"/>
                </a:solidFill>
                <a:latin typeface="+mj-lt"/>
              </a:rPr>
              <a:t>/</a:t>
            </a:r>
            <a:endParaRPr lang="en-US" sz="3200" dirty="0">
              <a:solidFill>
                <a:srgbClr val="FF0000"/>
              </a:solidFill>
              <a:latin typeface="+mj-lt"/>
            </a:endParaRPr>
          </a:p>
        </p:txBody>
      </p:sp>
      <p:sp>
        <p:nvSpPr>
          <p:cNvPr id="32" name="Rectangle 31"/>
          <p:cNvSpPr/>
          <p:nvPr/>
        </p:nvSpPr>
        <p:spPr>
          <a:xfrm>
            <a:off x="6459295" y="1873736"/>
            <a:ext cx="2216246" cy="754694"/>
          </a:xfrm>
          <a:prstGeom prst="rect">
            <a:avLst/>
          </a:prstGeom>
        </p:spPr>
        <p:txBody>
          <a:bodyPr wrap="square">
            <a:spAutoFit/>
          </a:bodyPr>
          <a:lstStyle/>
          <a:p>
            <a:pPr>
              <a:lnSpc>
                <a:spcPct val="150000"/>
              </a:lnSpc>
            </a:pPr>
            <a:r>
              <a:rPr lang="en-US" sz="3200">
                <a:solidFill>
                  <a:srgbClr val="FF0000"/>
                </a:solidFill>
                <a:latin typeface="+mj-lt"/>
              </a:rPr>
              <a:t>/bæɡ/</a:t>
            </a:r>
          </a:p>
        </p:txBody>
      </p:sp>
      <p:sp>
        <p:nvSpPr>
          <p:cNvPr id="33" name="Rectangle 32"/>
          <p:cNvSpPr/>
          <p:nvPr/>
        </p:nvSpPr>
        <p:spPr>
          <a:xfrm>
            <a:off x="9556904" y="1846575"/>
            <a:ext cx="2216246" cy="754694"/>
          </a:xfrm>
          <a:prstGeom prst="rect">
            <a:avLst/>
          </a:prstGeom>
        </p:spPr>
        <p:txBody>
          <a:bodyPr wrap="square">
            <a:spAutoFit/>
          </a:bodyPr>
          <a:lstStyle/>
          <a:p>
            <a:pPr>
              <a:lnSpc>
                <a:spcPct val="150000"/>
              </a:lnSpc>
            </a:pPr>
            <a:r>
              <a:rPr lang="en-US" sz="3200" dirty="0" smtClean="0">
                <a:solidFill>
                  <a:srgbClr val="FF0000"/>
                </a:solidFill>
                <a:latin typeface="+mj-lt"/>
              </a:rPr>
              <a:t>/</a:t>
            </a:r>
            <a:r>
              <a:rPr lang="en-US" sz="3200" dirty="0" err="1" smtClean="0">
                <a:solidFill>
                  <a:srgbClr val="FF0000"/>
                </a:solidFill>
                <a:latin typeface="+mj-lt"/>
              </a:rPr>
              <a:t>ke</a:t>
            </a:r>
            <a:r>
              <a:rPr lang="en-US" sz="3200" dirty="0" err="1">
                <a:solidFill>
                  <a:srgbClr val="FF0000"/>
                </a:solidFill>
              </a:rPr>
              <a:t>ɪ</a:t>
            </a:r>
            <a:r>
              <a:rPr lang="en-US" sz="3200" dirty="0" err="1" smtClean="0">
                <a:solidFill>
                  <a:srgbClr val="FF0000"/>
                </a:solidFill>
                <a:latin typeface="+mj-lt"/>
              </a:rPr>
              <a:t>k</a:t>
            </a:r>
            <a:r>
              <a:rPr lang="en-US" sz="3200" dirty="0" smtClean="0">
                <a:solidFill>
                  <a:srgbClr val="FF0000"/>
                </a:solidFill>
                <a:latin typeface="+mj-lt"/>
              </a:rPr>
              <a:t>/</a:t>
            </a:r>
            <a:endParaRPr lang="en-US" sz="3200" dirty="0">
              <a:solidFill>
                <a:srgbClr val="FF0000"/>
              </a:solidFill>
              <a:latin typeface="+mj-lt"/>
            </a:endParaRPr>
          </a:p>
        </p:txBody>
      </p:sp>
      <p:sp>
        <p:nvSpPr>
          <p:cNvPr id="34" name="Rectangle 33"/>
          <p:cNvSpPr/>
          <p:nvPr/>
        </p:nvSpPr>
        <p:spPr>
          <a:xfrm>
            <a:off x="555983" y="3732184"/>
            <a:ext cx="2216246" cy="754694"/>
          </a:xfrm>
          <a:prstGeom prst="rect">
            <a:avLst/>
          </a:prstGeom>
        </p:spPr>
        <p:txBody>
          <a:bodyPr wrap="square">
            <a:spAutoFit/>
          </a:bodyPr>
          <a:lstStyle/>
          <a:p>
            <a:pPr>
              <a:lnSpc>
                <a:spcPct val="150000"/>
              </a:lnSpc>
            </a:pPr>
            <a:r>
              <a:rPr lang="en-US" sz="3200">
                <a:solidFill>
                  <a:srgbClr val="FF0000"/>
                </a:solidFill>
                <a:latin typeface="+mj-lt"/>
              </a:rPr>
              <a:t>/</a:t>
            </a:r>
            <a:r>
              <a:rPr lang="en-US" sz="3200" smtClean="0">
                <a:solidFill>
                  <a:srgbClr val="FF0000"/>
                </a:solidFill>
                <a:latin typeface="+mj-lt"/>
              </a:rPr>
              <a:t>sʌnz/</a:t>
            </a:r>
            <a:endParaRPr lang="en-US" sz="3200">
              <a:solidFill>
                <a:srgbClr val="FF0000"/>
              </a:solidFill>
              <a:latin typeface="+mj-lt"/>
            </a:endParaRPr>
          </a:p>
        </p:txBody>
      </p:sp>
      <p:sp>
        <p:nvSpPr>
          <p:cNvPr id="35" name="Rectangle 34"/>
          <p:cNvSpPr/>
          <p:nvPr/>
        </p:nvSpPr>
        <p:spPr>
          <a:xfrm>
            <a:off x="4002692" y="3776499"/>
            <a:ext cx="2216246" cy="754694"/>
          </a:xfrm>
          <a:prstGeom prst="rect">
            <a:avLst/>
          </a:prstGeom>
        </p:spPr>
        <p:txBody>
          <a:bodyPr wrap="square">
            <a:spAutoFit/>
          </a:bodyPr>
          <a:lstStyle/>
          <a:p>
            <a:pPr>
              <a:lnSpc>
                <a:spcPct val="150000"/>
              </a:lnSpc>
            </a:pPr>
            <a:r>
              <a:rPr lang="en-US" sz="3200">
                <a:solidFill>
                  <a:srgbClr val="FF0000"/>
                </a:solidFill>
                <a:latin typeface="+mj-lt"/>
              </a:rPr>
              <a:t>/ɑrts/</a:t>
            </a:r>
          </a:p>
        </p:txBody>
      </p:sp>
      <p:sp>
        <p:nvSpPr>
          <p:cNvPr id="36" name="Rectangle 35"/>
          <p:cNvSpPr/>
          <p:nvPr/>
        </p:nvSpPr>
        <p:spPr>
          <a:xfrm>
            <a:off x="6654375" y="3732184"/>
            <a:ext cx="2216246" cy="754694"/>
          </a:xfrm>
          <a:prstGeom prst="rect">
            <a:avLst/>
          </a:prstGeom>
        </p:spPr>
        <p:txBody>
          <a:bodyPr wrap="square">
            <a:spAutoFit/>
          </a:bodyPr>
          <a:lstStyle/>
          <a:p>
            <a:pPr>
              <a:lnSpc>
                <a:spcPct val="150000"/>
              </a:lnSpc>
            </a:pPr>
            <a:r>
              <a:rPr lang="en-US" sz="3200">
                <a:solidFill>
                  <a:srgbClr val="FF0000"/>
                </a:solidFill>
                <a:latin typeface="+mj-lt"/>
              </a:rPr>
              <a:t>/</a:t>
            </a:r>
            <a:r>
              <a:rPr lang="en-US" sz="3200" smtClean="0">
                <a:solidFill>
                  <a:srgbClr val="FF0000"/>
                </a:solidFill>
                <a:latin typeface="+mj-lt"/>
              </a:rPr>
              <a:t>tɪps/</a:t>
            </a:r>
            <a:endParaRPr lang="en-US" sz="3200">
              <a:solidFill>
                <a:srgbClr val="FF0000"/>
              </a:solidFill>
              <a:latin typeface="+mj-lt"/>
            </a:endParaRPr>
          </a:p>
        </p:txBody>
      </p:sp>
      <p:sp>
        <p:nvSpPr>
          <p:cNvPr id="37" name="Rectangle 36"/>
          <p:cNvSpPr/>
          <p:nvPr/>
        </p:nvSpPr>
        <p:spPr>
          <a:xfrm>
            <a:off x="9540317" y="3776499"/>
            <a:ext cx="2216246" cy="754694"/>
          </a:xfrm>
          <a:prstGeom prst="rect">
            <a:avLst/>
          </a:prstGeom>
        </p:spPr>
        <p:txBody>
          <a:bodyPr wrap="square">
            <a:spAutoFit/>
          </a:bodyPr>
          <a:lstStyle/>
          <a:p>
            <a:pPr>
              <a:lnSpc>
                <a:spcPct val="150000"/>
              </a:lnSpc>
            </a:pPr>
            <a:r>
              <a:rPr lang="en-US" sz="3200">
                <a:solidFill>
                  <a:srgbClr val="FF0000"/>
                </a:solidFill>
                <a:latin typeface="+mj-lt"/>
              </a:rPr>
              <a:t>/</a:t>
            </a:r>
            <a:r>
              <a:rPr lang="en-US" sz="3200" smtClean="0">
                <a:solidFill>
                  <a:srgbClr val="FF0000"/>
                </a:solidFill>
                <a:latin typeface="+mj-lt"/>
              </a:rPr>
              <a:t>tʃeks/</a:t>
            </a:r>
            <a:endParaRPr lang="en-US" sz="3200">
              <a:solidFill>
                <a:srgbClr val="FF0000"/>
              </a:solidFill>
              <a:latin typeface="+mj-lt"/>
            </a:endParaRPr>
          </a:p>
        </p:txBody>
      </p:sp>
      <p:sp>
        <p:nvSpPr>
          <p:cNvPr id="38" name="Rectangle 37"/>
          <p:cNvSpPr/>
          <p:nvPr/>
        </p:nvSpPr>
        <p:spPr>
          <a:xfrm>
            <a:off x="900324" y="5683337"/>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ʃɜːt</a:t>
            </a:r>
            <a:r>
              <a:rPr lang="en-US" sz="3200" dirty="0">
                <a:solidFill>
                  <a:srgbClr val="FF0000"/>
                </a:solidFill>
                <a:latin typeface="+mj-lt"/>
              </a:rPr>
              <a:t>/</a:t>
            </a:r>
          </a:p>
        </p:txBody>
      </p:sp>
      <p:sp>
        <p:nvSpPr>
          <p:cNvPr id="39" name="Rectangle 38"/>
          <p:cNvSpPr/>
          <p:nvPr/>
        </p:nvSpPr>
        <p:spPr>
          <a:xfrm>
            <a:off x="3948195" y="5709153"/>
            <a:ext cx="2216246"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kaɪnd</a:t>
            </a:r>
            <a:r>
              <a:rPr lang="en-US" sz="3200" dirty="0">
                <a:solidFill>
                  <a:srgbClr val="FF0000"/>
                </a:solidFill>
                <a:latin typeface="+mj-lt"/>
              </a:rPr>
              <a:t>/</a:t>
            </a:r>
          </a:p>
        </p:txBody>
      </p:sp>
      <p:sp>
        <p:nvSpPr>
          <p:cNvPr id="40" name="Rectangle 39"/>
          <p:cNvSpPr/>
          <p:nvPr/>
        </p:nvSpPr>
        <p:spPr>
          <a:xfrm>
            <a:off x="6885489" y="5659770"/>
            <a:ext cx="1513725" cy="754694"/>
          </a:xfrm>
          <a:prstGeom prst="rect">
            <a:avLst/>
          </a:prstGeom>
        </p:spPr>
        <p:txBody>
          <a:bodyPr wrap="square">
            <a:spAutoFit/>
          </a:bodyPr>
          <a:lstStyle/>
          <a:p>
            <a:pPr>
              <a:lnSpc>
                <a:spcPct val="150000"/>
              </a:lnSpc>
            </a:pPr>
            <a:r>
              <a:rPr lang="en-US" sz="3200" dirty="0">
                <a:solidFill>
                  <a:srgbClr val="FF0000"/>
                </a:solidFill>
                <a:latin typeface="+mj-lt"/>
              </a:rPr>
              <a:t>/</a:t>
            </a:r>
            <a:r>
              <a:rPr lang="en-US" sz="3200" dirty="0" err="1">
                <a:solidFill>
                  <a:srgbClr val="FF0000"/>
                </a:solidFill>
                <a:latin typeface="+mj-lt"/>
              </a:rPr>
              <a:t>taɪm</a:t>
            </a:r>
            <a:r>
              <a:rPr lang="en-US" sz="3200" dirty="0">
                <a:solidFill>
                  <a:srgbClr val="FF0000"/>
                </a:solidFill>
                <a:latin typeface="+mj-lt"/>
              </a:rPr>
              <a:t>/</a:t>
            </a:r>
          </a:p>
        </p:txBody>
      </p:sp>
      <p:sp>
        <p:nvSpPr>
          <p:cNvPr id="41" name="Rectangle 40"/>
          <p:cNvSpPr/>
          <p:nvPr/>
        </p:nvSpPr>
        <p:spPr>
          <a:xfrm>
            <a:off x="9540317" y="5653031"/>
            <a:ext cx="2216246" cy="754694"/>
          </a:xfrm>
          <a:prstGeom prst="rect">
            <a:avLst/>
          </a:prstGeom>
        </p:spPr>
        <p:txBody>
          <a:bodyPr wrap="square">
            <a:spAutoFit/>
          </a:bodyPr>
          <a:lstStyle/>
          <a:p>
            <a:pPr>
              <a:lnSpc>
                <a:spcPct val="150000"/>
              </a:lnSpc>
            </a:pPr>
            <a:r>
              <a:rPr lang="en-US" sz="3200">
                <a:solidFill>
                  <a:srgbClr val="FF0000"/>
                </a:solidFill>
                <a:latin typeface="+mj-lt"/>
              </a:rPr>
              <a:t>/tʃaɪld/</a:t>
            </a:r>
          </a:p>
        </p:txBody>
      </p:sp>
    </p:spTree>
    <p:extLst>
      <p:ext uri="{BB962C8B-B14F-4D97-AF65-F5344CB8AC3E}">
        <p14:creationId xmlns:p14="http://schemas.microsoft.com/office/powerpoint/2010/main" val="3431005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down)">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fade">
                                      <p:cBhvr>
                                        <p:cTn id="30" dur="500"/>
                                        <p:tgtEl>
                                          <p:spTgt spid="3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childTnLst>
                                </p:cTn>
                              </p:par>
                              <p:par>
                                <p:cTn id="42" presetID="6" presetClass="entr" presetSubtype="16" fill="hold" grpId="0"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circle(in)">
                                      <p:cBhvr>
                                        <p:cTn id="44" dur="2000"/>
                                        <p:tgtEl>
                                          <p:spTgt spid="38"/>
                                        </p:tgtEl>
                                      </p:cBhvr>
                                    </p:animEffect>
                                  </p:childTnLst>
                                </p:cTn>
                              </p:par>
                              <p:par>
                                <p:cTn id="45" presetID="6" presetClass="entr" presetSubtype="16"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circle(in)">
                                      <p:cBhvr>
                                        <p:cTn id="47" dur="2000"/>
                                        <p:tgtEl>
                                          <p:spTgt spid="39"/>
                                        </p:tgtEl>
                                      </p:cBhvr>
                                    </p:animEffect>
                                  </p:childTnLst>
                                </p:cTn>
                              </p:par>
                              <p:par>
                                <p:cTn id="48" presetID="6" presetClass="entr" presetSubtype="16"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circle(in)">
                                      <p:cBhvr>
                                        <p:cTn id="50" dur="2000"/>
                                        <p:tgtEl>
                                          <p:spTgt spid="40"/>
                                        </p:tgtEl>
                                      </p:cBhvr>
                                    </p:animEffect>
                                  </p:childTnLst>
                                </p:cTn>
                              </p:par>
                              <p:par>
                                <p:cTn id="51" presetID="6" presetClass="entr" presetSubtype="16"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circle(in)">
                                      <p:cBhvr>
                                        <p:cTn id="53"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4" grpId="0" animBg="1"/>
      <p:bldP spid="30" grpId="0"/>
      <p:bldP spid="31" grpId="0"/>
      <p:bldP spid="32" grpId="0"/>
      <p:bldP spid="33" grpId="0"/>
      <p:bldP spid="34" grpId="0"/>
      <p:bldP spid="35" grpId="0"/>
      <p:bldP spid="36" grpId="0"/>
      <p:bldP spid="37" grpId="0"/>
      <p:bldP spid="38" grpId="0"/>
      <p:bldP spid="39" grpId="0"/>
      <p:bldP spid="40" grpId="0"/>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2961" y="409257"/>
            <a:ext cx="11878147" cy="600164"/>
          </a:xfrm>
          <a:prstGeom prst="rect">
            <a:avLst/>
          </a:prstGeom>
        </p:spPr>
        <p:txBody>
          <a:bodyPr wrap="square">
            <a:spAutoFit/>
          </a:bodyPr>
          <a:lstStyle/>
          <a:p>
            <a:r>
              <a:rPr lang="en-US" sz="3300" b="1" dirty="0">
                <a:solidFill>
                  <a:srgbClr val="0070C0"/>
                </a:solidFill>
                <a:ea typeface="Times New Roman" panose="02020603050405020304" pitchFamily="18" charset="0"/>
              </a:rPr>
              <a:t>Work in </a:t>
            </a:r>
            <a:r>
              <a:rPr lang="en-US" sz="3300" b="1" dirty="0" smtClean="0">
                <a:solidFill>
                  <a:srgbClr val="0070C0"/>
                </a:solidFill>
                <a:ea typeface="Times New Roman" panose="02020603050405020304" pitchFamily="18" charset="0"/>
              </a:rPr>
              <a:t>pairs, matching the events to the appropriate activities.</a:t>
            </a:r>
            <a:endParaRPr lang="en-US" sz="3300" b="1" dirty="0">
              <a:solidFill>
                <a:srgbClr val="0070C0"/>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3752207236"/>
              </p:ext>
            </p:extLst>
          </p:nvPr>
        </p:nvGraphicFramePr>
        <p:xfrm>
          <a:off x="1195057" y="1283781"/>
          <a:ext cx="9526258" cy="5120640"/>
        </p:xfrm>
        <a:graphic>
          <a:graphicData uri="http://schemas.openxmlformats.org/drawingml/2006/table">
            <a:tbl>
              <a:tblPr firstRow="1" bandRow="1">
                <a:tableStyleId>{5C22544A-7EE6-4342-B048-85BDC9FD1C3A}</a:tableStyleId>
              </a:tblPr>
              <a:tblGrid>
                <a:gridCol w="4763129">
                  <a:extLst>
                    <a:ext uri="{9D8B030D-6E8A-4147-A177-3AD203B41FA5}">
                      <a16:colId xmlns:a16="http://schemas.microsoft.com/office/drawing/2014/main" val="20000"/>
                    </a:ext>
                  </a:extLst>
                </a:gridCol>
                <a:gridCol w="4763129">
                  <a:extLst>
                    <a:ext uri="{9D8B030D-6E8A-4147-A177-3AD203B41FA5}">
                      <a16:colId xmlns:a16="http://schemas.microsoft.com/office/drawing/2014/main" val="20001"/>
                    </a:ext>
                  </a:extLst>
                </a:gridCol>
              </a:tblGrid>
              <a:tr h="553551">
                <a:tc>
                  <a:txBody>
                    <a:bodyPr/>
                    <a:lstStyle/>
                    <a:p>
                      <a:pPr algn="ctr"/>
                      <a:r>
                        <a:rPr lang="en-US" sz="3600" dirty="0" smtClean="0">
                          <a:solidFill>
                            <a:schemeClr val="bg1"/>
                          </a:solidFill>
                        </a:rPr>
                        <a:t>Events </a:t>
                      </a:r>
                      <a:endParaRPr lang="en-US" sz="3600" dirty="0">
                        <a:solidFill>
                          <a:schemeClr val="bg1"/>
                        </a:solidFill>
                      </a:endParaRPr>
                    </a:p>
                  </a:txBody>
                  <a:tcPr/>
                </a:tc>
                <a:tc>
                  <a:txBody>
                    <a:bodyPr/>
                    <a:lstStyle/>
                    <a:p>
                      <a:pPr algn="ctr"/>
                      <a:r>
                        <a:rPr lang="en-US" sz="3600" dirty="0" smtClean="0">
                          <a:solidFill>
                            <a:schemeClr val="bg1"/>
                          </a:solidFill>
                        </a:rPr>
                        <a:t>Activities</a:t>
                      </a:r>
                      <a:r>
                        <a:rPr lang="en-US" sz="3600" dirty="0" smtClean="0">
                          <a:solidFill>
                            <a:srgbClr val="FF0000"/>
                          </a:solidFill>
                        </a:rPr>
                        <a:t> </a:t>
                      </a:r>
                      <a:endParaRPr lang="en-US" sz="3600" dirty="0">
                        <a:solidFill>
                          <a:srgbClr val="FF0000"/>
                        </a:solidFill>
                      </a:endParaRPr>
                    </a:p>
                  </a:txBody>
                  <a:tcPr/>
                </a:tc>
                <a:extLst>
                  <a:ext uri="{0D108BD9-81ED-4DB2-BD59-A6C34878D82A}">
                    <a16:rowId xmlns:a16="http://schemas.microsoft.com/office/drawing/2014/main" val="10000"/>
                  </a:ext>
                </a:extLst>
              </a:tr>
              <a:tr h="553551">
                <a:tc>
                  <a:txBody>
                    <a:bodyPr/>
                    <a:lstStyle/>
                    <a:p>
                      <a:r>
                        <a:rPr lang="en-US" sz="3600" dirty="0" smtClean="0"/>
                        <a:t>Car wash </a:t>
                      </a:r>
                      <a:endParaRPr lang="en-US" sz="3600" dirty="0"/>
                    </a:p>
                  </a:txBody>
                  <a:tcPr/>
                </a:tc>
                <a:tc>
                  <a:txBody>
                    <a:bodyPr/>
                    <a:lstStyle/>
                    <a:p>
                      <a:r>
                        <a:rPr lang="en-US" sz="3600" dirty="0" smtClean="0"/>
                        <a:t>Sell paintings</a:t>
                      </a:r>
                      <a:endParaRPr lang="en-US" sz="3600" dirty="0"/>
                    </a:p>
                  </a:txBody>
                  <a:tcPr/>
                </a:tc>
                <a:extLst>
                  <a:ext uri="{0D108BD9-81ED-4DB2-BD59-A6C34878D82A}">
                    <a16:rowId xmlns:a16="http://schemas.microsoft.com/office/drawing/2014/main" val="10001"/>
                  </a:ext>
                </a:extLst>
              </a:tr>
              <a:tr h="553551">
                <a:tc>
                  <a:txBody>
                    <a:bodyPr/>
                    <a:lstStyle/>
                    <a:p>
                      <a:r>
                        <a:rPr lang="en-US" sz="3600" dirty="0" smtClean="0"/>
                        <a:t>Fun run </a:t>
                      </a:r>
                      <a:endParaRPr lang="en-US" sz="3600" dirty="0"/>
                    </a:p>
                  </a:txBody>
                  <a:tcPr/>
                </a:tc>
                <a:tc>
                  <a:txBody>
                    <a:bodyPr/>
                    <a:lstStyle/>
                    <a:p>
                      <a:r>
                        <a:rPr lang="en-US" sz="3600" dirty="0" smtClean="0"/>
                        <a:t>Make</a:t>
                      </a:r>
                      <a:r>
                        <a:rPr lang="en-US" sz="3600" baseline="0" dirty="0" smtClean="0"/>
                        <a:t> cupcakes</a:t>
                      </a:r>
                      <a:endParaRPr lang="en-US" sz="3600" dirty="0"/>
                    </a:p>
                  </a:txBody>
                  <a:tcPr/>
                </a:tc>
                <a:extLst>
                  <a:ext uri="{0D108BD9-81ED-4DB2-BD59-A6C34878D82A}">
                    <a16:rowId xmlns:a16="http://schemas.microsoft.com/office/drawing/2014/main" val="10002"/>
                  </a:ext>
                </a:extLst>
              </a:tr>
              <a:tr h="553551">
                <a:tc>
                  <a:txBody>
                    <a:bodyPr/>
                    <a:lstStyle/>
                    <a:p>
                      <a:r>
                        <a:rPr lang="en-US" sz="3600" dirty="0" smtClean="0"/>
                        <a:t>Bake sale </a:t>
                      </a:r>
                      <a:endParaRPr lang="en-US" sz="3600" dirty="0"/>
                    </a:p>
                  </a:txBody>
                  <a:tcPr/>
                </a:tc>
                <a:tc>
                  <a:txBody>
                    <a:bodyPr/>
                    <a:lstStyle/>
                    <a:p>
                      <a:r>
                        <a:rPr lang="en-US" sz="3600" dirty="0" smtClean="0"/>
                        <a:t>Sell comics</a:t>
                      </a:r>
                      <a:endParaRPr lang="en-US" sz="3600" dirty="0"/>
                    </a:p>
                  </a:txBody>
                  <a:tcPr/>
                </a:tc>
                <a:extLst>
                  <a:ext uri="{0D108BD9-81ED-4DB2-BD59-A6C34878D82A}">
                    <a16:rowId xmlns:a16="http://schemas.microsoft.com/office/drawing/2014/main" val="10003"/>
                  </a:ext>
                </a:extLst>
              </a:tr>
              <a:tr h="553551">
                <a:tc>
                  <a:txBody>
                    <a:bodyPr/>
                    <a:lstStyle/>
                    <a:p>
                      <a:r>
                        <a:rPr lang="en-US" sz="3600" dirty="0" smtClean="0"/>
                        <a:t>Craft fair</a:t>
                      </a:r>
                      <a:endParaRPr lang="en-US" sz="3600" dirty="0"/>
                    </a:p>
                  </a:txBody>
                  <a:tcPr/>
                </a:tc>
                <a:tc>
                  <a:txBody>
                    <a:bodyPr/>
                    <a:lstStyle/>
                    <a:p>
                      <a:r>
                        <a:rPr lang="en-US" sz="3600" dirty="0" smtClean="0"/>
                        <a:t>Wash cars</a:t>
                      </a:r>
                      <a:endParaRPr lang="en-US" sz="3600" dirty="0"/>
                    </a:p>
                  </a:txBody>
                  <a:tcPr/>
                </a:tc>
                <a:extLst>
                  <a:ext uri="{0D108BD9-81ED-4DB2-BD59-A6C34878D82A}">
                    <a16:rowId xmlns:a16="http://schemas.microsoft.com/office/drawing/2014/main" val="10004"/>
                  </a:ext>
                </a:extLst>
              </a:tr>
              <a:tr h="553551">
                <a:tc>
                  <a:txBody>
                    <a:bodyPr/>
                    <a:lstStyle/>
                    <a:p>
                      <a:r>
                        <a:rPr lang="en-US" sz="3600" dirty="0" smtClean="0"/>
                        <a:t>Book fair </a:t>
                      </a:r>
                      <a:endParaRPr lang="en-US" sz="3600" dirty="0"/>
                    </a:p>
                  </a:txBody>
                  <a:tcPr/>
                </a:tc>
                <a:tc>
                  <a:txBody>
                    <a:bodyPr/>
                    <a:lstStyle/>
                    <a:p>
                      <a:r>
                        <a:rPr lang="en-US" sz="3600" dirty="0" smtClean="0"/>
                        <a:t>Sell tickets</a:t>
                      </a:r>
                      <a:endParaRPr lang="en-US" sz="3600" dirty="0"/>
                    </a:p>
                  </a:txBody>
                  <a:tcPr/>
                </a:tc>
                <a:extLst>
                  <a:ext uri="{0D108BD9-81ED-4DB2-BD59-A6C34878D82A}">
                    <a16:rowId xmlns:a16="http://schemas.microsoft.com/office/drawing/2014/main" val="10005"/>
                  </a:ext>
                </a:extLst>
              </a:tr>
              <a:tr h="553551">
                <a:tc>
                  <a:txBody>
                    <a:bodyPr/>
                    <a:lstStyle/>
                    <a:p>
                      <a:r>
                        <a:rPr lang="en-US" sz="3600" dirty="0" smtClean="0"/>
                        <a:t>Art show</a:t>
                      </a:r>
                      <a:r>
                        <a:rPr lang="en-US" sz="3600" baseline="0" dirty="0" smtClean="0"/>
                        <a:t> </a:t>
                      </a:r>
                      <a:endParaRPr lang="en-US" sz="3600" dirty="0"/>
                    </a:p>
                  </a:txBody>
                  <a:tcPr/>
                </a:tc>
                <a:tc>
                  <a:txBody>
                    <a:bodyPr/>
                    <a:lstStyle/>
                    <a:p>
                      <a:r>
                        <a:rPr lang="en-US" sz="3600" dirty="0" smtClean="0"/>
                        <a:t>Make cards</a:t>
                      </a:r>
                      <a:r>
                        <a:rPr lang="en-US" sz="3600" baseline="0" dirty="0" smtClean="0"/>
                        <a:t> </a:t>
                      </a:r>
                      <a:endParaRPr lang="en-US" sz="3600" dirty="0"/>
                    </a:p>
                  </a:txBody>
                  <a:tcPr/>
                </a:tc>
                <a:extLst>
                  <a:ext uri="{0D108BD9-81ED-4DB2-BD59-A6C34878D82A}">
                    <a16:rowId xmlns:a16="http://schemas.microsoft.com/office/drawing/2014/main" val="10006"/>
                  </a:ext>
                </a:extLst>
              </a:tr>
              <a:tr h="553551">
                <a:tc>
                  <a:txBody>
                    <a:bodyPr/>
                    <a:lstStyle/>
                    <a:p>
                      <a:r>
                        <a:rPr lang="en-US" sz="3600" dirty="0" smtClean="0"/>
                        <a:t>Talent show </a:t>
                      </a:r>
                      <a:endParaRPr lang="en-US" sz="3600" dirty="0"/>
                    </a:p>
                  </a:txBody>
                  <a:tcPr/>
                </a:tc>
                <a:tc>
                  <a:txBody>
                    <a:bodyPr/>
                    <a:lstStyle/>
                    <a:p>
                      <a:r>
                        <a:rPr lang="en-US" sz="3600" dirty="0" smtClean="0"/>
                        <a:t>Sell drinks</a:t>
                      </a:r>
                      <a:endParaRPr lang="en-US" sz="3600" dirty="0"/>
                    </a:p>
                  </a:txBody>
                  <a:tcPr/>
                </a:tc>
                <a:extLst>
                  <a:ext uri="{0D108BD9-81ED-4DB2-BD59-A6C34878D82A}">
                    <a16:rowId xmlns:a16="http://schemas.microsoft.com/office/drawing/2014/main" val="10007"/>
                  </a:ext>
                </a:extLst>
              </a:tr>
            </a:tbl>
          </a:graphicData>
        </a:graphic>
      </p:graphicFrame>
      <p:cxnSp>
        <p:nvCxnSpPr>
          <p:cNvPr id="10" name="Straight Connector 9"/>
          <p:cNvCxnSpPr/>
          <p:nvPr/>
        </p:nvCxnSpPr>
        <p:spPr>
          <a:xfrm>
            <a:off x="3014804" y="2331267"/>
            <a:ext cx="3060071" cy="1828760"/>
          </a:xfrm>
          <a:prstGeom prst="line">
            <a:avLst/>
          </a:prstGeom>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2869948" y="2955997"/>
            <a:ext cx="3088238" cy="3052917"/>
          </a:xfrm>
          <a:prstGeom prst="line">
            <a:avLst/>
          </a:prstGeom>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flipV="1">
            <a:off x="3087231" y="2955997"/>
            <a:ext cx="2987644" cy="583888"/>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p:cNvCxnSpPr/>
          <p:nvPr/>
        </p:nvCxnSpPr>
        <p:spPr>
          <a:xfrm>
            <a:off x="2946902" y="4264182"/>
            <a:ext cx="3064599" cy="977815"/>
          </a:xfrm>
          <a:prstGeom prst="line">
            <a:avLst/>
          </a:prstGeom>
        </p:spPr>
        <p:style>
          <a:lnRef idx="2">
            <a:schemeClr val="accent4"/>
          </a:lnRef>
          <a:fillRef idx="0">
            <a:schemeClr val="accent4"/>
          </a:fillRef>
          <a:effectRef idx="1">
            <a:schemeClr val="accent4"/>
          </a:effectRef>
          <a:fontRef idx="minor">
            <a:schemeClr val="tx1"/>
          </a:fontRef>
        </p:style>
      </p:cxnSp>
      <p:cxnSp>
        <p:nvCxnSpPr>
          <p:cNvPr id="18" name="Straight Connector 17"/>
          <p:cNvCxnSpPr/>
          <p:nvPr/>
        </p:nvCxnSpPr>
        <p:spPr>
          <a:xfrm flipV="1">
            <a:off x="2933322" y="3548938"/>
            <a:ext cx="3141553" cy="1306004"/>
          </a:xfrm>
          <a:prstGeom prst="line">
            <a:avLst/>
          </a:prstGeom>
        </p:spPr>
        <p:style>
          <a:lnRef idx="2">
            <a:schemeClr val="accent6"/>
          </a:lnRef>
          <a:fillRef idx="0">
            <a:schemeClr val="accent6"/>
          </a:fillRef>
          <a:effectRef idx="1">
            <a:schemeClr val="accent6"/>
          </a:effectRef>
          <a:fontRef idx="minor">
            <a:schemeClr val="tx1"/>
          </a:fontRef>
        </p:style>
      </p:cxnSp>
      <p:cxnSp>
        <p:nvCxnSpPr>
          <p:cNvPr id="20" name="Straight Connector 19"/>
          <p:cNvCxnSpPr/>
          <p:nvPr/>
        </p:nvCxnSpPr>
        <p:spPr>
          <a:xfrm flipV="1">
            <a:off x="2933322" y="2560998"/>
            <a:ext cx="3204926" cy="2792994"/>
          </a:xfrm>
          <a:prstGeom prst="line">
            <a:avLst/>
          </a:prstGeom>
        </p:spPr>
        <p:style>
          <a:lnRef idx="2">
            <a:schemeClr val="accent5"/>
          </a:lnRef>
          <a:fillRef idx="0">
            <a:schemeClr val="accent5"/>
          </a:fillRef>
          <a:effectRef idx="1">
            <a:schemeClr val="accent5"/>
          </a:effectRef>
          <a:fontRef idx="minor">
            <a:schemeClr val="tx1"/>
          </a:fontRef>
        </p:style>
      </p:cxnSp>
      <p:cxnSp>
        <p:nvCxnSpPr>
          <p:cNvPr id="22" name="Straight Connector 21"/>
          <p:cNvCxnSpPr/>
          <p:nvPr/>
        </p:nvCxnSpPr>
        <p:spPr>
          <a:xfrm flipV="1">
            <a:off x="3576119" y="4938665"/>
            <a:ext cx="2498756" cy="1167938"/>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2747819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3161" y="442911"/>
            <a:ext cx="3877152" cy="861774"/>
          </a:xfrm>
          <a:prstGeom prst="rect">
            <a:avLst/>
          </a:prstGeom>
        </p:spPr>
        <p:txBody>
          <a:bodyPr wrap="none">
            <a:spAutoFit/>
          </a:bodyPr>
          <a:lstStyle/>
          <a:p>
            <a:r>
              <a:rPr lang="en-US" sz="5000" b="1" dirty="0">
                <a:solidFill>
                  <a:srgbClr val="FF0000"/>
                </a:solidFill>
                <a:ea typeface="Times New Roman" panose="02020603050405020304" pitchFamily="18" charset="0"/>
              </a:rPr>
              <a:t>Work in </a:t>
            </a:r>
            <a:r>
              <a:rPr lang="en-US" sz="5000" b="1" dirty="0" smtClean="0">
                <a:solidFill>
                  <a:srgbClr val="FF0000"/>
                </a:solidFill>
                <a:ea typeface="Times New Roman" panose="02020603050405020304" pitchFamily="18" charset="0"/>
              </a:rPr>
              <a:t>pairs.</a:t>
            </a:r>
            <a:endParaRPr lang="en-US" sz="50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0630" y="409257"/>
            <a:ext cx="2871260" cy="1831324"/>
          </a:xfrm>
          <a:prstGeom prst="rect">
            <a:avLst/>
          </a:prstGeom>
          <a:noFill/>
          <a:extLst>
            <a:ext uri="{909E8E84-426E-40DD-AFC4-6F175D3DCCD1}">
              <a14:hiddenFill xmlns:a14="http://schemas.microsoft.com/office/drawing/2010/main">
                <a:solidFill>
                  <a:srgbClr val="FFFFFF"/>
                </a:solidFill>
              </a14:hiddenFill>
            </a:ext>
          </a:extLst>
        </p:spPr>
      </p:pic>
      <p:sp>
        <p:nvSpPr>
          <p:cNvPr id="5" name="Oval Callout 4"/>
          <p:cNvSpPr/>
          <p:nvPr/>
        </p:nvSpPr>
        <p:spPr>
          <a:xfrm>
            <a:off x="513161" y="1584357"/>
            <a:ext cx="5290110" cy="2417276"/>
          </a:xfrm>
          <a:prstGeom prst="wedgeEllipseCallou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dirty="0" smtClean="0"/>
              <a:t>Which event do you like best? Why? </a:t>
            </a:r>
            <a:endParaRPr lang="en-US" sz="3600" dirty="0"/>
          </a:p>
        </p:txBody>
      </p:sp>
      <p:sp>
        <p:nvSpPr>
          <p:cNvPr id="7" name="Oval Callout 6"/>
          <p:cNvSpPr/>
          <p:nvPr/>
        </p:nvSpPr>
        <p:spPr>
          <a:xfrm>
            <a:off x="6292158" y="3666653"/>
            <a:ext cx="5423026" cy="2462543"/>
          </a:xfrm>
          <a:prstGeom prst="wedgeEllipse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dirty="0" smtClean="0"/>
              <a:t>I like the book fair best because I love reading.</a:t>
            </a:r>
            <a:endParaRPr lang="en-US" sz="3600" dirty="0"/>
          </a:p>
        </p:txBody>
      </p:sp>
    </p:spTree>
    <p:extLst>
      <p:ext uri="{BB962C8B-B14F-4D97-AF65-F5344CB8AC3E}">
        <p14:creationId xmlns:p14="http://schemas.microsoft.com/office/powerpoint/2010/main" val="182111467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7935115"/>
            <a:ext cx="13350240" cy="14903579"/>
          </a:xfrm>
          <a:prstGeom prst="rect">
            <a:avLst/>
          </a:prstGeom>
        </p:spPr>
      </p:pic>
      <p:pic>
        <p:nvPicPr>
          <p:cNvPr id="4" name="Picture 3">
            <a:extLst>
              <a:ext uri="{FF2B5EF4-FFF2-40B4-BE49-F238E27FC236}">
                <a16:creationId xmlns:a16="http://schemas.microsoft.com/office/drawing/2014/main" id="{C2210AC6-E19C-4238-952D-A6BB022F38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570" y="473996"/>
            <a:ext cx="5914114" cy="1206349"/>
          </a:xfrm>
          <a:prstGeom prst="rect">
            <a:avLst/>
          </a:prstGeom>
        </p:spPr>
      </p:pic>
    </p:spTree>
    <p:extLst>
      <p:ext uri="{BB962C8B-B14F-4D97-AF65-F5344CB8AC3E}">
        <p14:creationId xmlns:p14="http://schemas.microsoft.com/office/powerpoint/2010/main" val="15872962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5372</TotalTime>
  <Words>1279</Words>
  <Application>Microsoft Office PowerPoint</Application>
  <PresentationFormat>Widescreen</PresentationFormat>
  <Paragraphs>279</Paragraphs>
  <Slides>33</Slides>
  <Notes>0</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Rieu Phan Van</cp:lastModifiedBy>
  <cp:revision>246</cp:revision>
  <dcterms:created xsi:type="dcterms:W3CDTF">2020-12-08T03:17:05Z</dcterms:created>
  <dcterms:modified xsi:type="dcterms:W3CDTF">2022-07-13T04:44:42Z</dcterms:modified>
</cp:coreProperties>
</file>