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0" r:id="rId2"/>
    <p:sldId id="274" r:id="rId3"/>
    <p:sldId id="324" r:id="rId4"/>
    <p:sldId id="273" r:id="rId5"/>
    <p:sldId id="340" r:id="rId6"/>
    <p:sldId id="343" r:id="rId7"/>
    <p:sldId id="344" r:id="rId8"/>
    <p:sldId id="345" r:id="rId9"/>
    <p:sldId id="341" r:id="rId10"/>
    <p:sldId id="327" r:id="rId11"/>
    <p:sldId id="346" r:id="rId12"/>
    <p:sldId id="328" r:id="rId13"/>
    <p:sldId id="347" r:id="rId14"/>
    <p:sldId id="325" r:id="rId15"/>
    <p:sldId id="348" r:id="rId16"/>
    <p:sldId id="339" r:id="rId17"/>
    <p:sldId id="317"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6" y="11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43B7-B8D5-38D8-955F-EA0FE40693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CDB7DD-D6CE-A3B0-FC8C-E79BD52CC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AB60CB-22A1-8021-F009-64D0AE95B72D}"/>
              </a:ext>
            </a:extLst>
          </p:cNvPr>
          <p:cNvSpPr>
            <a:spLocks noGrp="1"/>
          </p:cNvSpPr>
          <p:nvPr>
            <p:ph type="dt" sz="half" idx="10"/>
          </p:nvPr>
        </p:nvSpPr>
        <p:spPr/>
        <p:txBody>
          <a:bodyPr/>
          <a:lstStyle/>
          <a:p>
            <a:fld id="{7591672D-C73E-4DDF-BDF0-4BCEC9CF8EA8}" type="datetimeFigureOut">
              <a:rPr lang="en-US" smtClean="0"/>
              <a:t>1/8/2024</a:t>
            </a:fld>
            <a:endParaRPr lang="en-US"/>
          </a:p>
        </p:txBody>
      </p:sp>
      <p:sp>
        <p:nvSpPr>
          <p:cNvPr id="5" name="Footer Placeholder 4">
            <a:extLst>
              <a:ext uri="{FF2B5EF4-FFF2-40B4-BE49-F238E27FC236}">
                <a16:creationId xmlns:a16="http://schemas.microsoft.com/office/drawing/2014/main" id="{D52D8C1A-504B-A793-EB3B-1A81E7254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36401-0DA2-D995-3FC9-E8F799B8DA34}"/>
              </a:ext>
            </a:extLst>
          </p:cNvPr>
          <p:cNvSpPr>
            <a:spLocks noGrp="1"/>
          </p:cNvSpPr>
          <p:nvPr>
            <p:ph type="sldNum" sz="quarter" idx="12"/>
          </p:nvPr>
        </p:nvSpPr>
        <p:spPr/>
        <p:txBody>
          <a:bodyPr/>
          <a:lstStyle/>
          <a:p>
            <a:fld id="{09B7F5AD-562C-44BE-A09C-CCCF6A8A72C4}" type="slidenum">
              <a:rPr lang="en-US" smtClean="0"/>
              <a:t>‹#›</a:t>
            </a:fld>
            <a:endParaRPr lang="en-US"/>
          </a:p>
        </p:txBody>
      </p:sp>
    </p:spTree>
    <p:extLst>
      <p:ext uri="{BB962C8B-B14F-4D97-AF65-F5344CB8AC3E}">
        <p14:creationId xmlns:p14="http://schemas.microsoft.com/office/powerpoint/2010/main" val="362078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ADCD6-38AA-CFDD-AB74-745882C9A0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BA7979-1763-81BF-9556-D7E23CC56C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12EC20-231A-E6E6-E194-9B98B86CC824}"/>
              </a:ext>
            </a:extLst>
          </p:cNvPr>
          <p:cNvSpPr>
            <a:spLocks noGrp="1"/>
          </p:cNvSpPr>
          <p:nvPr>
            <p:ph type="dt" sz="half" idx="10"/>
          </p:nvPr>
        </p:nvSpPr>
        <p:spPr/>
        <p:txBody>
          <a:bodyPr/>
          <a:lstStyle/>
          <a:p>
            <a:fld id="{7591672D-C73E-4DDF-BDF0-4BCEC9CF8EA8}" type="datetimeFigureOut">
              <a:rPr lang="en-US" smtClean="0"/>
              <a:t>1/8/2024</a:t>
            </a:fld>
            <a:endParaRPr lang="en-US"/>
          </a:p>
        </p:txBody>
      </p:sp>
      <p:sp>
        <p:nvSpPr>
          <p:cNvPr id="5" name="Footer Placeholder 4">
            <a:extLst>
              <a:ext uri="{FF2B5EF4-FFF2-40B4-BE49-F238E27FC236}">
                <a16:creationId xmlns:a16="http://schemas.microsoft.com/office/drawing/2014/main" id="{8871E417-A913-51CA-0A6D-8C24642AB5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976BDE-B596-241F-ED84-45360839B0DF}"/>
              </a:ext>
            </a:extLst>
          </p:cNvPr>
          <p:cNvSpPr>
            <a:spLocks noGrp="1"/>
          </p:cNvSpPr>
          <p:nvPr>
            <p:ph type="sldNum" sz="quarter" idx="12"/>
          </p:nvPr>
        </p:nvSpPr>
        <p:spPr/>
        <p:txBody>
          <a:bodyPr/>
          <a:lstStyle/>
          <a:p>
            <a:fld id="{09B7F5AD-562C-44BE-A09C-CCCF6A8A72C4}" type="slidenum">
              <a:rPr lang="en-US" smtClean="0"/>
              <a:t>‹#›</a:t>
            </a:fld>
            <a:endParaRPr lang="en-US"/>
          </a:p>
        </p:txBody>
      </p:sp>
    </p:spTree>
    <p:extLst>
      <p:ext uri="{BB962C8B-B14F-4D97-AF65-F5344CB8AC3E}">
        <p14:creationId xmlns:p14="http://schemas.microsoft.com/office/powerpoint/2010/main" val="3625147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77539E-491C-3493-B14C-6015E1F254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0F07BD-2BA3-E169-77DD-7269B1E1B6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0EBEA-77C3-9E2E-DD80-36D6BA5121DE}"/>
              </a:ext>
            </a:extLst>
          </p:cNvPr>
          <p:cNvSpPr>
            <a:spLocks noGrp="1"/>
          </p:cNvSpPr>
          <p:nvPr>
            <p:ph type="dt" sz="half" idx="10"/>
          </p:nvPr>
        </p:nvSpPr>
        <p:spPr/>
        <p:txBody>
          <a:bodyPr/>
          <a:lstStyle/>
          <a:p>
            <a:fld id="{7591672D-C73E-4DDF-BDF0-4BCEC9CF8EA8}" type="datetimeFigureOut">
              <a:rPr lang="en-US" smtClean="0"/>
              <a:t>1/8/2024</a:t>
            </a:fld>
            <a:endParaRPr lang="en-US"/>
          </a:p>
        </p:txBody>
      </p:sp>
      <p:sp>
        <p:nvSpPr>
          <p:cNvPr id="5" name="Footer Placeholder 4">
            <a:extLst>
              <a:ext uri="{FF2B5EF4-FFF2-40B4-BE49-F238E27FC236}">
                <a16:creationId xmlns:a16="http://schemas.microsoft.com/office/drawing/2014/main" id="{DB264E23-0B80-EDD7-755F-BF17456B6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F33F8-7924-429A-B88E-B775008DF3AD}"/>
              </a:ext>
            </a:extLst>
          </p:cNvPr>
          <p:cNvSpPr>
            <a:spLocks noGrp="1"/>
          </p:cNvSpPr>
          <p:nvPr>
            <p:ph type="sldNum" sz="quarter" idx="12"/>
          </p:nvPr>
        </p:nvSpPr>
        <p:spPr/>
        <p:txBody>
          <a:bodyPr/>
          <a:lstStyle/>
          <a:p>
            <a:fld id="{09B7F5AD-562C-44BE-A09C-CCCF6A8A72C4}" type="slidenum">
              <a:rPr lang="en-US" smtClean="0"/>
              <a:t>‹#›</a:t>
            </a:fld>
            <a:endParaRPr lang="en-US"/>
          </a:p>
        </p:txBody>
      </p:sp>
    </p:spTree>
    <p:extLst>
      <p:ext uri="{BB962C8B-B14F-4D97-AF65-F5344CB8AC3E}">
        <p14:creationId xmlns:p14="http://schemas.microsoft.com/office/powerpoint/2010/main" val="3407291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292790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6393-9955-ED3C-DF17-108C5C13C2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1E0AC9-6755-357D-2205-14C7A00E37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077FF-4ADF-06C6-C2F2-4C6E290A1626}"/>
              </a:ext>
            </a:extLst>
          </p:cNvPr>
          <p:cNvSpPr>
            <a:spLocks noGrp="1"/>
          </p:cNvSpPr>
          <p:nvPr>
            <p:ph type="dt" sz="half" idx="10"/>
          </p:nvPr>
        </p:nvSpPr>
        <p:spPr/>
        <p:txBody>
          <a:bodyPr/>
          <a:lstStyle/>
          <a:p>
            <a:fld id="{7591672D-C73E-4DDF-BDF0-4BCEC9CF8EA8}" type="datetimeFigureOut">
              <a:rPr lang="en-US" smtClean="0"/>
              <a:t>1/8/2024</a:t>
            </a:fld>
            <a:endParaRPr lang="en-US"/>
          </a:p>
        </p:txBody>
      </p:sp>
      <p:sp>
        <p:nvSpPr>
          <p:cNvPr id="5" name="Footer Placeholder 4">
            <a:extLst>
              <a:ext uri="{FF2B5EF4-FFF2-40B4-BE49-F238E27FC236}">
                <a16:creationId xmlns:a16="http://schemas.microsoft.com/office/drawing/2014/main" id="{1DF43437-2285-D4F4-E940-897170BFB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DBD7D-4F35-F1BF-C684-AEE2AAACC562}"/>
              </a:ext>
            </a:extLst>
          </p:cNvPr>
          <p:cNvSpPr>
            <a:spLocks noGrp="1"/>
          </p:cNvSpPr>
          <p:nvPr>
            <p:ph type="sldNum" sz="quarter" idx="12"/>
          </p:nvPr>
        </p:nvSpPr>
        <p:spPr/>
        <p:txBody>
          <a:bodyPr/>
          <a:lstStyle/>
          <a:p>
            <a:fld id="{09B7F5AD-562C-44BE-A09C-CCCF6A8A72C4}" type="slidenum">
              <a:rPr lang="en-US" smtClean="0"/>
              <a:t>‹#›</a:t>
            </a:fld>
            <a:endParaRPr lang="en-US"/>
          </a:p>
        </p:txBody>
      </p:sp>
    </p:spTree>
    <p:extLst>
      <p:ext uri="{BB962C8B-B14F-4D97-AF65-F5344CB8AC3E}">
        <p14:creationId xmlns:p14="http://schemas.microsoft.com/office/powerpoint/2010/main" val="9894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5B5F-9F1C-52C4-2380-C4E3B41732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42AFB6-E0F9-5B25-4F5B-5C854E3804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D6F910-D306-C700-0E2F-976A6D40AE7D}"/>
              </a:ext>
            </a:extLst>
          </p:cNvPr>
          <p:cNvSpPr>
            <a:spLocks noGrp="1"/>
          </p:cNvSpPr>
          <p:nvPr>
            <p:ph type="dt" sz="half" idx="10"/>
          </p:nvPr>
        </p:nvSpPr>
        <p:spPr/>
        <p:txBody>
          <a:bodyPr/>
          <a:lstStyle/>
          <a:p>
            <a:fld id="{7591672D-C73E-4DDF-BDF0-4BCEC9CF8EA8}" type="datetimeFigureOut">
              <a:rPr lang="en-US" smtClean="0"/>
              <a:t>1/8/2024</a:t>
            </a:fld>
            <a:endParaRPr lang="en-US"/>
          </a:p>
        </p:txBody>
      </p:sp>
      <p:sp>
        <p:nvSpPr>
          <p:cNvPr id="5" name="Footer Placeholder 4">
            <a:extLst>
              <a:ext uri="{FF2B5EF4-FFF2-40B4-BE49-F238E27FC236}">
                <a16:creationId xmlns:a16="http://schemas.microsoft.com/office/drawing/2014/main" id="{269ACFF4-DCD6-33E0-2BAA-7B0D34AC2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6CA71-75AF-8CBC-1DDB-4231D305F293}"/>
              </a:ext>
            </a:extLst>
          </p:cNvPr>
          <p:cNvSpPr>
            <a:spLocks noGrp="1"/>
          </p:cNvSpPr>
          <p:nvPr>
            <p:ph type="sldNum" sz="quarter" idx="12"/>
          </p:nvPr>
        </p:nvSpPr>
        <p:spPr/>
        <p:txBody>
          <a:bodyPr/>
          <a:lstStyle/>
          <a:p>
            <a:fld id="{09B7F5AD-562C-44BE-A09C-CCCF6A8A72C4}" type="slidenum">
              <a:rPr lang="en-US" smtClean="0"/>
              <a:t>‹#›</a:t>
            </a:fld>
            <a:endParaRPr lang="en-US"/>
          </a:p>
        </p:txBody>
      </p:sp>
    </p:spTree>
    <p:extLst>
      <p:ext uri="{BB962C8B-B14F-4D97-AF65-F5344CB8AC3E}">
        <p14:creationId xmlns:p14="http://schemas.microsoft.com/office/powerpoint/2010/main" val="328205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00B0A-E57B-D4DD-87AA-5B276054EE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F0C97-FE94-E0B1-5857-42C1C24ED8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B4D41F-EEF5-3465-79D8-1CEB9D7ACC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7065F1-ED39-A956-2B5E-192E3D1D111E}"/>
              </a:ext>
            </a:extLst>
          </p:cNvPr>
          <p:cNvSpPr>
            <a:spLocks noGrp="1"/>
          </p:cNvSpPr>
          <p:nvPr>
            <p:ph type="dt" sz="half" idx="10"/>
          </p:nvPr>
        </p:nvSpPr>
        <p:spPr/>
        <p:txBody>
          <a:bodyPr/>
          <a:lstStyle/>
          <a:p>
            <a:fld id="{7591672D-C73E-4DDF-BDF0-4BCEC9CF8EA8}" type="datetimeFigureOut">
              <a:rPr lang="en-US" smtClean="0"/>
              <a:t>1/8/2024</a:t>
            </a:fld>
            <a:endParaRPr lang="en-US"/>
          </a:p>
        </p:txBody>
      </p:sp>
      <p:sp>
        <p:nvSpPr>
          <p:cNvPr id="6" name="Footer Placeholder 5">
            <a:extLst>
              <a:ext uri="{FF2B5EF4-FFF2-40B4-BE49-F238E27FC236}">
                <a16:creationId xmlns:a16="http://schemas.microsoft.com/office/drawing/2014/main" id="{6BB6E5A0-F089-5507-6F95-7E9DAB1FF7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5E97A-1FBB-8165-D98B-D5465E3AB7FE}"/>
              </a:ext>
            </a:extLst>
          </p:cNvPr>
          <p:cNvSpPr>
            <a:spLocks noGrp="1"/>
          </p:cNvSpPr>
          <p:nvPr>
            <p:ph type="sldNum" sz="quarter" idx="12"/>
          </p:nvPr>
        </p:nvSpPr>
        <p:spPr/>
        <p:txBody>
          <a:bodyPr/>
          <a:lstStyle/>
          <a:p>
            <a:fld id="{09B7F5AD-562C-44BE-A09C-CCCF6A8A72C4}" type="slidenum">
              <a:rPr lang="en-US" smtClean="0"/>
              <a:t>‹#›</a:t>
            </a:fld>
            <a:endParaRPr lang="en-US"/>
          </a:p>
        </p:txBody>
      </p:sp>
    </p:spTree>
    <p:extLst>
      <p:ext uri="{BB962C8B-B14F-4D97-AF65-F5344CB8AC3E}">
        <p14:creationId xmlns:p14="http://schemas.microsoft.com/office/powerpoint/2010/main" val="393033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5A7F-BFBF-40C1-FCB5-8619F26E23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92EF62-A469-8771-0F5D-CC82A8A48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5197FC-1508-B9B0-B646-81AE54B5EF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E8FFD4-1B74-5592-FCE1-2DC3B9E21C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166586-21BC-0AF8-43C3-21A5490DB8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E4F010-435E-36D7-8255-487C71D6BEC7}"/>
              </a:ext>
            </a:extLst>
          </p:cNvPr>
          <p:cNvSpPr>
            <a:spLocks noGrp="1"/>
          </p:cNvSpPr>
          <p:nvPr>
            <p:ph type="dt" sz="half" idx="10"/>
          </p:nvPr>
        </p:nvSpPr>
        <p:spPr/>
        <p:txBody>
          <a:bodyPr/>
          <a:lstStyle/>
          <a:p>
            <a:fld id="{7591672D-C73E-4DDF-BDF0-4BCEC9CF8EA8}" type="datetimeFigureOut">
              <a:rPr lang="en-US" smtClean="0"/>
              <a:t>1/8/2024</a:t>
            </a:fld>
            <a:endParaRPr lang="en-US"/>
          </a:p>
        </p:txBody>
      </p:sp>
      <p:sp>
        <p:nvSpPr>
          <p:cNvPr id="8" name="Footer Placeholder 7">
            <a:extLst>
              <a:ext uri="{FF2B5EF4-FFF2-40B4-BE49-F238E27FC236}">
                <a16:creationId xmlns:a16="http://schemas.microsoft.com/office/drawing/2014/main" id="{A1FFD322-172C-2A94-A583-CBC7440156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A55714-C9BE-E6A9-452D-FB7B157DED63}"/>
              </a:ext>
            </a:extLst>
          </p:cNvPr>
          <p:cNvSpPr>
            <a:spLocks noGrp="1"/>
          </p:cNvSpPr>
          <p:nvPr>
            <p:ph type="sldNum" sz="quarter" idx="12"/>
          </p:nvPr>
        </p:nvSpPr>
        <p:spPr/>
        <p:txBody>
          <a:bodyPr/>
          <a:lstStyle/>
          <a:p>
            <a:fld id="{09B7F5AD-562C-44BE-A09C-CCCF6A8A72C4}" type="slidenum">
              <a:rPr lang="en-US" smtClean="0"/>
              <a:t>‹#›</a:t>
            </a:fld>
            <a:endParaRPr lang="en-US"/>
          </a:p>
        </p:txBody>
      </p:sp>
    </p:spTree>
    <p:extLst>
      <p:ext uri="{BB962C8B-B14F-4D97-AF65-F5344CB8AC3E}">
        <p14:creationId xmlns:p14="http://schemas.microsoft.com/office/powerpoint/2010/main" val="305060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82354-9EB7-86D8-37A1-F227EDFCAE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9E0A7B-BB2A-E181-E417-B534CA1AC112}"/>
              </a:ext>
            </a:extLst>
          </p:cNvPr>
          <p:cNvSpPr>
            <a:spLocks noGrp="1"/>
          </p:cNvSpPr>
          <p:nvPr>
            <p:ph type="dt" sz="half" idx="10"/>
          </p:nvPr>
        </p:nvSpPr>
        <p:spPr/>
        <p:txBody>
          <a:bodyPr/>
          <a:lstStyle/>
          <a:p>
            <a:fld id="{7591672D-C73E-4DDF-BDF0-4BCEC9CF8EA8}" type="datetimeFigureOut">
              <a:rPr lang="en-US" smtClean="0"/>
              <a:t>1/8/2024</a:t>
            </a:fld>
            <a:endParaRPr lang="en-US"/>
          </a:p>
        </p:txBody>
      </p:sp>
      <p:sp>
        <p:nvSpPr>
          <p:cNvPr id="4" name="Footer Placeholder 3">
            <a:extLst>
              <a:ext uri="{FF2B5EF4-FFF2-40B4-BE49-F238E27FC236}">
                <a16:creationId xmlns:a16="http://schemas.microsoft.com/office/drawing/2014/main" id="{8BCBF523-C613-97ED-D4AD-9DA637A1D8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365E60-C62C-61D9-8C41-731BA9088793}"/>
              </a:ext>
            </a:extLst>
          </p:cNvPr>
          <p:cNvSpPr>
            <a:spLocks noGrp="1"/>
          </p:cNvSpPr>
          <p:nvPr>
            <p:ph type="sldNum" sz="quarter" idx="12"/>
          </p:nvPr>
        </p:nvSpPr>
        <p:spPr/>
        <p:txBody>
          <a:bodyPr/>
          <a:lstStyle/>
          <a:p>
            <a:fld id="{09B7F5AD-562C-44BE-A09C-CCCF6A8A72C4}" type="slidenum">
              <a:rPr lang="en-US" smtClean="0"/>
              <a:t>‹#›</a:t>
            </a:fld>
            <a:endParaRPr lang="en-US"/>
          </a:p>
        </p:txBody>
      </p:sp>
    </p:spTree>
    <p:extLst>
      <p:ext uri="{BB962C8B-B14F-4D97-AF65-F5344CB8AC3E}">
        <p14:creationId xmlns:p14="http://schemas.microsoft.com/office/powerpoint/2010/main" val="302204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F2F1DC-D2CC-69A7-B124-EBE1F2810CFD}"/>
              </a:ext>
            </a:extLst>
          </p:cNvPr>
          <p:cNvSpPr>
            <a:spLocks noGrp="1"/>
          </p:cNvSpPr>
          <p:nvPr>
            <p:ph type="dt" sz="half" idx="10"/>
          </p:nvPr>
        </p:nvSpPr>
        <p:spPr/>
        <p:txBody>
          <a:bodyPr/>
          <a:lstStyle/>
          <a:p>
            <a:fld id="{7591672D-C73E-4DDF-BDF0-4BCEC9CF8EA8}" type="datetimeFigureOut">
              <a:rPr lang="en-US" smtClean="0"/>
              <a:t>1/8/2024</a:t>
            </a:fld>
            <a:endParaRPr lang="en-US"/>
          </a:p>
        </p:txBody>
      </p:sp>
      <p:sp>
        <p:nvSpPr>
          <p:cNvPr id="3" name="Footer Placeholder 2">
            <a:extLst>
              <a:ext uri="{FF2B5EF4-FFF2-40B4-BE49-F238E27FC236}">
                <a16:creationId xmlns:a16="http://schemas.microsoft.com/office/drawing/2014/main" id="{B90DE286-8CD6-2A15-5F6F-65C8FE72D9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B19741-5528-1788-46AC-628FA28D4100}"/>
              </a:ext>
            </a:extLst>
          </p:cNvPr>
          <p:cNvSpPr>
            <a:spLocks noGrp="1"/>
          </p:cNvSpPr>
          <p:nvPr>
            <p:ph type="sldNum" sz="quarter" idx="12"/>
          </p:nvPr>
        </p:nvSpPr>
        <p:spPr/>
        <p:txBody>
          <a:bodyPr/>
          <a:lstStyle/>
          <a:p>
            <a:fld id="{09B7F5AD-562C-44BE-A09C-CCCF6A8A72C4}" type="slidenum">
              <a:rPr lang="en-US" smtClean="0"/>
              <a:t>‹#›</a:t>
            </a:fld>
            <a:endParaRPr lang="en-US"/>
          </a:p>
        </p:txBody>
      </p:sp>
    </p:spTree>
    <p:extLst>
      <p:ext uri="{BB962C8B-B14F-4D97-AF65-F5344CB8AC3E}">
        <p14:creationId xmlns:p14="http://schemas.microsoft.com/office/powerpoint/2010/main" val="140168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BC91-58B2-AD14-A05A-4DEE0618E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7DD985-327A-345E-3DE5-F3D4DA89DF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7E4BA7-B779-BC0E-BA8E-1F2415B3B5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714D38-727C-F62C-994F-17E3F4BB5B26}"/>
              </a:ext>
            </a:extLst>
          </p:cNvPr>
          <p:cNvSpPr>
            <a:spLocks noGrp="1"/>
          </p:cNvSpPr>
          <p:nvPr>
            <p:ph type="dt" sz="half" idx="10"/>
          </p:nvPr>
        </p:nvSpPr>
        <p:spPr/>
        <p:txBody>
          <a:bodyPr/>
          <a:lstStyle/>
          <a:p>
            <a:fld id="{7591672D-C73E-4DDF-BDF0-4BCEC9CF8EA8}" type="datetimeFigureOut">
              <a:rPr lang="en-US" smtClean="0"/>
              <a:t>1/8/2024</a:t>
            </a:fld>
            <a:endParaRPr lang="en-US"/>
          </a:p>
        </p:txBody>
      </p:sp>
      <p:sp>
        <p:nvSpPr>
          <p:cNvPr id="6" name="Footer Placeholder 5">
            <a:extLst>
              <a:ext uri="{FF2B5EF4-FFF2-40B4-BE49-F238E27FC236}">
                <a16:creationId xmlns:a16="http://schemas.microsoft.com/office/drawing/2014/main" id="{FFB593FA-33FD-5F09-44A8-0F43BFE520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A33AE4-A61F-D9CC-139C-59653468F199}"/>
              </a:ext>
            </a:extLst>
          </p:cNvPr>
          <p:cNvSpPr>
            <a:spLocks noGrp="1"/>
          </p:cNvSpPr>
          <p:nvPr>
            <p:ph type="sldNum" sz="quarter" idx="12"/>
          </p:nvPr>
        </p:nvSpPr>
        <p:spPr/>
        <p:txBody>
          <a:bodyPr/>
          <a:lstStyle/>
          <a:p>
            <a:fld id="{09B7F5AD-562C-44BE-A09C-CCCF6A8A72C4}" type="slidenum">
              <a:rPr lang="en-US" smtClean="0"/>
              <a:t>‹#›</a:t>
            </a:fld>
            <a:endParaRPr lang="en-US"/>
          </a:p>
        </p:txBody>
      </p:sp>
    </p:spTree>
    <p:extLst>
      <p:ext uri="{BB962C8B-B14F-4D97-AF65-F5344CB8AC3E}">
        <p14:creationId xmlns:p14="http://schemas.microsoft.com/office/powerpoint/2010/main" val="116436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6EDA-D5B3-517D-9BC3-6500EDBEC8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FD685C-1069-370D-72B6-6F6C69017F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F733B7-691B-C3C7-DD26-2544F54CA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B62C84-6247-468A-C666-8F6A90E52206}"/>
              </a:ext>
            </a:extLst>
          </p:cNvPr>
          <p:cNvSpPr>
            <a:spLocks noGrp="1"/>
          </p:cNvSpPr>
          <p:nvPr>
            <p:ph type="dt" sz="half" idx="10"/>
          </p:nvPr>
        </p:nvSpPr>
        <p:spPr/>
        <p:txBody>
          <a:bodyPr/>
          <a:lstStyle/>
          <a:p>
            <a:fld id="{7591672D-C73E-4DDF-BDF0-4BCEC9CF8EA8}" type="datetimeFigureOut">
              <a:rPr lang="en-US" smtClean="0"/>
              <a:t>1/8/2024</a:t>
            </a:fld>
            <a:endParaRPr lang="en-US"/>
          </a:p>
        </p:txBody>
      </p:sp>
      <p:sp>
        <p:nvSpPr>
          <p:cNvPr id="6" name="Footer Placeholder 5">
            <a:extLst>
              <a:ext uri="{FF2B5EF4-FFF2-40B4-BE49-F238E27FC236}">
                <a16:creationId xmlns:a16="http://schemas.microsoft.com/office/drawing/2014/main" id="{5096E02C-A95C-C40D-B824-97C72DABC4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546D9F-132A-F784-A132-E720AA0F9E47}"/>
              </a:ext>
            </a:extLst>
          </p:cNvPr>
          <p:cNvSpPr>
            <a:spLocks noGrp="1"/>
          </p:cNvSpPr>
          <p:nvPr>
            <p:ph type="sldNum" sz="quarter" idx="12"/>
          </p:nvPr>
        </p:nvSpPr>
        <p:spPr/>
        <p:txBody>
          <a:bodyPr/>
          <a:lstStyle/>
          <a:p>
            <a:fld id="{09B7F5AD-562C-44BE-A09C-CCCF6A8A72C4}" type="slidenum">
              <a:rPr lang="en-US" smtClean="0"/>
              <a:t>‹#›</a:t>
            </a:fld>
            <a:endParaRPr lang="en-US"/>
          </a:p>
        </p:txBody>
      </p:sp>
    </p:spTree>
    <p:extLst>
      <p:ext uri="{BB962C8B-B14F-4D97-AF65-F5344CB8AC3E}">
        <p14:creationId xmlns:p14="http://schemas.microsoft.com/office/powerpoint/2010/main" val="340663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A626E6-C1CB-B5EE-BC95-7332CCAB30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42BE15-5D02-13BA-F631-CBC21960B8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06AC67-8FBF-C2E3-3C63-0425E932EF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1672D-C73E-4DDF-BDF0-4BCEC9CF8EA8}" type="datetimeFigureOut">
              <a:rPr lang="en-US" smtClean="0"/>
              <a:t>1/8/2024</a:t>
            </a:fld>
            <a:endParaRPr lang="en-US"/>
          </a:p>
        </p:txBody>
      </p:sp>
      <p:sp>
        <p:nvSpPr>
          <p:cNvPr id="5" name="Footer Placeholder 4">
            <a:extLst>
              <a:ext uri="{FF2B5EF4-FFF2-40B4-BE49-F238E27FC236}">
                <a16:creationId xmlns:a16="http://schemas.microsoft.com/office/drawing/2014/main" id="{0D656B60-4E3C-BEC0-5207-4CE73F4BF9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9A738A-F4AD-C332-9DC6-4432849C03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F5AD-562C-44BE-A09C-CCCF6A8A72C4}" type="slidenum">
              <a:rPr lang="en-US" smtClean="0"/>
              <a:t>‹#›</a:t>
            </a:fld>
            <a:endParaRPr lang="en-US"/>
          </a:p>
        </p:txBody>
      </p:sp>
    </p:spTree>
    <p:extLst>
      <p:ext uri="{BB962C8B-B14F-4D97-AF65-F5344CB8AC3E}">
        <p14:creationId xmlns:p14="http://schemas.microsoft.com/office/powerpoint/2010/main" val="3430210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5190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7" cy="502607"/>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5"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71102" y="957971"/>
            <a:ext cx="10816053" cy="954107"/>
          </a:xfrm>
          <a:prstGeom prst="rect">
            <a:avLst/>
          </a:prstGeom>
        </p:spPr>
        <p:txBody>
          <a:bodyPr wrap="square">
            <a:spAutoFit/>
          </a:bodyPr>
          <a:lstStyle/>
          <a:p>
            <a:pPr marL="0" marR="0">
              <a:spcBef>
                <a:spcPts val="0"/>
              </a:spcBef>
              <a:spcAft>
                <a:spcPts val="0"/>
              </a:spcAft>
            </a:pPr>
            <a:r>
              <a:rPr lang="en-US" sz="2800" b="1" dirty="0">
                <a:solidFill>
                  <a:srgbClr val="000000"/>
                </a:solidFill>
                <a:effectLst/>
                <a:ea typeface="Times New Roman" panose="02020603050405020304" pitchFamily="18" charset="0"/>
                <a:cs typeface="Times New Roman" panose="02020603050405020304" pitchFamily="18" charset="0"/>
              </a:rPr>
              <a:t>Read the text about Alexandre </a:t>
            </a:r>
            <a:r>
              <a:rPr lang="en-US" sz="2800" b="1" dirty="0" err="1">
                <a:solidFill>
                  <a:srgbClr val="000000"/>
                </a:solidFill>
                <a:effectLst/>
                <a:ea typeface="Times New Roman" panose="02020603050405020304" pitchFamily="18" charset="0"/>
                <a:cs typeface="Times New Roman" panose="02020603050405020304" pitchFamily="18" charset="0"/>
              </a:rPr>
              <a:t>Yersin</a:t>
            </a:r>
            <a:r>
              <a:rPr lang="en-US" sz="2800" b="1" dirty="0">
                <a:solidFill>
                  <a:srgbClr val="000000"/>
                </a:solidFill>
                <a:effectLst/>
                <a:ea typeface="Times New Roman" panose="02020603050405020304" pitchFamily="18" charset="0"/>
                <a:cs typeface="Times New Roman" panose="02020603050405020304" pitchFamily="18" charset="0"/>
              </a:rPr>
              <a:t>. Mark the letter A, B, C, or D to indicate the correct answer to each of the following questions.</a:t>
            </a:r>
            <a:r>
              <a:rPr lang="en-US" sz="2800" b="1" dirty="0">
                <a:effectLst/>
                <a:ea typeface="Times New Roman" panose="02020603050405020304" pitchFamily="18" charset="0"/>
                <a:cs typeface="Times New Roman" panose="02020603050405020304" pitchFamily="18" charset="0"/>
              </a:rPr>
              <a:t> (p.47)</a:t>
            </a: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12192000" cy="862323"/>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7B37C64C-20A2-6617-FE38-50A2FD8817E7}"/>
              </a:ext>
            </a:extLst>
          </p:cNvPr>
          <p:cNvSpPr txBox="1"/>
          <p:nvPr/>
        </p:nvSpPr>
        <p:spPr>
          <a:xfrm>
            <a:off x="506851" y="82625"/>
            <a:ext cx="4572000" cy="748988"/>
          </a:xfrm>
          <a:prstGeom prst="rect">
            <a:avLst/>
          </a:prstGeom>
          <a:noFill/>
        </p:spPr>
        <p:txBody>
          <a:bodyPr wrap="square">
            <a:spAutoFit/>
          </a:bodyPr>
          <a:lstStyle/>
          <a:p>
            <a:r>
              <a:rPr lang="en-US" sz="4267" b="1" dirty="0">
                <a:solidFill>
                  <a:schemeClr val="bg1"/>
                </a:solidFill>
                <a:latin typeface="UTM Facebook K&amp;T" panose="02040603050506020204" pitchFamily="18" charset="0"/>
                <a:cs typeface="Arial" panose="020B0604020202020204" pitchFamily="34" charset="0"/>
              </a:rPr>
              <a:t>READING</a:t>
            </a:r>
          </a:p>
        </p:txBody>
      </p:sp>
      <p:sp>
        <p:nvSpPr>
          <p:cNvPr id="3" name="TextBox 2">
            <a:extLst>
              <a:ext uri="{FF2B5EF4-FFF2-40B4-BE49-F238E27FC236}">
                <a16:creationId xmlns:a16="http://schemas.microsoft.com/office/drawing/2014/main" id="{F51A5A47-AC32-9BAE-9ACB-F75B2D6632E8}"/>
              </a:ext>
            </a:extLst>
          </p:cNvPr>
          <p:cNvSpPr txBox="1"/>
          <p:nvPr/>
        </p:nvSpPr>
        <p:spPr>
          <a:xfrm>
            <a:off x="1018315" y="2452933"/>
            <a:ext cx="10455227" cy="3539430"/>
          </a:xfrm>
          <a:prstGeom prst="rect">
            <a:avLst/>
          </a:prstGeom>
          <a:noFill/>
        </p:spPr>
        <p:txBody>
          <a:bodyPr wrap="square" rtlCol="0">
            <a:spAutoFit/>
          </a:bodyPr>
          <a:lstStyle/>
          <a:p>
            <a:r>
              <a:rPr lang="en-US" sz="2800" b="1" i="0" dirty="0">
                <a:solidFill>
                  <a:srgbClr val="E45A83"/>
                </a:solidFill>
                <a:effectLst/>
              </a:rPr>
              <a:t>1. </a:t>
            </a:r>
            <a:r>
              <a:rPr lang="en-US" sz="2800" b="1" i="0" dirty="0">
                <a:solidFill>
                  <a:srgbClr val="000000"/>
                </a:solidFill>
                <a:effectLst/>
              </a:rPr>
              <a:t>Which of the following can be the best title for the text?</a:t>
            </a:r>
          </a:p>
          <a:p>
            <a:r>
              <a:rPr lang="en-US" sz="2800" b="1" i="0" dirty="0">
                <a:solidFill>
                  <a:srgbClr val="E45A83"/>
                </a:solidFill>
                <a:effectLst/>
              </a:rPr>
              <a:t>A. </a:t>
            </a:r>
            <a:r>
              <a:rPr lang="en-US" sz="2800" b="0" i="0" dirty="0">
                <a:solidFill>
                  <a:srgbClr val="000000"/>
                </a:solidFill>
                <a:effectLst/>
              </a:rPr>
              <a:t>The story of a remarkable life</a:t>
            </a:r>
          </a:p>
          <a:p>
            <a:r>
              <a:rPr lang="en-US" sz="2800" b="1" i="0" dirty="0">
                <a:solidFill>
                  <a:srgbClr val="E45A83"/>
                </a:solidFill>
                <a:effectLst/>
              </a:rPr>
              <a:t>B. </a:t>
            </a:r>
            <a:r>
              <a:rPr lang="en-US" sz="2800" b="0" i="0" dirty="0" err="1">
                <a:solidFill>
                  <a:srgbClr val="000000"/>
                </a:solidFill>
                <a:effectLst/>
              </a:rPr>
              <a:t>Yersin’s</a:t>
            </a:r>
            <a:r>
              <a:rPr lang="en-US" sz="2800" b="0" i="0" dirty="0">
                <a:solidFill>
                  <a:srgbClr val="000000"/>
                </a:solidFill>
                <a:effectLst/>
              </a:rPr>
              <a:t> research and exploration in Indochina</a:t>
            </a:r>
          </a:p>
          <a:p>
            <a:r>
              <a:rPr lang="en-US" sz="2800" b="1" i="0" dirty="0">
                <a:solidFill>
                  <a:srgbClr val="E45A83"/>
                </a:solidFill>
                <a:effectLst/>
              </a:rPr>
              <a:t>C. </a:t>
            </a:r>
            <a:r>
              <a:rPr lang="en-US" sz="2800" b="0" i="0" dirty="0" err="1">
                <a:solidFill>
                  <a:srgbClr val="000000"/>
                </a:solidFill>
                <a:effectLst/>
              </a:rPr>
              <a:t>Yersin’s</a:t>
            </a:r>
            <a:r>
              <a:rPr lang="en-US" sz="2800" b="0" i="0" dirty="0">
                <a:solidFill>
                  <a:srgbClr val="000000"/>
                </a:solidFill>
                <a:effectLst/>
              </a:rPr>
              <a:t> contributions to medicine in Viet Nam</a:t>
            </a:r>
          </a:p>
          <a:p>
            <a:r>
              <a:rPr lang="en-US" sz="2800" b="1" dirty="0">
                <a:solidFill>
                  <a:srgbClr val="E45A83"/>
                </a:solidFill>
              </a:rPr>
              <a:t>D</a:t>
            </a:r>
            <a:r>
              <a:rPr lang="en-US" sz="2800" b="1" i="0" dirty="0">
                <a:solidFill>
                  <a:srgbClr val="E45A83"/>
                </a:solidFill>
                <a:effectLst/>
              </a:rPr>
              <a:t>. </a:t>
            </a:r>
            <a:r>
              <a:rPr lang="en-US" sz="2800" b="0" i="0" dirty="0" err="1">
                <a:solidFill>
                  <a:srgbClr val="000000"/>
                </a:solidFill>
                <a:effectLst/>
              </a:rPr>
              <a:t>Yersin’s</a:t>
            </a:r>
            <a:r>
              <a:rPr lang="en-US" sz="2800" b="0" i="0" dirty="0">
                <a:solidFill>
                  <a:srgbClr val="000000"/>
                </a:solidFill>
                <a:effectLst/>
              </a:rPr>
              <a:t> childhood in Viet Nam</a:t>
            </a:r>
            <a:r>
              <a:rPr lang="en-US" sz="2800" dirty="0"/>
              <a:t> </a:t>
            </a:r>
            <a:br>
              <a:rPr lang="en-US" sz="2800" dirty="0"/>
            </a:br>
            <a:endParaRPr lang="en-US" sz="2800" dirty="0"/>
          </a:p>
          <a:p>
            <a:r>
              <a:rPr lang="en-US" sz="2800" b="1" i="0" dirty="0">
                <a:solidFill>
                  <a:srgbClr val="E45A83"/>
                </a:solidFill>
                <a:effectLst/>
              </a:rPr>
              <a:t>2. </a:t>
            </a:r>
            <a:r>
              <a:rPr lang="en-US" sz="2800" b="1" i="0" dirty="0">
                <a:solidFill>
                  <a:srgbClr val="000000"/>
                </a:solidFill>
                <a:effectLst/>
              </a:rPr>
              <a:t>The word ‘fund’ in paragraph 3 is closest in meaning to </a:t>
            </a:r>
            <a:r>
              <a:rPr lang="en-US" sz="2800" b="1" i="0" dirty="0">
                <a:solidFill>
                  <a:srgbClr val="939598"/>
                </a:solidFill>
                <a:effectLst/>
              </a:rPr>
              <a:t>________</a:t>
            </a:r>
            <a:r>
              <a:rPr lang="en-US" sz="2800" b="1" i="0" dirty="0">
                <a:solidFill>
                  <a:srgbClr val="000000"/>
                </a:solidFill>
                <a:effectLst/>
              </a:rPr>
              <a:t>.</a:t>
            </a:r>
          </a:p>
          <a:p>
            <a:r>
              <a:rPr lang="en-US" sz="2800" b="1" i="0" dirty="0">
                <a:solidFill>
                  <a:srgbClr val="E45A83"/>
                </a:solidFill>
                <a:effectLst/>
              </a:rPr>
              <a:t>A. </a:t>
            </a:r>
            <a:r>
              <a:rPr lang="en-US" sz="2800" b="0" i="0" dirty="0">
                <a:solidFill>
                  <a:srgbClr val="000000"/>
                </a:solidFill>
                <a:effectLst/>
              </a:rPr>
              <a:t>introduce 	</a:t>
            </a:r>
            <a:r>
              <a:rPr lang="en-US" sz="2800" b="1" i="0" dirty="0">
                <a:solidFill>
                  <a:srgbClr val="E45A83"/>
                </a:solidFill>
                <a:effectLst/>
              </a:rPr>
              <a:t>B. </a:t>
            </a:r>
            <a:r>
              <a:rPr lang="en-US" sz="2800" b="0" i="0" dirty="0">
                <a:solidFill>
                  <a:srgbClr val="000000"/>
                </a:solidFill>
                <a:effectLst/>
              </a:rPr>
              <a:t>grow 		</a:t>
            </a:r>
            <a:r>
              <a:rPr lang="en-US" sz="2800" b="1" i="0" dirty="0">
                <a:solidFill>
                  <a:srgbClr val="E45A83"/>
                </a:solidFill>
                <a:effectLst/>
              </a:rPr>
              <a:t>C. </a:t>
            </a:r>
            <a:r>
              <a:rPr lang="en-US" sz="2800" b="0" i="0" dirty="0">
                <a:solidFill>
                  <a:srgbClr val="000000"/>
                </a:solidFill>
                <a:effectLst/>
              </a:rPr>
              <a:t>discover 		</a:t>
            </a:r>
            <a:r>
              <a:rPr lang="en-US" sz="2800" b="1" dirty="0">
                <a:solidFill>
                  <a:srgbClr val="E45A83"/>
                </a:solidFill>
              </a:rPr>
              <a:t>D</a:t>
            </a:r>
            <a:r>
              <a:rPr lang="en-US" sz="2800" b="1" i="0" dirty="0">
                <a:solidFill>
                  <a:srgbClr val="E45A83"/>
                </a:solidFill>
                <a:effectLst/>
              </a:rPr>
              <a:t>. </a:t>
            </a:r>
            <a:r>
              <a:rPr lang="en-US" sz="2800" b="0" i="0" dirty="0">
                <a:solidFill>
                  <a:srgbClr val="000000"/>
                </a:solidFill>
                <a:effectLst/>
              </a:rPr>
              <a:t>finance</a:t>
            </a:r>
            <a:endParaRPr lang="en-US" sz="2800" dirty="0"/>
          </a:p>
        </p:txBody>
      </p:sp>
      <p:sp>
        <p:nvSpPr>
          <p:cNvPr id="7" name="Oval 6">
            <a:extLst>
              <a:ext uri="{FF2B5EF4-FFF2-40B4-BE49-F238E27FC236}">
                <a16:creationId xmlns:a16="http://schemas.microsoft.com/office/drawing/2014/main" id="{52D1AC26-998D-4491-DDD1-0825F1722FD2}"/>
              </a:ext>
            </a:extLst>
          </p:cNvPr>
          <p:cNvSpPr/>
          <p:nvPr/>
        </p:nvSpPr>
        <p:spPr>
          <a:xfrm>
            <a:off x="996543" y="2971801"/>
            <a:ext cx="516571" cy="42611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CEA9CCC-F8BB-5341-A6F2-BFFD91658CA6}"/>
              </a:ext>
            </a:extLst>
          </p:cNvPr>
          <p:cNvSpPr/>
          <p:nvPr/>
        </p:nvSpPr>
        <p:spPr>
          <a:xfrm>
            <a:off x="9160828" y="5506649"/>
            <a:ext cx="516571" cy="42611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70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7" cy="502607"/>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5"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71102" y="957971"/>
            <a:ext cx="10816053" cy="954107"/>
          </a:xfrm>
          <a:prstGeom prst="rect">
            <a:avLst/>
          </a:prstGeom>
        </p:spPr>
        <p:txBody>
          <a:bodyPr wrap="square">
            <a:spAutoFit/>
          </a:bodyPr>
          <a:lstStyle/>
          <a:p>
            <a:pPr marL="0" marR="0">
              <a:spcBef>
                <a:spcPts val="0"/>
              </a:spcBef>
              <a:spcAft>
                <a:spcPts val="0"/>
              </a:spcAft>
            </a:pPr>
            <a:r>
              <a:rPr lang="en-US" sz="2800" b="1" dirty="0">
                <a:solidFill>
                  <a:srgbClr val="000000"/>
                </a:solidFill>
                <a:effectLst/>
                <a:ea typeface="Times New Roman" panose="02020603050405020304" pitchFamily="18" charset="0"/>
                <a:cs typeface="Times New Roman" panose="02020603050405020304" pitchFamily="18" charset="0"/>
              </a:rPr>
              <a:t>Read the text about Alexandre </a:t>
            </a:r>
            <a:r>
              <a:rPr lang="en-US" sz="2800" b="1" dirty="0" err="1">
                <a:solidFill>
                  <a:srgbClr val="000000"/>
                </a:solidFill>
                <a:effectLst/>
                <a:ea typeface="Times New Roman" panose="02020603050405020304" pitchFamily="18" charset="0"/>
                <a:cs typeface="Times New Roman" panose="02020603050405020304" pitchFamily="18" charset="0"/>
              </a:rPr>
              <a:t>Yersin</a:t>
            </a:r>
            <a:r>
              <a:rPr lang="en-US" sz="2800" b="1" dirty="0">
                <a:solidFill>
                  <a:srgbClr val="000000"/>
                </a:solidFill>
                <a:effectLst/>
                <a:ea typeface="Times New Roman" panose="02020603050405020304" pitchFamily="18" charset="0"/>
                <a:cs typeface="Times New Roman" panose="02020603050405020304" pitchFamily="18" charset="0"/>
              </a:rPr>
              <a:t>. Mark the letter A, B, C, or D to indicate the correct answer to each of the following questions</a:t>
            </a:r>
            <a:r>
              <a:rPr lang="en-US" sz="2800" b="1" dirty="0">
                <a:effectLst/>
                <a:ea typeface="Times New Roman" panose="02020603050405020304" pitchFamily="18" charset="0"/>
                <a:cs typeface="Times New Roman" panose="02020603050405020304" pitchFamily="18" charset="0"/>
              </a:rPr>
              <a:t> (p.47)</a:t>
            </a: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12192000" cy="862323"/>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7B37C64C-20A2-6617-FE38-50A2FD8817E7}"/>
              </a:ext>
            </a:extLst>
          </p:cNvPr>
          <p:cNvSpPr txBox="1"/>
          <p:nvPr/>
        </p:nvSpPr>
        <p:spPr>
          <a:xfrm>
            <a:off x="506851" y="82625"/>
            <a:ext cx="4572000" cy="748988"/>
          </a:xfrm>
          <a:prstGeom prst="rect">
            <a:avLst/>
          </a:prstGeom>
          <a:noFill/>
        </p:spPr>
        <p:txBody>
          <a:bodyPr wrap="square">
            <a:spAutoFit/>
          </a:bodyPr>
          <a:lstStyle/>
          <a:p>
            <a:r>
              <a:rPr lang="en-US" sz="4267" b="1" dirty="0">
                <a:solidFill>
                  <a:schemeClr val="bg1"/>
                </a:solidFill>
                <a:latin typeface="UTM Facebook K&amp;T" panose="02040603050506020204" pitchFamily="18" charset="0"/>
                <a:cs typeface="Arial" panose="020B0604020202020204" pitchFamily="34" charset="0"/>
              </a:rPr>
              <a:t>READING</a:t>
            </a:r>
          </a:p>
        </p:txBody>
      </p:sp>
      <p:sp>
        <p:nvSpPr>
          <p:cNvPr id="3" name="TextBox 2">
            <a:extLst>
              <a:ext uri="{FF2B5EF4-FFF2-40B4-BE49-F238E27FC236}">
                <a16:creationId xmlns:a16="http://schemas.microsoft.com/office/drawing/2014/main" id="{F51A5A47-AC32-9BAE-9ACB-F75B2D6632E8}"/>
              </a:ext>
            </a:extLst>
          </p:cNvPr>
          <p:cNvSpPr txBox="1"/>
          <p:nvPr/>
        </p:nvSpPr>
        <p:spPr>
          <a:xfrm>
            <a:off x="925286" y="2223052"/>
            <a:ext cx="10613571" cy="3970318"/>
          </a:xfrm>
          <a:prstGeom prst="rect">
            <a:avLst/>
          </a:prstGeom>
          <a:noFill/>
        </p:spPr>
        <p:txBody>
          <a:bodyPr wrap="square" rtlCol="0">
            <a:spAutoFit/>
          </a:bodyPr>
          <a:lstStyle/>
          <a:p>
            <a:r>
              <a:rPr lang="en-US" sz="2800" b="1" i="0" dirty="0">
                <a:solidFill>
                  <a:srgbClr val="E45A83"/>
                </a:solidFill>
                <a:effectLst/>
              </a:rPr>
              <a:t>3. </a:t>
            </a:r>
            <a:r>
              <a:rPr lang="en-US" sz="2800" b="1" i="0" dirty="0">
                <a:solidFill>
                  <a:srgbClr val="000000"/>
                </a:solidFill>
                <a:effectLst/>
              </a:rPr>
              <a:t>The word ‛it’ in paragraph 3 refers to </a:t>
            </a:r>
            <a:r>
              <a:rPr lang="en-US" sz="2800" b="1" i="0" dirty="0">
                <a:solidFill>
                  <a:srgbClr val="939598"/>
                </a:solidFill>
                <a:effectLst/>
              </a:rPr>
              <a:t>________</a:t>
            </a:r>
            <a:r>
              <a:rPr lang="en-US" sz="2800" b="1" i="0" dirty="0">
                <a:solidFill>
                  <a:srgbClr val="000000"/>
                </a:solidFill>
                <a:effectLst/>
              </a:rPr>
              <a:t>.</a:t>
            </a:r>
          </a:p>
          <a:p>
            <a:r>
              <a:rPr lang="en-US" sz="2800" b="1" i="0" dirty="0">
                <a:solidFill>
                  <a:srgbClr val="E45A83"/>
                </a:solidFill>
                <a:effectLst/>
              </a:rPr>
              <a:t>A. </a:t>
            </a:r>
            <a:r>
              <a:rPr lang="en-US" sz="2800" b="0" i="0" dirty="0">
                <a:solidFill>
                  <a:srgbClr val="000000"/>
                </a:solidFill>
                <a:effectLst/>
              </a:rPr>
              <a:t>cattle 		</a:t>
            </a:r>
            <a:r>
              <a:rPr lang="en-US" sz="2800" b="1" i="0" dirty="0">
                <a:solidFill>
                  <a:srgbClr val="E45A83"/>
                </a:solidFill>
                <a:effectLst/>
              </a:rPr>
              <a:t>B. </a:t>
            </a:r>
            <a:r>
              <a:rPr lang="en-US" sz="2800" b="0" i="0" dirty="0">
                <a:solidFill>
                  <a:srgbClr val="000000"/>
                </a:solidFill>
                <a:effectLst/>
              </a:rPr>
              <a:t>laboratory 		</a:t>
            </a:r>
            <a:r>
              <a:rPr lang="en-US" sz="2800" b="1" i="0" dirty="0">
                <a:solidFill>
                  <a:srgbClr val="E45A83"/>
                </a:solidFill>
                <a:effectLst/>
              </a:rPr>
              <a:t>C. </a:t>
            </a:r>
            <a:r>
              <a:rPr lang="en-US" sz="2800" b="0" i="0" dirty="0">
                <a:solidFill>
                  <a:srgbClr val="000000"/>
                </a:solidFill>
                <a:effectLst/>
              </a:rPr>
              <a:t>coffee 	</a:t>
            </a:r>
            <a:r>
              <a:rPr lang="en-US" sz="2800" b="1" i="0" dirty="0">
                <a:solidFill>
                  <a:srgbClr val="E45A83"/>
                </a:solidFill>
                <a:effectLst/>
              </a:rPr>
              <a:t>D. </a:t>
            </a:r>
            <a:r>
              <a:rPr lang="en-US" sz="2800" b="0" i="0" dirty="0">
                <a:solidFill>
                  <a:srgbClr val="000000"/>
                </a:solidFill>
                <a:effectLst/>
              </a:rPr>
              <a:t>rubber tree</a:t>
            </a:r>
            <a:r>
              <a:rPr lang="en-US" sz="2800" dirty="0"/>
              <a:t> </a:t>
            </a:r>
          </a:p>
          <a:p>
            <a:br>
              <a:rPr lang="en-US" sz="2800" dirty="0"/>
            </a:br>
            <a:r>
              <a:rPr lang="en-US" sz="2800" b="1" i="0" dirty="0">
                <a:solidFill>
                  <a:srgbClr val="E45A83"/>
                </a:solidFill>
                <a:effectLst/>
              </a:rPr>
              <a:t>4. </a:t>
            </a:r>
            <a:r>
              <a:rPr lang="en-US" sz="2800" b="1" i="0" dirty="0">
                <a:solidFill>
                  <a:srgbClr val="000000"/>
                </a:solidFill>
                <a:effectLst/>
              </a:rPr>
              <a:t>According to the text, which of the following information is true about </a:t>
            </a:r>
            <a:r>
              <a:rPr lang="en-US" sz="2800" b="1" i="0" dirty="0" err="1">
                <a:solidFill>
                  <a:srgbClr val="000000"/>
                </a:solidFill>
                <a:effectLst/>
              </a:rPr>
              <a:t>Yersin</a:t>
            </a:r>
            <a:r>
              <a:rPr lang="en-US" sz="2800" b="1" i="0" dirty="0">
                <a:solidFill>
                  <a:srgbClr val="000000"/>
                </a:solidFill>
                <a:effectLst/>
              </a:rPr>
              <a:t>?</a:t>
            </a:r>
          </a:p>
          <a:p>
            <a:r>
              <a:rPr lang="en-US" sz="2800" b="1" i="0" dirty="0">
                <a:solidFill>
                  <a:srgbClr val="E45A83"/>
                </a:solidFill>
                <a:effectLst/>
              </a:rPr>
              <a:t>A. </a:t>
            </a:r>
            <a:r>
              <a:rPr lang="en-US" sz="2800" b="0" i="0" dirty="0">
                <a:solidFill>
                  <a:srgbClr val="000000"/>
                </a:solidFill>
                <a:effectLst/>
              </a:rPr>
              <a:t>He started living in Ha Noi in 1890.</a:t>
            </a:r>
          </a:p>
          <a:p>
            <a:r>
              <a:rPr lang="en-US" sz="2800" b="1" i="0" dirty="0">
                <a:solidFill>
                  <a:srgbClr val="E45A83"/>
                </a:solidFill>
                <a:effectLst/>
              </a:rPr>
              <a:t>B. </a:t>
            </a:r>
            <a:r>
              <a:rPr lang="en-US" sz="2800" b="0" i="0" dirty="0">
                <a:solidFill>
                  <a:srgbClr val="000000"/>
                </a:solidFill>
                <a:effectLst/>
              </a:rPr>
              <a:t>He opened a university by himself.</a:t>
            </a:r>
          </a:p>
          <a:p>
            <a:r>
              <a:rPr lang="en-US" sz="2800" b="1" i="0" dirty="0">
                <a:solidFill>
                  <a:srgbClr val="E45A83"/>
                </a:solidFill>
                <a:effectLst/>
              </a:rPr>
              <a:t>C. </a:t>
            </a:r>
            <a:r>
              <a:rPr lang="en-US" sz="2800" b="0" i="0" dirty="0">
                <a:solidFill>
                  <a:srgbClr val="000000"/>
                </a:solidFill>
                <a:effectLst/>
              </a:rPr>
              <a:t>He could find an effective method for treating malaria.</a:t>
            </a:r>
          </a:p>
          <a:p>
            <a:r>
              <a:rPr lang="en-US" sz="2800" b="1" i="0" dirty="0">
                <a:solidFill>
                  <a:srgbClr val="E45A83"/>
                </a:solidFill>
                <a:effectLst/>
              </a:rPr>
              <a:t>D. </a:t>
            </a:r>
            <a:r>
              <a:rPr lang="en-US" sz="2800" b="0" i="0" dirty="0">
                <a:solidFill>
                  <a:srgbClr val="000000"/>
                </a:solidFill>
                <a:effectLst/>
              </a:rPr>
              <a:t>He had a house in </a:t>
            </a:r>
            <a:r>
              <a:rPr lang="en-US" sz="2800" b="0" i="0" dirty="0" err="1">
                <a:solidFill>
                  <a:srgbClr val="000000"/>
                </a:solidFill>
                <a:effectLst/>
              </a:rPr>
              <a:t>Nha</a:t>
            </a:r>
            <a:r>
              <a:rPr lang="en-US" sz="2800" b="0" i="0" dirty="0">
                <a:solidFill>
                  <a:srgbClr val="000000"/>
                </a:solidFill>
                <a:effectLst/>
              </a:rPr>
              <a:t> Trang, which was turned into a pharmacy.</a:t>
            </a:r>
            <a:r>
              <a:rPr lang="en-US" sz="2800" dirty="0"/>
              <a:t> </a:t>
            </a:r>
          </a:p>
        </p:txBody>
      </p:sp>
      <p:sp>
        <p:nvSpPr>
          <p:cNvPr id="6" name="Oval 5">
            <a:extLst>
              <a:ext uri="{FF2B5EF4-FFF2-40B4-BE49-F238E27FC236}">
                <a16:creationId xmlns:a16="http://schemas.microsoft.com/office/drawing/2014/main" id="{F1A78B32-649E-B04B-8E85-B10CBC632916}"/>
              </a:ext>
            </a:extLst>
          </p:cNvPr>
          <p:cNvSpPr/>
          <p:nvPr/>
        </p:nvSpPr>
        <p:spPr>
          <a:xfrm>
            <a:off x="3641771" y="2721430"/>
            <a:ext cx="516571" cy="42611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4DDD5BB-555E-2637-6747-C6ABA38CBAF1}"/>
              </a:ext>
            </a:extLst>
          </p:cNvPr>
          <p:cNvSpPr/>
          <p:nvPr/>
        </p:nvSpPr>
        <p:spPr>
          <a:xfrm>
            <a:off x="854939" y="5258585"/>
            <a:ext cx="516571" cy="42611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85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7" cy="502607"/>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5" y="1077651"/>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Rectangle 1"/>
          <p:cNvSpPr/>
          <p:nvPr/>
        </p:nvSpPr>
        <p:spPr>
          <a:xfrm>
            <a:off x="1071102" y="914237"/>
            <a:ext cx="10816053" cy="1384995"/>
          </a:xfrm>
          <a:prstGeom prst="rect">
            <a:avLst/>
          </a:prstGeom>
        </p:spPr>
        <p:txBody>
          <a:bodyPr wrap="square">
            <a:spAutoFit/>
          </a:bodyPr>
          <a:lstStyle/>
          <a:p>
            <a:pPr algn="just"/>
            <a:r>
              <a:rPr lang="en-US" sz="2800" b="1" dirty="0">
                <a:solidFill>
                  <a:srgbClr val="000000"/>
                </a:solidFill>
                <a:effectLst/>
                <a:ea typeface="Times New Roman" panose="02020603050405020304" pitchFamily="18" charset="0"/>
              </a:rPr>
              <a:t>Read the following passage about Ton That Tung’s contributions to the medicine in Viet Nam. Mark the letter A, B, C, or D to indicate the correct word that best fits each blank. </a:t>
            </a:r>
            <a:r>
              <a:rPr lang="en-US" sz="2800" b="1" dirty="0">
                <a:solidFill>
                  <a:srgbClr val="000000"/>
                </a:solidFill>
                <a:effectLst/>
                <a:ea typeface="Times New Roman" panose="02020603050405020304" pitchFamily="18" charset="0"/>
                <a:cs typeface="Times New Roman" panose="02020603050405020304" pitchFamily="18" charset="0"/>
              </a:rPr>
              <a:t>(p.47)</a:t>
            </a:r>
            <a:endParaRPr lang="en-US" sz="2800" b="1" dirty="0">
              <a:cs typeface="Times New Roman" panose="02020603050405020304" pitchFamily="18" charset="0"/>
            </a:endParaRP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12192000" cy="862323"/>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7B37C64C-20A2-6617-FE38-50A2FD8817E7}"/>
              </a:ext>
            </a:extLst>
          </p:cNvPr>
          <p:cNvSpPr txBox="1"/>
          <p:nvPr/>
        </p:nvSpPr>
        <p:spPr>
          <a:xfrm>
            <a:off x="506851" y="82625"/>
            <a:ext cx="4572000" cy="748988"/>
          </a:xfrm>
          <a:prstGeom prst="rect">
            <a:avLst/>
          </a:prstGeom>
          <a:noFill/>
        </p:spPr>
        <p:txBody>
          <a:bodyPr wrap="square">
            <a:spAutoFit/>
          </a:bodyPr>
          <a:lstStyle/>
          <a:p>
            <a:r>
              <a:rPr lang="en-US" sz="4267" b="1" dirty="0">
                <a:solidFill>
                  <a:schemeClr val="bg1"/>
                </a:solidFill>
                <a:latin typeface="UTM Facebook K&amp;T" panose="02040603050506020204" pitchFamily="18" charset="0"/>
                <a:cs typeface="Arial" panose="020B0604020202020204" pitchFamily="34" charset="0"/>
              </a:rPr>
              <a:t>READING</a:t>
            </a:r>
          </a:p>
        </p:txBody>
      </p:sp>
      <p:sp>
        <p:nvSpPr>
          <p:cNvPr id="7" name="TextBox 6">
            <a:extLst>
              <a:ext uri="{FF2B5EF4-FFF2-40B4-BE49-F238E27FC236}">
                <a16:creationId xmlns:a16="http://schemas.microsoft.com/office/drawing/2014/main" id="{B8A41DC7-A0A6-2267-252F-F3F9DC249202}"/>
              </a:ext>
            </a:extLst>
          </p:cNvPr>
          <p:cNvSpPr txBox="1"/>
          <p:nvPr/>
        </p:nvSpPr>
        <p:spPr>
          <a:xfrm>
            <a:off x="876711" y="2527443"/>
            <a:ext cx="10796191" cy="4093428"/>
          </a:xfrm>
          <a:prstGeom prst="rect">
            <a:avLst/>
          </a:prstGeom>
          <a:noFill/>
        </p:spPr>
        <p:txBody>
          <a:bodyPr wrap="square">
            <a:spAutoFit/>
          </a:bodyPr>
          <a:lstStyle/>
          <a:p>
            <a:pPr algn="just"/>
            <a:r>
              <a:rPr lang="en-US" sz="2600" b="0" i="0" dirty="0">
                <a:solidFill>
                  <a:srgbClr val="000000"/>
                </a:solidFill>
                <a:effectLst/>
                <a:latin typeface="UTM-Avo"/>
              </a:rPr>
              <a:t>Ton That Tung was a famous surgeon (1) </a:t>
            </a:r>
            <a:r>
              <a:rPr lang="en-US" sz="2600" b="0" i="0" dirty="0">
                <a:solidFill>
                  <a:srgbClr val="939598"/>
                </a:solidFill>
                <a:effectLst/>
                <a:latin typeface="UTM-Avo"/>
              </a:rPr>
              <a:t>________ </a:t>
            </a:r>
            <a:r>
              <a:rPr lang="en-US" sz="2600" b="0" i="0" dirty="0">
                <a:solidFill>
                  <a:srgbClr val="000000"/>
                </a:solidFill>
                <a:effectLst/>
                <a:latin typeface="UTM-Avo"/>
              </a:rPr>
              <a:t>made great contributions to the medicine in Viet Nam. From 1935 to 1939, he performed operations on over 200 livers of dead bodies and </a:t>
            </a:r>
            <a:r>
              <a:rPr lang="en-US" sz="2600" b="0" i="0" dirty="0" err="1">
                <a:solidFill>
                  <a:srgbClr val="000000"/>
                </a:solidFill>
                <a:effectLst/>
                <a:latin typeface="UTM-Avo"/>
              </a:rPr>
              <a:t>analysed</a:t>
            </a:r>
            <a:r>
              <a:rPr lang="en-US" sz="2600" b="0" i="0" dirty="0">
                <a:solidFill>
                  <a:srgbClr val="000000"/>
                </a:solidFill>
                <a:effectLst/>
                <a:latin typeface="UTM-Avo"/>
              </a:rPr>
              <a:t> them when he (2) </a:t>
            </a:r>
            <a:r>
              <a:rPr lang="en-US" sz="2600" b="0" i="0" dirty="0">
                <a:solidFill>
                  <a:srgbClr val="939598"/>
                </a:solidFill>
                <a:effectLst/>
                <a:latin typeface="UTM-Avo"/>
              </a:rPr>
              <a:t>________ </a:t>
            </a:r>
            <a:r>
              <a:rPr lang="en-US" sz="2600" b="0" i="0" dirty="0">
                <a:solidFill>
                  <a:srgbClr val="000000"/>
                </a:solidFill>
                <a:effectLst/>
                <a:latin typeface="UTM-Avo"/>
              </a:rPr>
              <a:t>the Indochina School of Medicine and Pharmacy. After the Revolution in August (1945), he worked as a private doctor to take care (3) </a:t>
            </a:r>
            <a:r>
              <a:rPr lang="en-US" sz="2600" b="0" i="0" dirty="0">
                <a:solidFill>
                  <a:srgbClr val="939598"/>
                </a:solidFill>
                <a:effectLst/>
                <a:latin typeface="UTM-Avo"/>
              </a:rPr>
              <a:t>________ </a:t>
            </a:r>
            <a:r>
              <a:rPr lang="en-US" sz="2600" b="0" i="0" dirty="0">
                <a:solidFill>
                  <a:srgbClr val="000000"/>
                </a:solidFill>
                <a:effectLst/>
                <a:latin typeface="UTM-Avo"/>
              </a:rPr>
              <a:t>Uncle Ho. A few years later, he became the director of Phu Doan Hospital (Viet Duc Hospital today). In 1958, he was the first doctor to (4) </a:t>
            </a:r>
            <a:r>
              <a:rPr lang="en-US" sz="2600" b="0" i="0" dirty="0">
                <a:solidFill>
                  <a:srgbClr val="939598"/>
                </a:solidFill>
                <a:effectLst/>
                <a:latin typeface="UTM-Avo"/>
              </a:rPr>
              <a:t>________ </a:t>
            </a:r>
            <a:r>
              <a:rPr lang="en-US" sz="2600" b="0" i="0" dirty="0">
                <a:solidFill>
                  <a:srgbClr val="000000"/>
                </a:solidFill>
                <a:effectLst/>
                <a:latin typeface="UTM-Avo"/>
              </a:rPr>
              <a:t>heart surgery in Viet Nam. Later, in 1960s, he found a new surgery method to reduce bleeding  (5) </a:t>
            </a:r>
            <a:r>
              <a:rPr lang="en-US" sz="2600" b="0" i="0" dirty="0">
                <a:solidFill>
                  <a:srgbClr val="939598"/>
                </a:solidFill>
                <a:effectLst/>
                <a:latin typeface="UTM-Avo"/>
              </a:rPr>
              <a:t>________ </a:t>
            </a:r>
            <a:r>
              <a:rPr lang="en-US" sz="2600" b="0" i="0" dirty="0">
                <a:solidFill>
                  <a:srgbClr val="000000"/>
                </a:solidFill>
                <a:effectLst/>
                <a:latin typeface="UTM-Avo"/>
              </a:rPr>
              <a:t>shorten the time for the operation down to only four to eight minutes</a:t>
            </a:r>
            <a:r>
              <a:rPr lang="en-US" sz="2600" dirty="0"/>
              <a:t>.</a:t>
            </a:r>
          </a:p>
        </p:txBody>
      </p:sp>
    </p:spTree>
    <p:extLst>
      <p:ext uri="{BB962C8B-B14F-4D97-AF65-F5344CB8AC3E}">
        <p14:creationId xmlns:p14="http://schemas.microsoft.com/office/powerpoint/2010/main" val="32852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7" cy="502607"/>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5" y="1077651"/>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Rectangle 1"/>
          <p:cNvSpPr/>
          <p:nvPr/>
        </p:nvSpPr>
        <p:spPr>
          <a:xfrm>
            <a:off x="1071102" y="914237"/>
            <a:ext cx="10816053" cy="1384995"/>
          </a:xfrm>
          <a:prstGeom prst="rect">
            <a:avLst/>
          </a:prstGeom>
        </p:spPr>
        <p:txBody>
          <a:bodyPr wrap="square">
            <a:spAutoFit/>
          </a:bodyPr>
          <a:lstStyle/>
          <a:p>
            <a:pPr algn="just"/>
            <a:r>
              <a:rPr lang="en-US" sz="2800" b="1" dirty="0">
                <a:solidFill>
                  <a:srgbClr val="000000"/>
                </a:solidFill>
                <a:effectLst/>
                <a:ea typeface="Times New Roman" panose="02020603050405020304" pitchFamily="18" charset="0"/>
              </a:rPr>
              <a:t>Read the following passage about Ton That Tung’s contributions to the medicine in Viet Nam. Mark the letter A, B, C, or D to indicate the correct word that best fits each blank. </a:t>
            </a:r>
            <a:r>
              <a:rPr lang="en-US" sz="2800" b="1" dirty="0">
                <a:solidFill>
                  <a:srgbClr val="000000"/>
                </a:solidFill>
                <a:effectLst/>
                <a:ea typeface="Times New Roman" panose="02020603050405020304" pitchFamily="18" charset="0"/>
                <a:cs typeface="Times New Roman" panose="02020603050405020304" pitchFamily="18" charset="0"/>
              </a:rPr>
              <a:t>(p.47)</a:t>
            </a:r>
            <a:endParaRPr lang="en-US" sz="2800" b="1" dirty="0">
              <a:cs typeface="Times New Roman" panose="02020603050405020304" pitchFamily="18" charset="0"/>
            </a:endParaRP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12192000" cy="862323"/>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7B37C64C-20A2-6617-FE38-50A2FD8817E7}"/>
              </a:ext>
            </a:extLst>
          </p:cNvPr>
          <p:cNvSpPr txBox="1"/>
          <p:nvPr/>
        </p:nvSpPr>
        <p:spPr>
          <a:xfrm>
            <a:off x="506851" y="82625"/>
            <a:ext cx="4572000" cy="748988"/>
          </a:xfrm>
          <a:prstGeom prst="rect">
            <a:avLst/>
          </a:prstGeom>
          <a:noFill/>
        </p:spPr>
        <p:txBody>
          <a:bodyPr wrap="square">
            <a:spAutoFit/>
          </a:bodyPr>
          <a:lstStyle/>
          <a:p>
            <a:r>
              <a:rPr lang="en-US" sz="4267" b="1" dirty="0">
                <a:solidFill>
                  <a:schemeClr val="bg1"/>
                </a:solidFill>
                <a:latin typeface="UTM Facebook K&amp;T" panose="02040603050506020204" pitchFamily="18" charset="0"/>
                <a:cs typeface="Arial" panose="020B0604020202020204" pitchFamily="34" charset="0"/>
              </a:rPr>
              <a:t>READING</a:t>
            </a:r>
          </a:p>
        </p:txBody>
      </p:sp>
      <p:sp>
        <p:nvSpPr>
          <p:cNvPr id="7" name="TextBox 6">
            <a:extLst>
              <a:ext uri="{FF2B5EF4-FFF2-40B4-BE49-F238E27FC236}">
                <a16:creationId xmlns:a16="http://schemas.microsoft.com/office/drawing/2014/main" id="{B8A41DC7-A0A6-2267-252F-F3F9DC249202}"/>
              </a:ext>
            </a:extLst>
          </p:cNvPr>
          <p:cNvSpPr txBox="1"/>
          <p:nvPr/>
        </p:nvSpPr>
        <p:spPr>
          <a:xfrm>
            <a:off x="876711" y="2527443"/>
            <a:ext cx="10796191" cy="2492990"/>
          </a:xfrm>
          <a:prstGeom prst="rect">
            <a:avLst/>
          </a:prstGeom>
          <a:noFill/>
        </p:spPr>
        <p:txBody>
          <a:bodyPr wrap="square">
            <a:spAutoFit/>
          </a:bodyPr>
          <a:lstStyle/>
          <a:p>
            <a:r>
              <a:rPr lang="en-US" sz="2600" b="1" i="0" dirty="0">
                <a:solidFill>
                  <a:srgbClr val="E45A83"/>
                </a:solidFill>
                <a:effectLst/>
              </a:rPr>
              <a:t>1. A. </a:t>
            </a:r>
            <a:r>
              <a:rPr lang="en-US" sz="2600" b="0" i="0" dirty="0">
                <a:solidFill>
                  <a:srgbClr val="000000"/>
                </a:solidFill>
                <a:effectLst/>
              </a:rPr>
              <a:t>whose 		</a:t>
            </a:r>
            <a:r>
              <a:rPr lang="en-US" sz="2600" b="1" i="0" dirty="0">
                <a:solidFill>
                  <a:srgbClr val="E45A83"/>
                </a:solidFill>
                <a:effectLst/>
              </a:rPr>
              <a:t>B. </a:t>
            </a:r>
            <a:r>
              <a:rPr lang="en-US" sz="2600" b="0" i="0" dirty="0">
                <a:solidFill>
                  <a:srgbClr val="000000"/>
                </a:solidFill>
                <a:effectLst/>
              </a:rPr>
              <a:t>who 		</a:t>
            </a:r>
            <a:r>
              <a:rPr lang="en-US" sz="2600" b="1" i="0" dirty="0">
                <a:solidFill>
                  <a:srgbClr val="E45A83"/>
                </a:solidFill>
                <a:effectLst/>
              </a:rPr>
              <a:t>C. </a:t>
            </a:r>
            <a:r>
              <a:rPr lang="en-US" sz="2600" b="0" i="0" dirty="0">
                <a:solidFill>
                  <a:srgbClr val="000000"/>
                </a:solidFill>
                <a:effectLst/>
              </a:rPr>
              <a:t>which 		</a:t>
            </a:r>
            <a:r>
              <a:rPr lang="en-US" sz="2600" b="1" i="0" dirty="0">
                <a:solidFill>
                  <a:srgbClr val="E45A83"/>
                </a:solidFill>
                <a:effectLst/>
              </a:rPr>
              <a:t>D. </a:t>
            </a:r>
            <a:r>
              <a:rPr lang="en-US" sz="2600" b="0" i="0" dirty="0">
                <a:solidFill>
                  <a:srgbClr val="000000"/>
                </a:solidFill>
                <a:effectLst/>
              </a:rPr>
              <a:t>whom</a:t>
            </a:r>
            <a:r>
              <a:rPr lang="en-US" sz="2600" dirty="0"/>
              <a:t> </a:t>
            </a:r>
            <a:br>
              <a:rPr lang="en-US" sz="2600" dirty="0"/>
            </a:br>
            <a:r>
              <a:rPr lang="en-US" sz="2600" b="1" i="0" dirty="0">
                <a:solidFill>
                  <a:srgbClr val="E45A83"/>
                </a:solidFill>
                <a:effectLst/>
              </a:rPr>
              <a:t>2. A. </a:t>
            </a:r>
            <a:r>
              <a:rPr lang="en-US" sz="2600" b="0" i="0" dirty="0">
                <a:solidFill>
                  <a:srgbClr val="000000"/>
                </a:solidFill>
                <a:effectLst/>
              </a:rPr>
              <a:t>made 		</a:t>
            </a:r>
            <a:r>
              <a:rPr lang="en-US" sz="2600" b="1" i="0" dirty="0">
                <a:solidFill>
                  <a:srgbClr val="E45A83"/>
                </a:solidFill>
                <a:effectLst/>
              </a:rPr>
              <a:t>B. </a:t>
            </a:r>
            <a:r>
              <a:rPr lang="en-US" sz="2600" b="0" i="0" dirty="0">
                <a:solidFill>
                  <a:srgbClr val="000000"/>
                </a:solidFill>
                <a:effectLst/>
              </a:rPr>
              <a:t>took 		</a:t>
            </a:r>
            <a:r>
              <a:rPr lang="en-US" sz="2600" b="1" i="0" dirty="0">
                <a:solidFill>
                  <a:srgbClr val="E45A83"/>
                </a:solidFill>
                <a:effectLst/>
              </a:rPr>
              <a:t>C. </a:t>
            </a:r>
            <a:r>
              <a:rPr lang="en-US" sz="2600" b="0" i="0" dirty="0">
                <a:solidFill>
                  <a:srgbClr val="000000"/>
                </a:solidFill>
                <a:effectLst/>
              </a:rPr>
              <a:t>attended 		</a:t>
            </a:r>
            <a:r>
              <a:rPr lang="en-US" sz="2600" b="1" i="0" dirty="0">
                <a:solidFill>
                  <a:srgbClr val="E45A83"/>
                </a:solidFill>
                <a:effectLst/>
              </a:rPr>
              <a:t>D. </a:t>
            </a:r>
            <a:r>
              <a:rPr lang="en-US" sz="2600" b="0" i="0" dirty="0">
                <a:solidFill>
                  <a:srgbClr val="000000"/>
                </a:solidFill>
                <a:effectLst/>
              </a:rPr>
              <a:t>discovered</a:t>
            </a:r>
            <a:r>
              <a:rPr lang="en-US" sz="2600" dirty="0"/>
              <a:t> </a:t>
            </a:r>
            <a:br>
              <a:rPr lang="en-US" sz="2600" dirty="0"/>
            </a:br>
            <a:r>
              <a:rPr lang="en-US" sz="2600" b="1" i="0" dirty="0">
                <a:solidFill>
                  <a:srgbClr val="E45A83"/>
                </a:solidFill>
                <a:effectLst/>
              </a:rPr>
              <a:t>3. A. </a:t>
            </a:r>
            <a:r>
              <a:rPr lang="en-US" sz="2600" b="0" i="0" dirty="0">
                <a:solidFill>
                  <a:srgbClr val="000000"/>
                </a:solidFill>
                <a:effectLst/>
              </a:rPr>
              <a:t>in 		</a:t>
            </a:r>
            <a:r>
              <a:rPr lang="en-US" sz="2600" b="1" i="0" dirty="0">
                <a:solidFill>
                  <a:srgbClr val="E45A83"/>
                </a:solidFill>
                <a:effectLst/>
              </a:rPr>
              <a:t>B. </a:t>
            </a:r>
            <a:r>
              <a:rPr lang="en-US" sz="2600" b="0" i="0" dirty="0">
                <a:solidFill>
                  <a:srgbClr val="000000"/>
                </a:solidFill>
                <a:effectLst/>
              </a:rPr>
              <a:t>for 			</a:t>
            </a:r>
            <a:r>
              <a:rPr lang="en-US" sz="2600" b="1" i="0" dirty="0">
                <a:solidFill>
                  <a:srgbClr val="E45A83"/>
                </a:solidFill>
                <a:effectLst/>
              </a:rPr>
              <a:t>C. </a:t>
            </a:r>
            <a:r>
              <a:rPr lang="en-US" sz="2600" b="0" i="0" dirty="0">
                <a:solidFill>
                  <a:srgbClr val="000000"/>
                </a:solidFill>
                <a:effectLst/>
              </a:rPr>
              <a:t>about 		</a:t>
            </a:r>
            <a:r>
              <a:rPr lang="en-US" sz="2600" b="1" i="0" dirty="0">
                <a:solidFill>
                  <a:srgbClr val="E45A83"/>
                </a:solidFill>
                <a:effectLst/>
              </a:rPr>
              <a:t>D. </a:t>
            </a:r>
            <a:r>
              <a:rPr lang="en-US" sz="2600" b="0" i="0" dirty="0">
                <a:solidFill>
                  <a:srgbClr val="000000"/>
                </a:solidFill>
                <a:effectLst/>
              </a:rPr>
              <a:t>of</a:t>
            </a:r>
            <a:r>
              <a:rPr lang="en-US" sz="2600" dirty="0"/>
              <a:t> </a:t>
            </a:r>
            <a:br>
              <a:rPr lang="en-US" sz="2600" dirty="0"/>
            </a:br>
            <a:r>
              <a:rPr lang="en-US" sz="2600" b="1" i="0" dirty="0">
                <a:solidFill>
                  <a:srgbClr val="E45A83"/>
                </a:solidFill>
                <a:effectLst/>
              </a:rPr>
              <a:t>4. A. </a:t>
            </a:r>
            <a:r>
              <a:rPr lang="en-US" sz="2600" b="0" i="0" dirty="0">
                <a:solidFill>
                  <a:srgbClr val="000000"/>
                </a:solidFill>
                <a:effectLst/>
              </a:rPr>
              <a:t>perform 	</a:t>
            </a:r>
            <a:r>
              <a:rPr lang="en-US" sz="2600" b="1" i="0" dirty="0">
                <a:solidFill>
                  <a:srgbClr val="E45A83"/>
                </a:solidFill>
                <a:effectLst/>
              </a:rPr>
              <a:t>B. </a:t>
            </a:r>
            <a:r>
              <a:rPr lang="en-US" sz="2600" b="0" i="0" dirty="0">
                <a:solidFill>
                  <a:srgbClr val="000000"/>
                </a:solidFill>
                <a:effectLst/>
              </a:rPr>
              <a:t>prevent 		</a:t>
            </a:r>
            <a:r>
              <a:rPr lang="en-US" sz="2600" b="1" i="0" dirty="0">
                <a:solidFill>
                  <a:srgbClr val="E45A83"/>
                </a:solidFill>
                <a:effectLst/>
              </a:rPr>
              <a:t>C. </a:t>
            </a:r>
            <a:r>
              <a:rPr lang="en-US" sz="2600" b="0" i="0" dirty="0">
                <a:solidFill>
                  <a:srgbClr val="000000"/>
                </a:solidFill>
                <a:effectLst/>
              </a:rPr>
              <a:t>change 		</a:t>
            </a:r>
            <a:r>
              <a:rPr lang="en-US" sz="2600" b="1" i="0" dirty="0">
                <a:solidFill>
                  <a:srgbClr val="E45A83"/>
                </a:solidFill>
                <a:effectLst/>
              </a:rPr>
              <a:t>D. </a:t>
            </a:r>
            <a:r>
              <a:rPr lang="en-US" sz="2600" b="0" i="0" dirty="0">
                <a:solidFill>
                  <a:srgbClr val="000000"/>
                </a:solidFill>
                <a:effectLst/>
              </a:rPr>
              <a:t>treat</a:t>
            </a:r>
            <a:r>
              <a:rPr lang="en-US" sz="2600" dirty="0"/>
              <a:t> </a:t>
            </a:r>
            <a:br>
              <a:rPr lang="en-US" sz="2600" dirty="0"/>
            </a:br>
            <a:r>
              <a:rPr lang="en-US" sz="2600" b="1" i="0" dirty="0">
                <a:solidFill>
                  <a:srgbClr val="E45A83"/>
                </a:solidFill>
                <a:effectLst/>
              </a:rPr>
              <a:t>5. A. </a:t>
            </a:r>
            <a:r>
              <a:rPr lang="en-US" sz="2600" b="0" i="0" dirty="0">
                <a:solidFill>
                  <a:srgbClr val="000000"/>
                </a:solidFill>
                <a:effectLst/>
              </a:rPr>
              <a:t>but 		</a:t>
            </a:r>
            <a:r>
              <a:rPr lang="en-US" sz="2600" b="1" i="0" dirty="0">
                <a:solidFill>
                  <a:srgbClr val="E45A83"/>
                </a:solidFill>
                <a:effectLst/>
              </a:rPr>
              <a:t>B. </a:t>
            </a:r>
            <a:r>
              <a:rPr lang="en-US" sz="2600" b="0" i="0" dirty="0">
                <a:solidFill>
                  <a:srgbClr val="000000"/>
                </a:solidFill>
                <a:effectLst/>
              </a:rPr>
              <a:t>and 		</a:t>
            </a:r>
            <a:r>
              <a:rPr lang="en-US" sz="2600" b="1" i="0" dirty="0">
                <a:solidFill>
                  <a:srgbClr val="E45A83"/>
                </a:solidFill>
                <a:effectLst/>
              </a:rPr>
              <a:t>C. </a:t>
            </a:r>
            <a:r>
              <a:rPr lang="en-US" sz="2600" b="0" i="0" dirty="0">
                <a:solidFill>
                  <a:srgbClr val="000000"/>
                </a:solidFill>
                <a:effectLst/>
              </a:rPr>
              <a:t>so 			</a:t>
            </a:r>
            <a:r>
              <a:rPr lang="en-US" sz="2600" b="1" i="0" dirty="0">
                <a:solidFill>
                  <a:srgbClr val="E45A83"/>
                </a:solidFill>
                <a:effectLst/>
              </a:rPr>
              <a:t>D. </a:t>
            </a:r>
            <a:r>
              <a:rPr lang="en-US" sz="2600" b="0" i="0" dirty="0">
                <a:solidFill>
                  <a:srgbClr val="000000"/>
                </a:solidFill>
                <a:effectLst/>
              </a:rPr>
              <a:t>for</a:t>
            </a:r>
            <a:r>
              <a:rPr lang="en-US" sz="2600" dirty="0"/>
              <a:t> </a:t>
            </a:r>
            <a:br>
              <a:rPr lang="en-US" sz="2800" dirty="0"/>
            </a:br>
            <a:endParaRPr lang="en-US" sz="2600" dirty="0"/>
          </a:p>
        </p:txBody>
      </p:sp>
      <p:sp>
        <p:nvSpPr>
          <p:cNvPr id="3" name="Oval 2">
            <a:extLst>
              <a:ext uri="{FF2B5EF4-FFF2-40B4-BE49-F238E27FC236}">
                <a16:creationId xmlns:a16="http://schemas.microsoft.com/office/drawing/2014/main" id="{5E123C6C-5F6C-96CB-EFEC-5A9533D7A2EB}"/>
              </a:ext>
            </a:extLst>
          </p:cNvPr>
          <p:cNvSpPr/>
          <p:nvPr/>
        </p:nvSpPr>
        <p:spPr>
          <a:xfrm>
            <a:off x="3576457" y="2527443"/>
            <a:ext cx="516571" cy="42611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92BF96F-800B-8B5D-785F-2CE21F5485CA}"/>
              </a:ext>
            </a:extLst>
          </p:cNvPr>
          <p:cNvSpPr/>
          <p:nvPr/>
        </p:nvSpPr>
        <p:spPr>
          <a:xfrm>
            <a:off x="6313408" y="3002883"/>
            <a:ext cx="516571" cy="42611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2DD172-933D-DA07-2DF8-4AD80BF91584}"/>
              </a:ext>
            </a:extLst>
          </p:cNvPr>
          <p:cNvSpPr/>
          <p:nvPr/>
        </p:nvSpPr>
        <p:spPr>
          <a:xfrm>
            <a:off x="8993155" y="3376249"/>
            <a:ext cx="516571" cy="42611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7D2F879-F363-DA47-A66D-A9556C8D01EF}"/>
              </a:ext>
            </a:extLst>
          </p:cNvPr>
          <p:cNvSpPr/>
          <p:nvPr/>
        </p:nvSpPr>
        <p:spPr>
          <a:xfrm>
            <a:off x="1119281" y="3751292"/>
            <a:ext cx="516571" cy="42611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D8CBC2F-FE35-DDBE-49F9-36167BF71D8F}"/>
              </a:ext>
            </a:extLst>
          </p:cNvPr>
          <p:cNvSpPr/>
          <p:nvPr/>
        </p:nvSpPr>
        <p:spPr>
          <a:xfrm>
            <a:off x="3576456" y="4195014"/>
            <a:ext cx="516571" cy="42611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89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18" y="1035195"/>
            <a:ext cx="10739853" cy="1384995"/>
          </a:xfrm>
          <a:prstGeom prst="rect">
            <a:avLst/>
          </a:prstGeom>
        </p:spPr>
        <p:txBody>
          <a:bodyPr wrap="square">
            <a:spAutoFit/>
          </a:bodyPr>
          <a:lstStyle/>
          <a:p>
            <a:r>
              <a:rPr lang="en-US" sz="2800" b="1" dirty="0">
                <a:solidFill>
                  <a:srgbClr val="000000"/>
                </a:solidFill>
                <a:effectLst/>
                <a:ea typeface="Times New Roman" panose="02020603050405020304" pitchFamily="18" charset="0"/>
                <a:cs typeface="Times New Roman" panose="02020603050405020304" pitchFamily="18" charset="0"/>
              </a:rPr>
              <a:t>Use the information about Ton That Tung below and details from 2 in Reading above to write a biography (180 words) about Ton That Tung. </a:t>
            </a:r>
            <a:r>
              <a:rPr lang="en-US" sz="2800" b="1" dirty="0">
                <a:effectLst/>
                <a:ea typeface="Times New Roman" panose="02020603050405020304" pitchFamily="18" charset="0"/>
              </a:rPr>
              <a:t> </a:t>
            </a:r>
            <a:r>
              <a:rPr lang="en-US" sz="2800" b="1" dirty="0">
                <a:solidFill>
                  <a:srgbClr val="000000"/>
                </a:solidFill>
                <a:effectLst/>
                <a:ea typeface="Times New Roman" panose="02020603050405020304" pitchFamily="18" charset="0"/>
              </a:rPr>
              <a:t>(p.46)</a:t>
            </a:r>
            <a:endParaRPr lang="en-US" sz="2800" b="1" dirty="0">
              <a:effectLst/>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12192000" cy="862323"/>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7B37C64C-20A2-6617-FE38-50A2FD8817E7}"/>
              </a:ext>
            </a:extLst>
          </p:cNvPr>
          <p:cNvSpPr txBox="1"/>
          <p:nvPr/>
        </p:nvSpPr>
        <p:spPr>
          <a:xfrm>
            <a:off x="506851" y="82625"/>
            <a:ext cx="4572000" cy="748988"/>
          </a:xfrm>
          <a:prstGeom prst="rect">
            <a:avLst/>
          </a:prstGeom>
          <a:noFill/>
        </p:spPr>
        <p:txBody>
          <a:bodyPr wrap="square">
            <a:spAutoFit/>
          </a:bodyPr>
          <a:lstStyle/>
          <a:p>
            <a:r>
              <a:rPr lang="en-US" sz="4267" b="1" dirty="0">
                <a:solidFill>
                  <a:schemeClr val="bg1"/>
                </a:solidFill>
                <a:latin typeface="UTM Facebook K&amp;T" panose="02040603050506020204" pitchFamily="18" charset="0"/>
                <a:cs typeface="Arial" panose="020B0604020202020204" pitchFamily="34" charset="0"/>
              </a:rPr>
              <a:t>WRITING</a:t>
            </a:r>
          </a:p>
        </p:txBody>
      </p:sp>
      <p:pic>
        <p:nvPicPr>
          <p:cNvPr id="6" name="Picture 5">
            <a:extLst>
              <a:ext uri="{FF2B5EF4-FFF2-40B4-BE49-F238E27FC236}">
                <a16:creationId xmlns:a16="http://schemas.microsoft.com/office/drawing/2014/main" id="{74F2146E-64CB-4405-05BC-0C1A05FE755A}"/>
              </a:ext>
            </a:extLst>
          </p:cNvPr>
          <p:cNvPicPr>
            <a:picLocks noChangeAspect="1"/>
          </p:cNvPicPr>
          <p:nvPr/>
        </p:nvPicPr>
        <p:blipFill>
          <a:blip r:embed="rId2"/>
          <a:stretch>
            <a:fillRect/>
          </a:stretch>
        </p:blipFill>
        <p:spPr>
          <a:xfrm>
            <a:off x="2482263" y="2721377"/>
            <a:ext cx="8326831" cy="3211337"/>
          </a:xfrm>
          <a:prstGeom prst="rect">
            <a:avLst/>
          </a:prstGeom>
        </p:spPr>
      </p:pic>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918" y="1035195"/>
            <a:ext cx="10739853" cy="1384995"/>
          </a:xfrm>
          <a:prstGeom prst="rect">
            <a:avLst/>
          </a:prstGeom>
        </p:spPr>
        <p:txBody>
          <a:bodyPr wrap="square">
            <a:spAutoFit/>
          </a:bodyPr>
          <a:lstStyle/>
          <a:p>
            <a:r>
              <a:rPr lang="en-US" sz="2800" b="1" dirty="0">
                <a:solidFill>
                  <a:srgbClr val="000000"/>
                </a:solidFill>
                <a:effectLst/>
                <a:ea typeface="Times New Roman" panose="02020603050405020304" pitchFamily="18" charset="0"/>
                <a:cs typeface="Times New Roman" panose="02020603050405020304" pitchFamily="18" charset="0"/>
              </a:rPr>
              <a:t>Use the information about Ton That Tung below and details from 2 in Reading above to write a biography (180 words) about Ton That Tung. </a:t>
            </a:r>
            <a:r>
              <a:rPr lang="en-US" sz="2800" b="1" dirty="0">
                <a:effectLst/>
                <a:ea typeface="Times New Roman" panose="02020603050405020304" pitchFamily="18" charset="0"/>
              </a:rPr>
              <a:t> </a:t>
            </a:r>
            <a:r>
              <a:rPr lang="en-US" sz="2800" b="1" dirty="0">
                <a:solidFill>
                  <a:srgbClr val="000000"/>
                </a:solidFill>
                <a:effectLst/>
                <a:ea typeface="Times New Roman" panose="02020603050405020304" pitchFamily="18" charset="0"/>
              </a:rPr>
              <a:t>(p.46)</a:t>
            </a:r>
            <a:endParaRPr lang="en-US" sz="2800" b="1" dirty="0">
              <a:effectLst/>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12192000" cy="862323"/>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7B37C64C-20A2-6617-FE38-50A2FD8817E7}"/>
              </a:ext>
            </a:extLst>
          </p:cNvPr>
          <p:cNvSpPr txBox="1"/>
          <p:nvPr/>
        </p:nvSpPr>
        <p:spPr>
          <a:xfrm>
            <a:off x="506851" y="82625"/>
            <a:ext cx="4572000" cy="748988"/>
          </a:xfrm>
          <a:prstGeom prst="rect">
            <a:avLst/>
          </a:prstGeom>
          <a:noFill/>
        </p:spPr>
        <p:txBody>
          <a:bodyPr wrap="square">
            <a:spAutoFit/>
          </a:bodyPr>
          <a:lstStyle/>
          <a:p>
            <a:r>
              <a:rPr lang="en-US" sz="4267" b="1" dirty="0">
                <a:solidFill>
                  <a:schemeClr val="bg1"/>
                </a:solidFill>
                <a:latin typeface="UTM Facebook K&amp;T" panose="02040603050506020204" pitchFamily="18" charset="0"/>
                <a:cs typeface="Arial" panose="020B0604020202020204" pitchFamily="34" charset="0"/>
              </a:rPr>
              <a:t>WRITING</a:t>
            </a:r>
          </a:p>
        </p:txBody>
      </p:sp>
      <p:sp>
        <p:nvSpPr>
          <p:cNvPr id="7" name="TextBox 6">
            <a:extLst>
              <a:ext uri="{FF2B5EF4-FFF2-40B4-BE49-F238E27FC236}">
                <a16:creationId xmlns:a16="http://schemas.microsoft.com/office/drawing/2014/main" id="{33345E66-F713-DD13-BAE5-E2CD3B92DFB8}"/>
              </a:ext>
            </a:extLst>
          </p:cNvPr>
          <p:cNvSpPr txBox="1"/>
          <p:nvPr/>
        </p:nvSpPr>
        <p:spPr>
          <a:xfrm>
            <a:off x="947059" y="2444222"/>
            <a:ext cx="10624455" cy="4154984"/>
          </a:xfrm>
          <a:prstGeom prst="rect">
            <a:avLst/>
          </a:prstGeom>
          <a:noFill/>
        </p:spPr>
        <p:txBody>
          <a:bodyPr wrap="square">
            <a:spAutoFit/>
          </a:bodyPr>
          <a:lstStyle/>
          <a:p>
            <a:pPr marL="0" marR="0" algn="just">
              <a:spcBef>
                <a:spcPts val="0"/>
              </a:spcBef>
              <a:spcAft>
                <a:spcPts val="0"/>
              </a:spcAft>
            </a:pPr>
            <a:r>
              <a:rPr lang="en-US" sz="2200" b="1" i="1" dirty="0">
                <a:solidFill>
                  <a:schemeClr val="accent1"/>
                </a:solidFill>
                <a:effectLst/>
                <a:ea typeface="Times New Roman" panose="02020603050405020304" pitchFamily="18" charset="0"/>
                <a:cs typeface="Times New Roman" panose="02020603050405020304" pitchFamily="18" charset="0"/>
              </a:rPr>
              <a:t>Sample answer:</a:t>
            </a:r>
            <a:endParaRPr lang="en-US" sz="2200" dirty="0">
              <a:solidFill>
                <a:schemeClr val="accent1"/>
              </a:solidFill>
              <a:effectLst/>
              <a:ea typeface="Times New Roman" panose="02020603050405020304" pitchFamily="18" charset="0"/>
              <a:cs typeface="Times New Roman" panose="02020603050405020304" pitchFamily="18" charset="0"/>
            </a:endParaRPr>
          </a:p>
          <a:p>
            <a:pPr marL="0" marR="0" algn="just">
              <a:spcBef>
                <a:spcPts val="0"/>
              </a:spcBef>
              <a:spcAft>
                <a:spcPts val="1000"/>
              </a:spcAft>
            </a:pPr>
            <a:r>
              <a:rPr lang="en-US" sz="2200" i="1" dirty="0">
                <a:solidFill>
                  <a:schemeClr val="accent1"/>
                </a:solidFill>
                <a:effectLst/>
                <a:ea typeface="Times New Roman" panose="02020603050405020304" pitchFamily="18" charset="0"/>
                <a:cs typeface="Times New Roman" panose="02020603050405020304" pitchFamily="18" charset="0"/>
              </a:rPr>
              <a:t>Ton That Tung was born in 1912 in Thanh Hoa province in Vietnam, and passed away at the age of 70 in Hanoi. He was a famous surgeon who had impressive achievements in the medicine of Vietnam. In 1931, he </a:t>
            </a:r>
            <a:r>
              <a:rPr lang="en-US" sz="2200" i="1" dirty="0">
                <a:solidFill>
                  <a:schemeClr val="accent1"/>
                </a:solidFill>
                <a:effectLst/>
                <a:ea typeface="Calibri" panose="020F0502020204030204" pitchFamily="34" charset="0"/>
                <a:cs typeface="Times New Roman" panose="02020603050405020304" pitchFamily="18" charset="0"/>
              </a:rPr>
              <a:t>moved to Hanoi and studied at Buoi school, which is Chu Van An high school today. </a:t>
            </a:r>
            <a:r>
              <a:rPr lang="en-US" sz="2200" i="1" dirty="0">
                <a:solidFill>
                  <a:schemeClr val="accent1"/>
                </a:solidFill>
                <a:effectLst/>
                <a:ea typeface="Times New Roman" panose="02020603050405020304" pitchFamily="18" charset="0"/>
                <a:cs typeface="Times New Roman" panose="02020603050405020304" pitchFamily="18" charset="0"/>
              </a:rPr>
              <a:t>From 1935 to 1939, when he attended the Indochina School of Medicine and Pharmacy, he performed operations on over 200 livers of dead bodies and </a:t>
            </a:r>
            <a:r>
              <a:rPr lang="en-US" sz="2200" i="1" dirty="0" err="1">
                <a:solidFill>
                  <a:schemeClr val="accent1"/>
                </a:solidFill>
                <a:effectLst/>
                <a:ea typeface="Times New Roman" panose="02020603050405020304" pitchFamily="18" charset="0"/>
                <a:cs typeface="Times New Roman" panose="02020603050405020304" pitchFamily="18" charset="0"/>
              </a:rPr>
              <a:t>analysed</a:t>
            </a:r>
            <a:r>
              <a:rPr lang="en-US" sz="2200" i="1" dirty="0">
                <a:solidFill>
                  <a:schemeClr val="accent1"/>
                </a:solidFill>
                <a:effectLst/>
                <a:ea typeface="Times New Roman" panose="02020603050405020304" pitchFamily="18" charset="0"/>
                <a:cs typeface="Times New Roman" panose="02020603050405020304" pitchFamily="18" charset="0"/>
              </a:rPr>
              <a:t> them. Later, he started working as a private doctor for Uncle Ho in August, 1945. </a:t>
            </a:r>
            <a:r>
              <a:rPr lang="en-US" sz="2200" i="1" dirty="0">
                <a:solidFill>
                  <a:schemeClr val="accent1"/>
                </a:solidFill>
                <a:effectLst/>
                <a:ea typeface="Calibri" panose="020F0502020204030204" pitchFamily="34" charset="0"/>
                <a:cs typeface="Times New Roman" panose="02020603050405020304" pitchFamily="18" charset="0"/>
              </a:rPr>
              <a:t>Until 1958, he carried out the first heart surgery in Vietnam. </a:t>
            </a:r>
            <a:r>
              <a:rPr lang="en-US" sz="2200" i="1" dirty="0">
                <a:solidFill>
                  <a:schemeClr val="accent1"/>
                </a:solidFill>
                <a:effectLst/>
                <a:ea typeface="Times New Roman" panose="02020603050405020304" pitchFamily="18" charset="0"/>
                <a:cs typeface="Times New Roman" panose="02020603050405020304" pitchFamily="18" charset="0"/>
              </a:rPr>
              <a:t>In the late 1960s, he </a:t>
            </a:r>
            <a:r>
              <a:rPr lang="en-US" sz="2200" i="1" dirty="0">
                <a:solidFill>
                  <a:schemeClr val="accent1"/>
                </a:solidFill>
                <a:effectLst/>
                <a:ea typeface="Calibri" panose="020F0502020204030204" pitchFamily="34" charset="0"/>
                <a:cs typeface="Times New Roman" panose="02020603050405020304" pitchFamily="18" charset="0"/>
              </a:rPr>
              <a:t>found a new surgery method to reduce bleeding </a:t>
            </a:r>
            <a:r>
              <a:rPr lang="en-US" sz="2200" i="1" dirty="0">
                <a:solidFill>
                  <a:schemeClr val="accent1"/>
                </a:solidFill>
                <a:effectLst/>
                <a:ea typeface="Times New Roman" panose="02020603050405020304" pitchFamily="18" charset="0"/>
                <a:cs typeface="Times New Roman" panose="02020603050405020304" pitchFamily="18" charset="0"/>
              </a:rPr>
              <a:t>and shorten</a:t>
            </a:r>
            <a:r>
              <a:rPr lang="en-US" sz="2200" i="1" dirty="0">
                <a:solidFill>
                  <a:schemeClr val="accent1"/>
                </a:solidFill>
                <a:effectLst/>
                <a:ea typeface="Calibri" panose="020F0502020204030204" pitchFamily="34" charset="0"/>
                <a:cs typeface="Times New Roman" panose="02020603050405020304" pitchFamily="18" charset="0"/>
              </a:rPr>
              <a:t> the time for the operation down to only four to eight minutes. </a:t>
            </a:r>
            <a:r>
              <a:rPr lang="en-US" sz="2200" i="1" dirty="0">
                <a:solidFill>
                  <a:schemeClr val="accent1"/>
                </a:solidFill>
                <a:effectLst/>
                <a:ea typeface="Times New Roman" panose="02020603050405020304" pitchFamily="18" charset="0"/>
                <a:cs typeface="Times New Roman" panose="02020603050405020304" pitchFamily="18" charset="0"/>
              </a:rPr>
              <a:t>His impressive achievements were admired by many doctors and other people in Vietnam. The Government also introduced an award named after him, and many streets in various local areas are now named after him.  </a:t>
            </a:r>
            <a:endParaRPr lang="en-US" sz="2200" dirty="0">
              <a:solidFill>
                <a:schemeClr val="accent1"/>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27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646331"/>
          </a:xfrm>
          <a:prstGeom prst="rect">
            <a:avLst/>
          </a:prstGeom>
        </p:spPr>
        <p:txBody>
          <a:bodyPr wrap="square">
            <a:spAutoFit/>
          </a:bodyPr>
          <a:lstStyle/>
          <a:p>
            <a:pPr algn="just"/>
            <a:r>
              <a:rPr lang="en-US" sz="36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1097732" y="2062419"/>
            <a:ext cx="9333999" cy="2610843"/>
          </a:xfrm>
          <a:prstGeom prst="rect">
            <a:avLst/>
          </a:prstGeom>
          <a:noFill/>
        </p:spPr>
        <p:txBody>
          <a:bodyPr wrap="square" rtlCol="0">
            <a:spAutoFit/>
          </a:bodyPr>
          <a:lstStyle/>
          <a:p>
            <a:pPr>
              <a:lnSpc>
                <a:spcPct val="150000"/>
              </a:lnSpc>
            </a:pPr>
            <a:r>
              <a:rPr lang="vi-VN" sz="2800" dirty="0">
                <a:latin typeface="Calibri" panose="020F0502020204030204" pitchFamily="34" charset="0"/>
                <a:ea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r>
              <a:rPr lang="en-US" sz="2800" dirty="0" err="1"/>
              <a:t>Practise</a:t>
            </a:r>
            <a:r>
              <a:rPr lang="en-US" sz="2800" dirty="0"/>
              <a:t> reading for main ideas and specific information about the Alexandre </a:t>
            </a:r>
            <a:r>
              <a:rPr lang="en-US" sz="2800" dirty="0" err="1"/>
              <a:t>Yersin</a:t>
            </a:r>
            <a:r>
              <a:rPr lang="en-US" sz="2800" dirty="0"/>
              <a:t> and Ton That Tung</a:t>
            </a:r>
            <a:r>
              <a:rPr lang="en-US" sz="2800" dirty="0">
                <a:latin typeface="Calibri" panose="020F0502020204030204" pitchFamily="34" charset="0"/>
                <a:ea typeface="Calibri" panose="020F0502020204030204" pitchFamily="34" charset="0"/>
                <a:cs typeface="Calibri" panose="020F0502020204030204" pitchFamily="34" charset="0"/>
              </a:rPr>
              <a:t>; </a:t>
            </a:r>
            <a:r>
              <a:rPr lang="vi-VN" sz="2800" dirty="0">
                <a:latin typeface="Calibri" panose="020F0502020204030204" pitchFamily="34" charset="0"/>
                <a:ea typeface="Calibri" panose="020F0502020204030204" pitchFamily="34" charset="0"/>
                <a:cs typeface="Calibri" panose="020F0502020204030204" pitchFamily="34" charset="0"/>
              </a:rPr>
              <a:t> </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r>
              <a:rPr lang="en-US" sz="2800" dirty="0"/>
              <a:t>Write a biography of Doctor Ton That Tung.</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4" name="Rectangle 3">
            <a:extLst>
              <a:ext uri="{FF2B5EF4-FFF2-40B4-BE49-F238E27FC236}">
                <a16:creationId xmlns:a16="http://schemas.microsoft.com/office/drawing/2014/main" id="{D983A29C-0016-B449-9B0F-7AF7CC3084D7}"/>
              </a:ext>
            </a:extLst>
          </p:cNvPr>
          <p:cNvSpPr/>
          <p:nvPr/>
        </p:nvSpPr>
        <p:spPr>
          <a:xfrm>
            <a:off x="0" y="1"/>
            <a:ext cx="12192000" cy="862323"/>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5D05E10E-F9EE-46B9-C185-AADBF2E36479}"/>
              </a:ext>
            </a:extLst>
          </p:cNvPr>
          <p:cNvSpPr txBox="1"/>
          <p:nvPr/>
        </p:nvSpPr>
        <p:spPr>
          <a:xfrm>
            <a:off x="506851" y="82625"/>
            <a:ext cx="4572000" cy="748988"/>
          </a:xfrm>
          <a:prstGeom prst="rect">
            <a:avLst/>
          </a:prstGeom>
          <a:noFill/>
        </p:spPr>
        <p:txBody>
          <a:bodyPr wrap="square">
            <a:spAutoFit/>
          </a:bodyPr>
          <a:lstStyle/>
          <a:p>
            <a:r>
              <a:rPr lang="en-US" sz="4267"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54470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1285949" y="2297132"/>
            <a:ext cx="10017052" cy="2870971"/>
          </a:xfrm>
          <a:noFill/>
        </p:spPr>
        <p:txBody>
          <a:bodyPr anchor="t"/>
          <a:lstStyle/>
          <a:p>
            <a:pPr marL="482588" indent="-342891" algn="l">
              <a:lnSpc>
                <a:spcPct val="150000"/>
              </a:lnSpc>
              <a:buFont typeface="Arial" panose="020B0604020202020204" pitchFamily="34" charset="0"/>
              <a:buChar char="•"/>
            </a:pPr>
            <a:r>
              <a:rPr lang="en-GB" dirty="0">
                <a:latin typeface="+mn-lt"/>
                <a:cs typeface="Arial" panose="020B0604020202020204" pitchFamily="34" charset="0"/>
              </a:rPr>
              <a:t>Do exercises in the workbook.</a:t>
            </a:r>
          </a:p>
          <a:p>
            <a:pPr marL="482588" indent="-342891" algn="l">
              <a:lnSpc>
                <a:spcPct val="150000"/>
              </a:lnSpc>
              <a:buFont typeface="Arial" panose="020B0604020202020204" pitchFamily="34" charset="0"/>
              <a:buChar char="•"/>
            </a:pPr>
            <a:r>
              <a:rPr lang="en-GB" dirty="0">
                <a:latin typeface="+mn-lt"/>
                <a:cs typeface="Arial" panose="020B0604020202020204" pitchFamily="34" charset="0"/>
              </a:rPr>
              <a:t>Prepare for the next lesson.</a:t>
            </a:r>
          </a:p>
        </p:txBody>
      </p:sp>
      <p:sp>
        <p:nvSpPr>
          <p:cNvPr id="6" name="Rounded Rectangle 5"/>
          <p:cNvSpPr/>
          <p:nvPr/>
        </p:nvSpPr>
        <p:spPr>
          <a:xfrm>
            <a:off x="805954" y="1195601"/>
            <a:ext cx="502607" cy="502607"/>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7"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3" y="1099953"/>
            <a:ext cx="4572000" cy="666786"/>
          </a:xfrm>
          <a:prstGeom prst="rect">
            <a:avLst/>
          </a:prstGeom>
        </p:spPr>
        <p:txBody>
          <a:bodyPr>
            <a:spAutoFit/>
          </a:bodyPr>
          <a:lstStyle/>
          <a:p>
            <a:pPr algn="just"/>
            <a:r>
              <a:rPr lang="en-US" sz="3733" b="1" dirty="0">
                <a:latin typeface="Arial" panose="020B0604020202020204" pitchFamily="34" charset="0"/>
                <a:cs typeface="Arial" panose="020B0604020202020204" pitchFamily="34" charset="0"/>
              </a:rPr>
              <a:t>Homework</a:t>
            </a:r>
          </a:p>
        </p:txBody>
      </p:sp>
      <p:sp>
        <p:nvSpPr>
          <p:cNvPr id="2" name="Rectangle 1">
            <a:extLst>
              <a:ext uri="{FF2B5EF4-FFF2-40B4-BE49-F238E27FC236}">
                <a16:creationId xmlns:a16="http://schemas.microsoft.com/office/drawing/2014/main" id="{CD0F36ED-74DE-0CFE-97FD-C71AA2DD16C3}"/>
              </a:ext>
            </a:extLst>
          </p:cNvPr>
          <p:cNvSpPr/>
          <p:nvPr/>
        </p:nvSpPr>
        <p:spPr>
          <a:xfrm>
            <a:off x="0" y="1"/>
            <a:ext cx="12192000" cy="862323"/>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8A51D2DB-E75B-D37D-4EDA-252D5D470B1A}"/>
              </a:ext>
            </a:extLst>
          </p:cNvPr>
          <p:cNvSpPr txBox="1"/>
          <p:nvPr/>
        </p:nvSpPr>
        <p:spPr>
          <a:xfrm>
            <a:off x="506851" y="82625"/>
            <a:ext cx="4572000" cy="748988"/>
          </a:xfrm>
          <a:prstGeom prst="rect">
            <a:avLst/>
          </a:prstGeom>
          <a:noFill/>
        </p:spPr>
        <p:txBody>
          <a:bodyPr wrap="square">
            <a:spAutoFit/>
          </a:bodyPr>
          <a:lstStyle/>
          <a:p>
            <a:r>
              <a:rPr lang="en-US" sz="4267"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5"/>
            <a:ext cx="12192000" cy="6858000"/>
          </a:xfrm>
          <a:prstGeom prst="rect">
            <a:avLst/>
          </a:prstGeom>
        </p:spPr>
      </p:pic>
      <p:sp>
        <p:nvSpPr>
          <p:cNvPr id="3" name="Rectangle 2">
            <a:extLst>
              <a:ext uri="{FF2B5EF4-FFF2-40B4-BE49-F238E27FC236}">
                <a16:creationId xmlns:a16="http://schemas.microsoft.com/office/drawing/2014/main" id="{C95908B9-EDE1-2082-96AA-C408C5B7D2F3}"/>
              </a:ext>
            </a:extLst>
          </p:cNvPr>
          <p:cNvSpPr/>
          <p:nvPr/>
        </p:nvSpPr>
        <p:spPr>
          <a:xfrm>
            <a:off x="2979382" y="6078935"/>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facebook.com/www.tienganhglobalsuccess.vn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FDD17D-ADB1-C341-5DAE-EF1B9D38F07F}"/>
              </a:ext>
            </a:extLst>
          </p:cNvPr>
          <p:cNvGrpSpPr/>
          <p:nvPr/>
        </p:nvGrpSpPr>
        <p:grpSpPr>
          <a:xfrm>
            <a:off x="0" y="1"/>
            <a:ext cx="12192000" cy="2275801"/>
            <a:chOff x="0" y="-15861"/>
            <a:chExt cx="12192000" cy="1940426"/>
          </a:xfrm>
        </p:grpSpPr>
        <p:sp>
          <p:nvSpPr>
            <p:cNvPr id="3" name="Rectangle 2">
              <a:extLst>
                <a:ext uri="{FF2B5EF4-FFF2-40B4-BE49-F238E27FC236}">
                  <a16:creationId xmlns:a16="http://schemas.microsoft.com/office/drawing/2014/main"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dirty="0"/>
            </a:p>
          </p:txBody>
        </p:sp>
        <p:sp>
          <p:nvSpPr>
            <p:cNvPr id="4" name="Parallelogram 3">
              <a:extLst>
                <a:ext uri="{FF2B5EF4-FFF2-40B4-BE49-F238E27FC236}">
                  <a16:creationId xmlns:a16="http://schemas.microsoft.com/office/drawing/2014/main"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5867" b="1" dirty="0">
                <a:latin typeface="UTMFacebookK&amp;TBold"/>
                <a:cs typeface="Times New Roman" panose="02020603050405020304" pitchFamily="18" charset="0"/>
              </a:endParaRPr>
            </a:p>
          </p:txBody>
        </p:sp>
      </p:grpSp>
      <p:sp>
        <p:nvSpPr>
          <p:cNvPr id="9" name="TextBox 8">
            <a:extLst>
              <a:ext uri="{FF2B5EF4-FFF2-40B4-BE49-F238E27FC236}">
                <a16:creationId xmlns:a16="http://schemas.microsoft.com/office/drawing/2014/main" id="{3D56C823-4DD3-2744-17E1-A46C7290D96B}"/>
              </a:ext>
            </a:extLst>
          </p:cNvPr>
          <p:cNvSpPr txBox="1"/>
          <p:nvPr/>
        </p:nvSpPr>
        <p:spPr>
          <a:xfrm>
            <a:off x="3327401" y="601023"/>
            <a:ext cx="7092719" cy="995209"/>
          </a:xfrm>
          <a:prstGeom prst="rect">
            <a:avLst/>
          </a:prstGeom>
          <a:noFill/>
        </p:spPr>
        <p:txBody>
          <a:bodyPr wrap="square" rtlCol="0">
            <a:spAutoFit/>
          </a:bodyPr>
          <a:lstStyle/>
          <a:p>
            <a:r>
              <a:rPr lang="en-US" sz="5867" b="1" dirty="0">
                <a:solidFill>
                  <a:srgbClr val="FFFFFF"/>
                </a:solidFill>
                <a:latin typeface="UTMFacebookK&amp;TBold"/>
              </a:rPr>
              <a:t>REVIEW 1</a:t>
            </a:r>
          </a:p>
        </p:txBody>
      </p:sp>
      <p:sp>
        <p:nvSpPr>
          <p:cNvPr id="10" name="Rectangle 9">
            <a:extLst>
              <a:ext uri="{FF2B5EF4-FFF2-40B4-BE49-F238E27FC236}">
                <a16:creationId xmlns:a16="http://schemas.microsoft.com/office/drawing/2014/main" id="{F92A0F45-146A-8BFF-6553-20D992E76B42}"/>
              </a:ext>
            </a:extLst>
          </p:cNvPr>
          <p:cNvSpPr/>
          <p:nvPr/>
        </p:nvSpPr>
        <p:spPr>
          <a:xfrm>
            <a:off x="4833780" y="2884819"/>
            <a:ext cx="6008883" cy="836605"/>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267" b="1" dirty="0">
                <a:latin typeface="UTMFacebookK&amp;TBold"/>
              </a:rPr>
              <a:t>Skills (2)</a:t>
            </a:r>
          </a:p>
        </p:txBody>
      </p:sp>
      <p:sp>
        <p:nvSpPr>
          <p:cNvPr id="11" name="Rectangle 10">
            <a:extLst>
              <a:ext uri="{FF2B5EF4-FFF2-40B4-BE49-F238E27FC236}">
                <a16:creationId xmlns:a16="http://schemas.microsoft.com/office/drawing/2014/main" id="{2CE5C951-EDAC-510B-E774-D91A675B9038}"/>
              </a:ext>
            </a:extLst>
          </p:cNvPr>
          <p:cNvSpPr/>
          <p:nvPr/>
        </p:nvSpPr>
        <p:spPr>
          <a:xfrm>
            <a:off x="1866291" y="2913272"/>
            <a:ext cx="2776339" cy="808153"/>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E45983"/>
                </a:solidFill>
                <a:latin typeface="Bookman Old Style" pitchFamily="18" charset="0"/>
              </a:rPr>
              <a:t>LESSON 3</a:t>
            </a:r>
          </a:p>
        </p:txBody>
      </p:sp>
      <p:sp>
        <p:nvSpPr>
          <p:cNvPr id="6" name="TextBox 5">
            <a:extLst>
              <a:ext uri="{FF2B5EF4-FFF2-40B4-BE49-F238E27FC236}">
                <a16:creationId xmlns:a16="http://schemas.microsoft.com/office/drawing/2014/main" id="{4F396566-9F95-4853-DC17-BED84AE0440A}"/>
              </a:ext>
            </a:extLst>
          </p:cNvPr>
          <p:cNvSpPr txBox="1"/>
          <p:nvPr/>
        </p:nvSpPr>
        <p:spPr>
          <a:xfrm>
            <a:off x="2852057" y="4174228"/>
            <a:ext cx="6096000" cy="646331"/>
          </a:xfrm>
          <a:prstGeom prst="rect">
            <a:avLst/>
          </a:prstGeom>
          <a:noFill/>
        </p:spPr>
        <p:txBody>
          <a:bodyPr wrap="square">
            <a:spAutoFit/>
          </a:bodyPr>
          <a:lstStyle/>
          <a:p>
            <a:pPr marL="0" marR="0" algn="ctr">
              <a:spcBef>
                <a:spcPts val="0"/>
              </a:spcBef>
              <a:spcAft>
                <a:spcPts val="0"/>
              </a:spcAft>
            </a:pPr>
            <a:r>
              <a:rPr lang="en-US" sz="3600" b="1" kern="0" dirty="0">
                <a:solidFill>
                  <a:schemeClr val="accent1"/>
                </a:solidFill>
                <a:effectLst/>
                <a:ea typeface="Times New Roman" panose="02020603050405020304" pitchFamily="18" charset="0"/>
                <a:cs typeface="Times New Roman" panose="02020603050405020304" pitchFamily="18" charset="0"/>
              </a:rPr>
              <a:t>Reading &amp; Writing</a:t>
            </a:r>
            <a:endParaRPr lang="en-US" sz="4000" b="1" kern="0" dirty="0">
              <a:solidFill>
                <a:schemeClr val="accent1"/>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44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3" y="1157273"/>
            <a:ext cx="1883767" cy="655403"/>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ea typeface="Adobe Gothic Std B" panose="020B0800000000000000" pitchFamily="34" charset="-128"/>
              </a:rPr>
              <a:t>WARM-UP</a:t>
            </a:r>
            <a:endParaRPr lang="en-GB" sz="20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3" name="Rounded Rectangle 22"/>
          <p:cNvSpPr/>
          <p:nvPr/>
        </p:nvSpPr>
        <p:spPr>
          <a:xfrm>
            <a:off x="3066300" y="2232285"/>
            <a:ext cx="2183000" cy="655403"/>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ea typeface="Adobe Gothic Std B" panose="020B0800000000000000" pitchFamily="34" charset="-128"/>
              </a:rPr>
              <a:t>READING</a:t>
            </a:r>
            <a:endParaRPr lang="en-GB" sz="20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4" name="Rounded Rectangle 23"/>
          <p:cNvSpPr/>
          <p:nvPr/>
        </p:nvSpPr>
        <p:spPr>
          <a:xfrm>
            <a:off x="1380936" y="3423460"/>
            <a:ext cx="1950733" cy="710205"/>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ea typeface="Adobe Gothic Std B" panose="020B0800000000000000" pitchFamily="34" charset="-128"/>
              </a:rPr>
              <a:t>WRITING</a:t>
            </a:r>
            <a:endParaRPr lang="en-GB" sz="20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5" name="Rectangle 24"/>
          <p:cNvSpPr/>
          <p:nvPr/>
        </p:nvSpPr>
        <p:spPr>
          <a:xfrm>
            <a:off x="6007695" y="1147817"/>
            <a:ext cx="4879383" cy="699275"/>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kern="0" dirty="0">
                <a:solidFill>
                  <a:schemeClr val="tx1"/>
                </a:solidFill>
                <a:ea typeface="Times New Roman" panose="02020603050405020304" pitchFamily="18" charset="0"/>
              </a:rPr>
              <a:t>Game: Guess who</a:t>
            </a:r>
            <a:endParaRPr lang="en-GB" dirty="0">
              <a:solidFill>
                <a:schemeClr val="tx1"/>
              </a:solidFill>
            </a:endParaRPr>
          </a:p>
        </p:txBody>
      </p:sp>
      <p:sp>
        <p:nvSpPr>
          <p:cNvPr id="26" name="Rectangle 25"/>
          <p:cNvSpPr/>
          <p:nvPr/>
        </p:nvSpPr>
        <p:spPr>
          <a:xfrm>
            <a:off x="6007694" y="2108665"/>
            <a:ext cx="4879384" cy="1221031"/>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200"/>
              </a:spcBef>
              <a:spcAft>
                <a:spcPts val="20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Task 1. Reading comprehension:</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Alexandre </a:t>
            </a:r>
            <a:r>
              <a:rPr lang="en-US" sz="18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Yersin</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Task 2. Read the following passage about Ton That Tung and choose the correct word that best fits each blank.</a:t>
            </a:r>
          </a:p>
        </p:txBody>
      </p:sp>
      <p:sp>
        <p:nvSpPr>
          <p:cNvPr id="27" name="Rectangle 26"/>
          <p:cNvSpPr/>
          <p:nvPr/>
        </p:nvSpPr>
        <p:spPr>
          <a:xfrm>
            <a:off x="6007694" y="3591270"/>
            <a:ext cx="4879385" cy="699275"/>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200"/>
              </a:spcBef>
              <a:spcAft>
                <a:spcPts val="20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Write a biography.</a:t>
            </a:r>
          </a:p>
        </p:txBody>
      </p:sp>
      <p:cxnSp>
        <p:nvCxnSpPr>
          <p:cNvPr id="28" name="Curved Connector 27"/>
          <p:cNvCxnSpPr>
            <a:cxnSpLocks/>
            <a:stCxn id="22" idx="3"/>
            <a:endCxn id="23" idx="0"/>
          </p:cNvCxnSpPr>
          <p:nvPr/>
        </p:nvCxnSpPr>
        <p:spPr>
          <a:xfrm>
            <a:off x="3331670" y="1484975"/>
            <a:ext cx="826130" cy="747310"/>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cxnSpLocks/>
            <a:stCxn id="23" idx="1"/>
            <a:endCxn id="24" idx="0"/>
          </p:cNvCxnSpPr>
          <p:nvPr/>
        </p:nvCxnSpPr>
        <p:spPr>
          <a:xfrm rot="10800000" flipV="1">
            <a:off x="2356304" y="2559986"/>
            <a:ext cx="709997" cy="863473"/>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7" y="4664064"/>
            <a:ext cx="2183000" cy="666149"/>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ea typeface="Adobe Gothic Std B" panose="020B0800000000000000" pitchFamily="34" charset="-128"/>
              </a:rPr>
              <a:t>CONSOLIDATION</a:t>
            </a:r>
            <a:endParaRPr lang="en-GB" sz="20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cxnSp>
        <p:nvCxnSpPr>
          <p:cNvPr id="35" name="Curved Connector 34"/>
          <p:cNvCxnSpPr>
            <a:stCxn id="24" idx="3"/>
            <a:endCxn id="31" idx="0"/>
          </p:cNvCxnSpPr>
          <p:nvPr/>
        </p:nvCxnSpPr>
        <p:spPr>
          <a:xfrm>
            <a:off x="3331670" y="3778563"/>
            <a:ext cx="709997" cy="885501"/>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6007695" y="4509909"/>
            <a:ext cx="4879383" cy="932368"/>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0" indent="-168270">
              <a:buFont typeface="Arial" panose="020B0604020202020204" pitchFamily="34" charset="0"/>
              <a:buChar char="•"/>
            </a:pPr>
            <a:r>
              <a:rPr lang="en-US" dirty="0">
                <a:solidFill>
                  <a:schemeClr val="tx1"/>
                </a:solidFill>
              </a:rPr>
              <a:t>Wrap-up</a:t>
            </a:r>
          </a:p>
          <a:p>
            <a:pPr marL="168270" indent="-168270">
              <a:buFont typeface="Arial" panose="020B0604020202020204" pitchFamily="34" charset="0"/>
              <a:buChar char="•"/>
            </a:pPr>
            <a:r>
              <a:rPr lang="en-US" dirty="0">
                <a:solidFill>
                  <a:schemeClr val="tx1"/>
                </a:solidFill>
              </a:rPr>
              <a:t>Homework</a:t>
            </a:r>
            <a:endParaRPr lang="en-GB" dirty="0">
              <a:solidFill>
                <a:schemeClr val="tx1"/>
              </a:solidFill>
            </a:endParaRPr>
          </a:p>
        </p:txBody>
      </p:sp>
      <p:sp>
        <p:nvSpPr>
          <p:cNvPr id="44" name="Rectangle 43"/>
          <p:cNvSpPr/>
          <p:nvPr/>
        </p:nvSpPr>
        <p:spPr>
          <a:xfrm>
            <a:off x="5644086" y="307353"/>
            <a:ext cx="3009261" cy="451895"/>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latin typeface="UTM Facebook K&amp;T" panose="02040603050506020204" pitchFamily="18" charset="0"/>
              </a:rPr>
              <a:t>SKILLS (2)</a:t>
            </a:r>
          </a:p>
        </p:txBody>
      </p:sp>
      <p:sp>
        <p:nvSpPr>
          <p:cNvPr id="46" name="Rectangle 45"/>
          <p:cNvSpPr/>
          <p:nvPr/>
        </p:nvSpPr>
        <p:spPr>
          <a:xfrm>
            <a:off x="3589409" y="319868"/>
            <a:ext cx="1887408" cy="439379"/>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45983"/>
                </a:solidFill>
                <a:latin typeface="Bookman Old Style" pitchFamily="18" charset="0"/>
              </a:rPr>
              <a:t>LESSON 3</a:t>
            </a: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12192000" cy="862323"/>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568C4E3F-0596-A8E5-A5EA-CACE507F817F}"/>
              </a:ext>
            </a:extLst>
          </p:cNvPr>
          <p:cNvSpPr txBox="1"/>
          <p:nvPr/>
        </p:nvSpPr>
        <p:spPr>
          <a:xfrm>
            <a:off x="506851" y="82624"/>
            <a:ext cx="4572000" cy="748988"/>
          </a:xfrm>
          <a:prstGeom prst="rect">
            <a:avLst/>
          </a:prstGeom>
          <a:noFill/>
        </p:spPr>
        <p:txBody>
          <a:bodyPr wrap="square">
            <a:spAutoFit/>
          </a:bodyPr>
          <a:lstStyle/>
          <a:p>
            <a:r>
              <a:rPr lang="en-US" sz="4267" b="1" dirty="0">
                <a:solidFill>
                  <a:schemeClr val="bg1"/>
                </a:solidFill>
                <a:latin typeface="UTM Facebook K&amp;T" panose="02040603050506020204" pitchFamily="18" charset="0"/>
                <a:cs typeface="Arial" panose="020B0604020202020204" pitchFamily="34" charset="0"/>
              </a:rPr>
              <a:t>WARM-UP</a:t>
            </a:r>
          </a:p>
        </p:txBody>
      </p:sp>
      <p:sp>
        <p:nvSpPr>
          <p:cNvPr id="2" name="Rounded Rectangle 8">
            <a:extLst>
              <a:ext uri="{FF2B5EF4-FFF2-40B4-BE49-F238E27FC236}">
                <a16:creationId xmlns:a16="http://schemas.microsoft.com/office/drawing/2014/main" id="{41C05C81-FDC3-C400-CC54-D4340F7B4E58}"/>
              </a:ext>
            </a:extLst>
          </p:cNvPr>
          <p:cNvSpPr/>
          <p:nvPr/>
        </p:nvSpPr>
        <p:spPr>
          <a:xfrm>
            <a:off x="1077852" y="2427513"/>
            <a:ext cx="10327209" cy="3570515"/>
          </a:xfrm>
          <a:prstGeom prst="roundRect">
            <a:avLst/>
          </a:prstGeom>
          <a:solidFill>
            <a:schemeClr val="accent2">
              <a:lumMod val="20000"/>
              <a:lumOff val="80000"/>
            </a:schemeClr>
          </a:solidFill>
          <a:ln>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algn="just">
              <a:spcBef>
                <a:spcPts val="0"/>
              </a:spcBef>
              <a:spcAft>
                <a:spcPts val="0"/>
              </a:spcAft>
            </a:pPr>
            <a:r>
              <a:rPr lang="en-US" sz="2800" dirty="0">
                <a:ea typeface="Times New Roman" panose="02020603050405020304" pitchFamily="18" charset="0"/>
                <a:cs typeface="Times New Roman" panose="02020603050405020304" pitchFamily="18" charset="0"/>
              </a:rPr>
              <a:t>- There are</a:t>
            </a:r>
            <a:r>
              <a:rPr lang="en-US" sz="2800" dirty="0">
                <a:effectLst/>
                <a:ea typeface="Times New Roman" panose="02020603050405020304" pitchFamily="18" charset="0"/>
                <a:cs typeface="Times New Roman" panose="02020603050405020304" pitchFamily="18" charset="0"/>
              </a:rPr>
              <a:t> four clues related to a famous person.</a:t>
            </a:r>
          </a:p>
          <a:p>
            <a:pPr marL="0" marR="0" algn="just">
              <a:spcBef>
                <a:spcPts val="0"/>
              </a:spcBef>
              <a:spcAft>
                <a:spcPts val="0"/>
              </a:spcAft>
            </a:pPr>
            <a:r>
              <a:rPr lang="en-US" sz="2800" dirty="0">
                <a:effectLst/>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E</a:t>
            </a:r>
            <a:r>
              <a:rPr lang="en-US" sz="2800" dirty="0">
                <a:effectLst/>
                <a:ea typeface="Times New Roman" panose="02020603050405020304" pitchFamily="18" charset="0"/>
                <a:cs typeface="Times New Roman" panose="02020603050405020304" pitchFamily="18" charset="0"/>
              </a:rPr>
              <a:t>ach clue is shown one by one.</a:t>
            </a:r>
          </a:p>
          <a:p>
            <a:pPr marL="0" marR="0" algn="just">
              <a:spcBef>
                <a:spcPts val="0"/>
              </a:spcBef>
              <a:spcAft>
                <a:spcPts val="0"/>
              </a:spcAft>
            </a:pPr>
            <a:r>
              <a:rPr lang="en-US" sz="2800" dirty="0">
                <a:effectLst/>
                <a:ea typeface="Times New Roman" panose="02020603050405020304" pitchFamily="18" charset="0"/>
                <a:cs typeface="Times New Roman" panose="02020603050405020304" pitchFamily="18" charset="0"/>
              </a:rPr>
              <a:t>- If you can get the correct key word after the 1</a:t>
            </a:r>
            <a:r>
              <a:rPr lang="en-US" sz="2800" baseline="30000" dirty="0">
                <a:effectLst/>
                <a:ea typeface="Times New Roman" panose="02020603050405020304" pitchFamily="18" charset="0"/>
                <a:cs typeface="Times New Roman" panose="02020603050405020304" pitchFamily="18" charset="0"/>
              </a:rPr>
              <a:t>st</a:t>
            </a:r>
            <a:r>
              <a:rPr lang="en-US" sz="2800" dirty="0">
                <a:effectLst/>
                <a:ea typeface="Times New Roman" panose="02020603050405020304" pitchFamily="18" charset="0"/>
                <a:cs typeface="Times New Roman" panose="02020603050405020304" pitchFamily="18" charset="0"/>
              </a:rPr>
              <a:t> clue </a:t>
            </a:r>
            <a:r>
              <a:rPr lang="en-US" sz="2800" dirty="0">
                <a:effectLst/>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ea typeface="Times New Roman" panose="02020603050405020304" pitchFamily="18" charset="0"/>
                <a:cs typeface="Times New Roman" panose="02020603050405020304" pitchFamily="18" charset="0"/>
              </a:rPr>
              <a:t> 40 points.</a:t>
            </a:r>
          </a:p>
          <a:p>
            <a:pPr algn="just"/>
            <a:r>
              <a:rPr lang="en-US" sz="2800" dirty="0">
                <a:effectLst/>
                <a:ea typeface="Times New Roman" panose="02020603050405020304" pitchFamily="18" charset="0"/>
                <a:cs typeface="Times New Roman" panose="02020603050405020304" pitchFamily="18" charset="0"/>
              </a:rPr>
              <a:t>- If you can get the correct key word after the 2</a:t>
            </a:r>
            <a:r>
              <a:rPr lang="en-US" sz="2800" baseline="30000" dirty="0">
                <a:effectLst/>
                <a:ea typeface="Times New Roman" panose="02020603050405020304" pitchFamily="18" charset="0"/>
                <a:cs typeface="Times New Roman" panose="02020603050405020304" pitchFamily="18" charset="0"/>
              </a:rPr>
              <a:t>nd</a:t>
            </a:r>
            <a:r>
              <a:rPr lang="en-US" sz="2800" dirty="0">
                <a:effectLst/>
                <a:ea typeface="Times New Roman" panose="02020603050405020304" pitchFamily="18" charset="0"/>
                <a:cs typeface="Times New Roman" panose="02020603050405020304" pitchFamily="18" charset="0"/>
              </a:rPr>
              <a:t>  clue </a:t>
            </a:r>
            <a:r>
              <a:rPr lang="en-US" sz="2800" dirty="0">
                <a:effectLst/>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ea typeface="Times New Roman" panose="02020603050405020304" pitchFamily="18" charset="0"/>
                <a:cs typeface="Times New Roman" panose="02020603050405020304" pitchFamily="18" charset="0"/>
              </a:rPr>
              <a:t> 30 points.</a:t>
            </a:r>
          </a:p>
          <a:p>
            <a:pPr algn="just"/>
            <a:r>
              <a:rPr lang="en-US" sz="2800" dirty="0">
                <a:effectLst/>
                <a:ea typeface="Times New Roman" panose="02020603050405020304" pitchFamily="18" charset="0"/>
                <a:cs typeface="Times New Roman" panose="02020603050405020304" pitchFamily="18" charset="0"/>
              </a:rPr>
              <a:t>- If you can get the correct key word after the 3</a:t>
            </a:r>
            <a:r>
              <a:rPr lang="en-US" sz="2800" baseline="30000" dirty="0">
                <a:effectLst/>
                <a:ea typeface="Times New Roman" panose="02020603050405020304" pitchFamily="18" charset="0"/>
                <a:cs typeface="Times New Roman" panose="02020603050405020304" pitchFamily="18" charset="0"/>
              </a:rPr>
              <a:t>rd</a:t>
            </a:r>
            <a:r>
              <a:rPr lang="en-US" sz="2800" dirty="0">
                <a:effectLst/>
                <a:ea typeface="Times New Roman" panose="02020603050405020304" pitchFamily="18" charset="0"/>
                <a:cs typeface="Times New Roman" panose="02020603050405020304" pitchFamily="18" charset="0"/>
              </a:rPr>
              <a:t> clue </a:t>
            </a:r>
            <a:r>
              <a:rPr lang="en-US" sz="2800" dirty="0">
                <a:effectLst/>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ea typeface="Times New Roman" panose="02020603050405020304" pitchFamily="18" charset="0"/>
                <a:cs typeface="Times New Roman" panose="02020603050405020304" pitchFamily="18" charset="0"/>
              </a:rPr>
              <a:t> 20 points.</a:t>
            </a:r>
          </a:p>
          <a:p>
            <a:pPr algn="just"/>
            <a:r>
              <a:rPr lang="en-US" sz="2800" dirty="0">
                <a:effectLst/>
                <a:ea typeface="Times New Roman" panose="02020603050405020304" pitchFamily="18" charset="0"/>
                <a:cs typeface="Times New Roman" panose="02020603050405020304" pitchFamily="18" charset="0"/>
              </a:rPr>
              <a:t>- If you can get the correct key word after the last clue </a:t>
            </a:r>
            <a:r>
              <a:rPr lang="en-US" sz="2800" dirty="0">
                <a:effectLst/>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ea typeface="Times New Roman" panose="02020603050405020304" pitchFamily="18" charset="0"/>
                <a:cs typeface="Times New Roman" panose="02020603050405020304" pitchFamily="18" charset="0"/>
              </a:rPr>
              <a:t> 10 points.</a:t>
            </a:r>
          </a:p>
        </p:txBody>
      </p:sp>
      <p:sp>
        <p:nvSpPr>
          <p:cNvPr id="4" name="TextBox 3">
            <a:extLst>
              <a:ext uri="{FF2B5EF4-FFF2-40B4-BE49-F238E27FC236}">
                <a16:creationId xmlns:a16="http://schemas.microsoft.com/office/drawing/2014/main" id="{49A1073C-49C2-1A60-87F6-4AFDD34C6C5D}"/>
              </a:ext>
            </a:extLst>
          </p:cNvPr>
          <p:cNvSpPr txBox="1"/>
          <p:nvPr/>
        </p:nvSpPr>
        <p:spPr>
          <a:xfrm>
            <a:off x="3516750" y="1238234"/>
            <a:ext cx="5732980"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GUESS WHO</a:t>
            </a:r>
          </a:p>
        </p:txBody>
      </p:sp>
    </p:spTree>
    <p:extLst>
      <p:ext uri="{BB962C8B-B14F-4D97-AF65-F5344CB8AC3E}">
        <p14:creationId xmlns:p14="http://schemas.microsoft.com/office/powerpoint/2010/main" val="368098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12192000" cy="862323"/>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568C4E3F-0596-A8E5-A5EA-CACE507F817F}"/>
              </a:ext>
            </a:extLst>
          </p:cNvPr>
          <p:cNvSpPr txBox="1"/>
          <p:nvPr/>
        </p:nvSpPr>
        <p:spPr>
          <a:xfrm>
            <a:off x="506851" y="82624"/>
            <a:ext cx="4572000" cy="748988"/>
          </a:xfrm>
          <a:prstGeom prst="rect">
            <a:avLst/>
          </a:prstGeom>
          <a:noFill/>
        </p:spPr>
        <p:txBody>
          <a:bodyPr wrap="square">
            <a:spAutoFit/>
          </a:bodyPr>
          <a:lstStyle/>
          <a:p>
            <a:r>
              <a:rPr lang="en-US" sz="4267" b="1" dirty="0">
                <a:solidFill>
                  <a:schemeClr val="bg1"/>
                </a:solidFill>
                <a:latin typeface="UTM Facebook K&amp;T" panose="02040603050506020204" pitchFamily="18" charset="0"/>
                <a:cs typeface="Arial" panose="020B0604020202020204" pitchFamily="34" charset="0"/>
              </a:rPr>
              <a:t>WARM-UP</a:t>
            </a:r>
          </a:p>
        </p:txBody>
      </p:sp>
      <p:sp>
        <p:nvSpPr>
          <p:cNvPr id="4" name="TextBox 3">
            <a:extLst>
              <a:ext uri="{FF2B5EF4-FFF2-40B4-BE49-F238E27FC236}">
                <a16:creationId xmlns:a16="http://schemas.microsoft.com/office/drawing/2014/main" id="{49A1073C-49C2-1A60-87F6-4AFDD34C6C5D}"/>
              </a:ext>
            </a:extLst>
          </p:cNvPr>
          <p:cNvSpPr txBox="1"/>
          <p:nvPr/>
        </p:nvSpPr>
        <p:spPr>
          <a:xfrm>
            <a:off x="3516750" y="1238234"/>
            <a:ext cx="5732980"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CLUE 1</a:t>
            </a:r>
          </a:p>
        </p:txBody>
      </p:sp>
      <p:sp>
        <p:nvSpPr>
          <p:cNvPr id="7" name="TextBox 6">
            <a:extLst>
              <a:ext uri="{FF2B5EF4-FFF2-40B4-BE49-F238E27FC236}">
                <a16:creationId xmlns:a16="http://schemas.microsoft.com/office/drawing/2014/main" id="{EF9F01CD-6D66-57F1-877C-DA0DCF3DB5E8}"/>
              </a:ext>
            </a:extLst>
          </p:cNvPr>
          <p:cNvSpPr txBox="1"/>
          <p:nvPr/>
        </p:nvSpPr>
        <p:spPr>
          <a:xfrm>
            <a:off x="1981199" y="3222562"/>
            <a:ext cx="8512629" cy="1077218"/>
          </a:xfrm>
          <a:prstGeom prst="rect">
            <a:avLst/>
          </a:prstGeom>
          <a:noFill/>
        </p:spPr>
        <p:txBody>
          <a:bodyPr wrap="square">
            <a:spAutoFit/>
          </a:bodyPr>
          <a:lstStyle/>
          <a:p>
            <a:pPr algn="ctr"/>
            <a:r>
              <a:rPr lang="en-US" sz="3200" dirty="0">
                <a:solidFill>
                  <a:srgbClr val="202122"/>
                </a:solidFill>
                <a:effectLst/>
                <a:ea typeface="Times New Roman" panose="02020603050405020304" pitchFamily="18" charset="0"/>
              </a:rPr>
              <a:t>This person is a </a:t>
            </a:r>
            <a:r>
              <a:rPr lang="en-US" sz="3200" dirty="0">
                <a:solidFill>
                  <a:srgbClr val="000000"/>
                </a:solidFill>
                <a:effectLst/>
                <a:ea typeface="Times New Roman" panose="02020603050405020304" pitchFamily="18" charset="0"/>
              </a:rPr>
              <a:t>Swiss-French</a:t>
            </a:r>
            <a:r>
              <a:rPr lang="en-US" sz="3200" dirty="0">
                <a:solidFill>
                  <a:srgbClr val="202122"/>
                </a:solidFill>
                <a:effectLst/>
                <a:ea typeface="Times New Roman" panose="02020603050405020304" pitchFamily="18" charset="0"/>
              </a:rPr>
              <a:t> </a:t>
            </a:r>
            <a:r>
              <a:rPr lang="en-US" sz="3200" dirty="0">
                <a:solidFill>
                  <a:srgbClr val="000000"/>
                </a:solidFill>
                <a:effectLst/>
                <a:ea typeface="Times New Roman" panose="02020603050405020304" pitchFamily="18" charset="0"/>
              </a:rPr>
              <a:t>physician</a:t>
            </a:r>
            <a:r>
              <a:rPr lang="en-US" sz="3200" dirty="0">
                <a:solidFill>
                  <a:srgbClr val="202122"/>
                </a:solidFill>
                <a:effectLst/>
                <a:ea typeface="Times New Roman" panose="02020603050405020304" pitchFamily="18" charset="0"/>
              </a:rPr>
              <a:t> and </a:t>
            </a:r>
            <a:r>
              <a:rPr lang="en-US" sz="3200" dirty="0">
                <a:solidFill>
                  <a:srgbClr val="000000"/>
                </a:solidFill>
                <a:effectLst/>
                <a:ea typeface="Times New Roman" panose="02020603050405020304" pitchFamily="18" charset="0"/>
              </a:rPr>
              <a:t>bacteriologist.</a:t>
            </a:r>
            <a:endParaRPr lang="en-US" sz="3200" dirty="0"/>
          </a:p>
        </p:txBody>
      </p:sp>
    </p:spTree>
    <p:extLst>
      <p:ext uri="{BB962C8B-B14F-4D97-AF65-F5344CB8AC3E}">
        <p14:creationId xmlns:p14="http://schemas.microsoft.com/office/powerpoint/2010/main" val="197212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12192000" cy="862323"/>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568C4E3F-0596-A8E5-A5EA-CACE507F817F}"/>
              </a:ext>
            </a:extLst>
          </p:cNvPr>
          <p:cNvSpPr txBox="1"/>
          <p:nvPr/>
        </p:nvSpPr>
        <p:spPr>
          <a:xfrm>
            <a:off x="506851" y="82624"/>
            <a:ext cx="4572000" cy="748988"/>
          </a:xfrm>
          <a:prstGeom prst="rect">
            <a:avLst/>
          </a:prstGeom>
          <a:noFill/>
        </p:spPr>
        <p:txBody>
          <a:bodyPr wrap="square">
            <a:spAutoFit/>
          </a:bodyPr>
          <a:lstStyle/>
          <a:p>
            <a:r>
              <a:rPr lang="en-US" sz="4267" b="1" dirty="0">
                <a:solidFill>
                  <a:schemeClr val="bg1"/>
                </a:solidFill>
                <a:latin typeface="UTM Facebook K&amp;T" panose="02040603050506020204" pitchFamily="18" charset="0"/>
                <a:cs typeface="Arial" panose="020B0604020202020204" pitchFamily="34" charset="0"/>
              </a:rPr>
              <a:t>WARM-UP</a:t>
            </a:r>
          </a:p>
        </p:txBody>
      </p:sp>
      <p:sp>
        <p:nvSpPr>
          <p:cNvPr id="4" name="TextBox 3">
            <a:extLst>
              <a:ext uri="{FF2B5EF4-FFF2-40B4-BE49-F238E27FC236}">
                <a16:creationId xmlns:a16="http://schemas.microsoft.com/office/drawing/2014/main" id="{49A1073C-49C2-1A60-87F6-4AFDD34C6C5D}"/>
              </a:ext>
            </a:extLst>
          </p:cNvPr>
          <p:cNvSpPr txBox="1"/>
          <p:nvPr/>
        </p:nvSpPr>
        <p:spPr>
          <a:xfrm>
            <a:off x="3516750" y="1238234"/>
            <a:ext cx="5732980"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CLUE 2</a:t>
            </a:r>
          </a:p>
        </p:txBody>
      </p:sp>
      <p:sp>
        <p:nvSpPr>
          <p:cNvPr id="7" name="TextBox 6">
            <a:extLst>
              <a:ext uri="{FF2B5EF4-FFF2-40B4-BE49-F238E27FC236}">
                <a16:creationId xmlns:a16="http://schemas.microsoft.com/office/drawing/2014/main" id="{EF9F01CD-6D66-57F1-877C-DA0DCF3DB5E8}"/>
              </a:ext>
            </a:extLst>
          </p:cNvPr>
          <p:cNvSpPr txBox="1"/>
          <p:nvPr/>
        </p:nvSpPr>
        <p:spPr>
          <a:xfrm>
            <a:off x="2035628" y="2928647"/>
            <a:ext cx="8512629" cy="2062103"/>
          </a:xfrm>
          <a:prstGeom prst="rect">
            <a:avLst/>
          </a:prstGeom>
          <a:noFill/>
        </p:spPr>
        <p:txBody>
          <a:bodyPr wrap="square">
            <a:spAutoFit/>
          </a:bodyPr>
          <a:lstStyle/>
          <a:p>
            <a:pPr algn="ctr"/>
            <a:r>
              <a:rPr lang="en-US" sz="3200" dirty="0">
                <a:solidFill>
                  <a:srgbClr val="202122"/>
                </a:solidFill>
                <a:effectLst/>
                <a:ea typeface="Times New Roman" panose="02020603050405020304" pitchFamily="18" charset="0"/>
              </a:rPr>
              <a:t>On 8 January 1902, this person was accredited to be the first Headmaster of </a:t>
            </a:r>
            <a:r>
              <a:rPr lang="en-US" sz="3200" dirty="0">
                <a:solidFill>
                  <a:srgbClr val="000000"/>
                </a:solidFill>
                <a:effectLst/>
                <a:ea typeface="Times New Roman" panose="02020603050405020304" pitchFamily="18" charset="0"/>
              </a:rPr>
              <a:t>Hanoi Medical University</a:t>
            </a:r>
            <a:r>
              <a:rPr lang="en-US" sz="3200" dirty="0">
                <a:solidFill>
                  <a:srgbClr val="202122"/>
                </a:solidFill>
                <a:effectLst/>
                <a:ea typeface="Times New Roman" panose="02020603050405020304" pitchFamily="18" charset="0"/>
              </a:rPr>
              <a:t> by the </a:t>
            </a:r>
            <a:r>
              <a:rPr lang="en-US" sz="3200" dirty="0">
                <a:solidFill>
                  <a:srgbClr val="000000"/>
                </a:solidFill>
                <a:effectLst/>
                <a:ea typeface="Times New Roman" panose="02020603050405020304" pitchFamily="18" charset="0"/>
              </a:rPr>
              <a:t>Governor-General of French Indochina.</a:t>
            </a:r>
            <a:endParaRPr lang="en-US" sz="3200" dirty="0"/>
          </a:p>
        </p:txBody>
      </p:sp>
    </p:spTree>
    <p:extLst>
      <p:ext uri="{BB962C8B-B14F-4D97-AF65-F5344CB8AC3E}">
        <p14:creationId xmlns:p14="http://schemas.microsoft.com/office/powerpoint/2010/main" val="225223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12192000" cy="862323"/>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568C4E3F-0596-A8E5-A5EA-CACE507F817F}"/>
              </a:ext>
            </a:extLst>
          </p:cNvPr>
          <p:cNvSpPr txBox="1"/>
          <p:nvPr/>
        </p:nvSpPr>
        <p:spPr>
          <a:xfrm>
            <a:off x="506851" y="82624"/>
            <a:ext cx="4572000" cy="748988"/>
          </a:xfrm>
          <a:prstGeom prst="rect">
            <a:avLst/>
          </a:prstGeom>
          <a:noFill/>
        </p:spPr>
        <p:txBody>
          <a:bodyPr wrap="square">
            <a:spAutoFit/>
          </a:bodyPr>
          <a:lstStyle/>
          <a:p>
            <a:r>
              <a:rPr lang="en-US" sz="4267" b="1" dirty="0">
                <a:solidFill>
                  <a:schemeClr val="bg1"/>
                </a:solidFill>
                <a:latin typeface="UTM Facebook K&amp;T" panose="02040603050506020204" pitchFamily="18" charset="0"/>
                <a:cs typeface="Arial" panose="020B0604020202020204" pitchFamily="34" charset="0"/>
              </a:rPr>
              <a:t>WARM-UP</a:t>
            </a:r>
          </a:p>
        </p:txBody>
      </p:sp>
      <p:sp>
        <p:nvSpPr>
          <p:cNvPr id="4" name="TextBox 3">
            <a:extLst>
              <a:ext uri="{FF2B5EF4-FFF2-40B4-BE49-F238E27FC236}">
                <a16:creationId xmlns:a16="http://schemas.microsoft.com/office/drawing/2014/main" id="{49A1073C-49C2-1A60-87F6-4AFDD34C6C5D}"/>
              </a:ext>
            </a:extLst>
          </p:cNvPr>
          <p:cNvSpPr txBox="1"/>
          <p:nvPr/>
        </p:nvSpPr>
        <p:spPr>
          <a:xfrm>
            <a:off x="3516750" y="1238234"/>
            <a:ext cx="5732980"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CLUE 3</a:t>
            </a:r>
          </a:p>
        </p:txBody>
      </p:sp>
      <p:sp>
        <p:nvSpPr>
          <p:cNvPr id="7" name="TextBox 6">
            <a:extLst>
              <a:ext uri="{FF2B5EF4-FFF2-40B4-BE49-F238E27FC236}">
                <a16:creationId xmlns:a16="http://schemas.microsoft.com/office/drawing/2014/main" id="{EF9F01CD-6D66-57F1-877C-DA0DCF3DB5E8}"/>
              </a:ext>
            </a:extLst>
          </p:cNvPr>
          <p:cNvSpPr txBox="1"/>
          <p:nvPr/>
        </p:nvSpPr>
        <p:spPr>
          <a:xfrm>
            <a:off x="1981199" y="3222562"/>
            <a:ext cx="8763001" cy="584775"/>
          </a:xfrm>
          <a:prstGeom prst="rect">
            <a:avLst/>
          </a:prstGeom>
          <a:noFill/>
        </p:spPr>
        <p:txBody>
          <a:bodyPr wrap="square">
            <a:spAutoFit/>
          </a:bodyPr>
          <a:lstStyle/>
          <a:p>
            <a:pPr algn="ctr"/>
            <a:r>
              <a:rPr lang="en-US" sz="3200" dirty="0">
                <a:solidFill>
                  <a:srgbClr val="202122"/>
                </a:solidFill>
                <a:effectLst/>
                <a:ea typeface="Times New Roman" panose="02020603050405020304" pitchFamily="18" charset="0"/>
              </a:rPr>
              <a:t>This person died at his home in </a:t>
            </a:r>
            <a:r>
              <a:rPr lang="en-US" sz="3200" dirty="0" err="1">
                <a:solidFill>
                  <a:srgbClr val="000000"/>
                </a:solidFill>
                <a:effectLst/>
                <a:ea typeface="Times New Roman" panose="02020603050405020304" pitchFamily="18" charset="0"/>
              </a:rPr>
              <a:t>Nha</a:t>
            </a:r>
            <a:r>
              <a:rPr lang="en-US" sz="3200" dirty="0">
                <a:solidFill>
                  <a:srgbClr val="000000"/>
                </a:solidFill>
                <a:effectLst/>
                <a:ea typeface="Times New Roman" panose="02020603050405020304" pitchFamily="18" charset="0"/>
              </a:rPr>
              <a:t> Trang</a:t>
            </a:r>
            <a:r>
              <a:rPr lang="en-US" sz="3200" dirty="0">
                <a:solidFill>
                  <a:srgbClr val="202122"/>
                </a:solidFill>
                <a:effectLst/>
                <a:ea typeface="Times New Roman" panose="02020603050405020304" pitchFamily="18" charset="0"/>
              </a:rPr>
              <a:t>, in 1943.</a:t>
            </a:r>
            <a:endParaRPr lang="en-US" sz="3200" dirty="0"/>
          </a:p>
        </p:txBody>
      </p:sp>
    </p:spTree>
    <p:extLst>
      <p:ext uri="{BB962C8B-B14F-4D97-AF65-F5344CB8AC3E}">
        <p14:creationId xmlns:p14="http://schemas.microsoft.com/office/powerpoint/2010/main" val="80902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12192000" cy="862323"/>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568C4E3F-0596-A8E5-A5EA-CACE507F817F}"/>
              </a:ext>
            </a:extLst>
          </p:cNvPr>
          <p:cNvSpPr txBox="1"/>
          <p:nvPr/>
        </p:nvSpPr>
        <p:spPr>
          <a:xfrm>
            <a:off x="506851" y="82624"/>
            <a:ext cx="4572000" cy="748988"/>
          </a:xfrm>
          <a:prstGeom prst="rect">
            <a:avLst/>
          </a:prstGeom>
          <a:noFill/>
        </p:spPr>
        <p:txBody>
          <a:bodyPr wrap="square">
            <a:spAutoFit/>
          </a:bodyPr>
          <a:lstStyle/>
          <a:p>
            <a:r>
              <a:rPr lang="en-US" sz="4267" b="1" dirty="0">
                <a:solidFill>
                  <a:schemeClr val="bg1"/>
                </a:solidFill>
                <a:latin typeface="UTM Facebook K&amp;T" panose="02040603050506020204" pitchFamily="18" charset="0"/>
                <a:cs typeface="Arial" panose="020B0604020202020204" pitchFamily="34" charset="0"/>
              </a:rPr>
              <a:t>WARM-UP</a:t>
            </a:r>
          </a:p>
        </p:txBody>
      </p:sp>
      <p:sp>
        <p:nvSpPr>
          <p:cNvPr id="4" name="TextBox 3">
            <a:extLst>
              <a:ext uri="{FF2B5EF4-FFF2-40B4-BE49-F238E27FC236}">
                <a16:creationId xmlns:a16="http://schemas.microsoft.com/office/drawing/2014/main" id="{49A1073C-49C2-1A60-87F6-4AFDD34C6C5D}"/>
              </a:ext>
            </a:extLst>
          </p:cNvPr>
          <p:cNvSpPr txBox="1"/>
          <p:nvPr/>
        </p:nvSpPr>
        <p:spPr>
          <a:xfrm>
            <a:off x="3516750" y="1238234"/>
            <a:ext cx="5732980"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CLUE 4</a:t>
            </a:r>
          </a:p>
        </p:txBody>
      </p:sp>
      <p:sp>
        <p:nvSpPr>
          <p:cNvPr id="7" name="TextBox 6">
            <a:extLst>
              <a:ext uri="{FF2B5EF4-FFF2-40B4-BE49-F238E27FC236}">
                <a16:creationId xmlns:a16="http://schemas.microsoft.com/office/drawing/2014/main" id="{EF9F01CD-6D66-57F1-877C-DA0DCF3DB5E8}"/>
              </a:ext>
            </a:extLst>
          </p:cNvPr>
          <p:cNvSpPr txBox="1"/>
          <p:nvPr/>
        </p:nvSpPr>
        <p:spPr>
          <a:xfrm>
            <a:off x="1992084" y="3091934"/>
            <a:ext cx="8512629" cy="1569660"/>
          </a:xfrm>
          <a:prstGeom prst="rect">
            <a:avLst/>
          </a:prstGeom>
          <a:noFill/>
        </p:spPr>
        <p:txBody>
          <a:bodyPr wrap="square">
            <a:spAutoFit/>
          </a:bodyPr>
          <a:lstStyle/>
          <a:p>
            <a:pPr algn="ctr"/>
            <a:r>
              <a:rPr lang="en-US" sz="3200" dirty="0">
                <a:solidFill>
                  <a:srgbClr val="202122"/>
                </a:solidFill>
                <a:effectLst/>
                <a:ea typeface="Times New Roman" panose="02020603050405020304" pitchFamily="18" charset="0"/>
                <a:cs typeface="Times New Roman" panose="02020603050405020304" pitchFamily="18" charset="0"/>
              </a:rPr>
              <a:t>This person is well remembered in Vietnam, where he was affectionately called </a:t>
            </a:r>
            <a:r>
              <a:rPr lang="en-US" sz="3200" dirty="0" err="1">
                <a:solidFill>
                  <a:srgbClr val="202122"/>
                </a:solidFill>
                <a:effectLst/>
                <a:ea typeface="Times New Roman" panose="02020603050405020304" pitchFamily="18" charset="0"/>
                <a:cs typeface="Times New Roman" panose="02020603050405020304" pitchFamily="18" charset="0"/>
              </a:rPr>
              <a:t>Ông</a:t>
            </a:r>
            <a:r>
              <a:rPr lang="en-US" sz="3200" dirty="0">
                <a:solidFill>
                  <a:srgbClr val="202122"/>
                </a:solidFill>
                <a:effectLst/>
                <a:ea typeface="Times New Roman" panose="02020603050405020304" pitchFamily="18" charset="0"/>
                <a:cs typeface="Times New Roman" panose="02020603050405020304" pitchFamily="18" charset="0"/>
              </a:rPr>
              <a:t> </a:t>
            </a:r>
            <a:r>
              <a:rPr lang="en-US" sz="3200" dirty="0" err="1">
                <a:solidFill>
                  <a:srgbClr val="202122"/>
                </a:solidFill>
                <a:effectLst/>
                <a:ea typeface="Times New Roman" panose="02020603050405020304" pitchFamily="18" charset="0"/>
                <a:cs typeface="Times New Roman" panose="02020603050405020304" pitchFamily="18" charset="0"/>
              </a:rPr>
              <a:t>Năm</a:t>
            </a:r>
            <a:r>
              <a:rPr lang="en-US" sz="3200" dirty="0">
                <a:solidFill>
                  <a:srgbClr val="202122"/>
                </a:solidFill>
                <a:effectLst/>
                <a:ea typeface="Times New Roman" panose="02020603050405020304" pitchFamily="18" charset="0"/>
                <a:cs typeface="Times New Roman" panose="02020603050405020304" pitchFamily="18" charset="0"/>
              </a:rPr>
              <a:t> (Mr. Nam/ Fifth) by the people.</a:t>
            </a:r>
            <a:endParaRPr lang="en-US" sz="3200" dirty="0">
              <a:cs typeface="Times New Roman" panose="02020603050405020304" pitchFamily="18" charset="0"/>
            </a:endParaRPr>
          </a:p>
        </p:txBody>
      </p:sp>
    </p:spTree>
    <p:extLst>
      <p:ext uri="{BB962C8B-B14F-4D97-AF65-F5344CB8AC3E}">
        <p14:creationId xmlns:p14="http://schemas.microsoft.com/office/powerpoint/2010/main" val="1079154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12192000" cy="862323"/>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568C4E3F-0596-A8E5-A5EA-CACE507F817F}"/>
              </a:ext>
            </a:extLst>
          </p:cNvPr>
          <p:cNvSpPr txBox="1"/>
          <p:nvPr/>
        </p:nvSpPr>
        <p:spPr>
          <a:xfrm>
            <a:off x="506851" y="82624"/>
            <a:ext cx="4572000" cy="748988"/>
          </a:xfrm>
          <a:prstGeom prst="rect">
            <a:avLst/>
          </a:prstGeom>
          <a:noFill/>
        </p:spPr>
        <p:txBody>
          <a:bodyPr wrap="square">
            <a:spAutoFit/>
          </a:bodyPr>
          <a:lstStyle/>
          <a:p>
            <a:r>
              <a:rPr lang="en-US" sz="4267" b="1" dirty="0">
                <a:solidFill>
                  <a:schemeClr val="bg1"/>
                </a:solidFill>
                <a:latin typeface="UTM Facebook K&amp;T" panose="02040603050506020204" pitchFamily="18" charset="0"/>
                <a:cs typeface="Arial" panose="020B0604020202020204" pitchFamily="34" charset="0"/>
              </a:rPr>
              <a:t>WARM-UP</a:t>
            </a:r>
          </a:p>
        </p:txBody>
      </p:sp>
      <p:pic>
        <p:nvPicPr>
          <p:cNvPr id="1026" name="Picture 2" descr="Alexandre Yersin - Nhà khoa học chân chính :: Yersin University">
            <a:extLst>
              <a:ext uri="{FF2B5EF4-FFF2-40B4-BE49-F238E27FC236}">
                <a16:creationId xmlns:a16="http://schemas.microsoft.com/office/drawing/2014/main" id="{49FBDEE3-9430-19F4-717F-A8A896B48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735" y="1285875"/>
            <a:ext cx="6120493" cy="40714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65FC046-A429-16D8-257A-C7CF30FF35AA}"/>
              </a:ext>
            </a:extLst>
          </p:cNvPr>
          <p:cNvSpPr txBox="1"/>
          <p:nvPr/>
        </p:nvSpPr>
        <p:spPr>
          <a:xfrm>
            <a:off x="5192485" y="5572125"/>
            <a:ext cx="3026229" cy="1077218"/>
          </a:xfrm>
          <a:prstGeom prst="rect">
            <a:avLst/>
          </a:prstGeom>
          <a:noFill/>
        </p:spPr>
        <p:txBody>
          <a:bodyPr wrap="square">
            <a:spAutoFit/>
          </a:bodyPr>
          <a:lstStyle/>
          <a:p>
            <a:pPr algn="ctr"/>
            <a:r>
              <a:rPr lang="en-US" sz="3200" b="1" dirty="0">
                <a:solidFill>
                  <a:srgbClr val="C00000"/>
                </a:solidFill>
                <a:effectLst/>
                <a:ea typeface="Times New Roman" panose="02020603050405020304" pitchFamily="18" charset="0"/>
              </a:rPr>
              <a:t>Alexandre </a:t>
            </a:r>
            <a:r>
              <a:rPr lang="en-US" sz="3200" b="1" dirty="0" err="1">
                <a:solidFill>
                  <a:srgbClr val="C00000"/>
                </a:solidFill>
                <a:effectLst/>
                <a:ea typeface="Times New Roman" panose="02020603050405020304" pitchFamily="18" charset="0"/>
              </a:rPr>
              <a:t>Yersin</a:t>
            </a:r>
            <a:r>
              <a:rPr lang="en-US" sz="3200" b="1" dirty="0">
                <a:solidFill>
                  <a:srgbClr val="C00000"/>
                </a:solidFill>
                <a:effectLst/>
                <a:ea typeface="Times New Roman" panose="02020603050405020304" pitchFamily="18" charset="0"/>
              </a:rPr>
              <a:t> (1863 – 1943)</a:t>
            </a:r>
            <a:endParaRPr lang="en-US" sz="3200" b="1" dirty="0">
              <a:solidFill>
                <a:srgbClr val="C00000"/>
              </a:solidFill>
            </a:endParaRPr>
          </a:p>
        </p:txBody>
      </p:sp>
    </p:spTree>
    <p:extLst>
      <p:ext uri="{BB962C8B-B14F-4D97-AF65-F5344CB8AC3E}">
        <p14:creationId xmlns:p14="http://schemas.microsoft.com/office/powerpoint/2010/main" val="323745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917</Words>
  <PresentationFormat>Widescreen</PresentationFormat>
  <Paragraphs>86</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Berlin Sans FB Demi</vt:lpstr>
      <vt:lpstr>Bookman Old Style</vt:lpstr>
      <vt:lpstr>Calibri</vt:lpstr>
      <vt:lpstr>Calibri Light</vt:lpstr>
      <vt:lpstr>Montserrat Medium</vt:lpstr>
      <vt:lpstr>Myriad Pro</vt:lpstr>
      <vt:lpstr>UTM Facebook K&amp;T</vt:lpstr>
      <vt:lpstr>UTM-Avo</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2023-12-26T07:48:33Z</dcterms:created>
  <dcterms:modified xsi:type="dcterms:W3CDTF">2024-01-08T05:06:36Z</dcterms:modified>
</cp:coreProperties>
</file>