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271" r:id="rId2"/>
    <p:sldId id="323" r:id="rId3"/>
    <p:sldId id="324" r:id="rId4"/>
    <p:sldId id="316" r:id="rId5"/>
    <p:sldId id="338" r:id="rId6"/>
    <p:sldId id="357" r:id="rId7"/>
    <p:sldId id="358" r:id="rId8"/>
    <p:sldId id="310" r:id="rId9"/>
    <p:sldId id="343" r:id="rId10"/>
    <p:sldId id="359" r:id="rId11"/>
    <p:sldId id="344" r:id="rId12"/>
    <p:sldId id="360" r:id="rId13"/>
    <p:sldId id="355" r:id="rId14"/>
    <p:sldId id="325" r:id="rId15"/>
    <p:sldId id="31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  <a:srgbClr val="D4E6EF"/>
    <a:srgbClr val="E0A4A5"/>
    <a:srgbClr val="5E913B"/>
    <a:srgbClr val="CB6466"/>
    <a:srgbClr val="000000"/>
    <a:srgbClr val="61953D"/>
    <a:srgbClr val="5C8E3A"/>
    <a:srgbClr val="E36427"/>
    <a:srgbClr val="D98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0" autoAdjust="0"/>
    <p:restoredTop sz="94196" autoAdjust="0"/>
  </p:normalViewPr>
  <p:slideViewPr>
    <p:cSldViewPr snapToGrid="0" showGuides="1">
      <p:cViewPr varScale="1">
        <p:scale>
          <a:sx n="116" d="100"/>
          <a:sy n="116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Solve the crossword.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xmlns="" id="{331D9323-F9A6-524B-BB7E-5F96CC5AF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085" y="1882302"/>
            <a:ext cx="6438900" cy="480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6172B2-F376-C64F-A86B-3428D772CF85}"/>
              </a:ext>
            </a:extLst>
          </p:cNvPr>
          <p:cNvSpPr txBox="1"/>
          <p:nvPr/>
        </p:nvSpPr>
        <p:spPr>
          <a:xfrm>
            <a:off x="1129344" y="2316555"/>
            <a:ext cx="273504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DOWN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nuclear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generation 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ACROSS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screen time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extended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conflict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6. digital native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9898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F12C9D-A7AD-B445-8200-7CF060859CCD}"/>
              </a:ext>
            </a:extLst>
          </p:cNvPr>
          <p:cNvSpPr txBox="1"/>
          <p:nvPr/>
        </p:nvSpPr>
        <p:spPr>
          <a:xfrm>
            <a:off x="384111" y="1846539"/>
            <a:ext cx="11423778" cy="3822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You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learn to keep your bedroom tidy. No one can clean it for you.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must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had to  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mustn’t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shouldn’t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effectLst/>
              </a:rPr>
              <a:t>Fifty years ago, my grandmother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stay at home and do all housework. She couldn’t go to school like her brothers.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must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had to  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didn’t have to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should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effectLst/>
              </a:rPr>
              <a:t>You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wear shorts to school. It’s against the school rules.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should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have to 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mustn’t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don’t have to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47164" y="1129958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Choose the correct answers A, B, C or 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4233" y="2496934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DA870CA-390E-4B45-A559-B0D84B601647}"/>
              </a:ext>
            </a:extLst>
          </p:cNvPr>
          <p:cNvSpPr/>
          <p:nvPr/>
        </p:nvSpPr>
        <p:spPr>
          <a:xfrm>
            <a:off x="2996138" y="4088817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495E464-3D9F-5E44-8168-4CA79DB96C33}"/>
              </a:ext>
            </a:extLst>
          </p:cNvPr>
          <p:cNvSpPr/>
          <p:nvPr/>
        </p:nvSpPr>
        <p:spPr>
          <a:xfrm>
            <a:off x="6096000" y="5162927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F12C9D-A7AD-B445-8200-7CF060859CCD}"/>
              </a:ext>
            </a:extLst>
          </p:cNvPr>
          <p:cNvSpPr txBox="1"/>
          <p:nvPr/>
        </p:nvSpPr>
        <p:spPr>
          <a:xfrm>
            <a:off x="796585" y="1819460"/>
            <a:ext cx="10598830" cy="374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I think parents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200" dirty="0">
                <a:effectLst/>
              </a:rPr>
              <a:t>compare their children to other’s. They will become less confident in their abilities.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should    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have to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must  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D. </a:t>
            </a:r>
            <a:r>
              <a:rPr lang="en-US" sz="3200" dirty="0">
                <a:effectLst/>
              </a:rPr>
              <a:t>shouldn’t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My parents respect my choices. I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200" dirty="0">
                <a:effectLst/>
              </a:rPr>
              <a:t>follow in their footsteps.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don’t have to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mustn’t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should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D. </a:t>
            </a:r>
            <a:r>
              <a:rPr lang="en-US" sz="3200" dirty="0">
                <a:effectLst/>
              </a:rPr>
              <a:t>have to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47164" y="1129958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Choose the correct answers A, B, C or 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085820" y="3202648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DA870CA-390E-4B45-A559-B0D84B601647}"/>
              </a:ext>
            </a:extLst>
          </p:cNvPr>
          <p:cNvSpPr/>
          <p:nvPr/>
        </p:nvSpPr>
        <p:spPr>
          <a:xfrm>
            <a:off x="796585" y="5042973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518E"/>
                </a:solidFill>
                <a:effectLst/>
              </a:rPr>
              <a:t>GENERATIONAL DIFFERENCES AMONG 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96" y="2130799"/>
            <a:ext cx="6464808" cy="43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cs typeface="Arial" panose="020B0604020202020204" pitchFamily="34" charset="0"/>
              </a:rPr>
              <a:t>What have you learnt today?</a:t>
            </a:r>
            <a:endParaRPr lang="en-US" sz="3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Review the vocabulary and grammar of Unit 2.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Apply what you have learnt (vocabulary and grammar) into practice through a project.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Unit 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760116"/>
            <a:ext cx="6559291" cy="73924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LOOKING BACK AND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380936" y="1400931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766539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LOOKING BACK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38441" y="4155203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PROJECT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386771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Lucky number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592731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Pronunciation: contracted or full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Vocabulary: Solve the crossword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Grammar: Modal verbs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7694" y="4155203"/>
            <a:ext cx="4879385" cy="7901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Generational differences among us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03" y="1728633"/>
            <a:ext cx="965413" cy="103790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13809" y="3094241"/>
            <a:ext cx="1152491" cy="106096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5546069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889174" y="4510306"/>
            <a:ext cx="1152492" cy="103576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5452003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56729" y="307352"/>
            <a:ext cx="5913905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LOOKING BACK AND PROJECT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48234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33792" y="1346037"/>
            <a:ext cx="10500189" cy="4778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Work in 2 teams.</a:t>
            </a:r>
          </a:p>
          <a:p>
            <a:r>
              <a:rPr lang="en-US" sz="3200" dirty="0"/>
              <a:t>- There are 7 numbers, 2 of which are lucky ones.</a:t>
            </a:r>
          </a:p>
          <a:p>
            <a:r>
              <a:rPr lang="en-US" sz="3200" dirty="0"/>
              <a:t>- Choose a lucky number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without answering. </a:t>
            </a:r>
          </a:p>
          <a:p>
            <a:r>
              <a:rPr lang="en-US" sz="3200" dirty="0"/>
              <a:t>- Other numbers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Pick a piece of paper.</a:t>
            </a:r>
          </a:p>
          <a:p>
            <a:r>
              <a:rPr lang="en-US" sz="3200" dirty="0"/>
              <a:t>-  Use words or actions to describe the word (without saying it directly).</a:t>
            </a:r>
          </a:p>
          <a:p>
            <a:r>
              <a:rPr lang="en-US" sz="3200" dirty="0"/>
              <a:t>- Guess the word correctly 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</a:t>
            </a:r>
            <a:r>
              <a:rPr lang="en-US" sz="3200" dirty="0" smtClean="0"/>
              <a:t>point</a:t>
            </a:r>
            <a:endParaRPr lang="en-US" sz="3200" dirty="0"/>
          </a:p>
          <a:p>
            <a:r>
              <a:rPr lang="en-US" sz="3200" dirty="0"/>
              <a:t>- The group having more points is the winner.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1860" y="445636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LUCKY NUMBER</a:t>
            </a:r>
            <a:endParaRPr lang="en-GB" sz="4000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7096305" y="3058486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2668" y="158936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Choose a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12079" y="3039648"/>
            <a:ext cx="1578377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017681" y="3039648"/>
            <a:ext cx="1537189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2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685524" y="3039649"/>
            <a:ext cx="1627712" cy="1788094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3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433616" y="3039648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8778128" y="3085882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6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0483350" y="3055060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Do you have a lucky number? / my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55" y="1417833"/>
            <a:ext cx="4395877" cy="43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11433425" y="63785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4688" y="2945554"/>
            <a:ext cx="1094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Pick a word and explain it to your friends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1281025" y="62261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612263" y="1103512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Listen and circle what you hear: contracted or full forms.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CCCBBC-9553-5E40-A572-27DD5B5808CF}"/>
              </a:ext>
            </a:extLst>
          </p:cNvPr>
          <p:cNvSpPr txBox="1"/>
          <p:nvPr/>
        </p:nvSpPr>
        <p:spPr>
          <a:xfrm>
            <a:off x="545212" y="2149669"/>
            <a:ext cx="11533350" cy="4131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400" dirty="0">
                <a:solidFill>
                  <a:srgbClr val="EE4000"/>
                </a:solidFill>
                <a:effectLst/>
              </a:rPr>
              <a:t>1. </a:t>
            </a:r>
            <a:r>
              <a:rPr lang="en-US" sz="3400" dirty="0">
                <a:effectLst/>
              </a:rPr>
              <a:t>A: You (1) </a:t>
            </a:r>
            <a:r>
              <a:rPr lang="en-US" sz="3400" dirty="0">
                <a:solidFill>
                  <a:srgbClr val="3380F3"/>
                </a:solidFill>
                <a:effectLst/>
              </a:rPr>
              <a:t>mustn’t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must not </a:t>
            </a:r>
            <a:r>
              <a:rPr lang="en-US" sz="3400" dirty="0">
                <a:effectLst/>
              </a:rPr>
              <a:t>be rude to your parents.</a:t>
            </a:r>
          </a:p>
          <a:p>
            <a:pPr algn="just">
              <a:lnSpc>
                <a:spcPct val="200000"/>
              </a:lnSpc>
            </a:pPr>
            <a:r>
              <a:rPr lang="en-US" sz="3400" dirty="0">
                <a:effectLst/>
              </a:rPr>
              <a:t>B: Yes, Grandma. But my parents (2) </a:t>
            </a:r>
            <a:r>
              <a:rPr lang="en-US" sz="3400" dirty="0">
                <a:solidFill>
                  <a:srgbClr val="3380F3"/>
                </a:solidFill>
                <a:effectLst/>
              </a:rPr>
              <a:t>don’t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do not </a:t>
            </a:r>
            <a:r>
              <a:rPr lang="en-US" sz="3400" dirty="0">
                <a:effectLst/>
              </a:rPr>
              <a:t>listen to me.</a:t>
            </a:r>
          </a:p>
          <a:p>
            <a:pPr algn="just">
              <a:lnSpc>
                <a:spcPct val="200000"/>
              </a:lnSpc>
            </a:pPr>
            <a:r>
              <a:rPr lang="en-US" sz="3400" dirty="0">
                <a:solidFill>
                  <a:srgbClr val="EE4000"/>
                </a:solidFill>
                <a:effectLst/>
              </a:rPr>
              <a:t>2. </a:t>
            </a:r>
            <a:r>
              <a:rPr lang="en-US" sz="3400" dirty="0">
                <a:effectLst/>
              </a:rPr>
              <a:t>A: (3) </a:t>
            </a:r>
            <a:r>
              <a:rPr lang="en-US" sz="3400" dirty="0">
                <a:solidFill>
                  <a:srgbClr val="3380F3"/>
                </a:solidFill>
                <a:effectLst/>
              </a:rPr>
              <a:t>It’s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It is </a:t>
            </a:r>
            <a:r>
              <a:rPr lang="en-US" sz="3400" dirty="0">
                <a:effectLst/>
              </a:rPr>
              <a:t>11 o'clock. Have you done your homework yet?</a:t>
            </a:r>
          </a:p>
          <a:p>
            <a:pPr algn="just">
              <a:lnSpc>
                <a:spcPct val="200000"/>
              </a:lnSpc>
            </a:pPr>
            <a:r>
              <a:rPr lang="en-US" sz="3400" dirty="0">
                <a:effectLst/>
              </a:rPr>
              <a:t>B: Yes, (4) </a:t>
            </a:r>
            <a:r>
              <a:rPr lang="en-US" sz="3400" dirty="0">
                <a:solidFill>
                  <a:srgbClr val="3380F3"/>
                </a:solidFill>
                <a:effectLst/>
              </a:rPr>
              <a:t>I’ve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I have</a:t>
            </a:r>
            <a:r>
              <a:rPr lang="en-US" sz="3400" dirty="0">
                <a:effectLst/>
              </a:rPr>
              <a:t>.</a:t>
            </a: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xmlns="" id="{D3869F2B-95B2-1144-803F-F9595BF113CD}"/>
              </a:ext>
            </a:extLst>
          </p:cNvPr>
          <p:cNvSpPr/>
          <p:nvPr/>
        </p:nvSpPr>
        <p:spPr>
          <a:xfrm>
            <a:off x="2780438" y="2490955"/>
            <a:ext cx="1420238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xmlns="" id="{1E9AABE3-9404-7445-89B8-BB654F25D862}"/>
              </a:ext>
            </a:extLst>
          </p:cNvPr>
          <p:cNvSpPr/>
          <p:nvPr/>
        </p:nvSpPr>
        <p:spPr>
          <a:xfrm>
            <a:off x="6946735" y="3468653"/>
            <a:ext cx="1092740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xmlns="" id="{A8C94BAD-7CE5-2B42-9CE6-555851E4EACE}"/>
              </a:ext>
            </a:extLst>
          </p:cNvPr>
          <p:cNvSpPr/>
          <p:nvPr/>
        </p:nvSpPr>
        <p:spPr>
          <a:xfrm>
            <a:off x="1990374" y="4512912"/>
            <a:ext cx="632298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xmlns="" id="{C51A1A9E-1B8F-1445-8D31-E4109DBEA351}"/>
              </a:ext>
            </a:extLst>
          </p:cNvPr>
          <p:cNvSpPr/>
          <p:nvPr/>
        </p:nvSpPr>
        <p:spPr>
          <a:xfrm>
            <a:off x="3134983" y="5533305"/>
            <a:ext cx="1347806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" name="Track 15">
            <a:hlinkClick r:id="" action="ppaction://media"/>
            <a:extLst>
              <a:ext uri="{FF2B5EF4-FFF2-40B4-BE49-F238E27FC236}">
                <a16:creationId xmlns:a16="http://schemas.microsoft.com/office/drawing/2014/main" xmlns="" id="{07929852-0F5B-DD6D-D6D9-0122094377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84192" y="145099"/>
            <a:ext cx="775950" cy="7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8" grpId="0" animBg="1"/>
      <p:bldP spid="1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04466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94902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56007" y="1025319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Solve the crossword.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0AA44DC-88AF-1D47-97AE-BCADE4008ABB}"/>
              </a:ext>
            </a:extLst>
          </p:cNvPr>
          <p:cNvSpPr txBox="1"/>
          <p:nvPr/>
        </p:nvSpPr>
        <p:spPr>
          <a:xfrm>
            <a:off x="556537" y="1616532"/>
            <a:ext cx="110789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DOWN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Lan lives in a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family that consists of her parents and younger sister.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effectLst/>
              </a:rPr>
              <a:t>The older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usually has more traditional views.</a:t>
            </a:r>
          </a:p>
          <a:p>
            <a:r>
              <a:rPr lang="en-US" sz="2800" b="1" dirty="0">
                <a:effectLst/>
              </a:rPr>
              <a:t>ACROSS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effectLst/>
              </a:rPr>
              <a:t>My father limits my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</a:t>
            </a:r>
            <a:r>
              <a:rPr lang="en-US" sz="2800" dirty="0">
                <a:effectLst/>
              </a:rPr>
              <a:t>. I can only use my laptop and smartphone to watch videos or check social media for two hours a day.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4. </a:t>
            </a:r>
            <a:r>
              <a:rPr lang="en-US" sz="2800" dirty="0">
                <a:effectLst/>
              </a:rPr>
              <a:t>I live with my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family in a big house, and I'm very close not only to my parents, but also to my grandparents, aunt, and uncle.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5. </a:t>
            </a:r>
            <a:r>
              <a:rPr lang="en-US" sz="2800" dirty="0">
                <a:effectLst/>
              </a:rPr>
              <a:t>Teenagers often come into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with their parents.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6. </a:t>
            </a:r>
            <a:r>
              <a:rPr lang="en-US" sz="2800" dirty="0">
                <a:effectLst/>
              </a:rPr>
              <a:t>My sister is a true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</a:t>
            </a:r>
            <a:r>
              <a:rPr lang="en-US" sz="2800" dirty="0">
                <a:effectLst/>
              </a:rPr>
              <a:t>. She has used computers and smartphones since she was young and is very good at using them.</a:t>
            </a: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9103</TotalTime>
  <Words>662</Words>
  <PresentationFormat>Widescreen</PresentationFormat>
  <Paragraphs>104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2023-05-16T01:37:49Z</dcterms:modified>
</cp:coreProperties>
</file>