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4020202020204" charset="0"/>
      <p:regular r:id="rId25"/>
      <p:bold r:id="rId26"/>
      <p:italic r:id="rId27"/>
      <p:boldItalic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Mali" panose="020B0604020202020204" charset="-34"/>
      <p:bold r:id="rId31"/>
      <p:boldItalic r:id="rId32"/>
    </p:embeddedFont>
    <p:embeddedFont>
      <p:font typeface="Fira Sans Extra Condensed Medium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bYat+wc1j+J8uDyX03ujNEp5D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7750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410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0423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104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273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9741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8500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589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837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712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3700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273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5261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292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5437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4472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644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9412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ctrTitle"/>
          </p:nvPr>
        </p:nvSpPr>
        <p:spPr>
          <a:xfrm>
            <a:off x="1257300" y="1684023"/>
            <a:ext cx="15773400" cy="3581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321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ubTitle" idx="1"/>
          </p:nvPr>
        </p:nvSpPr>
        <p:spPr>
          <a:xfrm>
            <a:off x="1257300" y="5403539"/>
            <a:ext cx="15773400" cy="2483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7F7F7F"/>
              </a:buClr>
              <a:buSzPts val="2772"/>
              <a:buFont typeface="Arial"/>
              <a:buNone/>
              <a:defRPr sz="3696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ctr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290"/>
              <a:buFont typeface="Arial"/>
              <a:buNone/>
              <a:defRPr sz="3053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ctr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049"/>
              <a:buFont typeface="Arial"/>
              <a:buNone/>
              <a:defRPr sz="2732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ctr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1808"/>
              <a:buFont typeface="Arial"/>
              <a:buNone/>
              <a:defRPr sz="2411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ctr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1808"/>
              <a:buFont typeface="Arial"/>
              <a:buNone/>
              <a:defRPr sz="2411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ctr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411"/>
              <a:buFont typeface="Arial"/>
              <a:buNone/>
              <a:defRPr sz="2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411"/>
              <a:buFont typeface="Arial"/>
              <a:buNone/>
              <a:defRPr sz="2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411"/>
              <a:buFont typeface="Arial"/>
              <a:buNone/>
              <a:defRPr sz="2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411"/>
              <a:buFont typeface="Arial"/>
              <a:buNone/>
              <a:defRPr sz="2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1257300" y="296229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1257300" y="2553660"/>
            <a:ext cx="15773400" cy="671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435244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262626"/>
              </a:buClr>
              <a:buSzPts val="3254"/>
              <a:buFont typeface="Arial"/>
              <a:buChar char="•"/>
              <a:defRPr sz="4339" b="0" i="0" u="none" strike="noStrike" cap="none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389334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531"/>
              <a:buFont typeface="Arial"/>
              <a:buChar char="•"/>
              <a:defRPr sz="3375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73999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Char char="‒"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81666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81666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1257300" y="4438651"/>
            <a:ext cx="157734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393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1"/>
          </p:nvPr>
        </p:nvSpPr>
        <p:spPr>
          <a:xfrm>
            <a:off x="1257300" y="2583186"/>
            <a:ext cx="15773400" cy="165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8375" tIns="43875" rIns="87775" bIns="43875" anchor="b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7F7F7F"/>
              </a:buClr>
              <a:buSzPts val="2772"/>
              <a:buFont typeface="Arial"/>
              <a:buNone/>
              <a:defRPr sz="3696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888888"/>
              </a:buClr>
              <a:buSzPts val="2290"/>
              <a:buFont typeface="Arial"/>
              <a:buNone/>
              <a:defRPr sz="3053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888888"/>
              </a:buClr>
              <a:buSzPts val="2049"/>
              <a:buFont typeface="Arial"/>
              <a:buNone/>
              <a:defRPr sz="2732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763"/>
              </a:spcBef>
              <a:spcAft>
                <a:spcPts val="0"/>
              </a:spcAft>
              <a:buClr>
                <a:srgbClr val="888888"/>
              </a:buClr>
              <a:buSzPts val="1808"/>
              <a:buFont typeface="Arial"/>
              <a:buNone/>
              <a:defRPr sz="2411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888888"/>
              </a:buClr>
              <a:buSzPts val="1808"/>
              <a:buFont typeface="Arial"/>
              <a:buNone/>
              <a:defRPr sz="2411" b="0" i="0" u="none" strike="noStrike" cap="none">
                <a:solidFill>
                  <a:srgbClr val="888888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rgbClr val="888888"/>
              </a:buClr>
              <a:buSzPts val="2411"/>
              <a:buFont typeface="Arial"/>
              <a:buNone/>
              <a:defRPr sz="2411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rgbClr val="888888"/>
              </a:buClr>
              <a:buSzPts val="2411"/>
              <a:buFont typeface="Arial"/>
              <a:buNone/>
              <a:defRPr sz="2411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rgbClr val="888888"/>
              </a:buClr>
              <a:buSzPts val="2411"/>
              <a:buFont typeface="Arial"/>
              <a:buNone/>
              <a:defRPr sz="2411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rgbClr val="888888"/>
              </a:buClr>
              <a:buSzPts val="2411"/>
              <a:buFont typeface="Arial"/>
              <a:buNone/>
              <a:defRPr sz="2411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1257300" y="547695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435244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262626"/>
              </a:buClr>
              <a:buSzPts val="3254"/>
              <a:buFont typeface="Arial"/>
              <a:buChar char="•"/>
              <a:defRPr sz="4339" b="0" i="0" u="none" strike="noStrike" cap="none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389334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531"/>
              <a:buFont typeface="Arial"/>
              <a:buChar char="•"/>
              <a:defRPr sz="3375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73999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Char char="‒"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81666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81666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435244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262626"/>
              </a:buClr>
              <a:buSzPts val="3254"/>
              <a:buFont typeface="Arial"/>
              <a:buChar char="•"/>
              <a:defRPr sz="4339" b="0" i="0" u="none" strike="noStrike" cap="none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389334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531"/>
              <a:buFont typeface="Arial"/>
              <a:buChar char="•"/>
              <a:defRPr sz="3375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73999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Char char="‒"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81666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81666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/>
          <p:nvPr/>
        </p:nvSpPr>
        <p:spPr>
          <a:xfrm>
            <a:off x="12708660" y="6658996"/>
            <a:ext cx="1163204" cy="365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1075" tIns="70525" rIns="141075" bIns="705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PPT模板下载：www.1ppt.com/moban/          行业PPT模板：www.1ppt.com/hangye/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节日PPT模板：www.1ppt.com/jieri/          PPT素材：www.1ppt.com/sucai/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PPT背景图片：www.1ppt.com/beijing/        PPT图表：www.1ppt.com/tubiao/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精美PPT下载：www.1ppt.com/xiazai/         PPT教程： www.1ppt.com/powerpoint/  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PPT课件：www.1ppt.com/kejian/             字体下载：www.1ppt.com/ziti/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工作总结PPT：www.1ppt.com/xiazai/zongjie/ 工作计划：www.1ppt.com/xiazai/jihua/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商务PPT模板：www.1ppt.com/moban/shangwu/  个人简历PPT：www.1ppt.com/xiazai/jianli/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毕业答辩PPT：www.1ppt.com/xiazai/dabian/  工作汇报PPT：www.1ppt.com/xiazai/huibao/  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title"/>
          </p:nvPr>
        </p:nvSpPr>
        <p:spPr>
          <a:xfrm>
            <a:off x="1260156" y="547687"/>
            <a:ext cx="157734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1"/>
          </p:nvPr>
        </p:nvSpPr>
        <p:spPr>
          <a:xfrm>
            <a:off x="1259207" y="2223139"/>
            <a:ext cx="7831456" cy="1235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ctr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0070C0"/>
              </a:buClr>
              <a:buSzPts val="3737"/>
              <a:buFont typeface="Arial"/>
              <a:buNone/>
              <a:defRPr sz="4982" b="0" i="0" u="none" strike="noStrike" cap="none">
                <a:solidFill>
                  <a:srgbClr val="0070C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772"/>
              <a:buFont typeface="Arial"/>
              <a:buNone/>
              <a:defRPr sz="3696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None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049"/>
              <a:buFont typeface="Arial"/>
              <a:buNone/>
              <a:defRPr sz="2732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049"/>
              <a:buFont typeface="Arial"/>
              <a:buNone/>
              <a:defRPr sz="2732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2"/>
          </p:nvPr>
        </p:nvSpPr>
        <p:spPr>
          <a:xfrm>
            <a:off x="1257300" y="3552833"/>
            <a:ext cx="7833360" cy="573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435244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262626"/>
              </a:buClr>
              <a:buSzPts val="3254"/>
              <a:buFont typeface="Arial"/>
              <a:buChar char="•"/>
              <a:defRPr sz="4339" b="0" i="0" u="none" strike="noStrike" cap="none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389334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531"/>
              <a:buFont typeface="Arial"/>
              <a:buChar char="•"/>
              <a:defRPr sz="3375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73999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Char char="‒"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81666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81666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3"/>
          </p:nvPr>
        </p:nvSpPr>
        <p:spPr>
          <a:xfrm>
            <a:off x="9384987" y="2223139"/>
            <a:ext cx="7645716" cy="1235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ctr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0070C0"/>
              </a:buClr>
              <a:buSzPts val="3737"/>
              <a:buFont typeface="Arial"/>
              <a:buNone/>
              <a:defRPr sz="4982" b="0" i="0" u="none" strike="noStrike" cap="none">
                <a:solidFill>
                  <a:srgbClr val="0070C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772"/>
              <a:buFont typeface="Arial"/>
              <a:buNone/>
              <a:defRPr sz="3696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None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049"/>
              <a:buFont typeface="Arial"/>
              <a:buNone/>
              <a:defRPr sz="2732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049"/>
              <a:buFont typeface="Arial"/>
              <a:buNone/>
              <a:defRPr sz="2732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body" idx="4"/>
          </p:nvPr>
        </p:nvSpPr>
        <p:spPr>
          <a:xfrm>
            <a:off x="9384987" y="3552833"/>
            <a:ext cx="7645716" cy="573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435244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262626"/>
              </a:buClr>
              <a:buSzPts val="3254"/>
              <a:buFont typeface="Arial"/>
              <a:buChar char="•"/>
              <a:defRPr sz="4339" b="0" i="0" u="none" strike="noStrike" cap="none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389334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531"/>
              <a:buFont typeface="Arial"/>
              <a:buChar char="•"/>
              <a:defRPr sz="3375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73999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Char char="‒"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81666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81666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标题和内容">
  <p:cSld name="3_标题和内容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7"/>
          <p:cNvSpPr txBox="1">
            <a:spLocks noGrp="1"/>
          </p:cNvSpPr>
          <p:nvPr>
            <p:ph type="title"/>
          </p:nvPr>
        </p:nvSpPr>
        <p:spPr>
          <a:xfrm>
            <a:off x="1257300" y="296229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 + 文本" type="picTx">
  <p:cSld name="PICTURE_WITH_CAPTION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8"/>
          <p:cNvSpPr>
            <a:spLocks noGrp="1"/>
          </p:cNvSpPr>
          <p:nvPr>
            <p:ph type="pic" idx="2"/>
          </p:nvPr>
        </p:nvSpPr>
        <p:spPr>
          <a:xfrm>
            <a:off x="-19045" y="-2858"/>
            <a:ext cx="10526076" cy="10292715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38"/>
          <p:cNvSpPr txBox="1">
            <a:spLocks noGrp="1"/>
          </p:cNvSpPr>
          <p:nvPr>
            <p:ph type="title"/>
          </p:nvPr>
        </p:nvSpPr>
        <p:spPr>
          <a:xfrm>
            <a:off x="11025191" y="685800"/>
            <a:ext cx="6588444" cy="158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982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body" idx="1"/>
          </p:nvPr>
        </p:nvSpPr>
        <p:spPr>
          <a:xfrm>
            <a:off x="11024239" y="2541271"/>
            <a:ext cx="6590347" cy="672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chemeClr val="dk1"/>
              </a:buClr>
              <a:buSzPts val="3254"/>
              <a:buFont typeface="Arial"/>
              <a:buNone/>
              <a:defRPr sz="433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049"/>
              <a:buFont typeface="Arial"/>
              <a:buNone/>
              <a:defRPr sz="2732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1808"/>
              <a:buFont typeface="Arial"/>
              <a:buNone/>
              <a:defRPr sz="2411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1567"/>
              <a:buFont typeface="Arial"/>
              <a:buNone/>
              <a:defRPr sz="2089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1567"/>
              <a:buFont typeface="Arial"/>
              <a:buNone/>
              <a:defRPr sz="2089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089"/>
              <a:buFont typeface="Arial"/>
              <a:buNone/>
              <a:defRPr sz="20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089"/>
              <a:buFont typeface="Arial"/>
              <a:buNone/>
              <a:defRPr sz="20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089"/>
              <a:buFont typeface="Arial"/>
              <a:buNone/>
              <a:defRPr sz="20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089"/>
              <a:buFont typeface="Arial"/>
              <a:buNone/>
              <a:defRPr sz="20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文本 + 图片">
  <p:cSld name="文本 + 图片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9"/>
          <p:cNvSpPr>
            <a:spLocks noGrp="1"/>
          </p:cNvSpPr>
          <p:nvPr>
            <p:ph type="pic" idx="2"/>
          </p:nvPr>
        </p:nvSpPr>
        <p:spPr>
          <a:xfrm>
            <a:off x="7775264" y="-11430"/>
            <a:ext cx="10526076" cy="1029271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9"/>
          <p:cNvSpPr txBox="1">
            <a:spLocks noGrp="1"/>
          </p:cNvSpPr>
          <p:nvPr>
            <p:ph type="title"/>
          </p:nvPr>
        </p:nvSpPr>
        <p:spPr>
          <a:xfrm>
            <a:off x="614362" y="685800"/>
            <a:ext cx="6419851" cy="158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982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body" idx="1"/>
          </p:nvPr>
        </p:nvSpPr>
        <p:spPr>
          <a:xfrm>
            <a:off x="614367" y="2541271"/>
            <a:ext cx="6420804" cy="6720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chemeClr val="dk1"/>
              </a:buClr>
              <a:buSzPts val="3254"/>
              <a:buFont typeface="Arial"/>
              <a:buNone/>
              <a:defRPr sz="433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049"/>
              <a:buFont typeface="Arial"/>
              <a:buNone/>
              <a:defRPr sz="2732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1808"/>
              <a:buFont typeface="Arial"/>
              <a:buNone/>
              <a:defRPr sz="2411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1567"/>
              <a:buFont typeface="Arial"/>
              <a:buNone/>
              <a:defRPr sz="2089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1567"/>
              <a:buFont typeface="Arial"/>
              <a:buNone/>
              <a:defRPr sz="2089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089"/>
              <a:buFont typeface="Arial"/>
              <a:buNone/>
              <a:defRPr sz="20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089"/>
              <a:buFont typeface="Arial"/>
              <a:buNone/>
              <a:defRPr sz="20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089"/>
              <a:buFont typeface="Arial"/>
              <a:buNone/>
              <a:defRPr sz="20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089"/>
              <a:buFont typeface="Arial"/>
              <a:buNone/>
              <a:defRPr sz="208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标题和内容">
  <p:cSld name="4_标题和内容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0"/>
          <p:cNvSpPr txBox="1">
            <a:spLocks noGrp="1"/>
          </p:cNvSpPr>
          <p:nvPr>
            <p:ph type="title"/>
          </p:nvPr>
        </p:nvSpPr>
        <p:spPr>
          <a:xfrm rot="5400000">
            <a:off x="10700151" y="2934890"/>
            <a:ext cx="8717757" cy="394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body" idx="1"/>
          </p:nvPr>
        </p:nvSpPr>
        <p:spPr>
          <a:xfrm rot="5400000">
            <a:off x="2699151" y="-894160"/>
            <a:ext cx="8717757" cy="1160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435244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262626"/>
              </a:buClr>
              <a:buSzPts val="3254"/>
              <a:buFont typeface="Arial"/>
              <a:buChar char="•"/>
              <a:defRPr sz="4339" b="0" i="0" u="none" strike="noStrike" cap="none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389334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531"/>
              <a:buFont typeface="Arial"/>
              <a:buChar char="•"/>
              <a:defRPr sz="3375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73999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Char char="‒"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81666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81666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40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和内容">
  <p:cSld name="1_标题和内容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>
            <a:off x="1257300" y="490545"/>
            <a:ext cx="15773400" cy="8775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457200" marR="0" lvl="0" indent="-435244" algn="l" rtl="0">
              <a:lnSpc>
                <a:spcPct val="120000"/>
              </a:lnSpc>
              <a:spcBef>
                <a:spcPts val="1548"/>
              </a:spcBef>
              <a:spcAft>
                <a:spcPts val="0"/>
              </a:spcAft>
              <a:buClr>
                <a:srgbClr val="262626"/>
              </a:buClr>
              <a:buSzPts val="3254"/>
              <a:buFont typeface="Arial"/>
              <a:buChar char="•"/>
              <a:defRPr sz="4339" b="0" i="0" u="none" strike="noStrike" cap="none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389334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404040"/>
              </a:buClr>
              <a:buSzPts val="2531"/>
              <a:buFont typeface="Arial"/>
              <a:buChar char="•"/>
              <a:defRPr sz="3375" b="0" i="0" u="none" strike="noStrike" cap="none">
                <a:solidFill>
                  <a:srgbClr val="40404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73999" algn="l" rtl="0">
              <a:lnSpc>
                <a:spcPct val="120000"/>
              </a:lnSpc>
              <a:spcBef>
                <a:spcPts val="763"/>
              </a:spcBef>
              <a:spcAft>
                <a:spcPts val="0"/>
              </a:spcAft>
              <a:buClr>
                <a:srgbClr val="595959"/>
              </a:buClr>
              <a:buSzPts val="2290"/>
              <a:buFont typeface="Arial"/>
              <a:buChar char="‒"/>
              <a:defRPr sz="3053" b="0" i="0" u="none" strike="noStrike" cap="none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81666" algn="l" rtl="0"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81666" algn="l" rtl="0">
              <a:lnSpc>
                <a:spcPct val="90000"/>
              </a:lnSpc>
              <a:spcBef>
                <a:spcPts val="763"/>
              </a:spcBef>
              <a:spcAft>
                <a:spcPts val="0"/>
              </a:spcAft>
              <a:buClr>
                <a:srgbClr val="7F7F7F"/>
              </a:buClr>
              <a:buSzPts val="2411"/>
              <a:buFont typeface="Arial"/>
              <a:buChar char="˃"/>
              <a:defRPr sz="3214" b="0" i="0" u="none" strike="noStrike" cap="non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2082" algn="l" rtl="0">
              <a:lnSpc>
                <a:spcPct val="90000"/>
              </a:lnSpc>
              <a:spcBef>
                <a:spcPts val="771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Char char="•"/>
              <a:defRPr sz="273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和内容">
  <p:cSld name="2_标题和内容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2"/>
          <p:cNvSpPr txBox="1">
            <a:spLocks noGrp="1"/>
          </p:cNvSpPr>
          <p:nvPr>
            <p:ph type="dt" idx="10"/>
          </p:nvPr>
        </p:nvSpPr>
        <p:spPr>
          <a:xfrm>
            <a:off x="1258455" y="9534356"/>
            <a:ext cx="4113069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42"/>
          <p:cNvSpPr txBox="1">
            <a:spLocks noGrp="1"/>
          </p:cNvSpPr>
          <p:nvPr>
            <p:ph type="ftr" idx="11"/>
          </p:nvPr>
        </p:nvSpPr>
        <p:spPr>
          <a:xfrm>
            <a:off x="6058479" y="9534356"/>
            <a:ext cx="6171045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42"/>
          <p:cNvSpPr txBox="1">
            <a:spLocks noGrp="1"/>
          </p:cNvSpPr>
          <p:nvPr>
            <p:ph type="sldNum" idx="12"/>
          </p:nvPr>
        </p:nvSpPr>
        <p:spPr>
          <a:xfrm>
            <a:off x="12916479" y="9534356"/>
            <a:ext cx="4113067" cy="54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 advClick="0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3"/>
          <p:cNvSpPr txBox="1">
            <a:spLocks noGrp="1"/>
          </p:cNvSpPr>
          <p:nvPr>
            <p:ph type="title"/>
          </p:nvPr>
        </p:nvSpPr>
        <p:spPr>
          <a:xfrm>
            <a:off x="3099751" y="5809019"/>
            <a:ext cx="120882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14785" b="0" i="0" u="none" strike="noStrike" cap="none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8678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8678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8678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8678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8678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8678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8678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Microsoft YaHei"/>
              <a:buNone/>
              <a:defRPr sz="8678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62" name="Google Shape;162;p43"/>
          <p:cNvSpPr txBox="1">
            <a:spLocks noGrp="1"/>
          </p:cNvSpPr>
          <p:nvPr>
            <p:ph type="subTitle" idx="1"/>
          </p:nvPr>
        </p:nvSpPr>
        <p:spPr>
          <a:xfrm>
            <a:off x="3099751" y="7809471"/>
            <a:ext cx="12088200" cy="78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3214" b="0" i="0" u="none" strike="noStrike" cap="none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4339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4339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4339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4339" b="0" i="0" u="none" strike="noStrike" cap="none">
                <a:solidFill>
                  <a:srgbClr val="41294A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4339" b="0" i="0" u="none" strike="noStrike" cap="none">
                <a:solidFill>
                  <a:srgbClr val="41294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4339" b="0" i="0" u="none" strike="noStrike" cap="none">
                <a:solidFill>
                  <a:srgbClr val="41294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4339" b="0" i="0" u="none" strike="noStrike" cap="none">
                <a:solidFill>
                  <a:srgbClr val="41294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Font typeface="Arial"/>
              <a:buNone/>
              <a:defRPr sz="4339" b="0" i="0" u="none" strike="noStrike" cap="none">
                <a:solidFill>
                  <a:srgbClr val="41294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title" idx="2"/>
          </p:nvPr>
        </p:nvSpPr>
        <p:spPr>
          <a:xfrm>
            <a:off x="5842351" y="1990504"/>
            <a:ext cx="6603000" cy="295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775" tIns="43875" rIns="87775" bIns="438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Microsoft YaHei"/>
              <a:buNone/>
              <a:defRPr sz="30856" b="0" i="0" u="none" strike="noStrike" cap="none">
                <a:solidFill>
                  <a:schemeClr val="accent5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9803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9803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9803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9803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9803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9803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9803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9803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4"/>
          <p:cNvSpPr txBox="1">
            <a:spLocks noGrp="1"/>
          </p:cNvSpPr>
          <p:nvPr>
            <p:ph type="title"/>
          </p:nvPr>
        </p:nvSpPr>
        <p:spPr>
          <a:xfrm>
            <a:off x="8758600" y="1952600"/>
            <a:ext cx="7494000" cy="16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6107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4018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4018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4018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4018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4018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4018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4018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2200"/>
              <a:buFont typeface="Microsoft YaHei"/>
              <a:buNone/>
              <a:defRPr sz="4018" b="0" i="0" u="none" strike="noStrike" cap="none">
                <a:solidFill>
                  <a:srgbClr val="202020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166" name="Google Shape;166;p44"/>
          <p:cNvSpPr txBox="1">
            <a:spLocks noGrp="1"/>
          </p:cNvSpPr>
          <p:nvPr>
            <p:ph type="subTitle" idx="1"/>
          </p:nvPr>
        </p:nvSpPr>
        <p:spPr>
          <a:xfrm>
            <a:off x="8355000" y="3955000"/>
            <a:ext cx="7578000" cy="4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000" tIns="39500" rIns="79000" bIns="395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4"/>
              <a:buFont typeface="Arial"/>
              <a:buNone/>
              <a:defRPr sz="4339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31"/>
              <a:buFont typeface="Arial"/>
              <a:buNone/>
              <a:defRPr sz="3375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90"/>
              <a:buFont typeface="Arial"/>
              <a:buNone/>
              <a:defRPr sz="3053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1"/>
              <a:buFont typeface="Arial"/>
              <a:buNone/>
              <a:defRPr sz="3214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1"/>
              <a:buFont typeface="Arial"/>
              <a:buNone/>
              <a:defRPr sz="3214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32"/>
              <a:buFont typeface="Arial"/>
              <a:buNone/>
              <a:defRPr sz="2732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D87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/>
          <p:nvPr/>
        </p:nvSpPr>
        <p:spPr>
          <a:xfrm>
            <a:off x="0" y="-2408464"/>
            <a:ext cx="18288000" cy="71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1075" tIns="70525" rIns="141075" bIns="705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6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 advClick="0">
    <p:circl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0" Type="http://schemas.openxmlformats.org/officeDocument/2006/relationships/image" Target="../media/image56.png"/><Relationship Id="rId4" Type="http://schemas.openxmlformats.org/officeDocument/2006/relationships/image" Target="../media/image1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58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2.jpg"/><Relationship Id="rId10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2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24.png"/><Relationship Id="rId5" Type="http://schemas.openxmlformats.org/officeDocument/2006/relationships/image" Target="../media/image43.png"/><Relationship Id="rId10" Type="http://schemas.openxmlformats.org/officeDocument/2006/relationships/image" Target="../media/image2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"/>
          <p:cNvPicPr preferRelativeResize="0"/>
          <p:nvPr/>
        </p:nvPicPr>
        <p:blipFill rotWithShape="1">
          <a:blip r:embed="rId3">
            <a:alphaModFix/>
          </a:blip>
          <a:srcRect l="9412"/>
          <a:stretch/>
        </p:blipFill>
        <p:spPr>
          <a:xfrm>
            <a:off x="0" y="0"/>
            <a:ext cx="2970481" cy="314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"/>
          <p:cNvPicPr preferRelativeResize="0"/>
          <p:nvPr/>
        </p:nvPicPr>
        <p:blipFill rotWithShape="1">
          <a:blip r:embed="rId4">
            <a:alphaModFix/>
          </a:blip>
          <a:srcRect t="17283" r="21179"/>
          <a:stretch/>
        </p:blipFill>
        <p:spPr>
          <a:xfrm>
            <a:off x="1260818" y="-57877"/>
            <a:ext cx="7628463" cy="832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"/>
          <p:cNvPicPr preferRelativeResize="0"/>
          <p:nvPr/>
        </p:nvPicPr>
        <p:blipFill rotWithShape="1">
          <a:blip r:embed="rId4">
            <a:alphaModFix/>
          </a:blip>
          <a:srcRect l="17734" t="16716"/>
          <a:stretch/>
        </p:blipFill>
        <p:spPr>
          <a:xfrm>
            <a:off x="8889281" y="-115027"/>
            <a:ext cx="8160059" cy="837859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"/>
          <p:cNvSpPr txBox="1"/>
          <p:nvPr/>
        </p:nvSpPr>
        <p:spPr>
          <a:xfrm>
            <a:off x="1447413" y="2822297"/>
            <a:ext cx="15264732" cy="231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HỘI NGHỊ PHỤ HUYNH HỌC </a:t>
            </a:r>
            <a:r>
              <a:rPr lang="en-US" sz="6600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SINH </a:t>
            </a:r>
            <a:endParaRPr lang="en-US" sz="6600" b="1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smtClean="0">
                <a:solidFill>
                  <a:srgbClr val="7B211E"/>
                </a:solidFill>
                <a:latin typeface="Mali"/>
                <a:cs typeface="Mali"/>
                <a:sym typeface="Mali"/>
              </a:rPr>
              <a:t>LỚP 6B</a:t>
            </a:r>
            <a:endParaRPr/>
          </a:p>
        </p:txBody>
      </p:sp>
      <p:sp>
        <p:nvSpPr>
          <p:cNvPr id="175" name="Google Shape;175;p1"/>
          <p:cNvSpPr/>
          <p:nvPr/>
        </p:nvSpPr>
        <p:spPr>
          <a:xfrm>
            <a:off x="0" y="9541197"/>
            <a:ext cx="18288000" cy="745803"/>
          </a:xfrm>
          <a:custGeom>
            <a:avLst/>
            <a:gdLst/>
            <a:ahLst/>
            <a:cxnLst/>
            <a:rect l="l" t="t" r="r" b="b"/>
            <a:pathLst>
              <a:path w="6186311" h="252284" extrusionOk="0">
                <a:moveTo>
                  <a:pt x="0" y="0"/>
                </a:moveTo>
                <a:lnTo>
                  <a:pt x="6186311" y="0"/>
                </a:lnTo>
                <a:lnTo>
                  <a:pt x="6186311" y="252284"/>
                </a:lnTo>
                <a:lnTo>
                  <a:pt x="0" y="252284"/>
                </a:lnTo>
                <a:close/>
              </a:path>
            </a:pathLst>
          </a:custGeom>
          <a:solidFill>
            <a:srgbClr val="F46E16"/>
          </a:solidFill>
          <a:ln>
            <a:noFill/>
          </a:ln>
        </p:spPr>
      </p:sp>
      <p:pic>
        <p:nvPicPr>
          <p:cNvPr id="176" name="Google Shape;17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2066" y="5905254"/>
            <a:ext cx="1196930" cy="111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5585">
            <a:off x="16863430" y="1739945"/>
            <a:ext cx="791740" cy="1336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41250">
            <a:off x="7284544" y="5819407"/>
            <a:ext cx="4114800" cy="319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27855" y="6826089"/>
            <a:ext cx="4832291" cy="291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06461" y="7725271"/>
            <a:ext cx="1196930" cy="111913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"/>
          <p:cNvSpPr txBox="1"/>
          <p:nvPr/>
        </p:nvSpPr>
        <p:spPr>
          <a:xfrm>
            <a:off x="4352779" y="5083776"/>
            <a:ext cx="10170795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Năm học: </a:t>
            </a:r>
            <a:r>
              <a:rPr lang="en-US" sz="4200" b="0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2022 </a:t>
            </a:r>
            <a:r>
              <a:rPr lang="en-US" sz="42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– 2023 </a:t>
            </a:r>
            <a:endParaRPr/>
          </a:p>
        </p:txBody>
      </p:sp>
      <p:sp>
        <p:nvSpPr>
          <p:cNvPr id="182" name="Google Shape;182;p1"/>
          <p:cNvSpPr txBox="1"/>
          <p:nvPr/>
        </p:nvSpPr>
        <p:spPr>
          <a:xfrm>
            <a:off x="4058602" y="849077"/>
            <a:ext cx="1017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TRƯỜNG </a:t>
            </a:r>
            <a:r>
              <a:rPr lang="en-US" sz="4000" b="1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THCS GIAO LONG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0"/>
          <p:cNvPicPr preferRelativeResize="0"/>
          <p:nvPr/>
        </p:nvPicPr>
        <p:blipFill rotWithShape="1">
          <a:blip r:embed="rId3">
            <a:alphaModFix/>
          </a:blip>
          <a:srcRect b="23808"/>
          <a:stretch/>
        </p:blipFill>
        <p:spPr>
          <a:xfrm rot="-118193">
            <a:off x="1138095" y="1855325"/>
            <a:ext cx="8093245" cy="846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"/>
          <p:cNvPicPr preferRelativeResize="0"/>
          <p:nvPr/>
        </p:nvPicPr>
        <p:blipFill rotWithShape="1">
          <a:blip r:embed="rId3">
            <a:alphaModFix/>
          </a:blip>
          <a:srcRect b="23808"/>
          <a:stretch/>
        </p:blipFill>
        <p:spPr>
          <a:xfrm rot="-118193">
            <a:off x="9013491" y="1587285"/>
            <a:ext cx="8093245" cy="846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0"/>
          <p:cNvPicPr preferRelativeResize="0"/>
          <p:nvPr/>
        </p:nvPicPr>
        <p:blipFill rotWithShape="1">
          <a:blip r:embed="rId4">
            <a:alphaModFix/>
          </a:blip>
          <a:srcRect r="12133" b="40805"/>
          <a:stretch/>
        </p:blipFill>
        <p:spPr>
          <a:xfrm>
            <a:off x="15717566" y="8980112"/>
            <a:ext cx="2570434" cy="166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69313" y="605863"/>
            <a:ext cx="1981353" cy="234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239082">
            <a:off x="-90379" y="8680706"/>
            <a:ext cx="1996757" cy="653484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0"/>
          <p:cNvSpPr txBox="1"/>
          <p:nvPr/>
        </p:nvSpPr>
        <p:spPr>
          <a:xfrm rot="-164226">
            <a:off x="1578708" y="4756942"/>
            <a:ext cx="15525019" cy="450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4000"/>
              <a:buFont typeface="Noto Sans Symbols"/>
              <a:buChar char="⮚"/>
            </a:pPr>
            <a:r>
              <a:rPr lang="en-US" sz="40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Chuẩn bị đầy đủ các phương án đón học sinh đến trường trong năm học mới.</a:t>
            </a:r>
            <a:endParaRPr/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4000"/>
              <a:buFont typeface="Noto Sans Symbols"/>
              <a:buChar char="⮚"/>
            </a:pPr>
            <a:r>
              <a:rPr lang="en-US" sz="40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CSVC chuẩn bị phòng chống dịch luôn trong trạng thái sẵn sàng.</a:t>
            </a:r>
            <a:endParaRPr/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4000"/>
              <a:buFont typeface="Noto Sans Symbols"/>
              <a:buChar char="⮚"/>
            </a:pPr>
            <a:r>
              <a:rPr lang="en-US" sz="40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Phát động chiến dịch tiêm chủng tới CMHS dành cho trẻ từ 5 – 12 tuổi</a:t>
            </a:r>
            <a:endParaRPr sz="4000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(Hoàn thành trong tháng 8 – Trước khai giảng)</a:t>
            </a:r>
            <a:endParaRPr/>
          </a:p>
        </p:txBody>
      </p:sp>
      <p:sp>
        <p:nvSpPr>
          <p:cNvPr id="329" name="Google Shape;329;p10"/>
          <p:cNvSpPr/>
          <p:nvPr/>
        </p:nvSpPr>
        <p:spPr>
          <a:xfrm rot="-143938">
            <a:off x="1610244" y="3825324"/>
            <a:ext cx="6200011" cy="958270"/>
          </a:xfrm>
          <a:custGeom>
            <a:avLst/>
            <a:gdLst/>
            <a:ahLst/>
            <a:cxnLst/>
            <a:rect l="l" t="t" r="r" b="b"/>
            <a:pathLst>
              <a:path w="5491572" h="848774" extrusionOk="0">
                <a:moveTo>
                  <a:pt x="5367112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367112" y="0"/>
                </a:lnTo>
                <a:cubicBezTo>
                  <a:pt x="5435692" y="0"/>
                  <a:pt x="5491572" y="55880"/>
                  <a:pt x="5491572" y="124460"/>
                </a:cubicBezTo>
                <a:lnTo>
                  <a:pt x="5491572" y="724314"/>
                </a:lnTo>
                <a:cubicBezTo>
                  <a:pt x="5491572" y="792894"/>
                  <a:pt x="5435692" y="848774"/>
                  <a:pt x="5367112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0" name="Google Shape;33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59624" y="504795"/>
            <a:ext cx="1120652" cy="104781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0"/>
          <p:cNvSpPr txBox="1"/>
          <p:nvPr/>
        </p:nvSpPr>
        <p:spPr>
          <a:xfrm rot="-140663">
            <a:off x="1579544" y="3973746"/>
            <a:ext cx="6217454" cy="58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non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Về phía nhà trường</a:t>
            </a:r>
            <a:endParaRPr sz="3600" b="1" u="none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332" name="Google Shape;332;p10"/>
          <p:cNvSpPr txBox="1"/>
          <p:nvPr/>
        </p:nvSpPr>
        <p:spPr>
          <a:xfrm rot="-168362">
            <a:off x="739493" y="2592111"/>
            <a:ext cx="1646226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u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2.Về công tác phòng chống dịch</a:t>
            </a:r>
            <a:endParaRPr sz="7200" b="1" u="none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333" name="Google Shape;333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2641" y="3695053"/>
            <a:ext cx="1163374" cy="108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0"/>
          <p:cNvPicPr preferRelativeResize="0"/>
          <p:nvPr/>
        </p:nvPicPr>
        <p:blipFill rotWithShape="1">
          <a:blip r:embed="rId4">
            <a:alphaModFix/>
          </a:blip>
          <a:srcRect r="56286" b="40805"/>
          <a:stretch/>
        </p:blipFill>
        <p:spPr>
          <a:xfrm>
            <a:off x="17249775" y="7418824"/>
            <a:ext cx="1278806" cy="166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84591">
            <a:off x="352890" y="1322063"/>
            <a:ext cx="1610237" cy="161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0134" y="8757724"/>
            <a:ext cx="1583711" cy="158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6084833" y="5032561"/>
            <a:ext cx="1649949" cy="164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1"/>
          <p:cNvSpPr/>
          <p:nvPr/>
        </p:nvSpPr>
        <p:spPr>
          <a:xfrm>
            <a:off x="1311534" y="1701961"/>
            <a:ext cx="15856820" cy="8071785"/>
          </a:xfrm>
          <a:prstGeom prst="roundRect">
            <a:avLst>
              <a:gd name="adj" fmla="val 662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114800" y="469938"/>
            <a:ext cx="10044494" cy="958270"/>
          </a:xfrm>
          <a:custGeom>
            <a:avLst/>
            <a:gdLst/>
            <a:ahLst/>
            <a:cxnLst/>
            <a:rect l="l" t="t" r="r" b="b"/>
            <a:pathLst>
              <a:path w="5761308" h="848774" extrusionOk="0">
                <a:moveTo>
                  <a:pt x="5636848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36848" y="0"/>
                </a:lnTo>
                <a:cubicBezTo>
                  <a:pt x="5705428" y="0"/>
                  <a:pt x="5761308" y="55880"/>
                  <a:pt x="5761308" y="124460"/>
                </a:cubicBezTo>
                <a:lnTo>
                  <a:pt x="5761308" y="724314"/>
                </a:lnTo>
                <a:cubicBezTo>
                  <a:pt x="5761308" y="792894"/>
                  <a:pt x="5705428" y="848774"/>
                  <a:pt x="5636848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 txBox="1"/>
          <p:nvPr/>
        </p:nvSpPr>
        <p:spPr>
          <a:xfrm>
            <a:off x="5181600" y="628472"/>
            <a:ext cx="7924800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CÁC VĂN BẢN CHỈ ĐẠO</a:t>
            </a:r>
            <a:endParaRPr/>
          </a:p>
        </p:txBody>
      </p:sp>
      <p:pic>
        <p:nvPicPr>
          <p:cNvPr id="345" name="Google Shape;345;p11"/>
          <p:cNvPicPr preferRelativeResize="0"/>
          <p:nvPr/>
        </p:nvPicPr>
        <p:blipFill rotWithShape="1">
          <a:blip r:embed="rId3">
            <a:alphaModFix/>
          </a:blip>
          <a:srcRect t="47408"/>
          <a:stretch/>
        </p:blipFill>
        <p:spPr>
          <a:xfrm>
            <a:off x="14888829" y="-339"/>
            <a:ext cx="3399171" cy="17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69536">
            <a:off x="12596998" y="9015220"/>
            <a:ext cx="1571166" cy="5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59300" y="1712352"/>
            <a:ext cx="1085010" cy="155001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1"/>
          <p:cNvSpPr/>
          <p:nvPr/>
        </p:nvSpPr>
        <p:spPr>
          <a:xfrm>
            <a:off x="1987468" y="7108841"/>
            <a:ext cx="6889141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F46E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1"/>
          <p:cNvSpPr txBox="1"/>
          <p:nvPr/>
        </p:nvSpPr>
        <p:spPr>
          <a:xfrm>
            <a:off x="1438898" y="1980111"/>
            <a:ext cx="15565277" cy="830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000"/>
              <a:buFont typeface="Arial"/>
              <a:buChar char="•"/>
            </a:pP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Công văn 1589/UBND/YT</a:t>
            </a:r>
            <a:r>
              <a:rPr lang="en-US" sz="400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: Thực hiện Công điện số 3 của Chủ tịch UBND TP Hà Nội về tăng cường công tác tiêm chủng Vaccine Covid-19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000"/>
              <a:buFont typeface="Arial"/>
              <a:buChar char="•"/>
            </a:pP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Công văn 1412 của UBND/YT</a:t>
            </a:r>
            <a:r>
              <a:rPr lang="en-US" sz="400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: V/v tăng cường công tác tiêm chủng, phòng chống dịch Covid 19.</a:t>
            </a:r>
            <a:endParaRPr sz="4000">
              <a:solidFill>
                <a:srgbClr val="97480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000"/>
              <a:buFont typeface="Arial"/>
              <a:buChar char="•"/>
            </a:pP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Công văn 947/VSDTTUW-TCQG :</a:t>
            </a:r>
            <a:r>
              <a:rPr lang="en-US" sz="400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HD triển khai chiến dịch tiêm vắc xin phòng Covid cho trẻ từ 5 - 12 tuổi.</a:t>
            </a:r>
            <a:endParaRPr sz="4000">
              <a:solidFill>
                <a:srgbClr val="97480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000"/>
              <a:buFont typeface="Arial"/>
              <a:buChar char="•"/>
            </a:pP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Công điện số 03 CD-UBND</a:t>
            </a:r>
            <a:r>
              <a:rPr lang="en-US" sz="400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: Công điện tăng cường công tác tiêm chủng Vacine Covid 19.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9748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50467" y="7572212"/>
            <a:ext cx="2025654" cy="202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03488" y="8350901"/>
            <a:ext cx="1981642" cy="1981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2"/>
          <p:cNvSpPr/>
          <p:nvPr/>
        </p:nvSpPr>
        <p:spPr>
          <a:xfrm>
            <a:off x="114300" y="1695034"/>
            <a:ext cx="18059400" cy="8388854"/>
          </a:xfrm>
          <a:prstGeom prst="roundRect">
            <a:avLst>
              <a:gd name="adj" fmla="val 662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2"/>
          <p:cNvSpPr/>
          <p:nvPr/>
        </p:nvSpPr>
        <p:spPr>
          <a:xfrm>
            <a:off x="1215590" y="136339"/>
            <a:ext cx="15856820" cy="958270"/>
          </a:xfrm>
          <a:custGeom>
            <a:avLst/>
            <a:gdLst/>
            <a:ahLst/>
            <a:cxnLst/>
            <a:rect l="l" t="t" r="r" b="b"/>
            <a:pathLst>
              <a:path w="5761308" h="848774" extrusionOk="0">
                <a:moveTo>
                  <a:pt x="5636848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36848" y="0"/>
                </a:lnTo>
                <a:cubicBezTo>
                  <a:pt x="5705428" y="0"/>
                  <a:pt x="5761308" y="55880"/>
                  <a:pt x="5761308" y="124460"/>
                </a:cubicBezTo>
                <a:lnTo>
                  <a:pt x="5761308" y="724314"/>
                </a:lnTo>
                <a:cubicBezTo>
                  <a:pt x="5761308" y="792894"/>
                  <a:pt x="5705428" y="848774"/>
                  <a:pt x="5636848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2"/>
          <p:cNvSpPr txBox="1"/>
          <p:nvPr/>
        </p:nvSpPr>
        <p:spPr>
          <a:xfrm>
            <a:off x="1294709" y="297055"/>
            <a:ext cx="15163800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TẦM QUAN TRỌNG CỦA VIỆC TIÊM VẮC-XIN</a:t>
            </a:r>
            <a:endParaRPr/>
          </a:p>
        </p:txBody>
      </p:sp>
      <p:pic>
        <p:nvPicPr>
          <p:cNvPr id="359" name="Google Shape;359;p12"/>
          <p:cNvPicPr preferRelativeResize="0"/>
          <p:nvPr/>
        </p:nvPicPr>
        <p:blipFill rotWithShape="1">
          <a:blip r:embed="rId3">
            <a:alphaModFix/>
          </a:blip>
          <a:srcRect t="47408"/>
          <a:stretch/>
        </p:blipFill>
        <p:spPr>
          <a:xfrm>
            <a:off x="15293014" y="179263"/>
            <a:ext cx="3399171" cy="17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69536">
            <a:off x="12596998" y="9015220"/>
            <a:ext cx="1571166" cy="5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59300" y="1712352"/>
            <a:ext cx="1085010" cy="1550014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2"/>
          <p:cNvSpPr/>
          <p:nvPr/>
        </p:nvSpPr>
        <p:spPr>
          <a:xfrm>
            <a:off x="1987468" y="7108841"/>
            <a:ext cx="6889141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F46E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50" y="1428207"/>
            <a:ext cx="18173700" cy="8858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3"/>
          <p:cNvSpPr/>
          <p:nvPr/>
        </p:nvSpPr>
        <p:spPr>
          <a:xfrm>
            <a:off x="1311534" y="1701961"/>
            <a:ext cx="15856820" cy="8071785"/>
          </a:xfrm>
          <a:prstGeom prst="roundRect">
            <a:avLst>
              <a:gd name="adj" fmla="val 662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13"/>
          <p:cNvPicPr preferRelativeResize="0"/>
          <p:nvPr/>
        </p:nvPicPr>
        <p:blipFill rotWithShape="1">
          <a:blip r:embed="rId3">
            <a:alphaModFix/>
          </a:blip>
          <a:srcRect t="47408"/>
          <a:stretch/>
        </p:blipFill>
        <p:spPr>
          <a:xfrm>
            <a:off x="14888829" y="-339"/>
            <a:ext cx="3399171" cy="17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69536">
            <a:off x="14172651" y="8549922"/>
            <a:ext cx="1571166" cy="51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59300" y="1712352"/>
            <a:ext cx="1085010" cy="155001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3"/>
          <p:cNvSpPr/>
          <p:nvPr/>
        </p:nvSpPr>
        <p:spPr>
          <a:xfrm>
            <a:off x="1987468" y="7108841"/>
            <a:ext cx="6889141" cy="24"/>
          </a:xfrm>
          <a:custGeom>
            <a:avLst/>
            <a:gdLst/>
            <a:ahLst/>
            <a:cxnLst/>
            <a:rect l="l" t="t" r="r" b="b"/>
            <a:pathLst>
              <a:path w="266247" h="1" extrusionOk="0">
                <a:moveTo>
                  <a:pt x="266246" y="1"/>
                </a:moveTo>
                <a:lnTo>
                  <a:pt x="0" y="1"/>
                </a:lnTo>
                <a:lnTo>
                  <a:pt x="221370" y="1"/>
                </a:lnTo>
                <a:close/>
              </a:path>
            </a:pathLst>
          </a:custGeom>
          <a:solidFill>
            <a:srgbClr val="D2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F46E1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050467" y="7572212"/>
            <a:ext cx="2025654" cy="202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03488" y="8350901"/>
            <a:ext cx="1981642" cy="198164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3"/>
          <p:cNvSpPr/>
          <p:nvPr/>
        </p:nvSpPr>
        <p:spPr>
          <a:xfrm>
            <a:off x="1215590" y="136339"/>
            <a:ext cx="15856820" cy="958270"/>
          </a:xfrm>
          <a:custGeom>
            <a:avLst/>
            <a:gdLst/>
            <a:ahLst/>
            <a:cxnLst/>
            <a:rect l="l" t="t" r="r" b="b"/>
            <a:pathLst>
              <a:path w="5761308" h="848774" extrusionOk="0">
                <a:moveTo>
                  <a:pt x="5636848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636848" y="0"/>
                </a:lnTo>
                <a:cubicBezTo>
                  <a:pt x="5705428" y="0"/>
                  <a:pt x="5761308" y="55880"/>
                  <a:pt x="5761308" y="124460"/>
                </a:cubicBezTo>
                <a:lnTo>
                  <a:pt x="5761308" y="724314"/>
                </a:lnTo>
                <a:cubicBezTo>
                  <a:pt x="5761308" y="792894"/>
                  <a:pt x="5705428" y="848774"/>
                  <a:pt x="5636848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 txBox="1"/>
          <p:nvPr/>
        </p:nvSpPr>
        <p:spPr>
          <a:xfrm>
            <a:off x="1294709" y="297055"/>
            <a:ext cx="15163800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TẦM QUAN TRỌNG CỦA VIỆC TIÊM VẮC-XIN</a:t>
            </a:r>
            <a:endParaRPr/>
          </a:p>
        </p:txBody>
      </p:sp>
      <p:pic>
        <p:nvPicPr>
          <p:cNvPr id="378" name="Google Shape;378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30033" y="6157869"/>
            <a:ext cx="8627933" cy="3700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30033" y="4186474"/>
            <a:ext cx="9447271" cy="217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19600" y="1705898"/>
            <a:ext cx="8262294" cy="415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94709" y="2960799"/>
            <a:ext cx="4879511" cy="5554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"/>
          <p:cNvSpPr/>
          <p:nvPr/>
        </p:nvSpPr>
        <p:spPr>
          <a:xfrm>
            <a:off x="6205415" y="1394782"/>
            <a:ext cx="5519890" cy="958270"/>
          </a:xfrm>
          <a:custGeom>
            <a:avLst/>
            <a:gdLst/>
            <a:ahLst/>
            <a:cxnLst/>
            <a:rect l="l" t="t" r="r" b="b"/>
            <a:pathLst>
              <a:path w="4889165" h="848774" extrusionOk="0">
                <a:moveTo>
                  <a:pt x="4764705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764705" y="0"/>
                </a:lnTo>
                <a:cubicBezTo>
                  <a:pt x="4833285" y="0"/>
                  <a:pt x="4889165" y="55880"/>
                  <a:pt x="4889165" y="124460"/>
                </a:cubicBezTo>
                <a:lnTo>
                  <a:pt x="4889165" y="724314"/>
                </a:lnTo>
                <a:cubicBezTo>
                  <a:pt x="4889165" y="792894"/>
                  <a:pt x="4833285" y="848774"/>
                  <a:pt x="4764705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4"/>
          <p:cNvSpPr txBox="1"/>
          <p:nvPr/>
        </p:nvSpPr>
        <p:spPr>
          <a:xfrm>
            <a:off x="5318339" y="1620897"/>
            <a:ext cx="6931872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Về phía CMHS</a:t>
            </a:r>
            <a:endParaRPr sz="4800" b="1" u="none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388" name="Google Shape;388;p14"/>
          <p:cNvSpPr txBox="1"/>
          <p:nvPr/>
        </p:nvSpPr>
        <p:spPr>
          <a:xfrm>
            <a:off x="2976425" y="3178254"/>
            <a:ext cx="12335151" cy="732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- </a:t>
            </a:r>
            <a:endParaRPr/>
          </a:p>
        </p:txBody>
      </p:sp>
      <p:pic>
        <p:nvPicPr>
          <p:cNvPr id="389" name="Google Shape;389;p14"/>
          <p:cNvPicPr preferRelativeResize="0"/>
          <p:nvPr/>
        </p:nvPicPr>
        <p:blipFill rotWithShape="1">
          <a:blip r:embed="rId3">
            <a:alphaModFix/>
          </a:blip>
          <a:srcRect r="37509"/>
          <a:stretch/>
        </p:blipFill>
        <p:spPr>
          <a:xfrm rot="-8969610">
            <a:off x="-1186309" y="48958"/>
            <a:ext cx="3955955" cy="127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07935" y="5082286"/>
            <a:ext cx="253434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922401">
            <a:off x="-482230" y="2365689"/>
            <a:ext cx="2231749" cy="73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4"/>
          <p:cNvPicPr preferRelativeResize="0"/>
          <p:nvPr/>
        </p:nvPicPr>
        <p:blipFill rotWithShape="1">
          <a:blip r:embed="rId6">
            <a:alphaModFix/>
          </a:blip>
          <a:srcRect t="40806" r="12133"/>
          <a:stretch/>
        </p:blipFill>
        <p:spPr>
          <a:xfrm>
            <a:off x="15680910" y="0"/>
            <a:ext cx="2570434" cy="166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4"/>
          <p:cNvPicPr preferRelativeResize="0"/>
          <p:nvPr/>
        </p:nvPicPr>
        <p:blipFill rotWithShape="1">
          <a:blip r:embed="rId6">
            <a:alphaModFix/>
          </a:blip>
          <a:srcRect r="56286" b="40805"/>
          <a:stretch/>
        </p:blipFill>
        <p:spPr>
          <a:xfrm>
            <a:off x="17430750" y="1532885"/>
            <a:ext cx="1278806" cy="166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05585">
            <a:off x="16396921" y="1885730"/>
            <a:ext cx="756373" cy="127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72758" y="5143500"/>
            <a:ext cx="1103930" cy="10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4"/>
          <p:cNvPicPr preferRelativeResize="0"/>
          <p:nvPr/>
        </p:nvPicPr>
        <p:blipFill rotWithShape="1">
          <a:blip r:embed="rId6">
            <a:alphaModFix/>
          </a:blip>
          <a:srcRect b="43522"/>
          <a:stretch/>
        </p:blipFill>
        <p:spPr>
          <a:xfrm>
            <a:off x="0" y="8367774"/>
            <a:ext cx="3546575" cy="1922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05585">
            <a:off x="-46394" y="7034797"/>
            <a:ext cx="756373" cy="127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4313">
            <a:off x="16614658" y="7714838"/>
            <a:ext cx="596989" cy="56863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4"/>
          <p:cNvSpPr txBox="1"/>
          <p:nvPr/>
        </p:nvSpPr>
        <p:spPr>
          <a:xfrm>
            <a:off x="912866" y="273898"/>
            <a:ext cx="1646226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u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2.Về công tác phòng chống dịch</a:t>
            </a:r>
            <a:endParaRPr sz="7200" b="1" u="none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400" name="Google Shape;400;p14"/>
          <p:cNvSpPr/>
          <p:nvPr/>
        </p:nvSpPr>
        <p:spPr>
          <a:xfrm>
            <a:off x="1374772" y="2985157"/>
            <a:ext cx="14142689" cy="4968888"/>
          </a:xfrm>
          <a:prstGeom prst="roundRect">
            <a:avLst>
              <a:gd name="adj" fmla="val 662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4"/>
          <p:cNvSpPr txBox="1"/>
          <p:nvPr/>
        </p:nvSpPr>
        <p:spPr>
          <a:xfrm>
            <a:off x="1666315" y="2993515"/>
            <a:ext cx="13841620" cy="55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000"/>
              <a:buFont typeface="Arial"/>
              <a:buChar char="•"/>
            </a:pP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Chuẩn bị tốt nhất kế hoạch phòng bệnh cho con bằng cách 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“ Đăng ký” </a:t>
            </a: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và cho con đi </a:t>
            </a:r>
            <a:r>
              <a:rPr lang="en-US" sz="4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tiêm phòng </a:t>
            </a: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trong tháng 8 ( trước khi bước vào năm học mới). </a:t>
            </a:r>
            <a:endParaRPr/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000"/>
              <a:buFont typeface="Arial"/>
              <a:buChar char="•"/>
            </a:pP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Đợt tiêm gần nhất:</a:t>
            </a:r>
            <a:endParaRPr/>
          </a:p>
          <a:p>
            <a:pPr marL="571500" marR="0" lvl="0" indent="-5715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000"/>
              <a:buFont typeface="Noto Sans Symbols"/>
              <a:buChar char="⮚"/>
            </a:pPr>
            <a:r>
              <a:rPr lang="en-US" sz="4000" b="1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</a:t>
            </a:r>
            <a:r>
              <a:rPr lang="en-US" sz="40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Thứ bảy, Chủ nhật ( 27,28/8/2022)</a:t>
            </a:r>
            <a:endParaRPr sz="4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9748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5"/>
          <p:cNvSpPr/>
          <p:nvPr/>
        </p:nvSpPr>
        <p:spPr>
          <a:xfrm>
            <a:off x="376149" y="1393108"/>
            <a:ext cx="7395019" cy="2189731"/>
          </a:xfrm>
          <a:custGeom>
            <a:avLst/>
            <a:gdLst/>
            <a:ahLst/>
            <a:cxnLst/>
            <a:rect l="l" t="t" r="r" b="b"/>
            <a:pathLst>
              <a:path w="3892385" h="848774" extrusionOk="0">
                <a:moveTo>
                  <a:pt x="3767924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767924" y="0"/>
                </a:lnTo>
                <a:cubicBezTo>
                  <a:pt x="3836505" y="0"/>
                  <a:pt x="3892385" y="55880"/>
                  <a:pt x="3892385" y="124460"/>
                </a:cubicBezTo>
                <a:lnTo>
                  <a:pt x="3892385" y="724314"/>
                </a:lnTo>
                <a:cubicBezTo>
                  <a:pt x="3892385" y="792894"/>
                  <a:pt x="3836505" y="848774"/>
                  <a:pt x="3767924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5"/>
          <p:cNvSpPr txBox="1"/>
          <p:nvPr/>
        </p:nvSpPr>
        <p:spPr>
          <a:xfrm>
            <a:off x="697717" y="2006370"/>
            <a:ext cx="6710450" cy="128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54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ali"/>
              <a:buNone/>
            </a:pPr>
            <a:r>
              <a:rPr lang="en-US" sz="4400" b="1">
                <a:solidFill>
                  <a:schemeClr val="lt1"/>
                </a:solidFill>
                <a:latin typeface="Mali"/>
                <a:ea typeface="Mali"/>
                <a:cs typeface="Mali"/>
                <a:sym typeface="Mali"/>
              </a:rPr>
              <a:t>Điều kiện để trẻ từ 5 đến dưới 12 tuổi đăng ký tiêm.</a:t>
            </a:r>
            <a:endParaRPr sz="4400" b="1" i="0" u="none" strike="noStrike" cap="none">
              <a:solidFill>
                <a:schemeClr val="lt1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408" name="Google Shape;40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92" y="252696"/>
            <a:ext cx="1204873" cy="107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999684">
            <a:off x="-351230" y="4065538"/>
            <a:ext cx="1958314" cy="64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421" y="8954802"/>
            <a:ext cx="1006913" cy="94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5585">
            <a:off x="17106277" y="1785494"/>
            <a:ext cx="756373" cy="127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94396" y="6016045"/>
            <a:ext cx="1006913" cy="94146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5"/>
          <p:cNvSpPr txBox="1"/>
          <p:nvPr/>
        </p:nvSpPr>
        <p:spPr>
          <a:xfrm>
            <a:off x="8686801" y="1917354"/>
            <a:ext cx="1721095" cy="101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5897"/>
              <a:buFont typeface="Mali"/>
              <a:buNone/>
            </a:pPr>
            <a:r>
              <a:rPr lang="en-US" sz="5897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1.</a:t>
            </a:r>
            <a:endParaRPr/>
          </a:p>
        </p:txBody>
      </p:sp>
      <p:sp>
        <p:nvSpPr>
          <p:cNvPr id="414" name="Google Shape;414;p15"/>
          <p:cNvSpPr txBox="1"/>
          <p:nvPr/>
        </p:nvSpPr>
        <p:spPr>
          <a:xfrm>
            <a:off x="8193664" y="3414676"/>
            <a:ext cx="1900672" cy="101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5897"/>
              <a:buFont typeface="Mali"/>
              <a:buNone/>
            </a:pPr>
            <a:r>
              <a:rPr lang="en-US" sz="5897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2.</a:t>
            </a:r>
            <a:endParaRPr/>
          </a:p>
        </p:txBody>
      </p:sp>
      <p:sp>
        <p:nvSpPr>
          <p:cNvPr id="415" name="Google Shape;415;p15"/>
          <p:cNvSpPr txBox="1"/>
          <p:nvPr/>
        </p:nvSpPr>
        <p:spPr>
          <a:xfrm>
            <a:off x="7686673" y="5189137"/>
            <a:ext cx="1900672" cy="101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6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5897"/>
              <a:buFont typeface="Mali"/>
              <a:buNone/>
            </a:pPr>
            <a:r>
              <a:rPr lang="en-US" sz="5897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3.</a:t>
            </a:r>
            <a:endParaRPr/>
          </a:p>
        </p:txBody>
      </p:sp>
      <p:pic>
        <p:nvPicPr>
          <p:cNvPr id="416" name="Google Shape;416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820265">
            <a:off x="15877573" y="-550386"/>
            <a:ext cx="2007691" cy="2007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58001" y="5869679"/>
            <a:ext cx="4876190" cy="487619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5"/>
          <p:cNvSpPr txBox="1"/>
          <p:nvPr/>
        </p:nvSpPr>
        <p:spPr>
          <a:xfrm>
            <a:off x="9601200" y="2063688"/>
            <a:ext cx="7573943" cy="101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>
              <a:solidFill>
                <a:srgbClr val="FF0000"/>
              </a:solidFill>
              <a:latin typeface="Mali"/>
              <a:ea typeface="Mali"/>
              <a:cs typeface="Mali"/>
              <a:sym typeface="Mali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002060"/>
                </a:solidFill>
                <a:latin typeface="Mali"/>
                <a:ea typeface="Mali"/>
                <a:cs typeface="Mali"/>
                <a:sym typeface="Mali"/>
              </a:rPr>
              <a:t> Học sinh có sức khỏe tốt. </a:t>
            </a:r>
            <a:endParaRPr sz="4000" b="1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  <a:p>
            <a:pPr marL="285750" marR="0" lvl="0" indent="-31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>
              <a:solidFill>
                <a:schemeClr val="dk1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419" name="Google Shape;419;p15"/>
          <p:cNvSpPr txBox="1"/>
          <p:nvPr/>
        </p:nvSpPr>
        <p:spPr>
          <a:xfrm>
            <a:off x="9336126" y="3602300"/>
            <a:ext cx="713336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Mali"/>
                <a:ea typeface="Mali"/>
                <a:cs typeface="Mali"/>
                <a:sym typeface="Mali"/>
              </a:rPr>
              <a:t>Từng mắc Covid nhưng đã khỏi cách đây 3 tháng.</a:t>
            </a:r>
            <a:endParaRPr/>
          </a:p>
        </p:txBody>
      </p:sp>
      <p:sp>
        <p:nvSpPr>
          <p:cNvPr id="420" name="Google Shape;420;p15"/>
          <p:cNvSpPr txBox="1"/>
          <p:nvPr/>
        </p:nvSpPr>
        <p:spPr>
          <a:xfrm>
            <a:off x="8834142" y="5207959"/>
            <a:ext cx="938299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02060"/>
                </a:solidFill>
                <a:latin typeface="Mali"/>
                <a:ea typeface="Mali"/>
                <a:cs typeface="Mali"/>
                <a:sym typeface="Mali"/>
              </a:rPr>
              <a:t>Đã tiêm mũi 1 và tiêm mũi 2 cách 28 ngày hay 1 tháng. (tùy từng loại vaccine) </a:t>
            </a:r>
            <a:endParaRPr/>
          </a:p>
        </p:txBody>
      </p:sp>
      <p:sp>
        <p:nvSpPr>
          <p:cNvPr id="421" name="Google Shape;421;p15"/>
          <p:cNvSpPr/>
          <p:nvPr/>
        </p:nvSpPr>
        <p:spPr>
          <a:xfrm>
            <a:off x="5575257" y="7890255"/>
            <a:ext cx="12641875" cy="12737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4545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400"/>
              <a:buFont typeface="Mali"/>
              <a:buNone/>
            </a:pPr>
            <a:r>
              <a:rPr lang="en-US" sz="4400" b="1">
                <a:solidFill>
                  <a:srgbClr val="974806"/>
                </a:solidFill>
                <a:latin typeface="Mali"/>
                <a:ea typeface="Mali"/>
                <a:cs typeface="Mali"/>
                <a:sym typeface="Mali"/>
              </a:rPr>
              <a:t>Tiêm vắc xin để bảo vệ bản thân và cộng đồng.</a:t>
            </a:r>
            <a:endParaRPr sz="4400" b="1" i="0" u="none" strike="noStrike" cap="none">
              <a:solidFill>
                <a:srgbClr val="974806"/>
              </a:solidFill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6"/>
          <p:cNvSpPr/>
          <p:nvPr/>
        </p:nvSpPr>
        <p:spPr>
          <a:xfrm>
            <a:off x="533400" y="1681697"/>
            <a:ext cx="17020164" cy="7119403"/>
          </a:xfrm>
          <a:prstGeom prst="roundRect">
            <a:avLst>
              <a:gd name="adj" fmla="val 662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6"/>
          <p:cNvSpPr/>
          <p:nvPr/>
        </p:nvSpPr>
        <p:spPr>
          <a:xfrm>
            <a:off x="6781799" y="247691"/>
            <a:ext cx="4267201" cy="1009610"/>
          </a:xfrm>
          <a:custGeom>
            <a:avLst/>
            <a:gdLst/>
            <a:ahLst/>
            <a:cxnLst/>
            <a:rect l="l" t="t" r="r" b="b"/>
            <a:pathLst>
              <a:path w="4889165" h="848774" extrusionOk="0">
                <a:moveTo>
                  <a:pt x="4764705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764705" y="0"/>
                </a:lnTo>
                <a:cubicBezTo>
                  <a:pt x="4833285" y="0"/>
                  <a:pt x="4889165" y="55880"/>
                  <a:pt x="4889165" y="124460"/>
                </a:cubicBezTo>
                <a:lnTo>
                  <a:pt x="4889165" y="724314"/>
                </a:lnTo>
                <a:cubicBezTo>
                  <a:pt x="4889165" y="792894"/>
                  <a:pt x="4833285" y="848774"/>
                  <a:pt x="4764705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 txBox="1"/>
          <p:nvPr/>
        </p:nvSpPr>
        <p:spPr>
          <a:xfrm>
            <a:off x="6180892" y="446650"/>
            <a:ext cx="5121260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LƯU Ý</a:t>
            </a:r>
            <a:endParaRPr/>
          </a:p>
        </p:txBody>
      </p:sp>
      <p:pic>
        <p:nvPicPr>
          <p:cNvPr id="429" name="Google Shape;4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841" y="1028700"/>
            <a:ext cx="1928280" cy="63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2400" y="3085534"/>
            <a:ext cx="1028700" cy="96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8358">
            <a:off x="-299763" y="525080"/>
            <a:ext cx="1931340" cy="170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5585">
            <a:off x="17158921" y="6793403"/>
            <a:ext cx="756373" cy="127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962778">
            <a:off x="14048608" y="7546531"/>
            <a:ext cx="3613232" cy="342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13124">
            <a:off x="11667048" y="9753316"/>
            <a:ext cx="1928280" cy="631074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16"/>
          <p:cNvSpPr txBox="1"/>
          <p:nvPr/>
        </p:nvSpPr>
        <p:spPr>
          <a:xfrm>
            <a:off x="883227" y="2394849"/>
            <a:ext cx="16670337" cy="542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Sau buổi họp GVCN sẽ:</a:t>
            </a:r>
            <a:endParaRPr/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4000"/>
              <a:buFont typeface="Noto Sans Symbols"/>
              <a:buChar char="⮚"/>
            </a:pPr>
            <a:r>
              <a:rPr lang="en-US" sz="40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 Gửi trang tính để PH cập nhật thông tin con đã từng mắc Covid hoặc chưa mắc Covid (thời gian mắc và khỏi bệnh ) </a:t>
            </a:r>
            <a:endParaRPr/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4000"/>
              <a:buFont typeface="Noto Sans Symbols"/>
              <a:buChar char="⮚"/>
            </a:pPr>
            <a:r>
              <a:rPr lang="en-US" sz="40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Lập bình chọn đăng ký tiêm vắc xin phòng Covid đợt tới.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i="1">
                <a:solidFill>
                  <a:srgbClr val="0070C0"/>
                </a:solidFill>
                <a:latin typeface="Mali"/>
                <a:ea typeface="Mali"/>
                <a:cs typeface="Mali"/>
                <a:sym typeface="Mali"/>
              </a:rPr>
              <a:t>( Trường hợp HS không đăng ký tiêm CMHS xin vui lòng nhắn tin riêng cho GVCN ghi rõ lí do để GV báo cáo Nhà trường).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7"/>
          <p:cNvSpPr/>
          <p:nvPr/>
        </p:nvSpPr>
        <p:spPr>
          <a:xfrm>
            <a:off x="0" y="0"/>
            <a:ext cx="18288000" cy="5143500"/>
          </a:xfrm>
          <a:custGeom>
            <a:avLst/>
            <a:gdLst/>
            <a:ahLst/>
            <a:cxnLst/>
            <a:rect l="l" t="t" r="r" b="b"/>
            <a:pathLst>
              <a:path w="6186311" h="1739900" extrusionOk="0">
                <a:moveTo>
                  <a:pt x="0" y="0"/>
                </a:moveTo>
                <a:lnTo>
                  <a:pt x="6186311" y="0"/>
                </a:lnTo>
                <a:lnTo>
                  <a:pt x="6186311" y="1739900"/>
                </a:lnTo>
                <a:lnTo>
                  <a:pt x="0" y="1739900"/>
                </a:lnTo>
                <a:close/>
              </a:path>
            </a:pathLst>
          </a:custGeom>
          <a:solidFill>
            <a:srgbClr val="F46E16"/>
          </a:solidFill>
          <a:ln>
            <a:noFill/>
          </a:ln>
        </p:spPr>
      </p:sp>
      <p:pic>
        <p:nvPicPr>
          <p:cNvPr id="441" name="Google Shape;441;p17"/>
          <p:cNvPicPr preferRelativeResize="0"/>
          <p:nvPr/>
        </p:nvPicPr>
        <p:blipFill rotWithShape="1">
          <a:blip r:embed="rId3">
            <a:alphaModFix/>
          </a:blip>
          <a:srcRect b="26406"/>
          <a:stretch/>
        </p:blipFill>
        <p:spPr>
          <a:xfrm>
            <a:off x="215900" y="-384242"/>
            <a:ext cx="18038041" cy="824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7"/>
          <p:cNvPicPr preferRelativeResize="0"/>
          <p:nvPr/>
        </p:nvPicPr>
        <p:blipFill rotWithShape="1">
          <a:blip r:embed="rId4">
            <a:alphaModFix/>
          </a:blip>
          <a:srcRect b="43085"/>
          <a:stretch/>
        </p:blipFill>
        <p:spPr>
          <a:xfrm>
            <a:off x="0" y="7997412"/>
            <a:ext cx="4190488" cy="228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58600" y="3020946"/>
            <a:ext cx="2654578" cy="86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05585">
            <a:off x="16226189" y="2439963"/>
            <a:ext cx="906118" cy="1529312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7"/>
          <p:cNvSpPr txBox="1"/>
          <p:nvPr/>
        </p:nvSpPr>
        <p:spPr>
          <a:xfrm>
            <a:off x="-201560" y="3854225"/>
            <a:ext cx="17858601" cy="27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7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4F6128"/>
                </a:solidFill>
                <a:latin typeface="Mali"/>
                <a:ea typeface="Mali"/>
                <a:cs typeface="Mali"/>
                <a:sym typeface="Mali"/>
              </a:rPr>
              <a:t>KÍNH CHÚC CÁC BẬC PHỤ HUYNH LUÔN </a:t>
            </a:r>
            <a:endParaRPr/>
          </a:p>
          <a:p>
            <a:pPr marL="0" marR="0" lvl="0" indent="0" algn="ctr" rtl="0">
              <a:lnSpc>
                <a:spcPct val="175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1">
                <a:solidFill>
                  <a:srgbClr val="4F6128"/>
                </a:solidFill>
                <a:latin typeface="Mali"/>
                <a:ea typeface="Mali"/>
                <a:cs typeface="Mali"/>
                <a:sym typeface="Mali"/>
              </a:rPr>
              <a:t>MẠNH KHỎE, HẠNH PHÚC  !</a:t>
            </a:r>
            <a:endParaRPr sz="6600" b="1" i="1">
              <a:solidFill>
                <a:srgbClr val="4F6128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446" name="Google Shape;446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7193731"/>
            <a:ext cx="4832291" cy="291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0400" y="190500"/>
            <a:ext cx="3190305" cy="3194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/>
          <p:cNvSpPr txBox="1"/>
          <p:nvPr/>
        </p:nvSpPr>
        <p:spPr>
          <a:xfrm>
            <a:off x="5217108" y="3985325"/>
            <a:ext cx="72199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I.</a:t>
            </a:r>
            <a:endParaRPr sz="4000"/>
          </a:p>
        </p:txBody>
      </p:sp>
      <p:sp>
        <p:nvSpPr>
          <p:cNvPr id="188" name="Google Shape;188;p2"/>
          <p:cNvSpPr/>
          <p:nvPr/>
        </p:nvSpPr>
        <p:spPr>
          <a:xfrm>
            <a:off x="7073662" y="4481202"/>
            <a:ext cx="11215017" cy="2163161"/>
          </a:xfrm>
          <a:custGeom>
            <a:avLst/>
            <a:gdLst/>
            <a:ahLst/>
            <a:cxnLst/>
            <a:rect l="l" t="t" r="r" b="b"/>
            <a:pathLst>
              <a:path w="3623121" h="1492333" extrusionOk="0">
                <a:moveTo>
                  <a:pt x="3623121" y="5239"/>
                </a:moveTo>
                <a:lnTo>
                  <a:pt x="0" y="5239"/>
                </a:lnTo>
                <a:lnTo>
                  <a:pt x="0" y="0"/>
                </a:lnTo>
                <a:lnTo>
                  <a:pt x="3623121" y="0"/>
                </a:lnTo>
                <a:lnTo>
                  <a:pt x="3623121" y="5239"/>
                </a:lnTo>
                <a:close/>
                <a:moveTo>
                  <a:pt x="3623121" y="212161"/>
                </a:moveTo>
                <a:lnTo>
                  <a:pt x="0" y="212161"/>
                </a:lnTo>
                <a:lnTo>
                  <a:pt x="0" y="217400"/>
                </a:lnTo>
                <a:lnTo>
                  <a:pt x="3623121" y="217400"/>
                </a:lnTo>
                <a:lnTo>
                  <a:pt x="3623121" y="212161"/>
                </a:lnTo>
                <a:close/>
                <a:moveTo>
                  <a:pt x="3623121" y="424978"/>
                </a:moveTo>
                <a:lnTo>
                  <a:pt x="0" y="424978"/>
                </a:lnTo>
                <a:lnTo>
                  <a:pt x="0" y="430216"/>
                </a:lnTo>
                <a:lnTo>
                  <a:pt x="3623121" y="430216"/>
                </a:lnTo>
                <a:lnTo>
                  <a:pt x="3623121" y="424978"/>
                </a:lnTo>
                <a:close/>
                <a:moveTo>
                  <a:pt x="3623121" y="637139"/>
                </a:moveTo>
                <a:lnTo>
                  <a:pt x="0" y="637139"/>
                </a:lnTo>
                <a:lnTo>
                  <a:pt x="0" y="642378"/>
                </a:lnTo>
                <a:lnTo>
                  <a:pt x="3623121" y="642378"/>
                </a:lnTo>
                <a:lnTo>
                  <a:pt x="3623121" y="637139"/>
                </a:lnTo>
                <a:close/>
                <a:moveTo>
                  <a:pt x="3623121" y="849300"/>
                </a:moveTo>
                <a:lnTo>
                  <a:pt x="0" y="849300"/>
                </a:lnTo>
                <a:lnTo>
                  <a:pt x="0" y="854539"/>
                </a:lnTo>
                <a:lnTo>
                  <a:pt x="3623121" y="854539"/>
                </a:lnTo>
                <a:lnTo>
                  <a:pt x="3623121" y="849300"/>
                </a:lnTo>
                <a:close/>
                <a:moveTo>
                  <a:pt x="3623121" y="1062116"/>
                </a:moveTo>
                <a:lnTo>
                  <a:pt x="0" y="1062116"/>
                </a:lnTo>
                <a:lnTo>
                  <a:pt x="0" y="1067355"/>
                </a:lnTo>
                <a:lnTo>
                  <a:pt x="3623121" y="1067355"/>
                </a:lnTo>
                <a:lnTo>
                  <a:pt x="3623121" y="1062116"/>
                </a:lnTo>
                <a:close/>
                <a:moveTo>
                  <a:pt x="3623121" y="1274278"/>
                </a:moveTo>
                <a:lnTo>
                  <a:pt x="0" y="1274278"/>
                </a:lnTo>
                <a:lnTo>
                  <a:pt x="0" y="1279516"/>
                </a:lnTo>
                <a:lnTo>
                  <a:pt x="3623121" y="1279516"/>
                </a:lnTo>
                <a:lnTo>
                  <a:pt x="3623121" y="1274278"/>
                </a:lnTo>
                <a:close/>
                <a:moveTo>
                  <a:pt x="3623121" y="1487094"/>
                </a:moveTo>
                <a:lnTo>
                  <a:pt x="0" y="1487094"/>
                </a:lnTo>
                <a:lnTo>
                  <a:pt x="0" y="1492333"/>
                </a:lnTo>
                <a:lnTo>
                  <a:pt x="3623121" y="1492333"/>
                </a:lnTo>
                <a:lnTo>
                  <a:pt x="3623121" y="1487094"/>
                </a:lnTo>
                <a:close/>
              </a:path>
            </a:pathLst>
          </a:custGeom>
          <a:solidFill>
            <a:srgbClr val="F46E16">
              <a:alpha val="49803"/>
            </a:srgbClr>
          </a:solidFill>
          <a:ln>
            <a:noFill/>
          </a:ln>
        </p:spPr>
      </p:sp>
      <p:sp>
        <p:nvSpPr>
          <p:cNvPr id="189" name="Google Shape;189;p2"/>
          <p:cNvSpPr txBox="1"/>
          <p:nvPr/>
        </p:nvSpPr>
        <p:spPr>
          <a:xfrm>
            <a:off x="5105937" y="4885658"/>
            <a:ext cx="107632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II</a:t>
            </a:r>
            <a:endParaRPr sz="4000"/>
          </a:p>
        </p:txBody>
      </p:sp>
      <p:sp>
        <p:nvSpPr>
          <p:cNvPr id="190" name="Google Shape;190;p2"/>
          <p:cNvSpPr txBox="1"/>
          <p:nvPr/>
        </p:nvSpPr>
        <p:spPr>
          <a:xfrm>
            <a:off x="4973521" y="5779247"/>
            <a:ext cx="1514839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III</a:t>
            </a:r>
            <a:r>
              <a:rPr lang="en-US" sz="4000" b="1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.</a:t>
            </a:r>
            <a:endParaRPr sz="4000"/>
          </a:p>
        </p:txBody>
      </p:sp>
      <p:sp>
        <p:nvSpPr>
          <p:cNvPr id="191" name="Google Shape;191;p2"/>
          <p:cNvSpPr txBox="1"/>
          <p:nvPr/>
        </p:nvSpPr>
        <p:spPr>
          <a:xfrm>
            <a:off x="5049008" y="6777492"/>
            <a:ext cx="115621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IV.</a:t>
            </a:r>
            <a:endParaRPr sz="4000"/>
          </a:p>
        </p:txBody>
      </p:sp>
      <p:sp>
        <p:nvSpPr>
          <p:cNvPr id="192" name="Google Shape;192;p2"/>
          <p:cNvSpPr txBox="1"/>
          <p:nvPr/>
        </p:nvSpPr>
        <p:spPr>
          <a:xfrm>
            <a:off x="6141356" y="3878337"/>
            <a:ext cx="11559731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K</a:t>
            </a:r>
            <a:r>
              <a:rPr lang="en-US" sz="4000" b="0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ết quả đạt được năm học 2023-2024.</a:t>
            </a:r>
            <a:endParaRPr/>
          </a:p>
        </p:txBody>
      </p:sp>
      <p:sp>
        <p:nvSpPr>
          <p:cNvPr id="193" name="Google Shape;193;p2"/>
          <p:cNvSpPr txBox="1"/>
          <p:nvPr/>
        </p:nvSpPr>
        <p:spPr>
          <a:xfrm>
            <a:off x="6218931" y="4738701"/>
            <a:ext cx="12209210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Mục tiêu, kế hoạch của lớp năm học 2024-2025</a:t>
            </a:r>
            <a:endParaRPr sz="4000" b="0" i="0" u="none" strike="noStrike" cap="none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194" name="Google Shape;194;p2"/>
          <p:cNvSpPr txBox="1"/>
          <p:nvPr/>
        </p:nvSpPr>
        <p:spPr>
          <a:xfrm>
            <a:off x="6218931" y="5667180"/>
            <a:ext cx="8235126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smtClean="0">
                <a:solidFill>
                  <a:srgbClr val="7B211E"/>
                </a:solidFill>
                <a:latin typeface="Mali"/>
                <a:cs typeface="Mali"/>
                <a:sym typeface="Mali"/>
              </a:rPr>
              <a:t>Các khoản thu, chi</a:t>
            </a:r>
            <a:endParaRPr/>
          </a:p>
        </p:txBody>
      </p:sp>
      <p:sp>
        <p:nvSpPr>
          <p:cNvPr id="195" name="Google Shape;195;p2"/>
          <p:cNvSpPr txBox="1"/>
          <p:nvPr/>
        </p:nvSpPr>
        <p:spPr>
          <a:xfrm>
            <a:off x="6141356" y="6674150"/>
            <a:ext cx="8235126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smtClean="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Ý kiến của PHHS</a:t>
            </a: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0" y="0"/>
            <a:ext cx="18288000" cy="2647950"/>
          </a:xfrm>
          <a:custGeom>
            <a:avLst/>
            <a:gdLst/>
            <a:ahLst/>
            <a:cxnLst/>
            <a:rect l="l" t="t" r="r" b="b"/>
            <a:pathLst>
              <a:path w="6186311" h="895726" extrusionOk="0">
                <a:moveTo>
                  <a:pt x="0" y="0"/>
                </a:moveTo>
                <a:lnTo>
                  <a:pt x="6186311" y="0"/>
                </a:lnTo>
                <a:lnTo>
                  <a:pt x="6186311" y="895726"/>
                </a:lnTo>
                <a:lnTo>
                  <a:pt x="0" y="895726"/>
                </a:lnTo>
                <a:close/>
              </a:path>
            </a:pathLst>
          </a:custGeom>
          <a:solidFill>
            <a:srgbClr val="F46E16"/>
          </a:solidFill>
          <a:ln>
            <a:noFill/>
          </a:ln>
        </p:spPr>
      </p:sp>
      <p:pic>
        <p:nvPicPr>
          <p:cNvPr id="197" name="Google Shape;197;p2"/>
          <p:cNvPicPr preferRelativeResize="0"/>
          <p:nvPr/>
        </p:nvPicPr>
        <p:blipFill rotWithShape="1">
          <a:blip r:embed="rId3">
            <a:alphaModFix/>
          </a:blip>
          <a:srcRect l="9411" r="45694"/>
          <a:stretch/>
        </p:blipFill>
        <p:spPr>
          <a:xfrm>
            <a:off x="16802760" y="0"/>
            <a:ext cx="1472101" cy="314794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"/>
          <p:cNvSpPr txBox="1"/>
          <p:nvPr/>
        </p:nvSpPr>
        <p:spPr>
          <a:xfrm>
            <a:off x="3534035" y="859234"/>
            <a:ext cx="11219929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NỘI DUNG</a:t>
            </a:r>
            <a:endParaRPr/>
          </a:p>
        </p:txBody>
      </p:sp>
      <p:pic>
        <p:nvPicPr>
          <p:cNvPr id="199" name="Google Shape;1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33308">
            <a:off x="16013973" y="8037487"/>
            <a:ext cx="2021662" cy="222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"/>
          <p:cNvPicPr preferRelativeResize="0"/>
          <p:nvPr/>
        </p:nvPicPr>
        <p:blipFill rotWithShape="1">
          <a:blip r:embed="rId5">
            <a:alphaModFix/>
          </a:blip>
          <a:srcRect t="19134"/>
          <a:stretch/>
        </p:blipFill>
        <p:spPr>
          <a:xfrm>
            <a:off x="0" y="0"/>
            <a:ext cx="2562167" cy="314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7030" y="4079276"/>
            <a:ext cx="859735" cy="803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239082">
            <a:off x="4635923" y="9142997"/>
            <a:ext cx="1656347" cy="54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745468">
            <a:off x="16137925" y="521769"/>
            <a:ext cx="758111" cy="127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94313">
            <a:off x="16817227" y="8501447"/>
            <a:ext cx="596989" cy="56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80060" y="897974"/>
            <a:ext cx="5273741" cy="9329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"/>
          <p:cNvSpPr txBox="1"/>
          <p:nvPr/>
        </p:nvSpPr>
        <p:spPr>
          <a:xfrm>
            <a:off x="5428591" y="3594503"/>
            <a:ext cx="12859409" cy="164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i="0" u="none" strike="noStrike" cap="non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Lịch tựu trường</a:t>
            </a:r>
            <a:endParaRPr sz="8800" b="1" i="0" u="none" strike="noStrike" cap="none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211" name="Google Shape;2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905059">
            <a:off x="405222" y="7671255"/>
            <a:ext cx="2638689" cy="229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/>
          <p:cNvPicPr preferRelativeResize="0"/>
          <p:nvPr/>
        </p:nvPicPr>
        <p:blipFill rotWithShape="1">
          <a:blip r:embed="rId4">
            <a:alphaModFix/>
          </a:blip>
          <a:srcRect t="47408"/>
          <a:stretch/>
        </p:blipFill>
        <p:spPr>
          <a:xfrm>
            <a:off x="14888829" y="0"/>
            <a:ext cx="3399171" cy="17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72101">
            <a:off x="8193437" y="961719"/>
            <a:ext cx="1958314" cy="640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138084">
            <a:off x="9716305" y="8328096"/>
            <a:ext cx="1468306" cy="1891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357335" y="8265231"/>
            <a:ext cx="1097730" cy="1026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05585">
            <a:off x="17345368" y="4358905"/>
            <a:ext cx="614106" cy="103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9200" y="2888258"/>
            <a:ext cx="3883356" cy="425467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"/>
          <p:cNvSpPr txBox="1"/>
          <p:nvPr/>
        </p:nvSpPr>
        <p:spPr>
          <a:xfrm>
            <a:off x="1219200" y="3980194"/>
            <a:ext cx="3883356" cy="232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125" b="1" i="0" u="none" strike="noStrike" cap="none">
                <a:solidFill>
                  <a:srgbClr val="F46E16"/>
                </a:solidFill>
                <a:latin typeface="Mali"/>
                <a:ea typeface="Mali"/>
                <a:cs typeface="Mali"/>
                <a:sym typeface="Mali"/>
              </a:rPr>
              <a:t>I</a:t>
            </a:r>
            <a:endParaRPr/>
          </a:p>
        </p:txBody>
      </p:sp>
      <p:pic>
        <p:nvPicPr>
          <p:cNvPr id="219" name="Google Shape;219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8200" y="1029039"/>
            <a:ext cx="1113922" cy="99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09507" y="5010990"/>
            <a:ext cx="4775939" cy="4487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"/>
          <p:cNvSpPr txBox="1"/>
          <p:nvPr/>
        </p:nvSpPr>
        <p:spPr>
          <a:xfrm>
            <a:off x="2407534" y="1162050"/>
            <a:ext cx="137632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Lịch tựu trường</a:t>
            </a:r>
            <a:endParaRPr sz="7200" b="1" i="0" u="none" strike="noStrike" cap="none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226" name="Google Shape;2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39082">
            <a:off x="16460587" y="989380"/>
            <a:ext cx="2108060" cy="68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"/>
          <p:cNvPicPr preferRelativeResize="0"/>
          <p:nvPr/>
        </p:nvPicPr>
        <p:blipFill rotWithShape="1">
          <a:blip r:embed="rId4">
            <a:alphaModFix/>
          </a:blip>
          <a:srcRect r="12898" b="27291"/>
          <a:stretch/>
        </p:blipFill>
        <p:spPr>
          <a:xfrm>
            <a:off x="15458339" y="8070964"/>
            <a:ext cx="2829661" cy="2267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489966">
            <a:off x="-136939" y="120511"/>
            <a:ext cx="2125827" cy="124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700000">
            <a:off x="-418062" y="7870907"/>
            <a:ext cx="2688074" cy="277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"/>
          <p:cNvPicPr preferRelativeResize="0"/>
          <p:nvPr/>
        </p:nvPicPr>
        <p:blipFill rotWithShape="1">
          <a:blip r:embed="rId7">
            <a:alphaModFix/>
          </a:blip>
          <a:srcRect t="29629" r="32067"/>
          <a:stretch/>
        </p:blipFill>
        <p:spPr>
          <a:xfrm rot="10799999">
            <a:off x="-330919" y="2028862"/>
            <a:ext cx="1828605" cy="1927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"/>
          <p:cNvPicPr preferRelativeResize="0"/>
          <p:nvPr/>
        </p:nvPicPr>
        <p:blipFill rotWithShape="1">
          <a:blip r:embed="rId8">
            <a:alphaModFix/>
          </a:blip>
          <a:srcRect r="55716"/>
          <a:stretch/>
        </p:blipFill>
        <p:spPr>
          <a:xfrm rot="-7262247">
            <a:off x="1764472" y="-74727"/>
            <a:ext cx="1825488" cy="831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"/>
          <p:cNvPicPr preferRelativeResize="0"/>
          <p:nvPr/>
        </p:nvPicPr>
        <p:blipFill rotWithShape="1">
          <a:blip r:embed="rId9">
            <a:alphaModFix/>
          </a:blip>
          <a:srcRect b="60007"/>
          <a:stretch/>
        </p:blipFill>
        <p:spPr>
          <a:xfrm>
            <a:off x="2622918" y="6235781"/>
            <a:ext cx="13274375" cy="253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"/>
          <p:cNvPicPr preferRelativeResize="0"/>
          <p:nvPr/>
        </p:nvPicPr>
        <p:blipFill rotWithShape="1">
          <a:blip r:embed="rId9">
            <a:alphaModFix/>
          </a:blip>
          <a:srcRect b="60007"/>
          <a:stretch/>
        </p:blipFill>
        <p:spPr>
          <a:xfrm>
            <a:off x="2320299" y="2890923"/>
            <a:ext cx="13576995" cy="253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3466" y="4859625"/>
            <a:ext cx="1258344" cy="1176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605585">
            <a:off x="16013401" y="2814333"/>
            <a:ext cx="786511" cy="132744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"/>
          <p:cNvSpPr txBox="1"/>
          <p:nvPr/>
        </p:nvSpPr>
        <p:spPr>
          <a:xfrm>
            <a:off x="2585904" y="4141487"/>
            <a:ext cx="13045783" cy="50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46E16"/>
                </a:solidFill>
                <a:latin typeface="Mali"/>
                <a:ea typeface="Mali"/>
                <a:cs typeface="Mali"/>
                <a:sym typeface="Mali"/>
              </a:rPr>
              <a:t>3 buổi sáng các ngày: 29,30,31/8/2022</a:t>
            </a:r>
            <a:endParaRPr/>
          </a:p>
        </p:txBody>
      </p:sp>
      <p:sp>
        <p:nvSpPr>
          <p:cNvPr id="237" name="Google Shape;237;p4"/>
          <p:cNvSpPr txBox="1"/>
          <p:nvPr/>
        </p:nvSpPr>
        <p:spPr>
          <a:xfrm>
            <a:off x="4153863" y="7326887"/>
            <a:ext cx="9909864" cy="507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F46E16"/>
                </a:solidFill>
                <a:latin typeface="Mali"/>
                <a:ea typeface="Mali"/>
                <a:cs typeface="Mali"/>
                <a:sym typeface="Mali"/>
              </a:rPr>
              <a:t>Thời gian: Từ 8h – 10h 50’</a:t>
            </a:r>
            <a:endParaRPr/>
          </a:p>
        </p:txBody>
      </p:sp>
      <p:pic>
        <p:nvPicPr>
          <p:cNvPr id="238" name="Google Shape;238;p4" descr="Daily calenda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64864" y="30686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" descr="Alarm clock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96663" y="6982346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" descr="Download A Nature Blank Note for free | Powerpoint background free,  Background for powerpoint presentation, Simple background imag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1892"/>
            <a:ext cx="18288000" cy="1035078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"/>
          <p:cNvSpPr/>
          <p:nvPr/>
        </p:nvSpPr>
        <p:spPr>
          <a:xfrm>
            <a:off x="5296605" y="408268"/>
            <a:ext cx="8090298" cy="1166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950" tIns="63475" rIns="126950" bIns="634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Chuẩn bị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Sách giáo khoa,đồ dùng học tập lớp 2</a:t>
            </a:r>
            <a:endParaRPr/>
          </a:p>
        </p:txBody>
      </p:sp>
      <p:sp>
        <p:nvSpPr>
          <p:cNvPr id="246" name="Google Shape;246;p5"/>
          <p:cNvSpPr/>
          <p:nvPr/>
        </p:nvSpPr>
        <p:spPr>
          <a:xfrm>
            <a:off x="2309626" y="2809994"/>
            <a:ext cx="13668748" cy="64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950" tIns="63475" rIns="126950" bIns="634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1. Quy định về SGK: </a:t>
            </a:r>
            <a:r>
              <a:rPr lang="en-US" sz="3375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Bọc, dán nhãn đầy đủ sách giáo khoa và vở.</a:t>
            </a:r>
            <a:endParaRPr sz="3375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"/>
          <p:cNvSpPr/>
          <p:nvPr/>
        </p:nvSpPr>
        <p:spPr>
          <a:xfrm>
            <a:off x="2377798" y="3553159"/>
            <a:ext cx="12798317" cy="64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950" tIns="63475" rIns="126950" bIns="634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Quy định về các loại vở: </a:t>
            </a:r>
            <a:r>
              <a:rPr lang="en-US" sz="3375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Mỗi con chuẩn bị 04 quyển vở ô li</a:t>
            </a:r>
            <a:endParaRPr sz="3375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"/>
          <p:cNvSpPr/>
          <p:nvPr/>
        </p:nvSpPr>
        <p:spPr>
          <a:xfrm>
            <a:off x="3474823" y="4429564"/>
            <a:ext cx="12524333" cy="272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950" tIns="63475" rIns="126950" bIns="63475" anchor="t" anchorCtr="0">
            <a:spAutoFit/>
          </a:bodyPr>
          <a:lstStyle/>
          <a:p>
            <a:pPr marL="476152" marR="0" lvl="0" indent="-476152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375"/>
              <a:buFont typeface="Noto Sans Symbols"/>
              <a:buChar char="✔"/>
            </a:pPr>
            <a:r>
              <a:rPr lang="en-US" sz="3375" b="1" i="1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Vở Tiếng Việt</a:t>
            </a:r>
            <a:endParaRPr sz="3375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152" marR="0" lvl="0" indent="-476152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375"/>
              <a:buFont typeface="Noto Sans Symbols"/>
              <a:buChar char="✔"/>
            </a:pPr>
            <a:r>
              <a:rPr lang="en-US" sz="3375" b="1" i="1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Vở Chính tả</a:t>
            </a:r>
            <a:endParaRPr sz="3375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152" marR="0" lvl="0" indent="-476152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375"/>
              <a:buFont typeface="Noto Sans Symbols"/>
              <a:buChar char="✔"/>
            </a:pPr>
            <a:r>
              <a:rPr lang="en-US" sz="3375" b="1" i="1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Vở Toán</a:t>
            </a:r>
            <a:endParaRPr sz="3375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76152" marR="0" lvl="0" indent="-476152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375"/>
              <a:buFont typeface="Noto Sans Symbols"/>
              <a:buChar char="✔"/>
            </a:pPr>
            <a:r>
              <a:rPr lang="en-US" sz="3375" b="1" i="1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Vở Dặn dò</a:t>
            </a:r>
            <a:endParaRPr sz="3375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75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"/>
          <p:cNvSpPr/>
          <p:nvPr/>
        </p:nvSpPr>
        <p:spPr>
          <a:xfrm>
            <a:off x="2377798" y="6920063"/>
            <a:ext cx="8744323" cy="64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950" tIns="63475" rIns="126950" bIns="634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Quy định về đồ dùng học tập cần thiết:</a:t>
            </a:r>
            <a:endParaRPr sz="3375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"/>
          <p:cNvSpPr/>
          <p:nvPr/>
        </p:nvSpPr>
        <p:spPr>
          <a:xfrm>
            <a:off x="3655939" y="7612560"/>
            <a:ext cx="8208920" cy="1537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6950" tIns="63475" rIns="126950" bIns="63475" anchor="t" anchorCtr="0">
            <a:spAutoFit/>
          </a:bodyPr>
          <a:lstStyle/>
          <a:p>
            <a:pPr marL="476152" marR="0" lvl="0" indent="-476152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53"/>
              <a:buFont typeface="Noto Sans Symbols"/>
              <a:buChar char="✔"/>
            </a:pPr>
            <a:r>
              <a:rPr lang="en-US" sz="3053" b="1" i="1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HS sử dụng mực tím ( không viết bút bi)</a:t>
            </a:r>
            <a:endParaRPr/>
          </a:p>
          <a:p>
            <a:pPr marL="476152" marR="0" lvl="0" indent="-476152" algn="l" rtl="0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3053"/>
              <a:buFont typeface="Noto Sans Symbols"/>
              <a:buChar char="✔"/>
            </a:pPr>
            <a:r>
              <a:rPr lang="en-US" sz="3053" b="1" i="1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Bút chì, thước kẻ.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53" b="1" i="1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random/>
      </p:transition>
    </mc:Choice>
    <mc:Fallback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6"/>
          <p:cNvPicPr preferRelativeResize="0"/>
          <p:nvPr/>
        </p:nvPicPr>
        <p:blipFill rotWithShape="1">
          <a:blip r:embed="rId3">
            <a:alphaModFix/>
          </a:blip>
          <a:srcRect b="38146"/>
          <a:stretch/>
        </p:blipFill>
        <p:spPr>
          <a:xfrm rot="-207452">
            <a:off x="4922713" y="388215"/>
            <a:ext cx="13187673" cy="1038515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6"/>
          <p:cNvSpPr txBox="1"/>
          <p:nvPr/>
        </p:nvSpPr>
        <p:spPr>
          <a:xfrm>
            <a:off x="5481362" y="1846113"/>
            <a:ext cx="768683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6000"/>
              <a:buFont typeface="Mali"/>
              <a:buNone/>
            </a:pPr>
            <a:r>
              <a:rPr lang="en-US" sz="6000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Đăng ký bán trú</a:t>
            </a:r>
            <a:endParaRPr sz="6000" b="1" i="0" u="none" strike="noStrike" cap="none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57" name="Google Shape;257;p6"/>
          <p:cNvSpPr txBox="1"/>
          <p:nvPr/>
        </p:nvSpPr>
        <p:spPr>
          <a:xfrm>
            <a:off x="10958402" y="6576833"/>
            <a:ext cx="5838706" cy="95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7200"/>
              <a:buFont typeface="Mali"/>
              <a:buNone/>
            </a:pPr>
            <a:r>
              <a:rPr lang="en-US" sz="7200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Liên hệ</a:t>
            </a:r>
            <a:endParaRPr sz="7200" b="1" i="0" u="none" strike="noStrike" cap="none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58" name="Google Shape;258;p6"/>
          <p:cNvSpPr txBox="1"/>
          <p:nvPr/>
        </p:nvSpPr>
        <p:spPr>
          <a:xfrm>
            <a:off x="5657585" y="2861040"/>
            <a:ext cx="10039615" cy="239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PH nào có thay đổi về đăng ký bán trú (xin thôi, hoặc đk thêm) vui lòng nhắn tin riêng cho GVCN.</a:t>
            </a:r>
            <a:endParaRPr/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3600"/>
              <a:buFont typeface="Noto Sans Symbols"/>
              <a:buChar char="✔"/>
            </a:pPr>
            <a:r>
              <a:rPr lang="en-US" sz="36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Sẽ thu đơn khi HS tựu trường.</a:t>
            </a:r>
            <a:endParaRPr sz="3600" b="0" i="0" u="none" strike="noStrike" cap="none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59" name="Google Shape;259;p6"/>
          <p:cNvSpPr txBox="1"/>
          <p:nvPr/>
        </p:nvSpPr>
        <p:spPr>
          <a:xfrm>
            <a:off x="10715033" y="7491895"/>
            <a:ext cx="5876806" cy="1560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3600"/>
              <a:buFont typeface="Mali"/>
              <a:buNone/>
            </a:pPr>
            <a:r>
              <a:rPr lang="en-US" sz="36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- Còn một số PH chưa kết bạn với GVCN qua zalo</a:t>
            </a:r>
            <a:endParaRPr sz="3600" b="0" i="0" u="none" strike="noStrike" cap="none">
              <a:solidFill>
                <a:srgbClr val="7B211E"/>
              </a:solidFill>
              <a:latin typeface="Mali"/>
              <a:ea typeface="Mali"/>
              <a:cs typeface="Mali"/>
              <a:sym typeface="Mali"/>
            </a:endParaRPr>
          </a:p>
        </p:txBody>
      </p:sp>
      <p:grpSp>
        <p:nvGrpSpPr>
          <p:cNvPr id="260" name="Google Shape;260;p6"/>
          <p:cNvGrpSpPr/>
          <p:nvPr/>
        </p:nvGrpSpPr>
        <p:grpSpPr>
          <a:xfrm>
            <a:off x="5848192" y="6172596"/>
            <a:ext cx="4472035" cy="3085704"/>
            <a:chOff x="0" y="0"/>
            <a:chExt cx="5080000" cy="3505200"/>
          </a:xfrm>
        </p:grpSpPr>
        <p:sp>
          <p:nvSpPr>
            <p:cNvPr id="261" name="Google Shape;261;p6"/>
            <p:cNvSpPr/>
            <p:nvPr/>
          </p:nvSpPr>
          <p:spPr>
            <a:xfrm>
              <a:off x="0" y="0"/>
              <a:ext cx="5080000" cy="3505200"/>
            </a:xfrm>
            <a:custGeom>
              <a:avLst/>
              <a:gdLst/>
              <a:ahLst/>
              <a:cxnLst/>
              <a:rect l="l" t="t" r="r" b="b"/>
              <a:pathLst>
                <a:path w="5080000" h="3505200" extrusionOk="0">
                  <a:moveTo>
                    <a:pt x="5080000" y="3505200"/>
                  </a:moveTo>
                  <a:lnTo>
                    <a:pt x="0" y="3505200"/>
                  </a:lnTo>
                  <a:lnTo>
                    <a:pt x="0" y="0"/>
                  </a:lnTo>
                  <a:lnTo>
                    <a:pt x="5080000" y="0"/>
                  </a:lnTo>
                  <a:lnTo>
                    <a:pt x="5080000" y="35052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r="-545"/>
              </a:stretch>
            </a:blipFill>
            <a:ln>
              <a:noFill/>
            </a:ln>
          </p:spPr>
        </p:sp>
        <p:sp>
          <p:nvSpPr>
            <p:cNvPr id="262" name="Google Shape;262;p6"/>
            <p:cNvSpPr/>
            <p:nvPr/>
          </p:nvSpPr>
          <p:spPr>
            <a:xfrm>
              <a:off x="215900" y="190500"/>
              <a:ext cx="4699000" cy="3098800"/>
            </a:xfrm>
            <a:custGeom>
              <a:avLst/>
              <a:gdLst/>
              <a:ahLst/>
              <a:cxnLst/>
              <a:rect l="l" t="t" r="r" b="b"/>
              <a:pathLst>
                <a:path w="4699000" h="3098800" extrusionOk="0">
                  <a:moveTo>
                    <a:pt x="4699000" y="3098800"/>
                  </a:moveTo>
                  <a:lnTo>
                    <a:pt x="0" y="3098800"/>
                  </a:lnTo>
                  <a:lnTo>
                    <a:pt x="0" y="0"/>
                  </a:lnTo>
                  <a:lnTo>
                    <a:pt x="4699000" y="0"/>
                  </a:lnTo>
                  <a:lnTo>
                    <a:pt x="4699000" y="309880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23959" t="-7704" r="-12968" b="-30766"/>
              </a:stretch>
            </a:blipFill>
            <a:ln>
              <a:noFill/>
            </a:ln>
          </p:spPr>
        </p:sp>
      </p:grpSp>
      <p:pic>
        <p:nvPicPr>
          <p:cNvPr id="263" name="Google Shape;263;p6"/>
          <p:cNvPicPr preferRelativeResize="0"/>
          <p:nvPr/>
        </p:nvPicPr>
        <p:blipFill rotWithShape="1">
          <a:blip r:embed="rId6">
            <a:alphaModFix/>
          </a:blip>
          <a:srcRect t="32235"/>
          <a:stretch/>
        </p:blipFill>
        <p:spPr>
          <a:xfrm flipH="1">
            <a:off x="959544" y="-433449"/>
            <a:ext cx="3728688" cy="242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438925">
            <a:off x="15052506" y="2119612"/>
            <a:ext cx="2283141" cy="74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386205" y="5855290"/>
            <a:ext cx="4849087" cy="465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09613" y="4060456"/>
            <a:ext cx="1282261" cy="1198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2700000">
            <a:off x="-1208605" y="899286"/>
            <a:ext cx="3268340" cy="3326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"/>
          <p:cNvSpPr txBox="1"/>
          <p:nvPr/>
        </p:nvSpPr>
        <p:spPr>
          <a:xfrm>
            <a:off x="1507655" y="2494037"/>
            <a:ext cx="15548072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1" i="0" u="none" strike="noStrike" cap="non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Công tác chuẩn bị</a:t>
            </a:r>
            <a:endParaRPr sz="12000" b="1" i="0" u="none" strike="noStrike" cap="none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pic>
        <p:nvPicPr>
          <p:cNvPr id="273" name="Google Shape;27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2322" y="4284773"/>
            <a:ext cx="3883356" cy="425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7"/>
          <p:cNvPicPr preferRelativeResize="0"/>
          <p:nvPr/>
        </p:nvPicPr>
        <p:blipFill rotWithShape="1">
          <a:blip r:embed="rId4">
            <a:alphaModFix/>
          </a:blip>
          <a:srcRect b="27724"/>
          <a:stretch/>
        </p:blipFill>
        <p:spPr>
          <a:xfrm>
            <a:off x="15702260" y="7857084"/>
            <a:ext cx="2585740" cy="2429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5">
            <a:alphaModFix/>
          </a:blip>
          <a:srcRect l="21741" t="12331"/>
          <a:stretch/>
        </p:blipFill>
        <p:spPr>
          <a:xfrm>
            <a:off x="-6930" y="-22499"/>
            <a:ext cx="2868052" cy="308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3007" y="8215662"/>
            <a:ext cx="1170308" cy="104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51630" y="1320813"/>
            <a:ext cx="677333" cy="114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820043">
            <a:off x="1855370" y="8759867"/>
            <a:ext cx="953698" cy="89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702260" y="517270"/>
            <a:ext cx="1349370" cy="192767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7"/>
          <p:cNvSpPr txBox="1"/>
          <p:nvPr/>
        </p:nvSpPr>
        <p:spPr>
          <a:xfrm>
            <a:off x="7202322" y="5376709"/>
            <a:ext cx="3883356" cy="232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125" b="1" i="0" u="none" strike="noStrike" cap="none">
                <a:solidFill>
                  <a:srgbClr val="F46E16"/>
                </a:solidFill>
                <a:latin typeface="Mali"/>
                <a:ea typeface="Mali"/>
                <a:cs typeface="Mali"/>
                <a:sym typeface="Mali"/>
              </a:rPr>
              <a:t>II</a:t>
            </a:r>
            <a:endParaRPr/>
          </a:p>
        </p:txBody>
      </p:sp>
      <p:pic>
        <p:nvPicPr>
          <p:cNvPr id="281" name="Google Shape;281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241250">
            <a:off x="7086600" y="9244488"/>
            <a:ext cx="4114800" cy="319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647700"/>
            <a:ext cx="7501714" cy="958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8"/>
          <p:cNvSpPr/>
          <p:nvPr/>
        </p:nvSpPr>
        <p:spPr>
          <a:xfrm>
            <a:off x="2813048" y="2561561"/>
            <a:ext cx="3624238" cy="958270"/>
          </a:xfrm>
          <a:custGeom>
            <a:avLst/>
            <a:gdLst/>
            <a:ahLst/>
            <a:cxnLst/>
            <a:rect l="l" t="t" r="r" b="b"/>
            <a:pathLst>
              <a:path w="3210117" h="848774" extrusionOk="0">
                <a:moveTo>
                  <a:pt x="3085657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085658" y="0"/>
                </a:lnTo>
                <a:cubicBezTo>
                  <a:pt x="3154238" y="0"/>
                  <a:pt x="3210117" y="55880"/>
                  <a:pt x="3210117" y="124460"/>
                </a:cubicBezTo>
                <a:lnTo>
                  <a:pt x="3210117" y="724314"/>
                </a:lnTo>
                <a:cubicBezTo>
                  <a:pt x="3210117" y="792894"/>
                  <a:pt x="3154238" y="848774"/>
                  <a:pt x="3085658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"/>
          <p:cNvSpPr txBox="1"/>
          <p:nvPr/>
        </p:nvSpPr>
        <p:spPr>
          <a:xfrm>
            <a:off x="2836039" y="2732223"/>
            <a:ext cx="3624238" cy="599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Nhà trường</a:t>
            </a:r>
            <a:endParaRPr sz="4000" b="1" i="0" u="none" strike="noStrike" cap="none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289" name="Google Shape;289;p8"/>
          <p:cNvSpPr txBox="1"/>
          <p:nvPr/>
        </p:nvSpPr>
        <p:spPr>
          <a:xfrm>
            <a:off x="1169084" y="1461741"/>
            <a:ext cx="66647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1.Về CSVC</a:t>
            </a:r>
            <a:endParaRPr/>
          </a:p>
        </p:txBody>
      </p:sp>
      <p:sp>
        <p:nvSpPr>
          <p:cNvPr id="290" name="Google Shape;290;p8"/>
          <p:cNvSpPr txBox="1"/>
          <p:nvPr/>
        </p:nvSpPr>
        <p:spPr>
          <a:xfrm>
            <a:off x="1267469" y="3500684"/>
            <a:ext cx="7403329" cy="562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Lớp học: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+ Rộng rãi, thoáng mát.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+ Mặt bàn được thay mới,đầy đủ.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+ Máy chiếu mới.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+ Tủ bán trú, chăn gối cho HS đầy đủ.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+ Hệ thống đèn,quạt, điều hòa hoạt động hiệu quả.</a:t>
            </a:r>
            <a:endParaRPr/>
          </a:p>
        </p:txBody>
      </p:sp>
      <p:pic>
        <p:nvPicPr>
          <p:cNvPr id="291" name="Google Shape;29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-613189" y="407601"/>
            <a:ext cx="3522982" cy="358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54289">
            <a:off x="12741668" y="8938983"/>
            <a:ext cx="2784816" cy="911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8"/>
          <p:cNvGrpSpPr/>
          <p:nvPr/>
        </p:nvGrpSpPr>
        <p:grpSpPr>
          <a:xfrm>
            <a:off x="8253699" y="1558572"/>
            <a:ext cx="10189426" cy="7009943"/>
            <a:chOff x="8542031" y="464677"/>
            <a:chExt cx="10703010" cy="7327418"/>
          </a:xfrm>
        </p:grpSpPr>
        <p:pic>
          <p:nvPicPr>
            <p:cNvPr id="294" name="Google Shape;294;p8"/>
            <p:cNvPicPr preferRelativeResize="0"/>
            <p:nvPr/>
          </p:nvPicPr>
          <p:blipFill rotWithShape="1">
            <a:blip r:embed="rId6">
              <a:alphaModFix/>
            </a:blip>
            <a:srcRect l="7290" r="2012"/>
            <a:stretch/>
          </p:blipFill>
          <p:spPr>
            <a:xfrm rot="-186161">
              <a:off x="8917158" y="1298101"/>
              <a:ext cx="9525339" cy="5725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8"/>
            <p:cNvSpPr/>
            <p:nvPr/>
          </p:nvSpPr>
          <p:spPr>
            <a:xfrm rot="-211734">
              <a:off x="8726805" y="1157909"/>
              <a:ext cx="10333462" cy="6322157"/>
            </a:xfrm>
            <a:custGeom>
              <a:avLst/>
              <a:gdLst/>
              <a:ahLst/>
              <a:cxnLst/>
              <a:rect l="l" t="t" r="r" b="b"/>
              <a:pathLst>
                <a:path w="6019800" h="4100830" extrusionOk="0">
                  <a:moveTo>
                    <a:pt x="6019800" y="4100830"/>
                  </a:moveTo>
                  <a:lnTo>
                    <a:pt x="0" y="4100830"/>
                  </a:lnTo>
                  <a:lnTo>
                    <a:pt x="0" y="0"/>
                  </a:lnTo>
                  <a:lnTo>
                    <a:pt x="6019800" y="0"/>
                  </a:lnTo>
                  <a:lnTo>
                    <a:pt x="6019800" y="410083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181" r="-18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6" name="Google Shape;296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516610" y="1393757"/>
              <a:ext cx="1981353" cy="23435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44000" y="912972"/>
              <a:ext cx="1097730" cy="1026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605585">
              <a:off x="16711796" y="510467"/>
              <a:ext cx="614106" cy="10364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8"/>
          <p:cNvPicPr preferRelativeResize="0"/>
          <p:nvPr/>
        </p:nvPicPr>
        <p:blipFill rotWithShape="1">
          <a:blip r:embed="rId11">
            <a:alphaModFix/>
          </a:blip>
          <a:srcRect b="43522"/>
          <a:stretch/>
        </p:blipFill>
        <p:spPr>
          <a:xfrm>
            <a:off x="3691681" y="8825086"/>
            <a:ext cx="2909793" cy="1577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8598" y="624615"/>
            <a:ext cx="8172708" cy="958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9"/>
          <p:cNvSpPr/>
          <p:nvPr/>
        </p:nvSpPr>
        <p:spPr>
          <a:xfrm>
            <a:off x="10988758" y="2431572"/>
            <a:ext cx="4735730" cy="958270"/>
          </a:xfrm>
          <a:custGeom>
            <a:avLst/>
            <a:gdLst/>
            <a:ahLst/>
            <a:cxnLst/>
            <a:rect l="l" t="t" r="r" b="b"/>
            <a:pathLst>
              <a:path w="4194606" h="848774" extrusionOk="0">
                <a:moveTo>
                  <a:pt x="4070145" y="848774"/>
                </a:moveTo>
                <a:lnTo>
                  <a:pt x="124460" y="848774"/>
                </a:lnTo>
                <a:cubicBezTo>
                  <a:pt x="55880" y="848774"/>
                  <a:pt x="0" y="792894"/>
                  <a:pt x="0" y="7243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070145" y="0"/>
                </a:lnTo>
                <a:cubicBezTo>
                  <a:pt x="4138725" y="0"/>
                  <a:pt x="4194606" y="55880"/>
                  <a:pt x="4194606" y="124460"/>
                </a:cubicBezTo>
                <a:lnTo>
                  <a:pt x="4194606" y="724314"/>
                </a:lnTo>
                <a:cubicBezTo>
                  <a:pt x="4194606" y="792894"/>
                  <a:pt x="4138725" y="848774"/>
                  <a:pt x="4070145" y="848774"/>
                </a:cubicBezTo>
                <a:close/>
              </a:path>
            </a:pathLst>
          </a:custGeom>
          <a:solidFill>
            <a:srgbClr val="F46E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9"/>
          <p:cNvGrpSpPr/>
          <p:nvPr/>
        </p:nvGrpSpPr>
        <p:grpSpPr>
          <a:xfrm>
            <a:off x="2237244" y="1416071"/>
            <a:ext cx="6500636" cy="7454857"/>
            <a:chOff x="0" y="0"/>
            <a:chExt cx="2768600" cy="3175000"/>
          </a:xfrm>
        </p:grpSpPr>
        <p:sp>
          <p:nvSpPr>
            <p:cNvPr id="307" name="Google Shape;307;p9"/>
            <p:cNvSpPr/>
            <p:nvPr/>
          </p:nvSpPr>
          <p:spPr>
            <a:xfrm>
              <a:off x="50800" y="50800"/>
              <a:ext cx="2552700" cy="2946400"/>
            </a:xfrm>
            <a:custGeom>
              <a:avLst/>
              <a:gdLst/>
              <a:ahLst/>
              <a:cxnLst/>
              <a:rect l="l" t="t" r="r" b="b"/>
              <a:pathLst>
                <a:path w="2552700" h="2946400" extrusionOk="0">
                  <a:moveTo>
                    <a:pt x="2552700" y="2946400"/>
                  </a:moveTo>
                  <a:lnTo>
                    <a:pt x="0" y="2946400"/>
                  </a:lnTo>
                  <a:lnTo>
                    <a:pt x="0" y="0"/>
                  </a:lnTo>
                  <a:lnTo>
                    <a:pt x="2552700" y="0"/>
                  </a:lnTo>
                  <a:lnTo>
                    <a:pt x="2552700" y="29464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96453" t="-2172" r="-2591" b="-12796"/>
              </a:stretch>
            </a:blipFill>
            <a:ln>
              <a:noFill/>
            </a:ln>
          </p:spPr>
        </p:sp>
        <p:sp>
          <p:nvSpPr>
            <p:cNvPr id="308" name="Google Shape;308;p9"/>
            <p:cNvSpPr/>
            <p:nvPr/>
          </p:nvSpPr>
          <p:spPr>
            <a:xfrm>
              <a:off x="0" y="0"/>
              <a:ext cx="2768600" cy="3175000"/>
            </a:xfrm>
            <a:custGeom>
              <a:avLst/>
              <a:gdLst/>
              <a:ahLst/>
              <a:cxnLst/>
              <a:rect l="l" t="t" r="r" b="b"/>
              <a:pathLst>
                <a:path w="2768600" h="3175000" extrusionOk="0">
                  <a:moveTo>
                    <a:pt x="2768600" y="3175000"/>
                  </a:moveTo>
                  <a:lnTo>
                    <a:pt x="0" y="31750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17500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t="-113" b="-112"/>
              </a:stretch>
            </a:blipFill>
            <a:ln>
              <a:noFill/>
            </a:ln>
          </p:spPr>
        </p:sp>
      </p:grpSp>
      <p:pic>
        <p:nvPicPr>
          <p:cNvPr id="309" name="Google Shape;309;p9"/>
          <p:cNvPicPr preferRelativeResize="0"/>
          <p:nvPr/>
        </p:nvPicPr>
        <p:blipFill rotWithShape="1">
          <a:blip r:embed="rId6">
            <a:alphaModFix/>
          </a:blip>
          <a:srcRect b="5818"/>
          <a:stretch/>
        </p:blipFill>
        <p:spPr>
          <a:xfrm>
            <a:off x="241217" y="5821617"/>
            <a:ext cx="3008566" cy="446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9045">
            <a:off x="8600364" y="9064358"/>
            <a:ext cx="2574582" cy="842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7619" y="802651"/>
            <a:ext cx="3066438" cy="116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717560" y="-257249"/>
            <a:ext cx="2714405" cy="25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9"/>
          <p:cNvPicPr preferRelativeResize="0"/>
          <p:nvPr/>
        </p:nvPicPr>
        <p:blipFill rotWithShape="1">
          <a:blip r:embed="rId10">
            <a:alphaModFix/>
          </a:blip>
          <a:srcRect l="38243"/>
          <a:stretch/>
        </p:blipFill>
        <p:spPr>
          <a:xfrm>
            <a:off x="0" y="1553264"/>
            <a:ext cx="2084282" cy="32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5400000">
            <a:off x="-732791" y="-1162879"/>
            <a:ext cx="3522982" cy="358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981911">
            <a:off x="2509162" y="348790"/>
            <a:ext cx="980647" cy="91690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9"/>
          <p:cNvSpPr txBox="1"/>
          <p:nvPr/>
        </p:nvSpPr>
        <p:spPr>
          <a:xfrm>
            <a:off x="10555252" y="2585807"/>
            <a:ext cx="5259399" cy="64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4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u="none">
                <a:solidFill>
                  <a:srgbClr val="FFFFFF"/>
                </a:solidFill>
                <a:latin typeface="Mali"/>
                <a:ea typeface="Mali"/>
                <a:cs typeface="Mali"/>
                <a:sym typeface="Mali"/>
              </a:rPr>
              <a:t>Lớp</a:t>
            </a:r>
            <a:endParaRPr sz="4400" b="1" u="none">
              <a:solidFill>
                <a:srgbClr val="FFFFFF"/>
              </a:solidFill>
              <a:latin typeface="Mali"/>
              <a:ea typeface="Mali"/>
              <a:cs typeface="Mali"/>
              <a:sym typeface="Mali"/>
            </a:endParaRPr>
          </a:p>
        </p:txBody>
      </p:sp>
      <p:sp>
        <p:nvSpPr>
          <p:cNvPr id="317" name="Google Shape;317;p9"/>
          <p:cNvSpPr txBox="1"/>
          <p:nvPr/>
        </p:nvSpPr>
        <p:spPr>
          <a:xfrm>
            <a:off x="9731418" y="1397910"/>
            <a:ext cx="680113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u="none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1.Về CSVC</a:t>
            </a:r>
            <a:endParaRPr/>
          </a:p>
        </p:txBody>
      </p:sp>
      <p:sp>
        <p:nvSpPr>
          <p:cNvPr id="318" name="Google Shape;318;p9"/>
          <p:cNvSpPr txBox="1"/>
          <p:nvPr/>
        </p:nvSpPr>
        <p:spPr>
          <a:xfrm>
            <a:off x="9731418" y="4088126"/>
            <a:ext cx="7229257" cy="4053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B211E"/>
              </a:buClr>
              <a:buSzPts val="3600"/>
              <a:buFont typeface="Mali"/>
              <a:buChar char="-"/>
            </a:pPr>
            <a:r>
              <a:rPr lang="en-US" sz="36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BPH phối hợp với GVCN chuẩn bị đón các con vào năm học mới.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   + Tổng VS trong và ngoài lớp học.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B211E"/>
                </a:solidFill>
                <a:latin typeface="Mali"/>
                <a:ea typeface="Mali"/>
                <a:cs typeface="Mali"/>
                <a:sym typeface="Mali"/>
              </a:rPr>
              <a:t>   + Bổ sung thêm đồ dùng phục vụ học tập của các con được tốt nhất.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710</Words>
  <PresentationFormat>Custom</PresentationFormat>
  <Paragraphs>86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Open Sans</vt:lpstr>
      <vt:lpstr>Microsoft YaHei</vt:lpstr>
      <vt:lpstr>Mali</vt:lpstr>
      <vt:lpstr>Noto Sans Symbols</vt:lpstr>
      <vt:lpstr>Arial</vt:lpstr>
      <vt:lpstr>Fira Sans Extra Condensed Medium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2024-09-26T04:47:22Z</dcterms:modified>
</cp:coreProperties>
</file>