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336" r:id="rId2"/>
    <p:sldId id="337" r:id="rId3"/>
    <p:sldId id="304" r:id="rId4"/>
    <p:sldId id="305" r:id="rId5"/>
    <p:sldId id="306" r:id="rId6"/>
    <p:sldId id="307" r:id="rId7"/>
    <p:sldId id="308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3" r:id="rId30"/>
    <p:sldId id="322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66" r:id="rId44"/>
    <p:sldId id="367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350" r:id="rId58"/>
    <p:sldId id="351" r:id="rId59"/>
    <p:sldId id="352" r:id="rId60"/>
    <p:sldId id="353" r:id="rId61"/>
    <p:sldId id="354" r:id="rId62"/>
    <p:sldId id="355" r:id="rId63"/>
    <p:sldId id="356" r:id="rId64"/>
    <p:sldId id="357" r:id="rId6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79" autoAdjust="0"/>
  </p:normalViewPr>
  <p:slideViewPr>
    <p:cSldViewPr snapToGrid="0">
      <p:cViewPr varScale="1">
        <p:scale>
          <a:sx n="61" d="100"/>
          <a:sy n="61" d="100"/>
        </p:scale>
        <p:origin x="2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514F0-3910-4A3B-9953-0AC68C2CD294}" type="datetimeFigureOut">
              <a:rPr lang="en-US" smtClean="0"/>
              <a:t>13/03/2020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A6679-8813-4F21-89B2-F5B2A201D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3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32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86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39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67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84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46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28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56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29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1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3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05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84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86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693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659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621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090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032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866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76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031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307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082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502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721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456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920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405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A6679-8813-4F21-89B2-F5B2A201D67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737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74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</a:t>
            </a:r>
            <a:r>
              <a:rPr lang="en-US" err="1"/>
              <a:t>hiệu</a:t>
            </a:r>
            <a:r>
              <a:rPr lang="en-US" baseline="0"/>
              <a:t> </a:t>
            </a:r>
            <a:r>
              <a:rPr lang="en-US" baseline="0" err="1"/>
              <a:t>ứng</a:t>
            </a:r>
            <a:r>
              <a:rPr lang="en-US" baseline="0"/>
              <a:t> </a:t>
            </a:r>
            <a:r>
              <a:rPr lang="en-US" baseline="0" err="1"/>
              <a:t>xuất</a:t>
            </a:r>
            <a:r>
              <a:rPr lang="en-US" baseline="0"/>
              <a:t> </a:t>
            </a:r>
            <a:r>
              <a:rPr lang="en-US" baseline="0" err="1"/>
              <a:t>hiện</a:t>
            </a:r>
            <a:r>
              <a:rPr lang="en-US" baseline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365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A6679-8813-4F21-89B2-F5B2A201D67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555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A6679-8813-4F21-89B2-F5B2A201D67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191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A6679-8813-4F21-89B2-F5B2A201D67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101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A6679-8813-4F21-89B2-F5B2A201D67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50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A6679-8813-4F21-89B2-F5B2A201D67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995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A6679-8813-4F21-89B2-F5B2A201D67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355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A6679-8813-4F21-89B2-F5B2A201D67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709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A6679-8813-4F21-89B2-F5B2A201D67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828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A6679-8813-4F21-89B2-F5B2A201D67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36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A6679-8813-4F21-89B2-F5B2A201D67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4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</a:t>
            </a:r>
            <a:r>
              <a:rPr lang="en-US" err="1"/>
              <a:t>hiệu</a:t>
            </a:r>
            <a:r>
              <a:rPr lang="en-US" baseline="0"/>
              <a:t> </a:t>
            </a:r>
            <a:r>
              <a:rPr lang="en-US" baseline="0" err="1"/>
              <a:t>ứng</a:t>
            </a:r>
            <a:r>
              <a:rPr lang="en-US" baseline="0"/>
              <a:t> </a:t>
            </a:r>
            <a:r>
              <a:rPr lang="en-US" baseline="0" err="1"/>
              <a:t>xuất</a:t>
            </a:r>
            <a:r>
              <a:rPr lang="en-US" baseline="0"/>
              <a:t> </a:t>
            </a:r>
            <a:r>
              <a:rPr lang="en-US" baseline="0" err="1"/>
              <a:t>hiện</a:t>
            </a:r>
            <a:r>
              <a:rPr lang="en-US" baseline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029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A6679-8813-4F21-89B2-F5B2A201D67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890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A6679-8813-4F21-89B2-F5B2A201D67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008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A6679-8813-4F21-89B2-F5B2A201D67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873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A6679-8813-4F21-89B2-F5B2A201D67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2794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A6679-8813-4F21-89B2-F5B2A201D67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0164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A6679-8813-4F21-89B2-F5B2A201D67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593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A6679-8813-4F21-89B2-F5B2A201D67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0257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A6679-8813-4F21-89B2-F5B2A201D67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93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</a:t>
            </a:r>
            <a:r>
              <a:rPr lang="en-US" err="1"/>
              <a:t>hiệu</a:t>
            </a:r>
            <a:r>
              <a:rPr lang="en-US" baseline="0"/>
              <a:t> </a:t>
            </a:r>
            <a:r>
              <a:rPr lang="en-US" baseline="0" err="1"/>
              <a:t>ứng</a:t>
            </a:r>
            <a:r>
              <a:rPr lang="en-US" baseline="0"/>
              <a:t> </a:t>
            </a:r>
            <a:r>
              <a:rPr lang="en-US" baseline="0" err="1"/>
              <a:t>xuất</a:t>
            </a:r>
            <a:r>
              <a:rPr lang="en-US" baseline="0"/>
              <a:t> </a:t>
            </a:r>
            <a:r>
              <a:rPr lang="en-US" baseline="0" err="1"/>
              <a:t>hiện</a:t>
            </a:r>
            <a:r>
              <a:rPr lang="en-US" baseline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71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</a:t>
            </a:r>
            <a:r>
              <a:rPr lang="en-US" err="1"/>
              <a:t>hiệu</a:t>
            </a:r>
            <a:r>
              <a:rPr lang="en-US" baseline="0"/>
              <a:t> </a:t>
            </a:r>
            <a:r>
              <a:rPr lang="en-US" baseline="0" err="1"/>
              <a:t>ứng</a:t>
            </a:r>
            <a:r>
              <a:rPr lang="en-US" baseline="0"/>
              <a:t> </a:t>
            </a:r>
            <a:r>
              <a:rPr lang="en-US" baseline="0" err="1"/>
              <a:t>xuất</a:t>
            </a:r>
            <a:r>
              <a:rPr lang="en-US" baseline="0"/>
              <a:t> </a:t>
            </a:r>
            <a:r>
              <a:rPr lang="en-US" baseline="0" err="1"/>
              <a:t>hiện</a:t>
            </a:r>
            <a:r>
              <a:rPr lang="en-US" baseline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40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03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13/03/2020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657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13/03/2020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24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13/03/2020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1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13/03/2020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7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13/03/2020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3"/>
            <a:ext cx="3860800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2" y="6356353"/>
            <a:ext cx="2844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18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13/03/2020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6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13/03/2020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96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13/03/2020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7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13/03/2020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78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13/03/2020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2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13/03/2020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86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13/03/2020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00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13/03/2020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90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13/03/2020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77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4A9C-1B12-4F59-AD8D-A4633FFB0FF2}" type="datetimeFigureOut">
              <a:rPr lang="vi-VN" smtClean="0"/>
              <a:t>13/03/2020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95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5" Type="http://schemas.openxmlformats.org/officeDocument/2006/relationships/image" Target="../media/image34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2.png"/><Relationship Id="rId3" Type="http://schemas.openxmlformats.org/officeDocument/2006/relationships/image" Target="../media/image711.png"/><Relationship Id="rId7" Type="http://schemas.openxmlformats.org/officeDocument/2006/relationships/image" Target="../media/image10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5" Type="http://schemas.openxmlformats.org/officeDocument/2006/relationships/image" Target="../media/image811.png"/><Relationship Id="rId4" Type="http://schemas.openxmlformats.org/officeDocument/2006/relationships/image" Target="../media/image7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0.png"/><Relationship Id="rId5" Type="http://schemas.openxmlformats.org/officeDocument/2006/relationships/image" Target="../media/image1310.png"/><Relationship Id="rId4" Type="http://schemas.openxmlformats.org/officeDocument/2006/relationships/image" Target="../media/image12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0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47.xml"/><Relationship Id="rId3" Type="http://schemas.openxmlformats.org/officeDocument/2006/relationships/slide" Target="slide58.xml"/><Relationship Id="rId7" Type="http://schemas.openxmlformats.org/officeDocument/2006/relationships/slide" Target="slide53.xml"/><Relationship Id="rId12" Type="http://schemas.openxmlformats.org/officeDocument/2006/relationships/slide" Target="slide48.xml"/><Relationship Id="rId17" Type="http://schemas.openxmlformats.org/officeDocument/2006/relationships/slide" Target="slide2.xml"/><Relationship Id="rId2" Type="http://schemas.openxmlformats.org/officeDocument/2006/relationships/slide" Target="slide57.xml"/><Relationship Id="rId16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11" Type="http://schemas.openxmlformats.org/officeDocument/2006/relationships/slide" Target="slide49.xml"/><Relationship Id="rId5" Type="http://schemas.openxmlformats.org/officeDocument/2006/relationships/slide" Target="slide60.xml"/><Relationship Id="rId15" Type="http://schemas.openxmlformats.org/officeDocument/2006/relationships/slide" Target="slide51.xml"/><Relationship Id="rId10" Type="http://schemas.openxmlformats.org/officeDocument/2006/relationships/slide" Target="slide50.xml"/><Relationship Id="rId4" Type="http://schemas.openxmlformats.org/officeDocument/2006/relationships/slide" Target="slide59.xml"/><Relationship Id="rId9" Type="http://schemas.openxmlformats.org/officeDocument/2006/relationships/slide" Target="slide55.xml"/><Relationship Id="rId14" Type="http://schemas.openxmlformats.org/officeDocument/2006/relationships/slide" Target="slide5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50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0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0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7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0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0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6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61.xml"/><Relationship Id="rId4" Type="http://schemas.openxmlformats.org/officeDocument/2006/relationships/slide" Target="slide6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7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2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image" Target="../media/image159.png"/><Relationship Id="rId3" Type="http://schemas.openxmlformats.org/officeDocument/2006/relationships/image" Target="../media/image412.png"/><Relationship Id="rId7" Type="http://schemas.openxmlformats.org/officeDocument/2006/relationships/image" Target="../media/image451.png"/><Relationship Id="rId12" Type="http://schemas.openxmlformats.org/officeDocument/2006/relationships/image" Target="../media/image15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1" Type="http://schemas.openxmlformats.org/officeDocument/2006/relationships/image" Target="../media/image157.png"/><Relationship Id="rId5" Type="http://schemas.openxmlformats.org/officeDocument/2006/relationships/image" Target="../media/image430.png"/><Relationship Id="rId10" Type="http://schemas.openxmlformats.org/officeDocument/2006/relationships/image" Target="../media/image156.png"/><Relationship Id="rId4" Type="http://schemas.openxmlformats.org/officeDocument/2006/relationships/image" Target="../media/image421.png"/><Relationship Id="rId9" Type="http://schemas.openxmlformats.org/officeDocument/2006/relationships/image" Target="../media/image155.png"/><Relationship Id="rId14" Type="http://schemas.openxmlformats.org/officeDocument/2006/relationships/image" Target="../media/image16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520.png"/><Relationship Id="rId7" Type="http://schemas.openxmlformats.org/officeDocument/2006/relationships/image" Target="../media/image560.png"/><Relationship Id="rId12" Type="http://schemas.openxmlformats.org/officeDocument/2006/relationships/image" Target="../media/image16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11" Type="http://schemas.openxmlformats.org/officeDocument/2006/relationships/image" Target="../media/image166.png"/><Relationship Id="rId5" Type="http://schemas.openxmlformats.org/officeDocument/2006/relationships/image" Target="../media/image540.png"/><Relationship Id="rId10" Type="http://schemas.openxmlformats.org/officeDocument/2006/relationships/image" Target="../media/image165.png"/><Relationship Id="rId4" Type="http://schemas.openxmlformats.org/officeDocument/2006/relationships/image" Target="../media/image530.png"/><Relationship Id="rId9" Type="http://schemas.openxmlformats.org/officeDocument/2006/relationships/image" Target="../media/image16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77.png"/><Relationship Id="rId3" Type="http://schemas.openxmlformats.org/officeDocument/2006/relationships/image" Target="../media/image168.png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17" Type="http://schemas.openxmlformats.org/officeDocument/2006/relationships/image" Target="../media/image181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11" Type="http://schemas.openxmlformats.org/officeDocument/2006/relationships/image" Target="../media/image175.png"/><Relationship Id="rId5" Type="http://schemas.openxmlformats.org/officeDocument/2006/relationships/image" Target="../media/image170.png"/><Relationship Id="rId15" Type="http://schemas.openxmlformats.org/officeDocument/2006/relationships/image" Target="../media/image179.png"/><Relationship Id="rId10" Type="http://schemas.openxmlformats.org/officeDocument/2006/relationships/image" Target="../media/image174.png"/><Relationship Id="rId4" Type="http://schemas.openxmlformats.org/officeDocument/2006/relationships/image" Target="../media/image169.png"/><Relationship Id="rId9" Type="http://schemas.openxmlformats.org/officeDocument/2006/relationships/image" Target="../media/image173.png"/><Relationship Id="rId14" Type="http://schemas.openxmlformats.org/officeDocument/2006/relationships/image" Target="../media/image17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182.png"/><Relationship Id="rId7" Type="http://schemas.openxmlformats.org/officeDocument/2006/relationships/image" Target="../media/image18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5" Type="http://schemas.openxmlformats.org/officeDocument/2006/relationships/slide" Target="slide55.xml"/><Relationship Id="rId4" Type="http://schemas.openxmlformats.org/officeDocument/2006/relationships/image" Target="../media/image18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194.png"/><Relationship Id="rId5" Type="http://schemas.openxmlformats.org/officeDocument/2006/relationships/image" Target="../media/image189.png"/><Relationship Id="rId10" Type="http://schemas.openxmlformats.org/officeDocument/2006/relationships/image" Target="../media/image193.png"/><Relationship Id="rId4" Type="http://schemas.openxmlformats.org/officeDocument/2006/relationships/image" Target="../media/image188.png"/><Relationship Id="rId9" Type="http://schemas.openxmlformats.org/officeDocument/2006/relationships/image" Target="../media/image19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56.xml"/><Relationship Id="rId3" Type="http://schemas.openxmlformats.org/officeDocument/2006/relationships/slide" Target="slide58.xml"/><Relationship Id="rId7" Type="http://schemas.openxmlformats.org/officeDocument/2006/relationships/slide" Target="slide54.xml"/><Relationship Id="rId12" Type="http://schemas.openxmlformats.org/officeDocument/2006/relationships/slide" Target="slide46.xml"/><Relationship Id="rId2" Type="http://schemas.openxmlformats.org/officeDocument/2006/relationships/slide" Target="slide57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11" Type="http://schemas.openxmlformats.org/officeDocument/2006/relationships/slide" Target="slide47.xml"/><Relationship Id="rId5" Type="http://schemas.openxmlformats.org/officeDocument/2006/relationships/slide" Target="slide52.xml"/><Relationship Id="rId15" Type="http://schemas.openxmlformats.org/officeDocument/2006/relationships/slide" Target="slide45.xml"/><Relationship Id="rId10" Type="http://schemas.openxmlformats.org/officeDocument/2006/relationships/slide" Target="slide48.xml"/><Relationship Id="rId4" Type="http://schemas.openxmlformats.org/officeDocument/2006/relationships/slide" Target="slide59.xml"/><Relationship Id="rId9" Type="http://schemas.openxmlformats.org/officeDocument/2006/relationships/slide" Target="slide49.xml"/><Relationship Id="rId14" Type="http://schemas.openxmlformats.org/officeDocument/2006/relationships/slide" Target="slide5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4.png"/><Relationship Id="rId3" Type="http://schemas.openxmlformats.org/officeDocument/2006/relationships/image" Target="../media/image195.png"/><Relationship Id="rId7" Type="http://schemas.openxmlformats.org/officeDocument/2006/relationships/image" Target="../media/image198.png"/><Relationship Id="rId12" Type="http://schemas.openxmlformats.org/officeDocument/2006/relationships/image" Target="../media/image20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96.png"/><Relationship Id="rId10" Type="http://schemas.openxmlformats.org/officeDocument/2006/relationships/image" Target="../media/image201.png"/><Relationship Id="rId4" Type="http://schemas.openxmlformats.org/officeDocument/2006/relationships/slide" Target="slide55.xml"/><Relationship Id="rId9" Type="http://schemas.openxmlformats.org/officeDocument/2006/relationships/image" Target="../media/image20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openxmlformats.org/officeDocument/2006/relationships/image" Target="../media/image205.png"/><Relationship Id="rId7" Type="http://schemas.openxmlformats.org/officeDocument/2006/relationships/image" Target="../media/image209.png"/><Relationship Id="rId12" Type="http://schemas.openxmlformats.org/officeDocument/2006/relationships/image" Target="../media/image2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11" Type="http://schemas.openxmlformats.org/officeDocument/2006/relationships/image" Target="../media/image213.png"/><Relationship Id="rId5" Type="http://schemas.openxmlformats.org/officeDocument/2006/relationships/image" Target="../media/image207.png"/><Relationship Id="rId10" Type="http://schemas.openxmlformats.org/officeDocument/2006/relationships/image" Target="../media/image212.png"/><Relationship Id="rId4" Type="http://schemas.openxmlformats.org/officeDocument/2006/relationships/image" Target="../media/image206.png"/><Relationship Id="rId9" Type="http://schemas.openxmlformats.org/officeDocument/2006/relationships/image" Target="../media/image21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image" Target="../media/image224.png"/><Relationship Id="rId18" Type="http://schemas.openxmlformats.org/officeDocument/2006/relationships/image" Target="../media/image229.png"/><Relationship Id="rId3" Type="http://schemas.openxmlformats.org/officeDocument/2006/relationships/image" Target="../media/image215.png"/><Relationship Id="rId7" Type="http://schemas.openxmlformats.org/officeDocument/2006/relationships/image" Target="../media/image219.png"/><Relationship Id="rId12" Type="http://schemas.openxmlformats.org/officeDocument/2006/relationships/image" Target="../media/image223.png"/><Relationship Id="rId17" Type="http://schemas.openxmlformats.org/officeDocument/2006/relationships/image" Target="../media/image228.png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227.png"/><Relationship Id="rId20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11" Type="http://schemas.openxmlformats.org/officeDocument/2006/relationships/image" Target="../media/image222.png"/><Relationship Id="rId5" Type="http://schemas.openxmlformats.org/officeDocument/2006/relationships/image" Target="../media/image217.png"/><Relationship Id="rId15" Type="http://schemas.openxmlformats.org/officeDocument/2006/relationships/image" Target="../media/image226.png"/><Relationship Id="rId10" Type="http://schemas.openxmlformats.org/officeDocument/2006/relationships/image" Target="../media/image221.png"/><Relationship Id="rId19" Type="http://schemas.openxmlformats.org/officeDocument/2006/relationships/image" Target="../media/image230.png"/><Relationship Id="rId4" Type="http://schemas.openxmlformats.org/officeDocument/2006/relationships/image" Target="../media/image216.png"/><Relationship Id="rId9" Type="http://schemas.openxmlformats.org/officeDocument/2006/relationships/image" Target="../media/image220.png"/><Relationship Id="rId14" Type="http://schemas.openxmlformats.org/officeDocument/2006/relationships/image" Target="../media/image22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13" Type="http://schemas.openxmlformats.org/officeDocument/2006/relationships/image" Target="../media/image241.png"/><Relationship Id="rId3" Type="http://schemas.openxmlformats.org/officeDocument/2006/relationships/image" Target="../media/image232.png"/><Relationship Id="rId7" Type="http://schemas.openxmlformats.org/officeDocument/2006/relationships/image" Target="../media/image235.png"/><Relationship Id="rId12" Type="http://schemas.openxmlformats.org/officeDocument/2006/relationships/image" Target="../media/image2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4.png"/><Relationship Id="rId11" Type="http://schemas.openxmlformats.org/officeDocument/2006/relationships/image" Target="../media/image239.png"/><Relationship Id="rId5" Type="http://schemas.openxmlformats.org/officeDocument/2006/relationships/image" Target="../media/image233.png"/><Relationship Id="rId10" Type="http://schemas.openxmlformats.org/officeDocument/2006/relationships/image" Target="../media/image238.png"/><Relationship Id="rId4" Type="http://schemas.openxmlformats.org/officeDocument/2006/relationships/slide" Target="slide55.xml"/><Relationship Id="rId9" Type="http://schemas.openxmlformats.org/officeDocument/2006/relationships/image" Target="../media/image23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13" Type="http://schemas.openxmlformats.org/officeDocument/2006/relationships/image" Target="../media/image251.png"/><Relationship Id="rId3" Type="http://schemas.openxmlformats.org/officeDocument/2006/relationships/image" Target="../media/image242.png"/><Relationship Id="rId7" Type="http://schemas.openxmlformats.org/officeDocument/2006/relationships/image" Target="../media/image245.png"/><Relationship Id="rId12" Type="http://schemas.openxmlformats.org/officeDocument/2006/relationships/image" Target="../media/image25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4.png"/><Relationship Id="rId11" Type="http://schemas.openxmlformats.org/officeDocument/2006/relationships/image" Target="../media/image249.png"/><Relationship Id="rId5" Type="http://schemas.openxmlformats.org/officeDocument/2006/relationships/image" Target="../media/image243.png"/><Relationship Id="rId10" Type="http://schemas.openxmlformats.org/officeDocument/2006/relationships/image" Target="../media/image248.png"/><Relationship Id="rId4" Type="http://schemas.openxmlformats.org/officeDocument/2006/relationships/slide" Target="slide55.xml"/><Relationship Id="rId9" Type="http://schemas.openxmlformats.org/officeDocument/2006/relationships/image" Target="../media/image24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openxmlformats.org/officeDocument/2006/relationships/image" Target="../media/image252.png"/><Relationship Id="rId7" Type="http://schemas.openxmlformats.org/officeDocument/2006/relationships/image" Target="../media/image149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0.png"/><Relationship Id="rId11" Type="http://schemas.openxmlformats.org/officeDocument/2006/relationships/image" Target="../media/image257.png"/><Relationship Id="rId5" Type="http://schemas.openxmlformats.org/officeDocument/2006/relationships/image" Target="../media/image254.png"/><Relationship Id="rId10" Type="http://schemas.openxmlformats.org/officeDocument/2006/relationships/image" Target="../media/image256.png"/><Relationship Id="rId4" Type="http://schemas.openxmlformats.org/officeDocument/2006/relationships/image" Target="../media/image253.png"/><Relationship Id="rId9" Type="http://schemas.openxmlformats.org/officeDocument/2006/relationships/image" Target="../media/image25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openxmlformats.org/officeDocument/2006/relationships/image" Target="../media/image258.png"/><Relationship Id="rId7" Type="http://schemas.openxmlformats.org/officeDocument/2006/relationships/image" Target="../media/image263.png"/><Relationship Id="rId12" Type="http://schemas.openxmlformats.org/officeDocument/2006/relationships/image" Target="../media/image26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2.png"/><Relationship Id="rId11" Type="http://schemas.openxmlformats.org/officeDocument/2006/relationships/image" Target="../media/image266.png"/><Relationship Id="rId5" Type="http://schemas.openxmlformats.org/officeDocument/2006/relationships/image" Target="../media/image261.png"/><Relationship Id="rId10" Type="http://schemas.openxmlformats.org/officeDocument/2006/relationships/image" Target="../media/image265.png"/><Relationship Id="rId4" Type="http://schemas.openxmlformats.org/officeDocument/2006/relationships/image" Target="../media/image259.png"/><Relationship Id="rId9" Type="http://schemas.openxmlformats.org/officeDocument/2006/relationships/image" Target="../media/image264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0.png"/><Relationship Id="rId13" Type="http://schemas.openxmlformats.org/officeDocument/2006/relationships/image" Target="../media/image274.png"/><Relationship Id="rId3" Type="http://schemas.openxmlformats.org/officeDocument/2006/relationships/image" Target="../media/image268.png"/><Relationship Id="rId7" Type="http://schemas.openxmlformats.org/officeDocument/2006/relationships/image" Target="../media/image269.png"/><Relationship Id="rId12" Type="http://schemas.openxmlformats.org/officeDocument/2006/relationships/image" Target="../media/image273.png"/><Relationship Id="rId2" Type="http://schemas.openxmlformats.org/officeDocument/2006/relationships/notesSlide" Target="../notesSlides/notesSlide50.xml"/><Relationship Id="rId16" Type="http://schemas.openxmlformats.org/officeDocument/2006/relationships/image" Target="../media/image2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0.png"/><Relationship Id="rId11" Type="http://schemas.openxmlformats.org/officeDocument/2006/relationships/image" Target="../media/image272.png"/><Relationship Id="rId5" Type="http://schemas.openxmlformats.org/officeDocument/2006/relationships/image" Target="../media/image1630.png"/><Relationship Id="rId15" Type="http://schemas.openxmlformats.org/officeDocument/2006/relationships/image" Target="../media/image276.png"/><Relationship Id="rId10" Type="http://schemas.openxmlformats.org/officeDocument/2006/relationships/image" Target="../media/image271.png"/><Relationship Id="rId4" Type="http://schemas.openxmlformats.org/officeDocument/2006/relationships/slide" Target="slide55.xml"/><Relationship Id="rId9" Type="http://schemas.openxmlformats.org/officeDocument/2006/relationships/image" Target="../media/image270.png"/><Relationship Id="rId14" Type="http://schemas.openxmlformats.org/officeDocument/2006/relationships/image" Target="../media/image27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image" Target="../media/image287.png"/><Relationship Id="rId3" Type="http://schemas.openxmlformats.org/officeDocument/2006/relationships/image" Target="../media/image278.png"/><Relationship Id="rId7" Type="http://schemas.openxmlformats.org/officeDocument/2006/relationships/image" Target="../media/image282.png"/><Relationship Id="rId12" Type="http://schemas.openxmlformats.org/officeDocument/2006/relationships/image" Target="../media/image286.png"/><Relationship Id="rId17" Type="http://schemas.openxmlformats.org/officeDocument/2006/relationships/image" Target="../media/image291.png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Relationship Id="rId11" Type="http://schemas.openxmlformats.org/officeDocument/2006/relationships/image" Target="../media/image285.png"/><Relationship Id="rId5" Type="http://schemas.openxmlformats.org/officeDocument/2006/relationships/image" Target="../media/image280.png"/><Relationship Id="rId15" Type="http://schemas.openxmlformats.org/officeDocument/2006/relationships/image" Target="../media/image289.png"/><Relationship Id="rId10" Type="http://schemas.openxmlformats.org/officeDocument/2006/relationships/image" Target="../media/image284.png"/><Relationship Id="rId4" Type="http://schemas.openxmlformats.org/officeDocument/2006/relationships/image" Target="../media/image279.png"/><Relationship Id="rId9" Type="http://schemas.openxmlformats.org/officeDocument/2006/relationships/image" Target="../media/image283.png"/><Relationship Id="rId14" Type="http://schemas.openxmlformats.org/officeDocument/2006/relationships/image" Target="../media/image28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0.png"/><Relationship Id="rId13" Type="http://schemas.openxmlformats.org/officeDocument/2006/relationships/image" Target="../media/image297.png"/><Relationship Id="rId3" Type="http://schemas.openxmlformats.org/officeDocument/2006/relationships/image" Target="../media/image292.png"/><Relationship Id="rId7" Type="http://schemas.openxmlformats.org/officeDocument/2006/relationships/image" Target="../media/image1910.png"/><Relationship Id="rId12" Type="http://schemas.openxmlformats.org/officeDocument/2006/relationships/image" Target="../media/image29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0.png"/><Relationship Id="rId11" Type="http://schemas.openxmlformats.org/officeDocument/2006/relationships/image" Target="../media/image295.png"/><Relationship Id="rId5" Type="http://schemas.openxmlformats.org/officeDocument/2006/relationships/image" Target="../media/image1890.png"/><Relationship Id="rId10" Type="http://schemas.openxmlformats.org/officeDocument/2006/relationships/image" Target="../media/image294.png"/><Relationship Id="rId4" Type="http://schemas.openxmlformats.org/officeDocument/2006/relationships/slide" Target="slide55.xml"/><Relationship Id="rId9" Type="http://schemas.openxmlformats.org/officeDocument/2006/relationships/image" Target="../media/image293.png"/><Relationship Id="rId14" Type="http://schemas.openxmlformats.org/officeDocument/2006/relationships/image" Target="../media/image29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image" Target="../media/image303.png"/><Relationship Id="rId18" Type="http://schemas.openxmlformats.org/officeDocument/2006/relationships/image" Target="../media/image308.png"/><Relationship Id="rId3" Type="http://schemas.openxmlformats.org/officeDocument/2006/relationships/image" Target="../media/image1990.png"/><Relationship Id="rId7" Type="http://schemas.openxmlformats.org/officeDocument/2006/relationships/image" Target="../media/image2030.png"/><Relationship Id="rId12" Type="http://schemas.openxmlformats.org/officeDocument/2006/relationships/image" Target="../media/image302.png"/><Relationship Id="rId17" Type="http://schemas.openxmlformats.org/officeDocument/2006/relationships/image" Target="../media/image307.png"/><Relationship Id="rId2" Type="http://schemas.openxmlformats.org/officeDocument/2006/relationships/notesSlide" Target="../notesSlides/notesSlide53.xml"/><Relationship Id="rId16" Type="http://schemas.openxmlformats.org/officeDocument/2006/relationships/image" Target="../media/image3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0.png"/><Relationship Id="rId11" Type="http://schemas.openxmlformats.org/officeDocument/2006/relationships/image" Target="../media/image301.png"/><Relationship Id="rId5" Type="http://schemas.openxmlformats.org/officeDocument/2006/relationships/image" Target="../media/image2010.png"/><Relationship Id="rId15" Type="http://schemas.openxmlformats.org/officeDocument/2006/relationships/image" Target="../media/image305.png"/><Relationship Id="rId10" Type="http://schemas.openxmlformats.org/officeDocument/2006/relationships/image" Target="../media/image300.png"/><Relationship Id="rId19" Type="http://schemas.openxmlformats.org/officeDocument/2006/relationships/image" Target="../media/image309.png"/><Relationship Id="rId4" Type="http://schemas.openxmlformats.org/officeDocument/2006/relationships/image" Target="../media/image2000.png"/><Relationship Id="rId9" Type="http://schemas.openxmlformats.org/officeDocument/2006/relationships/image" Target="../media/image299.png"/><Relationship Id="rId14" Type="http://schemas.openxmlformats.org/officeDocument/2006/relationships/image" Target="../media/image30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0.png"/><Relationship Id="rId3" Type="http://schemas.openxmlformats.org/officeDocument/2006/relationships/image" Target="../media/image311.png"/><Relationship Id="rId7" Type="http://schemas.openxmlformats.org/officeDocument/2006/relationships/image" Target="../media/image2180.png"/><Relationship Id="rId12" Type="http://schemas.openxmlformats.org/officeDocument/2006/relationships/image" Target="../media/image31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0.png"/><Relationship Id="rId11" Type="http://schemas.openxmlformats.org/officeDocument/2006/relationships/image" Target="../media/image314.png"/><Relationship Id="rId5" Type="http://schemas.openxmlformats.org/officeDocument/2006/relationships/image" Target="../media/image2160.png"/><Relationship Id="rId10" Type="http://schemas.openxmlformats.org/officeDocument/2006/relationships/image" Target="../media/image313.png"/><Relationship Id="rId4" Type="http://schemas.openxmlformats.org/officeDocument/2006/relationships/slide" Target="slide55.xml"/><Relationship Id="rId9" Type="http://schemas.openxmlformats.org/officeDocument/2006/relationships/image" Target="../media/image31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16.png"/><Relationship Id="rId7" Type="http://schemas.openxmlformats.org/officeDocument/2006/relationships/image" Target="../media/image31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8.png"/><Relationship Id="rId11" Type="http://schemas.openxmlformats.org/officeDocument/2006/relationships/image" Target="../media/image323.png"/><Relationship Id="rId5" Type="http://schemas.openxmlformats.org/officeDocument/2006/relationships/image" Target="../media/image317.png"/><Relationship Id="rId10" Type="http://schemas.openxmlformats.org/officeDocument/2006/relationships/image" Target="../media/image322.png"/><Relationship Id="rId4" Type="http://schemas.openxmlformats.org/officeDocument/2006/relationships/slide" Target="slide55.xml"/><Relationship Id="rId9" Type="http://schemas.openxmlformats.org/officeDocument/2006/relationships/image" Target="../media/image321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7.png"/><Relationship Id="rId13" Type="http://schemas.openxmlformats.org/officeDocument/2006/relationships/image" Target="../media/image332.png"/><Relationship Id="rId3" Type="http://schemas.openxmlformats.org/officeDocument/2006/relationships/image" Target="../media/image510.png"/><Relationship Id="rId7" Type="http://schemas.openxmlformats.org/officeDocument/2006/relationships/image" Target="../media/image326.png"/><Relationship Id="rId12" Type="http://schemas.openxmlformats.org/officeDocument/2006/relationships/image" Target="../media/image331.png"/><Relationship Id="rId2" Type="http://schemas.openxmlformats.org/officeDocument/2006/relationships/notesSlide" Target="../notesSlides/notesSlide56.xml"/><Relationship Id="rId16" Type="http://schemas.openxmlformats.org/officeDocument/2006/relationships/image" Target="../media/image3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5.png"/><Relationship Id="rId11" Type="http://schemas.openxmlformats.org/officeDocument/2006/relationships/image" Target="../media/image330.png"/><Relationship Id="rId5" Type="http://schemas.openxmlformats.org/officeDocument/2006/relationships/image" Target="../media/image324.png"/><Relationship Id="rId15" Type="http://schemas.openxmlformats.org/officeDocument/2006/relationships/image" Target="../media/image334.png"/><Relationship Id="rId10" Type="http://schemas.openxmlformats.org/officeDocument/2006/relationships/image" Target="../media/image329.png"/><Relationship Id="rId4" Type="http://schemas.openxmlformats.org/officeDocument/2006/relationships/slide" Target="slide55.xml"/><Relationship Id="rId9" Type="http://schemas.openxmlformats.org/officeDocument/2006/relationships/image" Target="../media/image328.png"/><Relationship Id="rId14" Type="http://schemas.openxmlformats.org/officeDocument/2006/relationships/image" Target="../media/image33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image" Target="../media/image341.png"/><Relationship Id="rId3" Type="http://schemas.openxmlformats.org/officeDocument/2006/relationships/image" Target="../media/image336.png"/><Relationship Id="rId7" Type="http://schemas.openxmlformats.org/officeDocument/2006/relationships/image" Target="../media/image3110.png"/><Relationship Id="rId12" Type="http://schemas.openxmlformats.org/officeDocument/2006/relationships/image" Target="../media/image340.png"/><Relationship Id="rId17" Type="http://schemas.openxmlformats.org/officeDocument/2006/relationships/image" Target="../media/image345.png"/><Relationship Id="rId2" Type="http://schemas.openxmlformats.org/officeDocument/2006/relationships/notesSlide" Target="../notesSlides/notesSlide57.xml"/><Relationship Id="rId16" Type="http://schemas.openxmlformats.org/officeDocument/2006/relationships/image" Target="../media/image3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10.png"/><Relationship Id="rId11" Type="http://schemas.openxmlformats.org/officeDocument/2006/relationships/image" Target="../media/image339.png"/><Relationship Id="rId5" Type="http://schemas.openxmlformats.org/officeDocument/2006/relationships/image" Target="../media/image2910.png"/><Relationship Id="rId15" Type="http://schemas.openxmlformats.org/officeDocument/2006/relationships/image" Target="../media/image343.png"/><Relationship Id="rId10" Type="http://schemas.openxmlformats.org/officeDocument/2006/relationships/image" Target="../media/image338.png"/><Relationship Id="rId4" Type="http://schemas.openxmlformats.org/officeDocument/2006/relationships/image" Target="../media/image2810.png"/><Relationship Id="rId9" Type="http://schemas.openxmlformats.org/officeDocument/2006/relationships/image" Target="../media/image337.png"/><Relationship Id="rId14" Type="http://schemas.openxmlformats.org/officeDocument/2006/relationships/image" Target="../media/image34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986" y="446"/>
            <a:ext cx="12201485" cy="6911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3" tIns="22846" rIns="45693" bIns="22846" rtlCol="0" anchor="ctr"/>
          <a:lstStyle/>
          <a:p>
            <a:pPr algn="ctr"/>
            <a:endParaRPr lang="en-US" sz="900"/>
          </a:p>
        </p:txBody>
      </p:sp>
      <p:sp>
        <p:nvSpPr>
          <p:cNvPr id="16" name="Rounded Rectangle 15"/>
          <p:cNvSpPr/>
          <p:nvPr/>
        </p:nvSpPr>
        <p:spPr>
          <a:xfrm>
            <a:off x="2446989" y="3811156"/>
            <a:ext cx="7568415" cy="1869824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3" tIns="22846" rIns="45693" bIns="22846" rtlCol="0" anchor="ctr"/>
          <a:lstStyle/>
          <a:p>
            <a:pPr algn="ctr"/>
            <a:endParaRPr lang="en-US" sz="900"/>
          </a:p>
        </p:txBody>
      </p:sp>
      <p:sp>
        <p:nvSpPr>
          <p:cNvPr id="21" name="TextBox 20"/>
          <p:cNvSpPr txBox="1"/>
          <p:nvPr/>
        </p:nvSpPr>
        <p:spPr>
          <a:xfrm>
            <a:off x="3923528" y="1904133"/>
            <a:ext cx="4428402" cy="41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693" tIns="22846" rIns="45693" bIns="22846" rtlCol="0">
            <a:spAutoFit/>
          </a:bodyPr>
          <a:lstStyle/>
          <a:p>
            <a:pPr algn="ctr"/>
            <a:r>
              <a:rPr lang="en-US" sz="24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 ĐÀN GIÁO VIÊN TOÁN</a:t>
            </a:r>
            <a:endParaRPr lang="en-US" sz="24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28139" y="2251930"/>
            <a:ext cx="1500697" cy="60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93" tIns="22846" rIns="45693" bIns="2284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PPT TIVI</a:t>
            </a:r>
            <a:endParaRPr lang="en-US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06447" y="3426764"/>
            <a:ext cx="7124024" cy="2092347"/>
            <a:chOff x="6542096" y="4371559"/>
            <a:chExt cx="12033044" cy="2040176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699" tIns="22850" rIns="45699" bIns="22850" rtlCol="0" anchor="ctr"/>
            <a:lstStyle/>
            <a:p>
              <a:pPr algn="ctr"/>
              <a:endParaRPr lang="en-US" sz="9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42096" y="4371559"/>
              <a:ext cx="12033044" cy="2040176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pPr algn="ctr"/>
              <a:r>
                <a:rPr lang="en-US" sz="3299" b="1" dirty="0">
                  <a:solidFill>
                    <a:srgbClr val="00206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ÔN THI THPTQG</a:t>
              </a:r>
            </a:p>
            <a:p>
              <a:pPr algn="ctr"/>
              <a:r>
                <a:rPr lang="en-US" sz="2799" b="1" dirty="0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CHUYÊN ĐỀ:</a:t>
              </a:r>
            </a:p>
            <a:p>
              <a:pPr algn="ctr"/>
              <a:r>
                <a:rPr lang="en-US" sz="3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3599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BẤT PHƯƠNG TRÌNH MŨ</a:t>
              </a:r>
            </a:p>
            <a:p>
              <a:pPr algn="ctr"/>
              <a:r>
                <a:rPr lang="en-US" sz="3599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BẤT PHƯƠNG TRÌNH LOGARIT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91610" y="871958"/>
            <a:ext cx="906946" cy="906532"/>
            <a:chOff x="12784885" y="1066801"/>
            <a:chExt cx="1814128" cy="1813300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369340"/>
            </a:xfrm>
            <a:prstGeom prst="rect">
              <a:avLst/>
            </a:prstGeom>
            <a:noFill/>
          </p:spPr>
          <p:txBody>
            <a:bodyPr wrap="square" lIns="45699" tIns="22850" rIns="45699" bIns="2285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7"/>
              <a:ext cx="1210659" cy="1323314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r>
                <a:rPr lang="en-US" sz="3999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92468" y="932829"/>
            <a:ext cx="1119042" cy="853403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99500" l="13137" r="79625">
                        <a14:foregroundMark x1="15013" y1="16500" x2="41823" y2="58500"/>
                        <a14:foregroundMark x1="41823" y1="58500" x2="54960" y2="62000"/>
                        <a14:foregroundMark x1="54960" y1="62000" x2="65952" y2="43500"/>
                        <a14:foregroundMark x1="65952" y1="43500" x2="70241" y2="32500"/>
                        <a14:foregroundMark x1="70241" y1="32500" x2="72654" y2="20500"/>
                        <a14:foregroundMark x1="72654" y1="20500" x2="64343" y2="22500"/>
                        <a14:foregroundMark x1="64343" y1="22500" x2="58445" y2="36500"/>
                        <a14:foregroundMark x1="58445" y1="36500" x2="56032" y2="52000"/>
                        <a14:foregroundMark x1="56032" y1="52000" x2="61662" y2="60500"/>
                        <a14:foregroundMark x1="61662" y1="60500" x2="67828" y2="60500"/>
                        <a14:foregroundMark x1="67828" y1="60500" x2="31099" y2="64500"/>
                        <a14:foregroundMark x1="31099" y1="64500" x2="23861" y2="60500"/>
                        <a14:foregroundMark x1="23861" y1="60500" x2="49062" y2="69000"/>
                        <a14:foregroundMark x1="49062" y1="69000" x2="63271" y2="63500"/>
                        <a14:foregroundMark x1="63271" y1="63500" x2="68365" y2="58500"/>
                        <a14:foregroundMark x1="68365" y1="58500" x2="21984" y2="31000"/>
                        <a14:foregroundMark x1="21984" y1="31000" x2="25737" y2="17500"/>
                        <a14:foregroundMark x1="25737" y1="17500" x2="31367" y2="15000"/>
                        <a14:foregroundMark x1="31367" y1="15000" x2="49598" y2="27000"/>
                        <a14:foregroundMark x1="49598" y1="27000" x2="56568" y2="27500"/>
                        <a14:foregroundMark x1="56568" y1="27500" x2="61662" y2="19000"/>
                        <a14:foregroundMark x1="61662" y1="19000" x2="56300" y2="10500"/>
                        <a14:foregroundMark x1="56300" y1="10500" x2="48794" y2="18500"/>
                        <a14:foregroundMark x1="48794" y1="18500" x2="42895" y2="20000"/>
                        <a14:foregroundMark x1="42895" y1="20000" x2="31099" y2="9500"/>
                        <a14:foregroundMark x1="31099" y1="9500" x2="25469" y2="10000"/>
                        <a14:foregroundMark x1="25469" y1="10000" x2="29223" y2="21500"/>
                        <a14:foregroundMark x1="29223" y1="21500" x2="41823" y2="34500"/>
                        <a14:foregroundMark x1="41823" y1="34500" x2="60054" y2="38000"/>
                        <a14:foregroundMark x1="60054" y1="38000" x2="69169" y2="34000"/>
                        <a14:foregroundMark x1="69169" y1="34000" x2="64075" y2="25000"/>
                        <a14:foregroundMark x1="64075" y1="25000" x2="28418" y2="31500"/>
                        <a14:foregroundMark x1="24397" y1="91500" x2="36193" y2="89500"/>
                        <a14:foregroundMark x1="36193" y1="89500" x2="69437" y2="92000"/>
                        <a14:foregroundMark x1="69437" y1="92000" x2="26542" y2="94000"/>
                        <a14:foregroundMark x1="26542" y1="94000" x2="43968" y2="90000"/>
                        <a14:foregroundMark x1="43968" y1="90000" x2="62735" y2="90000"/>
                        <a14:foregroundMark x1="62735" y1="90000" x2="68901" y2="89500"/>
                        <a14:foregroundMark x1="68901" y1="89500" x2="69169" y2="89500"/>
                        <a14:foregroundMark x1="24397" y1="84000" x2="24397" y2="98500"/>
                        <a14:foregroundMark x1="24397" y1="98500" x2="25469" y2="85000"/>
                        <a14:foregroundMark x1="25469" y1="85000" x2="30295" y2="92000"/>
                        <a14:foregroundMark x1="30295" y1="92000" x2="52547" y2="79000"/>
                        <a14:foregroundMark x1="52547" y1="79000" x2="69973" y2="96000"/>
                        <a14:foregroundMark x1="69973" y1="96000" x2="65147" y2="84500"/>
                        <a14:foregroundMark x1="65147" y1="84500" x2="23861" y2="88000"/>
                        <a14:foregroundMark x1="23861" y1="88000" x2="29759" y2="98500"/>
                        <a14:foregroundMark x1="29759" y1="98500" x2="57641" y2="92500"/>
                        <a14:foregroundMark x1="57641" y1="92500" x2="65684" y2="94500"/>
                        <a14:foregroundMark x1="65684" y1="94500" x2="58981" y2="86500"/>
                        <a14:foregroundMark x1="58981" y1="86500" x2="37265" y2="99500"/>
                        <a14:foregroundMark x1="22788" y1="83000" x2="25201" y2="97000"/>
                        <a14:foregroundMark x1="25201" y1="97000" x2="47989" y2="99000"/>
                        <a14:foregroundMark x1="47989" y1="99000" x2="77480" y2="95000"/>
                        <a14:foregroundMark x1="77480" y1="95000" x2="70241" y2="81500"/>
                        <a14:foregroundMark x1="70241" y1="81500" x2="63807" y2="79000"/>
                        <a14:foregroundMark x1="63807" y1="79000" x2="55496" y2="90500"/>
                        <a14:foregroundMark x1="55496" y1="90500" x2="27882" y2="85000"/>
                        <a14:foregroundMark x1="27882" y1="85000" x2="21180" y2="90500"/>
                        <a14:foregroundMark x1="21180" y1="90500" x2="32708" y2="98500"/>
                        <a14:foregroundMark x1="32708" y1="98500" x2="46917" y2="99500"/>
                        <a14:foregroundMark x1="46917" y1="99500" x2="73190" y2="97000"/>
                        <a14:foregroundMark x1="73190" y1="97000" x2="69437" y2="82000"/>
                        <a14:foregroundMark x1="69437" y1="82000" x2="53351" y2="81000"/>
                        <a14:foregroundMark x1="53351" y1="81000" x2="28418" y2="99000"/>
                        <a14:foregroundMark x1="28418" y1="99000" x2="35925" y2="99500"/>
                        <a14:foregroundMark x1="35925" y1="99500" x2="69705" y2="99500"/>
                        <a14:foregroundMark x1="69705" y1="99500" x2="61394" y2="91000"/>
                        <a14:foregroundMark x1="61394" y1="91000" x2="28418" y2="96000"/>
                        <a14:foregroundMark x1="28418" y1="96000" x2="27882" y2="96500"/>
                        <a14:foregroundMark x1="12332" y1="15000" x2="24397" y2="4500"/>
                        <a14:foregroundMark x1="24397" y1="4500" x2="30831" y2="4000"/>
                        <a14:foregroundMark x1="30831" y1="4000" x2="37534" y2="5500"/>
                        <a14:foregroundMark x1="37534" y1="5500" x2="31367" y2="2500"/>
                        <a14:foregroundMark x1="31367" y1="2500" x2="25201" y2="5000"/>
                        <a14:foregroundMark x1="25201" y1="5000" x2="20107" y2="11500"/>
                        <a14:foregroundMark x1="20107" y1="11500" x2="35925" y2="10000"/>
                        <a14:foregroundMark x1="35925" y1="10000" x2="69705" y2="13500"/>
                        <a14:foregroundMark x1="69705" y1="13500" x2="62198" y2="4000"/>
                        <a14:foregroundMark x1="62198" y1="4000" x2="80161" y2="22000"/>
                        <a14:foregroundMark x1="80161" y1="22000" x2="74531" y2="17500"/>
                        <a14:foregroundMark x1="74531" y1="17500" x2="70777" y2="7000"/>
                        <a14:foregroundMark x1="70777" y1="7000" x2="64879" y2="7000"/>
                        <a14:foregroundMark x1="64879" y1="7000" x2="72386" y2="17000"/>
                        <a14:foregroundMark x1="72386" y1="17000" x2="63807" y2="14000"/>
                        <a14:foregroundMark x1="63807" y1="14000" x2="50402" y2="26000"/>
                        <a14:foregroundMark x1="50402" y1="26000" x2="45576" y2="38500"/>
                        <a14:foregroundMark x1="45576" y1="38500" x2="44504" y2="53000"/>
                        <a14:foregroundMark x1="44504" y1="53000" x2="39142" y2="61000"/>
                        <a14:foregroundMark x1="39142" y1="61000" x2="19303" y2="59000"/>
                        <a14:foregroundMark x1="19303" y1="59000" x2="52011" y2="75000"/>
                        <a14:foregroundMark x1="18231" y1="58000" x2="53619" y2="82000"/>
                        <a14:foregroundMark x1="53619" y1="82000" x2="67292" y2="82000"/>
                        <a14:foregroundMark x1="67292" y1="82000" x2="73190" y2="79500"/>
                        <a14:foregroundMark x1="73190" y1="79500" x2="76408" y2="65500"/>
                        <a14:foregroundMark x1="76408" y1="65500" x2="71314" y2="56000"/>
                        <a14:foregroundMark x1="71314" y1="56000" x2="65952" y2="63000"/>
                        <a14:foregroundMark x1="65952" y1="63000" x2="72386" y2="65000"/>
                        <a14:foregroundMark x1="72386" y1="65000" x2="74531" y2="51500"/>
                        <a14:foregroundMark x1="74531" y1="51500" x2="74531" y2="30500"/>
                        <a14:foregroundMark x1="74531" y1="30500" x2="67828" y2="32000"/>
                        <a14:foregroundMark x1="67828" y1="32000" x2="62198" y2="28000"/>
                        <a14:foregroundMark x1="62198" y1="28000" x2="57909" y2="16500"/>
                        <a14:foregroundMark x1="57909" y1="16500" x2="59786" y2="3000"/>
                        <a14:foregroundMark x1="59786" y1="3000" x2="56300" y2="7000"/>
                        <a14:foregroundMark x1="31635" y1="1000" x2="24665" y2="1000"/>
                        <a14:foregroundMark x1="24665" y1="1000" x2="18767" y2="5000"/>
                        <a14:foregroundMark x1="18767" y1="5000" x2="13673" y2="13000"/>
                        <a14:foregroundMark x1="13673" y1="13000" x2="16354" y2="25500"/>
                        <a14:foregroundMark x1="16354" y1="25500" x2="31367" y2="58000"/>
                        <a14:foregroundMark x1="31367" y1="58000" x2="30563" y2="67500"/>
                        <a14:foregroundMark x1="61662" y1="500" x2="76139" y2="6500"/>
                        <a14:foregroundMark x1="76139" y1="6500" x2="79357" y2="18000"/>
                        <a14:foregroundMark x1="79357" y1="18000" x2="75067" y2="10000"/>
                        <a14:foregroundMark x1="75067" y1="10000" x2="68365" y2="6000"/>
                        <a14:foregroundMark x1="68365" y1="6000" x2="78284" y2="24500"/>
                        <a14:foregroundMark x1="78284" y1="24500" x2="75067" y2="10500"/>
                        <a14:foregroundMark x1="75067" y1="10500" x2="69705" y2="4000"/>
                        <a14:foregroundMark x1="69705" y1="4000" x2="79625" y2="14000"/>
                        <a14:foregroundMark x1="19035" y1="2000" x2="14209" y2="8500"/>
                        <a14:foregroundMark x1="14209" y1="8500" x2="13137" y2="22000"/>
                        <a14:foregroundMark x1="13137" y1="22000" x2="18767" y2="29000"/>
                        <a14:foregroundMark x1="18767" y1="29000" x2="27882" y2="56000"/>
                        <a14:foregroundMark x1="75871" y1="7500" x2="80965" y2="16500"/>
                        <a14:foregroundMark x1="80965" y1="16500" x2="75603" y2="8500"/>
                        <a14:foregroundMark x1="75603" y1="8500" x2="64879" y2="4000"/>
                        <a14:foregroundMark x1="64879" y1="4000" x2="80429" y2="17000"/>
                        <a14:foregroundMark x1="80429" y1="17000" x2="64343" y2="4000"/>
                        <a14:foregroundMark x1="64343" y1="4000" x2="50670" y2="3000"/>
                        <a14:foregroundMark x1="50670" y1="3000" x2="35657" y2="12000"/>
                        <a14:foregroundMark x1="35657" y1="12000" x2="45576" y2="10500"/>
                        <a14:foregroundMark x1="45576" y1="10500" x2="32440" y2="7500"/>
                        <a14:foregroundMark x1="32440" y1="7500" x2="53351" y2="6500"/>
                        <a14:foregroundMark x1="53351" y1="6500" x2="32440" y2="5000"/>
                        <a14:foregroundMark x1="32440" y1="5000" x2="38070" y2="5000"/>
                        <a14:foregroundMark x1="38070" y1="5000" x2="32172" y2="4000"/>
                        <a14:foregroundMark x1="32172" y1="4000" x2="48257" y2="3500"/>
                        <a14:foregroundMark x1="48257" y1="3500" x2="35389" y2="3500"/>
                        <a14:foregroundMark x1="35389" y1="3500" x2="47721" y2="3500"/>
                        <a14:foregroundMark x1="47721" y1="3500" x2="32708" y2="1500"/>
                        <a14:foregroundMark x1="32708" y1="1500" x2="54960" y2="1000"/>
                        <a14:foregroundMark x1="54960" y1="1000" x2="69437" y2="2500"/>
                        <a14:foregroundMark x1="69437" y1="2500" x2="43700" y2="6500"/>
                        <a14:foregroundMark x1="43700" y1="6500" x2="71046" y2="18500"/>
                        <a14:foregroundMark x1="71046" y1="18500" x2="60054" y2="31000"/>
                        <a14:foregroundMark x1="60054" y1="31000" x2="51743" y2="32000"/>
                        <a14:foregroundMark x1="51743" y1="32000" x2="50134" y2="31000"/>
                        <a14:foregroundMark x1="24397" y1="88500" x2="24665" y2="98000"/>
                        <a14:foregroundMark x1="23861" y1="83500" x2="22788" y2="99000"/>
                        <a14:foregroundMark x1="22788" y1="99000" x2="23324" y2="9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8562188" y="1165152"/>
            <a:ext cx="3606587" cy="207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2" y="841642"/>
            <a:ext cx="2610779" cy="2654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6228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54">
            <a:extLst>
              <a:ext uri="{FF2B5EF4-FFF2-40B4-BE49-F238E27FC236}">
                <a16:creationId xmlns:a16="http://schemas.microsoft.com/office/drawing/2014/main" id="{A8C828F5-5880-4CD9-B196-7BEB5D49D77A}"/>
              </a:ext>
            </a:extLst>
          </p:cNvPr>
          <p:cNvGrpSpPr/>
          <p:nvPr/>
        </p:nvGrpSpPr>
        <p:grpSpPr>
          <a:xfrm>
            <a:off x="76190" y="698878"/>
            <a:ext cx="12000731" cy="6158676"/>
            <a:chOff x="1268078" y="3405486"/>
            <a:chExt cx="21841827" cy="9644743"/>
          </a:xfrm>
        </p:grpSpPr>
        <p:sp>
          <p:nvSpPr>
            <p:cNvPr id="21" name="Rounded Rectangle 61">
              <a:extLst>
                <a:ext uri="{FF2B5EF4-FFF2-40B4-BE49-F238E27FC236}">
                  <a16:creationId xmlns:a16="http://schemas.microsoft.com/office/drawing/2014/main" id="{D7A656C2-330A-4228-A99B-DA3506D7C5F7}"/>
                </a:ext>
              </a:extLst>
            </p:cNvPr>
            <p:cNvSpPr/>
            <p:nvPr/>
          </p:nvSpPr>
          <p:spPr>
            <a:xfrm>
              <a:off x="1268078" y="3790951"/>
              <a:ext cx="21841827" cy="92592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2" name="Group 67">
              <a:extLst>
                <a:ext uri="{FF2B5EF4-FFF2-40B4-BE49-F238E27FC236}">
                  <a16:creationId xmlns:a16="http://schemas.microsoft.com/office/drawing/2014/main" id="{1D9E10AB-AE5C-42A3-8DF6-B77045FCC7B7}"/>
                </a:ext>
              </a:extLst>
            </p:cNvPr>
            <p:cNvGrpSpPr/>
            <p:nvPr/>
          </p:nvGrpSpPr>
          <p:grpSpPr>
            <a:xfrm>
              <a:off x="1268078" y="3405486"/>
              <a:ext cx="5569805" cy="1083061"/>
              <a:chOff x="1311958" y="3405486"/>
              <a:chExt cx="5569805" cy="1083061"/>
            </a:xfrm>
          </p:grpSpPr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FA883C05-86C6-4901-BAE6-8C5605A28A2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959097" y="1633370"/>
                <a:ext cx="793396" cy="4566237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08A9EC2-10AC-4582-9BA7-A0EB13EFA80E}"/>
                  </a:ext>
                </a:extLst>
              </p:cNvPr>
              <p:cNvSpPr txBox="1"/>
              <p:nvPr/>
            </p:nvSpPr>
            <p:spPr>
              <a:xfrm>
                <a:off x="2312324" y="3621163"/>
                <a:ext cx="4569439" cy="867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999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2999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999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2999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</p:txBody>
          </p:sp>
          <p:grpSp>
            <p:nvGrpSpPr>
              <p:cNvPr id="25" name="Group 70">
                <a:extLst>
                  <a:ext uri="{FF2B5EF4-FFF2-40B4-BE49-F238E27FC236}">
                    <a16:creationId xmlns:a16="http://schemas.microsoft.com/office/drawing/2014/main" id="{23E86F23-296E-44F3-8A44-B7AB53481201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F33ABBD-A4DA-4B9E-AD60-889D591B172A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27" name="Freeform 13">
                  <a:extLst>
                    <a:ext uri="{FF2B5EF4-FFF2-40B4-BE49-F238E27FC236}">
                      <a16:creationId xmlns:a16="http://schemas.microsoft.com/office/drawing/2014/main" id="{C3FFC815-E0FF-4790-8976-87EBCF0E05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8" name="Freeform 14">
                  <a:extLst>
                    <a:ext uri="{FF2B5EF4-FFF2-40B4-BE49-F238E27FC236}">
                      <a16:creationId xmlns:a16="http://schemas.microsoft.com/office/drawing/2014/main" id="{9A28611C-1C18-48DD-94A2-EE27FEA0D2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9" name="Freeform 15">
                  <a:extLst>
                    <a:ext uri="{FF2B5EF4-FFF2-40B4-BE49-F238E27FC236}">
                      <a16:creationId xmlns:a16="http://schemas.microsoft.com/office/drawing/2014/main" id="{E81099C0-F464-43FF-9B8F-0126089952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0" name="Freeform 16">
                  <a:extLst>
                    <a:ext uri="{FF2B5EF4-FFF2-40B4-BE49-F238E27FC236}">
                      <a16:creationId xmlns:a16="http://schemas.microsoft.com/office/drawing/2014/main" id="{72454E7D-F04B-495A-B955-CB11AB3ACE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1" name="Freeform 17">
                  <a:extLst>
                    <a:ext uri="{FF2B5EF4-FFF2-40B4-BE49-F238E27FC236}">
                      <a16:creationId xmlns:a16="http://schemas.microsoft.com/office/drawing/2014/main" id="{730AFAC2-D0FE-426E-BED6-2DC0E20FB3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2" name="Freeform 18">
                  <a:extLst>
                    <a:ext uri="{FF2B5EF4-FFF2-40B4-BE49-F238E27FC236}">
                      <a16:creationId xmlns:a16="http://schemas.microsoft.com/office/drawing/2014/main" id="{FF733ED0-AE9E-4D48-8999-CC9528AFF1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3" name="Freeform 19">
                  <a:extLst>
                    <a:ext uri="{FF2B5EF4-FFF2-40B4-BE49-F238E27FC236}">
                      <a16:creationId xmlns:a16="http://schemas.microsoft.com/office/drawing/2014/main" id="{CFF35906-1B5C-4AA5-93D7-C2433E5018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4" name="Freeform 20">
                  <a:extLst>
                    <a:ext uri="{FF2B5EF4-FFF2-40B4-BE49-F238E27FC236}">
                      <a16:creationId xmlns:a16="http://schemas.microsoft.com/office/drawing/2014/main" id="{EA2449E5-630E-4F3E-AD5D-C161A66799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5" name="Freeform 21">
                  <a:extLst>
                    <a:ext uri="{FF2B5EF4-FFF2-40B4-BE49-F238E27FC236}">
                      <a16:creationId xmlns:a16="http://schemas.microsoft.com/office/drawing/2014/main" id="{E716DE20-F827-44D7-8DEC-04A1A0AF06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6" name="Freeform 22">
                  <a:extLst>
                    <a:ext uri="{FF2B5EF4-FFF2-40B4-BE49-F238E27FC236}">
                      <a16:creationId xmlns:a16="http://schemas.microsoft.com/office/drawing/2014/main" id="{043F2AFE-3C45-4A7A-BC0C-4018116470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7" name="Freeform 23">
                  <a:extLst>
                    <a:ext uri="{FF2B5EF4-FFF2-40B4-BE49-F238E27FC236}">
                      <a16:creationId xmlns:a16="http://schemas.microsoft.com/office/drawing/2014/main" id="{8985D6B9-E2A3-4FD7-9A8E-11F8F9C63D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8" name="Freeform 24">
                  <a:extLst>
                    <a:ext uri="{FF2B5EF4-FFF2-40B4-BE49-F238E27FC236}">
                      <a16:creationId xmlns:a16="http://schemas.microsoft.com/office/drawing/2014/main" id="{F09B9E6B-9B3B-4F69-9F18-BEE102BFC3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39" name="Freeform 25">
                  <a:extLst>
                    <a:ext uri="{FF2B5EF4-FFF2-40B4-BE49-F238E27FC236}">
                      <a16:creationId xmlns:a16="http://schemas.microsoft.com/office/drawing/2014/main" id="{FA268E15-7717-4480-A812-DBFC54A3E4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40" name="Freeform 26">
                  <a:extLst>
                    <a:ext uri="{FF2B5EF4-FFF2-40B4-BE49-F238E27FC236}">
                      <a16:creationId xmlns:a16="http://schemas.microsoft.com/office/drawing/2014/main" id="{CB348086-D7AE-4953-AE4D-1C8C9CF11D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41" name="Freeform 27">
                  <a:extLst>
                    <a:ext uri="{FF2B5EF4-FFF2-40B4-BE49-F238E27FC236}">
                      <a16:creationId xmlns:a16="http://schemas.microsoft.com/office/drawing/2014/main" id="{ABE12AB7-604D-40D2-86A6-EB8BE6A8A3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42" name="Freeform 28">
                  <a:extLst>
                    <a:ext uri="{FF2B5EF4-FFF2-40B4-BE49-F238E27FC236}">
                      <a16:creationId xmlns:a16="http://schemas.microsoft.com/office/drawing/2014/main" id="{44A36D52-07AA-4121-948E-2EFF3DFC77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43" name="Freeform 29">
                  <a:extLst>
                    <a:ext uri="{FF2B5EF4-FFF2-40B4-BE49-F238E27FC236}">
                      <a16:creationId xmlns:a16="http://schemas.microsoft.com/office/drawing/2014/main" id="{5E45895B-C8E1-406E-AA9A-A83549812C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45" name="Freeform 30">
                  <a:extLst>
                    <a:ext uri="{FF2B5EF4-FFF2-40B4-BE49-F238E27FC236}">
                      <a16:creationId xmlns:a16="http://schemas.microsoft.com/office/drawing/2014/main" id="{CD061C5C-5D4A-417E-9CC0-9701CFB21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55" name="Freeform 31">
                  <a:extLst>
                    <a:ext uri="{FF2B5EF4-FFF2-40B4-BE49-F238E27FC236}">
                      <a16:creationId xmlns:a16="http://schemas.microsoft.com/office/drawing/2014/main" id="{2C6D0BC2-5039-4EA2-99EE-672BA3553F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56" name="Freeform 32">
                  <a:extLst>
                    <a:ext uri="{FF2B5EF4-FFF2-40B4-BE49-F238E27FC236}">
                      <a16:creationId xmlns:a16="http://schemas.microsoft.com/office/drawing/2014/main" id="{DEF69CBB-592E-49DD-BF03-4269193FEF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57" name="Freeform 33">
                  <a:extLst>
                    <a:ext uri="{FF2B5EF4-FFF2-40B4-BE49-F238E27FC236}">
                      <a16:creationId xmlns:a16="http://schemas.microsoft.com/office/drawing/2014/main" id="{ED624213-63AC-4E91-926D-44509D074E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58" name="Freeform 34">
                  <a:extLst>
                    <a:ext uri="{FF2B5EF4-FFF2-40B4-BE49-F238E27FC236}">
                      <a16:creationId xmlns:a16="http://schemas.microsoft.com/office/drawing/2014/main" id="{356B1171-DCB9-4949-AEAD-5A4D2869B3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59" name="Freeform 35">
                  <a:extLst>
                    <a:ext uri="{FF2B5EF4-FFF2-40B4-BE49-F238E27FC236}">
                      <a16:creationId xmlns:a16="http://schemas.microsoft.com/office/drawing/2014/main" id="{45AA28C5-52CE-4C7A-AA8C-150E0CADB7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60" name="Freeform 36">
                  <a:extLst>
                    <a:ext uri="{FF2B5EF4-FFF2-40B4-BE49-F238E27FC236}">
                      <a16:creationId xmlns:a16="http://schemas.microsoft.com/office/drawing/2014/main" id="{90F2B5CC-4563-4A39-8DE2-5F0C61F69B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</p:grpSp>
      </p:grpSp>
      <p:sp>
        <p:nvSpPr>
          <p:cNvPr id="120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44" y="157753"/>
            <a:ext cx="11682477" cy="58463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199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16D0D60-4B49-4E44-9F1D-17B450FBDEB2}"/>
              </a:ext>
            </a:extLst>
          </p:cNvPr>
          <p:cNvSpPr txBox="1"/>
          <p:nvPr/>
        </p:nvSpPr>
        <p:spPr>
          <a:xfrm>
            <a:off x="458869" y="152659"/>
            <a:ext cx="11048636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PH</a:t>
            </a:r>
            <a:r>
              <a:rPr lang="vi-VN" sz="31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1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 MŨ- LOGARIT</a:t>
            </a:r>
            <a:endParaRPr lang="en-US" sz="3199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D2394F-A743-4211-8479-D0F8A188994C}"/>
              </a:ext>
            </a:extLst>
          </p:cNvPr>
          <p:cNvSpPr txBox="1"/>
          <p:nvPr/>
        </p:nvSpPr>
        <p:spPr>
          <a:xfrm>
            <a:off x="656353" y="1283336"/>
            <a:ext cx="11413171" cy="553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9" b="1" u="sng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999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9" u="sng" dirty="0">
                <a:latin typeface="Times New Roman" pitchFamily="18" charset="0"/>
                <a:cs typeface="Times New Roman" pitchFamily="18" charset="0"/>
                <a:sym typeface="Wingdings 2"/>
              </a:rPr>
              <a:t></a:t>
            </a:r>
            <a:r>
              <a:rPr lang="en-US" sz="2999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99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999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9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999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9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999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9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99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9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99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999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AB200F0-A71E-4D52-965E-C307275DFB1B}"/>
              </a:ext>
            </a:extLst>
          </p:cNvPr>
          <p:cNvSpPr txBox="1"/>
          <p:nvPr/>
        </p:nvSpPr>
        <p:spPr>
          <a:xfrm>
            <a:off x="640274" y="1829074"/>
            <a:ext cx="11413171" cy="553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9" b="1" u="sng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999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9" u="sng" dirty="0">
                <a:latin typeface="Times New Roman" pitchFamily="18" charset="0"/>
                <a:cs typeface="Times New Roman" pitchFamily="18" charset="0"/>
                <a:sym typeface="Wingdings 2"/>
              </a:rPr>
              <a:t></a:t>
            </a:r>
            <a:r>
              <a:rPr lang="en-US" sz="2999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99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999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9" b="1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999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999" b="1" dirty="0" err="1"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sz="2999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9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99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9" b="1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999" b="1" dirty="0">
                <a:latin typeface="Times New Roman" pitchFamily="18" charset="0"/>
                <a:cs typeface="Times New Roman" pitchFamily="18" charset="0"/>
              </a:rPr>
              <a:t>́</a:t>
            </a:r>
            <a:endParaRPr lang="en-US" sz="2999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FCCA476-9401-483F-9C79-E064C7844E40}"/>
                  </a:ext>
                </a:extLst>
              </p:cNvPr>
              <p:cNvSpPr txBox="1"/>
              <p:nvPr/>
            </p:nvSpPr>
            <p:spPr>
              <a:xfrm>
                <a:off x="245196" y="2289982"/>
                <a:ext cx="11639713" cy="261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999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</a:t>
                </a:r>
                <a:r>
                  <a:rPr lang="nl-NL" sz="2999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999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999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b="1" dirty="0" err="1">
                    <a:latin typeface="Times New Roman" pitchFamily="18" charset="0"/>
                    <a:cs typeface="Times New Roman" pitchFamily="18" charset="0"/>
                  </a:rPr>
                  <a:t>pháp</a:t>
                </a:r>
                <a:r>
                  <a:rPr lang="en-US" sz="2999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b="1" dirty="0" err="1"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2999" b="1" dirty="0">
                    <a:latin typeface="Times New Roman" pitchFamily="18" charset="0"/>
                    <a:cs typeface="Times New Roman" pitchFamily="18" charset="0"/>
                  </a:rPr>
                  <a:t>:  </a:t>
                </a:r>
                <a:endParaRPr lang="en-US" sz="2999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999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2999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Nếu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99" i="1">
                        <a:latin typeface="Cambria Math"/>
                      </a:rPr>
                      <m:t>𝑎</m:t>
                    </m:r>
                    <m:r>
                      <a:rPr lang="en-US" sz="2999" i="1">
                        <a:latin typeface="Cambria Math"/>
                      </a:rPr>
                      <m:t>&gt;1</m:t>
                    </m:r>
                  </m:oMath>
                </a14:m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thi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̀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999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999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99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999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999" i="1">
                            <a:latin typeface="Cambria Math"/>
                          </a:rPr>
                          <m:t>𝑓</m:t>
                        </m:r>
                      </m:e>
                    </m:func>
                    <m:r>
                      <a:rPr lang="en-US" sz="2999" i="1">
                        <a:latin typeface="Cambria Math"/>
                      </a:rPr>
                      <m:t>(</m:t>
                    </m:r>
                    <m:r>
                      <a:rPr lang="en-US" sz="2999" i="1">
                        <a:latin typeface="Cambria Math"/>
                      </a:rPr>
                      <m:t>𝑥</m:t>
                    </m:r>
                    <m:r>
                      <a:rPr lang="en-US" sz="2999" i="1">
                        <a:latin typeface="Cambria Math"/>
                      </a:rPr>
                      <m:t>)&gt;</m:t>
                    </m:r>
                    <m:func>
                      <m:funcPr>
                        <m:ctrlPr>
                          <a:rPr lang="en-US" sz="2999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999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99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999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999" i="1">
                            <a:latin typeface="Cambria Math"/>
                          </a:rPr>
                          <m:t>𝑔</m:t>
                        </m:r>
                      </m:e>
                    </m:func>
                    <m:r>
                      <a:rPr lang="en-US" sz="2999" i="1">
                        <a:latin typeface="Cambria Math"/>
                      </a:rPr>
                      <m:t>(</m:t>
                    </m:r>
                    <m:r>
                      <a:rPr lang="en-US" sz="2999" i="1">
                        <a:latin typeface="Cambria Math"/>
                      </a:rPr>
                      <m:t>𝑥</m:t>
                    </m:r>
                    <m:r>
                      <a:rPr lang="en-US" sz="2999" i="1">
                        <a:latin typeface="Cambria Math"/>
                      </a:rPr>
                      <m:t>)⇔</m:t>
                    </m:r>
                    <m:d>
                      <m:dPr>
                        <m:begChr m:val="{"/>
                        <m:endChr m:val=""/>
                        <m:ctrlPr>
                          <a:rPr lang="en-US" sz="2999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999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999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999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sz="2999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999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999" i="1">
                                <a:latin typeface="Cambria Math"/>
                              </a:rPr>
                              <m:t>)&gt;0</m:t>
                            </m:r>
                          </m:e>
                          <m:e>
                            <m:r>
                              <a:rPr lang="en-US" sz="2999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999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2999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999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999" i="1">
                                <a:latin typeface="Cambria Math"/>
                              </a:rPr>
                              <m:t>)&gt;</m:t>
                            </m:r>
                            <m:r>
                              <a:rPr lang="en-US" sz="2999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sz="2999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999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999" i="1"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999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999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2999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Nếu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99" i="1">
                        <a:latin typeface="Cambria Math"/>
                      </a:rPr>
                      <m:t>0&lt;</m:t>
                    </m:r>
                    <m:r>
                      <a:rPr lang="en-US" sz="2999" i="1">
                        <a:latin typeface="Cambria Math"/>
                      </a:rPr>
                      <m:t>𝑎</m:t>
                    </m:r>
                    <m:r>
                      <a:rPr lang="en-US" sz="2999" i="1">
                        <a:latin typeface="Cambria Math"/>
                      </a:rPr>
                      <m:t>&lt;1</m:t>
                    </m:r>
                  </m:oMath>
                </a14:m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thi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̀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999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999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99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999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999" i="1">
                            <a:latin typeface="Cambria Math"/>
                          </a:rPr>
                          <m:t>𝑓</m:t>
                        </m:r>
                      </m:e>
                    </m:func>
                    <m:r>
                      <a:rPr lang="en-US" sz="2999" i="1">
                        <a:latin typeface="Cambria Math"/>
                      </a:rPr>
                      <m:t>(</m:t>
                    </m:r>
                    <m:r>
                      <a:rPr lang="en-US" sz="2999" i="1">
                        <a:latin typeface="Cambria Math"/>
                      </a:rPr>
                      <m:t>𝑥</m:t>
                    </m:r>
                    <m:r>
                      <a:rPr lang="en-US" sz="2999" i="1">
                        <a:latin typeface="Cambria Math"/>
                      </a:rPr>
                      <m:t>)&gt;</m:t>
                    </m:r>
                    <m:func>
                      <m:funcPr>
                        <m:ctrlPr>
                          <a:rPr lang="en-US" sz="2999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999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99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999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999" i="1">
                            <a:latin typeface="Cambria Math"/>
                          </a:rPr>
                          <m:t>𝑔</m:t>
                        </m:r>
                      </m:e>
                    </m:func>
                    <m:r>
                      <a:rPr lang="en-US" sz="2999" i="1">
                        <a:latin typeface="Cambria Math"/>
                      </a:rPr>
                      <m:t>(</m:t>
                    </m:r>
                    <m:r>
                      <a:rPr lang="en-US" sz="2999" i="1">
                        <a:latin typeface="Cambria Math"/>
                      </a:rPr>
                      <m:t>𝑥</m:t>
                    </m:r>
                    <m:r>
                      <a:rPr lang="en-US" sz="2999" i="1">
                        <a:latin typeface="Cambria Math"/>
                      </a:rPr>
                      <m:t>)⇔</m:t>
                    </m:r>
                    <m:d>
                      <m:dPr>
                        <m:begChr m:val="{"/>
                        <m:endChr m:val=""/>
                        <m:ctrlPr>
                          <a:rPr lang="en-US" sz="2999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999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999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999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2999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999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999" i="1">
                                <a:latin typeface="Cambria Math"/>
                              </a:rPr>
                              <m:t>)&gt;0</m:t>
                            </m:r>
                          </m:e>
                          <m:e>
                            <m:r>
                              <a:rPr lang="en-US" sz="2999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999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2999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999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999" i="1">
                                <a:latin typeface="Cambria Math"/>
                              </a:rPr>
                              <m:t>)&lt;</m:t>
                            </m:r>
                            <m:r>
                              <a:rPr lang="en-US" sz="2999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sz="2999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999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999" i="1"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999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FCCA476-9401-483F-9C79-E064C7844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5" y="4579667"/>
                <a:ext cx="23282457" cy="5134867"/>
              </a:xfrm>
              <a:prstGeom prst="rect">
                <a:avLst/>
              </a:prstGeom>
              <a:blipFill>
                <a:blip r:embed="rId3"/>
                <a:stretch>
                  <a:fillRect l="-1571" t="-3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C9DF739C-6B2A-4C88-A7E6-E0F385A3578E}"/>
              </a:ext>
            </a:extLst>
          </p:cNvPr>
          <p:cNvSpPr txBox="1"/>
          <p:nvPr/>
        </p:nvSpPr>
        <p:spPr>
          <a:xfrm>
            <a:off x="632924" y="4793340"/>
            <a:ext cx="11460029" cy="553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9" b="1" u="sng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999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9" u="sng" dirty="0">
                <a:latin typeface="Times New Roman" pitchFamily="18" charset="0"/>
                <a:cs typeface="Times New Roman" pitchFamily="18" charset="0"/>
              </a:rPr>
              <a:t>❸</a:t>
            </a:r>
            <a:r>
              <a:rPr lang="en-US" sz="2999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999" b="1" dirty="0">
                <a:latin typeface="Times New Roman" pitchFamily="18" charset="0"/>
                <a:cs typeface="Times New Roman" pitchFamily="18" charset="0"/>
              </a:rPr>
              <a:t>Đặt ẩn phụ</a:t>
            </a:r>
            <a:endParaRPr lang="en-US" sz="2999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C3620C-8838-492A-B2ED-8B18406528CA}"/>
              </a:ext>
            </a:extLst>
          </p:cNvPr>
          <p:cNvSpPr txBox="1"/>
          <p:nvPr/>
        </p:nvSpPr>
        <p:spPr>
          <a:xfrm>
            <a:off x="655782" y="5454677"/>
            <a:ext cx="4562929" cy="553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9" b="1" u="sng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999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9" u="sng" dirty="0">
                <a:latin typeface="Times New Roman" pitchFamily="18" charset="0"/>
                <a:cs typeface="Times New Roman" pitchFamily="18" charset="0"/>
              </a:rPr>
              <a:t>❹</a:t>
            </a:r>
            <a:r>
              <a:rPr lang="en-US" sz="2999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999" b="1" dirty="0">
                <a:latin typeface="Times New Roman" pitchFamily="18" charset="0"/>
                <a:cs typeface="Times New Roman" pitchFamily="18" charset="0"/>
              </a:rPr>
              <a:t>Mũ hóa</a:t>
            </a:r>
            <a:endParaRPr lang="en-US" sz="2999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974DA38-2AB2-42DB-A24D-2594E18EAAC1}"/>
              </a:ext>
            </a:extLst>
          </p:cNvPr>
          <p:cNvSpPr txBox="1"/>
          <p:nvPr/>
        </p:nvSpPr>
        <p:spPr>
          <a:xfrm>
            <a:off x="626098" y="6102890"/>
            <a:ext cx="9637871" cy="553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99" b="1" u="sng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999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9" u="sng" dirty="0">
                <a:latin typeface="Times New Roman" pitchFamily="18" charset="0"/>
                <a:cs typeface="Times New Roman" pitchFamily="18" charset="0"/>
              </a:rPr>
              <a:t>❺</a:t>
            </a:r>
            <a:r>
              <a:rPr lang="en-US" sz="2999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999" b="1" dirty="0">
                <a:latin typeface="Times New Roman" pitchFamily="18" charset="0"/>
                <a:cs typeface="Times New Roman" pitchFamily="18" charset="0"/>
              </a:rPr>
              <a:t>Phương </a:t>
            </a:r>
            <a:r>
              <a:rPr lang="vi-VN" sz="2999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vi-VN" sz="2999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999" b="1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vi-VN" sz="2999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999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2999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999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999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999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vi-VN" sz="2999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999" b="1" dirty="0" err="1"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2999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4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4" grpId="0"/>
      <p:bldP spid="62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59"/>
              <p:cNvSpPr/>
              <p:nvPr/>
            </p:nvSpPr>
            <p:spPr>
              <a:xfrm>
                <a:off x="0" y="1600438"/>
                <a:ext cx="12076921" cy="5257115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98" tIns="8999" rIns="17998" bIns="8999" rtlCol="0" anchor="ctr"/>
              <a:lstStyle/>
              <a:p>
                <a:r>
                  <a:rPr lang="en-US" sz="2999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PHƯƠNG PHÁP 1: CALC THEO CHIỀU CHUẬN</a:t>
                </a:r>
                <a:endParaRPr lang="en-US" sz="2999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999" b="1" u="sng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999" b="1" u="sng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  <a:r>
                  <a:rPr lang="en-US" sz="2999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hết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hạng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vế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trái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sẽ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Vế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trái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99" i="1">
                        <a:solidFill>
                          <a:schemeClr val="tx1"/>
                        </a:solidFill>
                        <a:latin typeface="Cambria Math"/>
                      </a:rPr>
                      <m:t>≥0</m:t>
                    </m:r>
                  </m:oMath>
                </a14:m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Vế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trái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99" i="1">
                        <a:solidFill>
                          <a:schemeClr val="tx1"/>
                        </a:solidFill>
                        <a:latin typeface="Cambria Math"/>
                      </a:rPr>
                      <m:t>≤0</m:t>
                    </m:r>
                  </m:oMath>
                </a14:m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999" b="1" u="sng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999" b="1" u="sng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sz="2999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chức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năng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CALC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máy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Casio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. </a:t>
                </a:r>
              </a:p>
              <a:p>
                <a:r>
                  <a:rPr lang="en-US" sz="2999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CALC THUẬN </a:t>
                </a:r>
                <a:r>
                  <a:rPr lang="en-US" sz="2999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999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nội</a:t>
                </a:r>
                <a:r>
                  <a:rPr lang="en-US" sz="2999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dung :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99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99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999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999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mọi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99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99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999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999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0" name="Rounded 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00400"/>
                <a:ext cx="24156987" cy="10515600"/>
              </a:xfrm>
              <a:prstGeom prst="roundRect">
                <a:avLst>
                  <a:gd name="adj" fmla="val 4110"/>
                </a:avLst>
              </a:prstGeom>
              <a:blipFill>
                <a:blip r:embed="rId3"/>
                <a:stretch>
                  <a:fillRect l="-1184" r="-706"/>
                </a:stretch>
              </a:blipFill>
              <a:ln w="28575">
                <a:solidFill>
                  <a:srgbClr val="0999C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961351"/>
            <a:ext cx="1153578" cy="402285"/>
            <a:chOff x="-288924" y="1905000"/>
            <a:chExt cx="2362200" cy="8046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92176" y="1914205"/>
              <a:ext cx="378277" cy="461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9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3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44" y="172786"/>
            <a:ext cx="11682477" cy="58463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199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A3799BE-E208-4A06-9FC3-9F10E328B91D}"/>
              </a:ext>
            </a:extLst>
          </p:cNvPr>
          <p:cNvSpPr txBox="1"/>
          <p:nvPr/>
        </p:nvSpPr>
        <p:spPr>
          <a:xfrm>
            <a:off x="458869" y="152659"/>
            <a:ext cx="11048636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PH</a:t>
            </a:r>
            <a:r>
              <a:rPr lang="vi-VN" sz="31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1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 MŨ- LOGARIT</a:t>
            </a:r>
            <a:endParaRPr lang="en-US" sz="3199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FB7F5FE-2BAA-45E8-8DF9-ED52CDEBA432}"/>
              </a:ext>
            </a:extLst>
          </p:cNvPr>
          <p:cNvSpPr txBox="1"/>
          <p:nvPr/>
        </p:nvSpPr>
        <p:spPr>
          <a:xfrm>
            <a:off x="1245931" y="884716"/>
            <a:ext cx="7475662" cy="553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09"/>
            <a:r>
              <a:rPr lang="en-US" sz="2999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999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9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999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9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SG" sz="2999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999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casio</a:t>
            </a:r>
            <a:r>
              <a:rPr lang="en-US" sz="2999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999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6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>
              <a:xfrm>
                <a:off x="379999" y="1181393"/>
                <a:ext cx="10902160" cy="274259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98" tIns="8999" rIns="17998" bIns="8999" rtlCol="0" anchor="ctr"/>
              <a:lstStyle/>
              <a:p>
                <a:r>
                  <a:rPr lang="en-US" sz="2999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*</a:t>
                </a:r>
                <a:r>
                  <a:rPr lang="en-US" sz="2999" b="1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Chú</a:t>
                </a:r>
                <a:r>
                  <a:rPr lang="en-US" sz="2999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ý: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99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99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999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999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99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99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999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999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mãn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mà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99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99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999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999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999" i="1">
                        <a:solidFill>
                          <a:schemeClr val="tx1"/>
                        </a:solidFill>
                        <a:latin typeface="Cambria Math"/>
                      </a:rPr>
                      <m:t>⊂</m:t>
                    </m:r>
                    <m:d>
                      <m:dPr>
                        <m:ctrlPr>
                          <a:rPr lang="en-US" sz="2999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99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999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999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99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99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999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999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chính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xác</a:t>
                </a:r>
                <a:endParaRPr lang="en-US" sz="2999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Nếu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99" i="1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  <m:r>
                      <a:rPr lang="en-US" sz="2999" i="1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999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999" i="1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999" i="1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thi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̀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999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999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99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999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999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</m:func>
                    <m:r>
                      <a:rPr lang="en-US" sz="2999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999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999" i="1">
                        <a:solidFill>
                          <a:schemeClr val="tx1"/>
                        </a:solidFill>
                        <a:latin typeface="Cambria Math"/>
                      </a:rPr>
                      <m:t>)&gt;</m:t>
                    </m:r>
                    <m:func>
                      <m:funcPr>
                        <m:ctrlPr>
                          <a:rPr lang="en-US" sz="2999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999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99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999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999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e>
                    </m:func>
                    <m:r>
                      <a:rPr lang="en-US" sz="2999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999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999" i="1">
                        <a:solidFill>
                          <a:schemeClr val="tx1"/>
                        </a:solidFill>
                        <a:latin typeface="Cambria Math"/>
                      </a:rPr>
                      <m:t>)⇔</m:t>
                    </m:r>
                    <m:d>
                      <m:dPr>
                        <m:begChr m:val="{"/>
                        <m:endChr m:val=""/>
                        <m:ctrlPr>
                          <a:rPr lang="en-US" sz="2999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999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999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&amp;</m:t>
                            </m:r>
                            <m:r>
                              <a:rPr lang="en-US" sz="2999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en-US" sz="2999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999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999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)&gt;</m:t>
                            </m:r>
                            <m:r>
                              <a:rPr lang="en-US" sz="2999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2999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&amp;</m:t>
                            </m:r>
                            <m:r>
                              <a:rPr lang="en-US" sz="2999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en-US" sz="2999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999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999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)&lt;</m:t>
                            </m:r>
                            <m:r>
                              <a:rPr lang="en-US" sz="2999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  <m:r>
                              <a:rPr lang="en-US" sz="2999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999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999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999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97" y="2362200"/>
                <a:ext cx="21807160" cy="5485910"/>
              </a:xfrm>
              <a:prstGeom prst="roundRect">
                <a:avLst>
                  <a:gd name="adj" fmla="val 4110"/>
                </a:avLst>
              </a:prstGeom>
              <a:blipFill>
                <a:blip r:embed="rId2"/>
                <a:stretch>
                  <a:fillRect l="-1591"/>
                </a:stretch>
              </a:blipFill>
              <a:ln w="28575">
                <a:solidFill>
                  <a:srgbClr val="0999C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44" y="172786"/>
            <a:ext cx="11682477" cy="58463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199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7E3AC9-ABF2-4058-BA62-6DCB8BD3C98C}"/>
              </a:ext>
            </a:extLst>
          </p:cNvPr>
          <p:cNvSpPr txBox="1"/>
          <p:nvPr/>
        </p:nvSpPr>
        <p:spPr>
          <a:xfrm>
            <a:off x="458869" y="152659"/>
            <a:ext cx="11048636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PH</a:t>
            </a:r>
            <a:r>
              <a:rPr lang="vi-VN" sz="31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1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 MŨ- LOGARIT</a:t>
            </a:r>
            <a:endParaRPr lang="en-US" sz="3199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20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59"/>
              <p:cNvSpPr/>
              <p:nvPr/>
            </p:nvSpPr>
            <p:spPr>
              <a:xfrm>
                <a:off x="0" y="1600438"/>
                <a:ext cx="12076921" cy="5257115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98" tIns="8999" rIns="17998" bIns="8999" rtlCol="0" anchor="ctr"/>
              <a:lstStyle/>
              <a:p>
                <a:r>
                  <a:rPr lang="en-US" sz="2999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PHƯƠNG PHÁP 2 : CALC THEO CHIỀU NGHỊCH</a:t>
                </a:r>
              </a:p>
              <a:p>
                <a:r>
                  <a:rPr lang="en-US" sz="2999" b="1" u="sng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Bước 1</a:t>
                </a:r>
                <a:r>
                  <a:rPr lang="en-US" sz="2999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hết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hạng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vế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trái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sẽ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Vế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trái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99" i="1">
                        <a:solidFill>
                          <a:schemeClr val="tx1"/>
                        </a:solidFill>
                        <a:latin typeface="Cambria Math"/>
                      </a:rPr>
                      <m:t>≥0</m:t>
                    </m:r>
                  </m:oMath>
                </a14:m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Vế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trái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99" i="1">
                        <a:solidFill>
                          <a:schemeClr val="tx1"/>
                        </a:solidFill>
                        <a:latin typeface="Cambria Math"/>
                      </a:rPr>
                      <m:t>≤0</m:t>
                    </m:r>
                  </m:oMath>
                </a14:m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999" b="1" u="sng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999" b="1" u="sng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sz="2999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chức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năng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CALC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máy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Casio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. </a:t>
                </a:r>
              </a:p>
              <a:p>
                <a:r>
                  <a:rPr lang="en-US" sz="2999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CALC  NGHỊCH </a:t>
                </a:r>
                <a:r>
                  <a:rPr lang="en-US" sz="2999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999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nội</a:t>
                </a:r>
                <a:r>
                  <a:rPr lang="en-US" sz="2999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dung :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99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99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999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999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sai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mọi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99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99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999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999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endParaRPr lang="en-US" sz="2999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Rounded 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00400"/>
                <a:ext cx="24156987" cy="10515600"/>
              </a:xfrm>
              <a:prstGeom prst="roundRect">
                <a:avLst>
                  <a:gd name="adj" fmla="val 4110"/>
                </a:avLst>
              </a:prstGeom>
              <a:blipFill>
                <a:blip r:embed="rId3"/>
                <a:stretch>
                  <a:fillRect l="-1184" r="-706"/>
                </a:stretch>
              </a:blipFill>
              <a:ln w="28575">
                <a:solidFill>
                  <a:srgbClr val="0999C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961351"/>
            <a:ext cx="1153578" cy="402285"/>
            <a:chOff x="-288924" y="1905000"/>
            <a:chExt cx="2362200" cy="8046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92176" y="1914205"/>
              <a:ext cx="378277" cy="461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9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3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44" y="172786"/>
            <a:ext cx="11682477" cy="58463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199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A3799BE-E208-4A06-9FC3-9F10E328B91D}"/>
              </a:ext>
            </a:extLst>
          </p:cNvPr>
          <p:cNvSpPr txBox="1"/>
          <p:nvPr/>
        </p:nvSpPr>
        <p:spPr>
          <a:xfrm>
            <a:off x="458869" y="152659"/>
            <a:ext cx="11048636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PH</a:t>
            </a:r>
            <a:r>
              <a:rPr lang="vi-VN" sz="31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1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 MŨ- LOGARIT</a:t>
            </a:r>
            <a:endParaRPr lang="en-US" sz="3199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FB7F5FE-2BAA-45E8-8DF9-ED52CDEBA432}"/>
              </a:ext>
            </a:extLst>
          </p:cNvPr>
          <p:cNvSpPr txBox="1"/>
          <p:nvPr/>
        </p:nvSpPr>
        <p:spPr>
          <a:xfrm>
            <a:off x="1245931" y="884716"/>
            <a:ext cx="7475662" cy="553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09"/>
            <a:r>
              <a:rPr lang="en-US" sz="2999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999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9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999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9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SG" sz="2999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999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casio</a:t>
            </a:r>
            <a:r>
              <a:rPr lang="en-US" sz="2999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999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43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59"/>
              <p:cNvSpPr/>
              <p:nvPr/>
            </p:nvSpPr>
            <p:spPr>
              <a:xfrm>
                <a:off x="0" y="1600438"/>
                <a:ext cx="12076921" cy="5257115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98" tIns="8999" rIns="17998" bIns="8999" rtlCol="0" anchor="ctr"/>
              <a:lstStyle/>
              <a:p>
                <a:r>
                  <a:rPr lang="en-US" sz="2999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PHƯƠNG PHÁP 3: LẬP BẢNG GIÁ TRỊ MODE 7</a:t>
                </a:r>
              </a:p>
              <a:p>
                <a:r>
                  <a:rPr lang="en-US" sz="2999" b="1" u="sng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Bước 1</a:t>
                </a:r>
                <a:r>
                  <a:rPr lang="en-US" sz="2999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hết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hạng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vế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trái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sẽ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Vế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trái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99" i="1">
                        <a:solidFill>
                          <a:schemeClr val="tx1"/>
                        </a:solidFill>
                        <a:latin typeface="Cambria Math"/>
                      </a:rPr>
                      <m:t>≥0</m:t>
                    </m:r>
                  </m:oMath>
                </a14:m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Vế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trái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99" i="1">
                        <a:solidFill>
                          <a:schemeClr val="tx1"/>
                        </a:solidFill>
                        <a:latin typeface="Cambria Math"/>
                      </a:rPr>
                      <m:t>≤0</m:t>
                    </m:r>
                  </m:oMath>
                </a14:m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999" b="1" u="sng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999" b="1" u="sng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sz="2999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chức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năng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lập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MODE 7 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máy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Casio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. </a:t>
                </a:r>
              </a:p>
              <a:p>
                <a:r>
                  <a:rPr lang="en-US" sz="2999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*</a:t>
                </a:r>
                <a:r>
                  <a:rPr lang="en-US" sz="2999" b="1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Chú</a:t>
                </a:r>
                <a:r>
                  <a:rPr lang="en-US" sz="2999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ý: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nhiều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luyện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kinh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lập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Start End Step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999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lý</a:t>
                </a:r>
                <a:endParaRPr lang="en-US" sz="2999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999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999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Rounded 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00400"/>
                <a:ext cx="24156987" cy="10515600"/>
              </a:xfrm>
              <a:prstGeom prst="roundRect">
                <a:avLst>
                  <a:gd name="adj" fmla="val 4110"/>
                </a:avLst>
              </a:prstGeom>
              <a:blipFill>
                <a:blip r:embed="rId3"/>
                <a:stretch>
                  <a:fillRect l="-1184" r="-1184"/>
                </a:stretch>
              </a:blipFill>
              <a:ln w="28575">
                <a:solidFill>
                  <a:srgbClr val="0999C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961351"/>
            <a:ext cx="1153578" cy="402285"/>
            <a:chOff x="-288924" y="1905000"/>
            <a:chExt cx="2362200" cy="8046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92176" y="1914205"/>
              <a:ext cx="378277" cy="461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9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3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44" y="172786"/>
            <a:ext cx="11682477" cy="58463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199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A3799BE-E208-4A06-9FC3-9F10E328B91D}"/>
              </a:ext>
            </a:extLst>
          </p:cNvPr>
          <p:cNvSpPr txBox="1"/>
          <p:nvPr/>
        </p:nvSpPr>
        <p:spPr>
          <a:xfrm>
            <a:off x="458869" y="152659"/>
            <a:ext cx="11048636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PH</a:t>
            </a:r>
            <a:r>
              <a:rPr lang="vi-VN" sz="31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1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 MŨ- LOGARIT</a:t>
            </a:r>
            <a:endParaRPr lang="en-US" sz="3199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FB7F5FE-2BAA-45E8-8DF9-ED52CDEBA432}"/>
              </a:ext>
            </a:extLst>
          </p:cNvPr>
          <p:cNvSpPr txBox="1"/>
          <p:nvPr/>
        </p:nvSpPr>
        <p:spPr>
          <a:xfrm>
            <a:off x="1245931" y="884716"/>
            <a:ext cx="7475662" cy="553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09"/>
            <a:r>
              <a:rPr lang="en-US" sz="2999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999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9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999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9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SG" sz="2999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999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casio</a:t>
            </a:r>
            <a:r>
              <a:rPr lang="en-US" sz="2999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999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40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02619" y="3040744"/>
            <a:ext cx="11834900" cy="2352891"/>
            <a:chOff x="184495" y="3636277"/>
            <a:chExt cx="11834900" cy="235319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212425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2044943" cy="1329373"/>
            <a:chOff x="534987" y="1869705"/>
            <a:chExt cx="23612450" cy="222989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92"/>
              <a:chOff x="534987" y="1647866"/>
              <a:chExt cx="23340848" cy="222989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6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311787" y="2258644"/>
                  <a:ext cx="19835650" cy="14869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Tập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nghiệm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bất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≥</m:t>
                      </m:r>
                      <m:r>
                        <a:rPr lang="en-US" sz="3200" i="1">
                          <a:latin typeface="Cambria Math"/>
                        </a:rPr>
                        <m:t>2</m:t>
                      </m:r>
                    </m:oMath>
                  </a14:m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là: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1787" y="2258644"/>
                  <a:ext cx="19835650" cy="1486940"/>
                </a:xfrm>
                <a:prstGeom prst="rect">
                  <a:avLst/>
                </a:prstGeom>
                <a:blipFill>
                  <a:blip r:embed="rId3"/>
                  <a:stretch>
                    <a:fillRect l="-482" b="-684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22955" y="1669848"/>
            <a:ext cx="11838141" cy="1116360"/>
            <a:chOff x="247181" y="2080087"/>
            <a:chExt cx="11838141" cy="11165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86044" y="1761298"/>
                    <a:ext cx="2280848" cy="5437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>
                              <a:latin typeface="Cambria Math"/>
                            </a:rPr>
                            <m:t>−</m:t>
                          </m:r>
                          <m:r>
                            <a:rPr lang="en-US" b="0">
                              <a:latin typeface="Cambria Math"/>
                            </a:rPr>
                            <m:t>∞</m:t>
                          </m:r>
                          <m:r>
                            <a:rPr lang="en-US" b="0">
                              <a:latin typeface="Cambria Math"/>
                            </a:rPr>
                            <m:t>,−</m:t>
                          </m:r>
                          <m:r>
                            <a:rPr lang="en-US" b="0" i="1">
                              <a:latin typeface="Cambria Math"/>
                            </a:rPr>
                            <m:t>1</m:t>
                          </m:r>
                          <m:r>
                            <a:rPr lang="en-US" b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6044" y="1761298"/>
                    <a:ext cx="2280848" cy="54370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63788" y="1787858"/>
                    <a:ext cx="2280848" cy="5437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beg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1</m:t>
                            </m:r>
                            <m:r>
                              <a:rPr lang="en-US" b="0">
                                <a:latin typeface="Cambria Math"/>
                              </a:rPr>
                              <m:t>,+</m:t>
                            </m:r>
                            <m:r>
                              <a:rPr lang="en-US" b="0">
                                <a:latin typeface="Cambria Math"/>
                              </a:rPr>
                              <m:t>∞</m:t>
                            </m:r>
                          </m:e>
                        </m:d>
                      </m:oMath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3788" y="1787858"/>
                    <a:ext cx="2280848" cy="5437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748231"/>
                    <a:ext cx="2280848" cy="5437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>
                                  <a:latin typeface="Cambria Math"/>
                                </a:rPr>
                                <m:t>∞</m:t>
                              </m:r>
                              <m:r>
                                <a:rPr lang="en-US" b="0">
                                  <a:latin typeface="Cambria Math"/>
                                </a:rPr>
                                <m:t>,−</m:t>
                              </m:r>
                              <m:r>
                                <a:rPr lang="en-US" b="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748231"/>
                    <a:ext cx="2280848" cy="54370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7"/>
                    <a:ext cx="2493487" cy="5437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>
                                  <a:latin typeface="Cambria Math"/>
                                </a:rPr>
                                <m:t>,+</m:t>
                              </m:r>
                              <m:r>
                                <a:rPr lang="en-US" b="0">
                                  <a:latin typeface="Cambria Math"/>
                                </a:rPr>
                                <m:t>∞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7"/>
                    <a:ext cx="2493487" cy="5437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202619" y="1930075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682610" y="3454937"/>
                <a:ext cx="7872179" cy="1479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3" tIns="45717" rIns="91433" bIns="45717">
                <a:spAutoFit/>
              </a:bodyPr>
              <a:lstStyle/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ó: 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≥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3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200" dirty="0"/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 panose="02040503050406030204" pitchFamily="18" charset="0"/>
                      </a:rPr>
                      <m:t>⟺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≤−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200" b="0" dirty="0">
                  <a:latin typeface="Times New Roman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610" y="3454937"/>
                <a:ext cx="7872179" cy="1479181"/>
              </a:xfrm>
              <a:prstGeom prst="rect">
                <a:avLst/>
              </a:prstGeom>
              <a:blipFill>
                <a:blip r:embed="rId8"/>
                <a:stretch>
                  <a:fillRect l="-6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87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83852" y="2997953"/>
            <a:ext cx="11834900" cy="2894421"/>
            <a:chOff x="184495" y="3636277"/>
            <a:chExt cx="11834900" cy="289479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266585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2044943" cy="1388897"/>
            <a:chOff x="534987" y="1869705"/>
            <a:chExt cx="23612450" cy="232973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29737"/>
              <a:chOff x="534987" y="1647866"/>
              <a:chExt cx="23340848" cy="232973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25671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7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311787" y="2155455"/>
                  <a:ext cx="19835650" cy="1554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pt-BR" sz="3200" dirty="0">
                      <a:latin typeface="Times New Roman" pitchFamily="18" charset="0"/>
                      <a:cs typeface="Times New Roman" pitchFamily="18" charset="0"/>
                    </a:rPr>
                    <a:t>Tập nghiệm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𝑆</m:t>
                      </m:r>
                    </m:oMath>
                  </a14:m>
                  <a:r>
                    <a:rPr lang="pt-BR" sz="3200" dirty="0">
                      <a:latin typeface="Times New Roman" pitchFamily="18" charset="0"/>
                      <a:cs typeface="Times New Roman" pitchFamily="18" charset="0"/>
                    </a:rPr>
                    <a:t> của bất phương trình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là: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1787" y="2155455"/>
                  <a:ext cx="19835650" cy="1554162"/>
                </a:xfrm>
                <a:prstGeom prst="rect">
                  <a:avLst/>
                </a:prstGeom>
                <a:blipFill>
                  <a:blip r:embed="rId3"/>
                  <a:stretch>
                    <a:fillRect l="-1506" b="-723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147057" y="1693787"/>
            <a:ext cx="11838141" cy="1133655"/>
            <a:chOff x="247181" y="2062790"/>
            <a:chExt cx="11838141" cy="1133802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6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882292"/>
                    <a:ext cx="2280848" cy="5437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0">
                              <a:latin typeface="Cambria Math"/>
                            </a:rPr>
                            <m:t>(</m:t>
                          </m:r>
                          <m:d>
                            <m:dPr>
                              <m:begChr m:val="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0">
                                  <a:latin typeface="Cambria Math"/>
                                </a:rPr>
                                <m:t>∞</m:t>
                              </m:r>
                              <m:r>
                                <a:rPr lang="en-US" i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i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882292"/>
                    <a:ext cx="2280848" cy="54370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1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59757" y="1568324"/>
                    <a:ext cx="2049411" cy="9859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;+</m:t>
                              </m:r>
                              <m:r>
                                <a:rPr lang="en-US" sz="2800">
                                  <a:latin typeface="Cambria Math"/>
                                </a:rPr>
                                <m:t>∞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oMath>
                      </m:oMathPara>
                    </a14:m>
                    <a:endPara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9757" y="1568324"/>
                    <a:ext cx="2049411" cy="98599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62790"/>
              <a:ext cx="3090381" cy="1133799"/>
              <a:chOff x="5537206" y="1541911"/>
              <a:chExt cx="3079904" cy="1054026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1471" y="1541911"/>
                    <a:ext cx="2280848" cy="9859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>
                                  <a:latin typeface="Cambria Math"/>
                                </a:rPr>
                                <m:t>∞</m:t>
                              </m:r>
                              <m:r>
                                <a:rPr lang="en-US" sz="2800">
                                  <a:latin typeface="Cambria Math"/>
                                </a:rPr>
                                <m:t>;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541911"/>
                    <a:ext cx="2280848" cy="98599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7"/>
                    <a:ext cx="2493487" cy="5437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  <m:r>
                            <a:rPr lang="en-US">
                              <a:latin typeface="Cambria Math"/>
                            </a:rPr>
                            <m:t>;+</m:t>
                          </m:r>
                          <m:r>
                            <a:rPr lang="en-US">
                              <a:latin typeface="Cambria Math"/>
                            </a:rPr>
                            <m:t>∞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7"/>
                    <a:ext cx="2493487" cy="5437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8894817" y="2000229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020634" y="3402890"/>
                <a:ext cx="9734638" cy="225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3" tIns="45717" rIns="91433" bIns="45717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 smtClean="0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634" y="3402890"/>
                <a:ext cx="9734638" cy="2253175"/>
              </a:xfrm>
              <a:prstGeom prst="rect">
                <a:avLst/>
              </a:prstGeom>
              <a:blipFill>
                <a:blip r:embed="rId8"/>
                <a:stretch>
                  <a:fillRect l="-15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8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84495" y="3261955"/>
            <a:ext cx="11834900" cy="2994850"/>
            <a:chOff x="184495" y="3636277"/>
            <a:chExt cx="11834900" cy="299524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276630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2381603" cy="1820197"/>
            <a:chOff x="534987" y="1869705"/>
            <a:chExt cx="24272426" cy="305320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3053200"/>
              <a:chOff x="534987" y="1647866"/>
              <a:chExt cx="23340848" cy="305320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929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812879" y="2106165"/>
                  <a:ext cx="20994534" cy="24960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pt-BR" sz="3200" dirty="0">
                      <a:latin typeface="Times New Roman" pitchFamily="18" charset="0"/>
                      <a:cs typeface="Times New Roman" pitchFamily="18" charset="0"/>
                    </a:rPr>
                    <a:t>Bất phương trình: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&gt;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pt-BR" sz="3200" dirty="0">
                      <a:latin typeface="Times New Roman" pitchFamily="18" charset="0"/>
                      <a:cs typeface="Times New Roman" pitchFamily="18" charset="0"/>
                    </a:rPr>
                    <a:t> có tập nghiệm là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𝑆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𝑎</m:t>
                          </m:r>
                          <m:r>
                            <a:rPr lang="en-US" sz="3200" i="1">
                              <a:latin typeface="Cambria Math"/>
                            </a:rPr>
                            <m:t>;</m:t>
                          </m:r>
                          <m:r>
                            <a:rPr lang="en-US" sz="3200" i="1">
                              <a:latin typeface="Cambria Math"/>
                            </a:rPr>
                            <m:t>𝑏</m:t>
                          </m:r>
                        </m:e>
                      </m:d>
                    </m:oMath>
                  </a14:m>
                  <a:r>
                    <a:rPr lang="pt-BR" sz="3200" dirty="0">
                      <a:latin typeface="Times New Roman" pitchFamily="18" charset="0"/>
                      <a:cs typeface="Times New Roman" pitchFamily="18" charset="0"/>
                    </a:rPr>
                    <a:t>. Khi đó giá trị của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</a:rPr>
                        <m:t>𝒂</m:t>
                      </m:r>
                      <m:r>
                        <a:rPr lang="en-US" sz="3200" i="1">
                          <a:latin typeface="Cambria Math"/>
                        </a:rPr>
                        <m:t> – </m:t>
                      </m:r>
                      <m:r>
                        <a:rPr lang="en-US" sz="3200" b="1" i="1">
                          <a:latin typeface="Cambria Math"/>
                        </a:rPr>
                        <m:t>𝒃</m:t>
                      </m:r>
                    </m:oMath>
                  </a14:m>
                  <a:r>
                    <a:rPr lang="pt-BR" sz="3200" dirty="0">
                      <a:latin typeface="Times New Roman" pitchFamily="18" charset="0"/>
                      <a:cs typeface="Times New Roman" pitchFamily="18" charset="0"/>
                    </a:rPr>
                    <a:t> là:</a:t>
                  </a:r>
                  <a:endParaRPr lang="en-US" sz="3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2879" y="2106165"/>
                  <a:ext cx="20994534" cy="2496023"/>
                </a:xfrm>
                <a:prstGeom prst="rect">
                  <a:avLst/>
                </a:prstGeom>
                <a:blipFill>
                  <a:blip r:embed="rId3"/>
                  <a:stretch>
                    <a:fillRect l="-1423" b="-1183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2" y="2063937"/>
            <a:ext cx="11838141" cy="1116359"/>
            <a:chOff x="247181" y="2080087"/>
            <a:chExt cx="11838141" cy="11165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882292"/>
                    <a:ext cx="2280848" cy="5149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999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999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882292"/>
                    <a:ext cx="2280848" cy="51496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47592" y="1811188"/>
                    <a:ext cx="2280848" cy="5149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999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999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7592" y="1811188"/>
                    <a:ext cx="2280848" cy="51496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748231"/>
                    <a:ext cx="2280848" cy="5149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999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748231"/>
                    <a:ext cx="2280848" cy="51496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7"/>
                    <a:ext cx="2493487" cy="5149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999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7"/>
                    <a:ext cx="2493487" cy="51496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3160428" y="2336267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575464" y="3652032"/>
                <a:ext cx="10709518" cy="2472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3" tIns="45717" rIns="91433" bIns="45717">
                <a:spAutoFit/>
              </a:bodyPr>
              <a:lstStyle/>
              <a:p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3200" b="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3200" b="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464" y="3652032"/>
                <a:ext cx="10709518" cy="2472915"/>
              </a:xfrm>
              <a:prstGeom prst="rect">
                <a:avLst/>
              </a:prstGeom>
              <a:blipFill>
                <a:blip r:embed="rId8"/>
                <a:stretch>
                  <a:fillRect l="-1423" b="-68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1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47057" y="2948623"/>
            <a:ext cx="11834900" cy="2851593"/>
            <a:chOff x="184495" y="3636277"/>
            <a:chExt cx="11834900" cy="285196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262302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2100937" cy="1356130"/>
            <a:chOff x="534987" y="1869705"/>
            <a:chExt cx="23722219" cy="227477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74773"/>
              <a:chOff x="534987" y="1647866"/>
              <a:chExt cx="23340848" cy="227477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201747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421556" y="2327724"/>
                  <a:ext cx="19835650" cy="14869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pt-BR" sz="3200" dirty="0">
                      <a:latin typeface="Times New Roman" pitchFamily="18" charset="0"/>
                      <a:cs typeface="Times New Roman" pitchFamily="18" charset="0"/>
                    </a:rPr>
                    <a:t>Tập nghiệm của bất</a:t>
                  </a:r>
                  <a:r>
                    <a:rPr lang="nl-NL" sz="3200" dirty="0">
                      <a:latin typeface="Times New Roman" pitchFamily="18" charset="0"/>
                      <a:cs typeface="Times New Roman" pitchFamily="18" charset="0"/>
                    </a:rPr>
                    <a:t> phương trình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32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nl-NL" sz="3200" i="1">
                              <a:latin typeface="Cambria Math"/>
                            </a:rPr>
                            <m:t>𝑥</m:t>
                          </m:r>
                          <m:r>
                            <a:rPr lang="nl-NL" sz="3200" i="1">
                              <a:latin typeface="Cambria Math"/>
                            </a:rPr>
                            <m:t>+2</m:t>
                          </m:r>
                        </m:sup>
                      </m:sSup>
                      <m:r>
                        <a:rPr lang="nl-NL" sz="3200" i="1"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3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NL" sz="32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l-NL" sz="3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a14:m>
                  <a:r>
                    <a:rPr lang="nl-NL" sz="3200" dirty="0">
                      <a:latin typeface="Times New Roman" pitchFamily="18" charset="0"/>
                      <a:cs typeface="Times New Roman" pitchFamily="18" charset="0"/>
                    </a:rPr>
                    <a:t> là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      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1556" y="2327724"/>
                  <a:ext cx="19835650" cy="1486940"/>
                </a:xfrm>
                <a:prstGeom prst="rect">
                  <a:avLst/>
                </a:prstGeom>
                <a:blipFill>
                  <a:blip r:embed="rId3"/>
                  <a:stretch>
                    <a:fillRect l="-1506" b="-684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09744" y="1750600"/>
            <a:ext cx="11955212" cy="1116359"/>
            <a:chOff x="247181" y="2080087"/>
            <a:chExt cx="11955212" cy="1116506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46178" y="1699262"/>
                    <a:ext cx="2280848" cy="7710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0">
                                <a:latin typeface="Cambria Math"/>
                              </a:rPr>
                              <m:t>−∞;−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b="1" i="0">
                                    <a:latin typeface="Cambria Math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vi-VN" b="1" i="0"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oMath>
                    </a14:m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6178" y="1699262"/>
                    <a:ext cx="2280848" cy="77108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1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34389" y="1741615"/>
                    <a:ext cx="2280848" cy="5437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0">
                                  <a:latin typeface="Cambria Math"/>
                                </a:rPr>
                                <m:t>0;+∞</m:t>
                              </m:r>
                            </m:e>
                          </m:d>
                          <m:r>
                            <a:rPr lang="vi-VN" i="0">
                              <a:latin typeface="Cambria Math"/>
                            </a:rPr>
                            <m:t>\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4389" y="1741615"/>
                    <a:ext cx="2280848" cy="5437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748231"/>
                    <a:ext cx="2280848" cy="5437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0">
                                  <a:latin typeface="Cambria Math"/>
                                </a:rPr>
                                <m:t>−∞;0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748231"/>
                    <a:ext cx="2280848" cy="54370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90"/>
              <a:ext cx="3207452" cy="1116503"/>
              <a:chOff x="5537206" y="1557992"/>
              <a:chExt cx="3196578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40297" y="1664610"/>
                    <a:ext cx="2493487" cy="7710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b="1">
                                    <a:latin typeface="Cambria Math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vi-VN" b="1"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vi-VN" b="1">
                                <a:latin typeface="Cambria Math"/>
                              </a:rPr>
                              <m:t>;+∞</m:t>
                            </m:r>
                          </m:e>
                        </m:d>
                      </m:oMath>
                    </a14:m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0297" y="1664610"/>
                    <a:ext cx="2493487" cy="77107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208015" y="2010911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638524" y="3278907"/>
                <a:ext cx="6376489" cy="2077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nl-NL" sz="3200" i="1">
                            <a:latin typeface="Cambria Math"/>
                          </a:rPr>
                          <m:t>𝑥</m:t>
                        </m:r>
                        <m:r>
                          <a:rPr lang="nl-NL" sz="3200" i="1">
                            <a:latin typeface="Cambria Math"/>
                          </a:rPr>
                          <m:t>+2</m:t>
                        </m:r>
                      </m:sup>
                    </m:sSup>
                    <m:r>
                      <a:rPr lang="nl-NL" sz="3200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3200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nl-NL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nl-NL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3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200" b="0" dirty="0">
                    <a:ea typeface="Cambria Math" panose="02040503050406030204" pitchFamily="18" charset="0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+2&lt;−2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200" b="0" dirty="0">
                    <a:ea typeface="Cambria Math" panose="02040503050406030204" pitchFamily="18" charset="0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&lt;−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524" y="3278907"/>
                <a:ext cx="6376489" cy="2077813"/>
              </a:xfrm>
              <a:prstGeom prst="rect">
                <a:avLst/>
              </a:prstGeom>
              <a:blipFill>
                <a:blip r:embed="rId8"/>
                <a:stretch>
                  <a:fillRect l="-2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82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84495" y="3261955"/>
            <a:ext cx="11834900" cy="2411330"/>
            <a:chOff x="184495" y="3636277"/>
            <a:chExt cx="11834900" cy="241164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218270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683745"/>
            <a:chOff x="534987" y="1869705"/>
            <a:chExt cx="23340848" cy="282431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824316"/>
              <a:chOff x="534987" y="1647866"/>
              <a:chExt cx="23340848" cy="282431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751290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309835" y="2502912"/>
                  <a:ext cx="19835650" cy="1554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nl-NL" sz="3200" dirty="0">
                      <a:latin typeface="Times New Roman" pitchFamily="18" charset="0"/>
                      <a:cs typeface="Times New Roman" pitchFamily="18" charset="0"/>
                    </a:rPr>
                    <a:t>Tìm tập nghiệm </a:t>
                  </a:r>
                  <a14:m>
                    <m:oMath xmlns:m="http://schemas.openxmlformats.org/officeDocument/2006/math">
                      <m:r>
                        <a:rPr lang="nl-NL" sz="3200" i="1">
                          <a:latin typeface="Cambria Math"/>
                        </a:rPr>
                        <m:t>𝑆</m:t>
                      </m:r>
                    </m:oMath>
                  </a14:m>
                  <a:r>
                    <a:rPr lang="nl-NL" sz="3200" dirty="0">
                      <a:latin typeface="Times New Roman" pitchFamily="18" charset="0"/>
                      <a:cs typeface="Times New Roman" pitchFamily="18" charset="0"/>
                    </a:rPr>
                    <a:t> của bất phương trình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3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NL" sz="32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l-NL" sz="3200" i="1">
                              <a:latin typeface="Cambria Math"/>
                            </a:rPr>
                            <m:t>2</m:t>
                          </m:r>
                          <m:r>
                            <a:rPr lang="nl-NL" sz="3200" i="1">
                              <a:latin typeface="Cambria Math"/>
                            </a:rPr>
                            <m:t>𝑥</m:t>
                          </m:r>
                          <m:r>
                            <a:rPr lang="nl-NL" sz="3200" i="1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nl-NL" sz="3200" i="1"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3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NL" sz="32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l-NL" sz="3200" i="1">
                              <a:latin typeface="Cambria Math"/>
                            </a:rPr>
                            <m:t>3</m:t>
                          </m:r>
                          <m:r>
                            <a:rPr lang="nl-NL" sz="3200" i="1">
                              <a:latin typeface="Cambria Math"/>
                            </a:rPr>
                            <m:t>𝑥</m:t>
                          </m:r>
                          <m:r>
                            <a:rPr lang="nl-NL" sz="3200" i="1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a14:m>
                  <a:r>
                    <a:rPr lang="nl-NL" sz="32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3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9835" y="2502912"/>
                  <a:ext cx="19835650" cy="1554163"/>
                </a:xfrm>
                <a:prstGeom prst="rect">
                  <a:avLst/>
                </a:prstGeom>
                <a:blipFill>
                  <a:blip r:embed="rId3"/>
                  <a:stretch>
                    <a:fillRect l="-1506" r="-181" b="-723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2" y="2063939"/>
            <a:ext cx="11838141" cy="1116360"/>
            <a:chOff x="247181" y="2080087"/>
            <a:chExt cx="11838141" cy="11165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90744" y="1809979"/>
                    <a:ext cx="2280848" cy="5437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0">
                                  <a:latin typeface="Cambria Math"/>
                                </a:rPr>
                                <m:t>−∞;3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0744" y="1809979"/>
                    <a:ext cx="2280848" cy="54370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135560" cy="1116501"/>
              <a:chOff x="5537206" y="1557992"/>
              <a:chExt cx="3124930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381288" y="1748229"/>
                    <a:ext cx="2280848" cy="5331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0">
                                <a:latin typeface="Cambria Math"/>
                              </a:rPr>
                              <m:t>3;+∞</m:t>
                            </m:r>
                          </m:e>
                        </m:d>
                      </m:oMath>
                    </a14:m>
                    <a:r>
                      <a:rPr lang="pt-BR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1288" y="1748229"/>
                    <a:ext cx="2280848" cy="53315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748231"/>
                    <a:ext cx="2280848" cy="5437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>
                                  <a:latin typeface="Cambria Math"/>
                                </a:rPr>
                                <m:t>−∞;−3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748231"/>
                    <a:ext cx="2280848" cy="54370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370588" y="1628798"/>
                    <a:ext cx="1997495" cy="7710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it-IT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it-IT">
                                <a:latin typeface="Cambria Math"/>
                              </a:rPr>
                              <m:t>;3</m:t>
                            </m:r>
                          </m:e>
                        </m:d>
                      </m:oMath>
                    </a14:m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70588" y="1628798"/>
                    <a:ext cx="1997495" cy="77107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220541" y="2336269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636912" y="3994385"/>
                <a:ext cx="10118360" cy="1418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3" tIns="45717" rIns="91433" bIns="45717">
                <a:spAutoFit/>
              </a:bodyPr>
              <a:lstStyle/>
              <a:p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sz="3200" i="1">
                            <a:latin typeface="Cambria Math"/>
                          </a:rPr>
                          <m:t>2</m:t>
                        </m:r>
                        <m:r>
                          <a:rPr lang="nl-NL" sz="3200" i="1">
                            <a:latin typeface="Cambria Math"/>
                          </a:rPr>
                          <m:t>𝑥</m:t>
                        </m:r>
                        <m:r>
                          <a:rPr lang="nl-NL" sz="3200" i="1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nl-NL" sz="3200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sz="3200" i="1">
                            <a:latin typeface="Cambria Math"/>
                          </a:rPr>
                          <m:t>3</m:t>
                        </m:r>
                        <m:r>
                          <a:rPr lang="nl-NL" sz="3200" i="1">
                            <a:latin typeface="Cambria Math"/>
                          </a:rPr>
                          <m:t>𝑥</m:t>
                        </m:r>
                        <m:r>
                          <a:rPr lang="nl-NL" sz="3200" i="1"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nl-NL" sz="3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+1&gt;3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</m:oMath>
                </a14:m>
                <a:endParaRPr lang="en-US" sz="3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200" b="0" dirty="0">
                    <a:ea typeface="Cambria Math" panose="02040503050406030204" pitchFamily="18" charset="0"/>
                  </a:rPr>
                  <a:t>                                              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&lt;3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912" y="3994385"/>
                <a:ext cx="10118360" cy="1418972"/>
              </a:xfrm>
              <a:prstGeom prst="rect">
                <a:avLst/>
              </a:prstGeom>
              <a:blipFill>
                <a:blip r:embed="rId8"/>
                <a:stretch>
                  <a:fillRect l="-15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982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983" y="1077524"/>
            <a:ext cx="12201485" cy="6911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9" tIns="22850" rIns="45699" bIns="22850" rtlCol="0" anchor="ctr"/>
          <a:lstStyle/>
          <a:p>
            <a:pPr algn="ctr"/>
            <a:endParaRPr lang="en-US" sz="900"/>
          </a:p>
        </p:txBody>
      </p:sp>
      <p:sp>
        <p:nvSpPr>
          <p:cNvPr id="16" name="Rounded Rectangle 15"/>
          <p:cNvSpPr/>
          <p:nvPr/>
        </p:nvSpPr>
        <p:spPr>
          <a:xfrm>
            <a:off x="1873361" y="2323311"/>
            <a:ext cx="8717854" cy="4419957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9" tIns="22850" rIns="45699" bIns="22850" rtlCol="0" anchor="ctr"/>
          <a:lstStyle/>
          <a:p>
            <a:pPr algn="ctr"/>
            <a:endParaRPr lang="en-US" sz="900"/>
          </a:p>
        </p:txBody>
      </p:sp>
      <p:sp>
        <p:nvSpPr>
          <p:cNvPr id="21" name="TextBox 20"/>
          <p:cNvSpPr txBox="1"/>
          <p:nvPr/>
        </p:nvSpPr>
        <p:spPr>
          <a:xfrm>
            <a:off x="5288477" y="954165"/>
            <a:ext cx="1698499" cy="41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699" tIns="22850" rIns="45699" bIns="22850" rtlCol="0">
            <a:spAutoFit/>
          </a:bodyPr>
          <a:lstStyle/>
          <a:p>
            <a:pPr algn="ctr"/>
            <a:r>
              <a:rPr lang="en-US" sz="2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4576" y="1494117"/>
            <a:ext cx="11376470" cy="762191"/>
            <a:chOff x="1212796" y="3777889"/>
            <a:chExt cx="22755905" cy="1524580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699" tIns="22850" rIns="45699" bIns="22850" rtlCol="0" anchor="ctr"/>
            <a:lstStyle/>
            <a:p>
              <a:pPr algn="ctr"/>
              <a:endParaRPr lang="en-US" sz="9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12796" y="3777889"/>
              <a:ext cx="22755905" cy="1015754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BẤT PHƯƠNG TRÌNH MŨ VÀ BẤT PHƯƠNG TRÌNH LOGARIT</a:t>
              </a:r>
            </a:p>
          </p:txBody>
        </p:sp>
      </p:grpSp>
      <p:grpSp>
        <p:nvGrpSpPr>
          <p:cNvPr id="3" name="Group 27"/>
          <p:cNvGrpSpPr/>
          <p:nvPr/>
        </p:nvGrpSpPr>
        <p:grpSpPr>
          <a:xfrm>
            <a:off x="2308973" y="3863351"/>
            <a:ext cx="532508" cy="282161"/>
            <a:chOff x="7483860" y="7543801"/>
            <a:chExt cx="1065155" cy="564396"/>
          </a:xfrm>
        </p:grpSpPr>
        <p:sp>
          <p:nvSpPr>
            <p:cNvPr id="46" name="Isosceles Triangle 44"/>
            <p:cNvSpPr/>
            <p:nvPr/>
          </p:nvSpPr>
          <p:spPr>
            <a:xfrm rot="16200000">
              <a:off x="7494127" y="7533534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910296" y="7646472"/>
              <a:ext cx="638719" cy="461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</p:grpSp>
      <p:grpSp>
        <p:nvGrpSpPr>
          <p:cNvPr id="6" name="Group 26"/>
          <p:cNvGrpSpPr/>
          <p:nvPr/>
        </p:nvGrpSpPr>
        <p:grpSpPr>
          <a:xfrm>
            <a:off x="1222468" y="2354619"/>
            <a:ext cx="7416220" cy="499763"/>
            <a:chOff x="7459670" y="7543799"/>
            <a:chExt cx="14834371" cy="999657"/>
          </a:xfrm>
        </p:grpSpPr>
        <p:sp>
          <p:nvSpPr>
            <p:cNvPr id="28" name="TextBox 27"/>
            <p:cNvSpPr txBox="1"/>
            <p:nvPr/>
          </p:nvSpPr>
          <p:spPr>
            <a:xfrm>
              <a:off x="8976485" y="7620005"/>
              <a:ext cx="13317556" cy="923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A. LÝ THUYẾT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056570" cy="557977"/>
              <a:chOff x="7459669" y="7543800"/>
              <a:chExt cx="1056570" cy="557977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810183" y="7640053"/>
                <a:ext cx="706056" cy="461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III</a:t>
                </a: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2182492" y="3514751"/>
            <a:ext cx="5126163" cy="461665"/>
            <a:chOff x="644526" y="2766774"/>
            <a:chExt cx="10253661" cy="923450"/>
          </a:xfrm>
        </p:grpSpPr>
        <p:sp>
          <p:nvSpPr>
            <p:cNvPr id="41" name="TextBox 40"/>
            <p:cNvSpPr txBox="1"/>
            <p:nvPr/>
          </p:nvSpPr>
          <p:spPr>
            <a:xfrm>
              <a:off x="1906586" y="2766774"/>
              <a:ext cx="8991601" cy="923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biết</a:t>
              </a:r>
              <a:endParaRPr lang="en-US" sz="2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99809" y="2795826"/>
              <a:ext cx="728501" cy="861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182492" y="4875915"/>
            <a:ext cx="5126163" cy="461665"/>
            <a:chOff x="644526" y="2766774"/>
            <a:chExt cx="10253661" cy="923450"/>
          </a:xfrm>
        </p:grpSpPr>
        <p:sp>
          <p:nvSpPr>
            <p:cNvPr id="53" name="TextBox 52"/>
            <p:cNvSpPr txBox="1"/>
            <p:nvPr/>
          </p:nvSpPr>
          <p:spPr>
            <a:xfrm>
              <a:off x="1906586" y="2766774"/>
              <a:ext cx="8991601" cy="923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thấp</a:t>
              </a:r>
              <a:endParaRPr lang="en-US" sz="2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99809" y="2795826"/>
              <a:ext cx="728501" cy="861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167207" y="4190386"/>
            <a:ext cx="683423" cy="430887"/>
            <a:chOff x="644526" y="2795826"/>
            <a:chExt cx="1269206" cy="861887"/>
          </a:xfrm>
        </p:grpSpPr>
        <p:sp>
          <p:nvSpPr>
            <p:cNvPr id="58" name="Rounded Rectangle 5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25872" y="2795826"/>
              <a:ext cx="676373" cy="861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975784" y="2869799"/>
            <a:ext cx="665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B. VÍ DỤ MINH HỌA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50630" y="4174717"/>
            <a:ext cx="449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Thông</a:t>
            </a:r>
            <a:r>
              <a:rPr lang="en-US" sz="2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i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hiểu</a:t>
            </a:r>
            <a:endParaRPr lang="en-US" sz="2400" b="1" i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182492" y="5549319"/>
            <a:ext cx="5110611" cy="475688"/>
            <a:chOff x="644526" y="2795826"/>
            <a:chExt cx="10222553" cy="951499"/>
          </a:xfrm>
        </p:grpSpPr>
        <p:sp>
          <p:nvSpPr>
            <p:cNvPr id="51" name="TextBox 50"/>
            <p:cNvSpPr txBox="1"/>
            <p:nvPr/>
          </p:nvSpPr>
          <p:spPr>
            <a:xfrm>
              <a:off x="1875478" y="2823875"/>
              <a:ext cx="8991601" cy="923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Vận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cao</a:t>
              </a:r>
              <a:endParaRPr lang="en-US" sz="2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99809" y="2795826"/>
              <a:ext cx="728501" cy="861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2012125" y="6153305"/>
            <a:ext cx="665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C. BÀI TẬP TỰ LUYỆN </a:t>
            </a:r>
          </a:p>
        </p:txBody>
      </p:sp>
    </p:spTree>
    <p:extLst>
      <p:ext uri="{BB962C8B-B14F-4D97-AF65-F5344CB8AC3E}">
        <p14:creationId xmlns:p14="http://schemas.microsoft.com/office/powerpoint/2010/main" val="323895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5" grpId="0"/>
      <p:bldP spid="47" grpId="0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47057" y="2995518"/>
            <a:ext cx="11834900" cy="3842575"/>
            <a:chOff x="184495" y="3636277"/>
            <a:chExt cx="11834900" cy="355830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28189" cy="1703793"/>
            <a:chOff x="534987" y="1869705"/>
            <a:chExt cx="23383570" cy="285794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857944"/>
              <a:chOff x="534987" y="1647866"/>
              <a:chExt cx="23340848" cy="285794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78491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6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082907" y="2058746"/>
                  <a:ext cx="19835650" cy="26300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vi-VN" sz="3200" dirty="0">
                      <a:latin typeface="Times New Roman" pitchFamily="18" charset="0"/>
                      <a:cs typeface="Times New Roman" pitchFamily="18" charset="0"/>
                    </a:rPr>
                    <a:t>Tập hợp nào sau đây là tập nghiệm của bất phương trình</a:t>
                  </a:r>
                  <a:endParaRPr lang="en-US" sz="32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    </a:t>
                  </a:r>
                  <a:r>
                    <a:rPr lang="vi-VN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sup>
                      </m:sSup>
                      <m:r>
                        <a:rPr lang="en-US" sz="3200" i="1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a14:m>
                  <a:r>
                    <a:rPr lang="vi-VN" sz="3200" dirty="0">
                      <a:latin typeface="Times New Roman" pitchFamily="18" charset="0"/>
                      <a:cs typeface="Times New Roman" pitchFamily="18" charset="0"/>
                    </a:rPr>
                    <a:t> ?</a:t>
                  </a:r>
                  <a:endParaRPr lang="en-US" sz="3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2907" y="2058746"/>
                  <a:ext cx="19835650" cy="2630037"/>
                </a:xfrm>
                <a:prstGeom prst="rect">
                  <a:avLst/>
                </a:prstGeom>
                <a:blipFill>
                  <a:blip r:embed="rId3"/>
                  <a:stretch>
                    <a:fillRect l="-1506" t="-5447" b="-272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-21885" y="1879162"/>
            <a:ext cx="11914882" cy="1133832"/>
            <a:chOff x="247180" y="2064742"/>
            <a:chExt cx="11416815" cy="1133979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0" y="2080089"/>
              <a:ext cx="4153422" cy="1116501"/>
              <a:chOff x="5537206" y="1557992"/>
              <a:chExt cx="4139342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49" y="1557992"/>
                <a:ext cx="3576667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39640" y="1674535"/>
                    <a:ext cx="3636908" cy="83844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0">
                                  <a:latin typeface="Cambria Math"/>
                                </a:rPr>
                                <m:t>(−</m:t>
                              </m:r>
                              <m:r>
                                <a:rPr lang="en-US" sz="2800" i="0">
                                  <a:latin typeface="Cambria Math"/>
                                </a:rPr>
                                <m:t>∞</m:t>
                              </m:r>
                              <m:r>
                                <a:rPr lang="en-US" sz="2800" i="0">
                                  <a:latin typeface="Cambria Math"/>
                                </a:rPr>
                                <m:t>;−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0"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800" i="0">
                                  <a:latin typeface="Cambria Math"/>
                                </a:rPr>
                                <m:t>;+</m:t>
                              </m:r>
                              <m:r>
                                <a:rPr lang="en-US" sz="2800" i="0">
                                  <a:latin typeface="Cambria Math"/>
                                </a:rPr>
                                <m:t>∞</m:t>
                              </m:r>
                            </m:e>
                          </m:d>
                        </m:oMath>
                      </m:oMathPara>
                    </a14:m>
                    <a:endPara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9640" y="1674535"/>
                    <a:ext cx="3636908" cy="83844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4047246" y="2081561"/>
              <a:ext cx="2735898" cy="1116501"/>
              <a:chOff x="6418354" y="1559359"/>
              <a:chExt cx="2726623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6690487" y="1559359"/>
                <a:ext cx="245449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418354" y="181793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7021036" y="1674156"/>
                    <a:ext cx="1996667" cy="7710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en-US" i="0" dirty="0">
                        <a:latin typeface="Times New Roman" pitchFamily="18" charset="0"/>
                        <a:cs typeface="Times New Roman" pitchFamily="18" charset="0"/>
                      </a:rPr>
                      <a:t>(</a:t>
                    </a:r>
                    <a14:m>
                      <m:oMath xmlns:m="http://schemas.openxmlformats.org/officeDocument/2006/math">
                        <m:d>
                          <m:dPr>
                            <m:beg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0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i="0">
                                <a:latin typeface="Cambria Math"/>
                              </a:rPr>
                              <m:t>;+</m:t>
                            </m:r>
                            <m:r>
                              <a:rPr lang="en-US" i="0">
                                <a:latin typeface="Cambria Math"/>
                              </a:rPr>
                              <m:t>∞</m:t>
                            </m:r>
                          </m:e>
                        </m:d>
                      </m:oMath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21036" y="1674156"/>
                    <a:ext cx="1996667" cy="77107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7289" b="-80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698635" y="2082221"/>
              <a:ext cx="2555532" cy="1116500"/>
              <a:chOff x="6154722" y="1559977"/>
              <a:chExt cx="2546868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6445268" y="1559977"/>
                <a:ext cx="2256321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154722" y="1813179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698989" y="1668788"/>
                    <a:ext cx="2002601" cy="8384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i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d>
                            <m:dPr>
                              <m:begChr m:val=""/>
                              <m:endChr m:val="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0">
                                  <a:latin typeface="Cambria Math"/>
                                </a:rPr>
                                <m:t>∞</m:t>
                              </m:r>
                              <m:r>
                                <a:rPr lang="en-US" sz="2800" i="0">
                                  <a:latin typeface="Cambria Math"/>
                                </a:rPr>
                                <m:t>;−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oMath>
                      </m:oMathPara>
                    </a14:m>
                    <a:endParaRPr lang="en-US" sz="2800" i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8989" y="1668788"/>
                    <a:ext cx="2002601" cy="83844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9163620" y="2064742"/>
              <a:ext cx="2500375" cy="1116502"/>
              <a:chOff x="5705312" y="1543725"/>
              <a:chExt cx="2491898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995857" y="1543725"/>
                <a:ext cx="2201353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705312" y="179692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330498" y="1652534"/>
                    <a:ext cx="1731001" cy="7710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b="1" i="0">
                            <a:latin typeface="Cambria Math"/>
                          </a:rPr>
                          <m:t>(</m:t>
                        </m:r>
                        <m:d>
                          <m:dPr>
                            <m:beg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>
                                <a:latin typeface="Cambria Math"/>
                              </a:rPr>
                              <m:t>;</m:t>
                            </m:r>
                            <m:r>
                              <a:rPr lang="en-US">
                                <a:latin typeface="Cambria Math"/>
                              </a:rPr>
                              <m:t>0</m:t>
                            </m:r>
                          </m:e>
                        </m:d>
                      </m:oMath>
                    </a14:m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30498" y="1652534"/>
                    <a:ext cx="1731001" cy="77107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-31128" y="2169310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634126" y="3210029"/>
                <a:ext cx="8942669" cy="3543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3" tIns="45717" rIns="91433" bIns="45717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Điều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kiện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sup>
                    </m:sSup>
                    <m:r>
                      <a:rPr lang="en-US" sz="3200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vi-VN" sz="3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sup>
                    </m:sSup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200" b="0" dirty="0">
                    <a:ea typeface="Cambria Math" panose="02040503050406030204" pitchFamily="18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≤−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126" y="3210029"/>
                <a:ext cx="8942669" cy="3543143"/>
              </a:xfrm>
              <a:prstGeom prst="rect">
                <a:avLst/>
              </a:prstGeom>
              <a:blipFill>
                <a:blip r:embed="rId8"/>
                <a:stretch>
                  <a:fillRect l="-1704" t="-24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91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84495" y="3261955"/>
            <a:ext cx="11834900" cy="3143512"/>
            <a:chOff x="184495" y="3636277"/>
            <a:chExt cx="11834900" cy="314392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291498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532642"/>
            <a:chOff x="534987" y="1869705"/>
            <a:chExt cx="23340848" cy="257085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570855"/>
              <a:chOff x="534987" y="1647866"/>
              <a:chExt cx="23340848" cy="2570855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49782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7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5282551" y="2305401"/>
                  <a:ext cx="14899623" cy="167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vi-VN" sz="3200" dirty="0">
                      <a:latin typeface="Times New Roman" pitchFamily="18" charset="0"/>
                      <a:cs typeface="Times New Roman" pitchFamily="18" charset="0"/>
                    </a:rPr>
                    <a:t>Giải</a:t>
                  </a:r>
                  <a:r>
                    <a:rPr lang="en-AU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AU" sz="3200" dirty="0" err="1">
                      <a:latin typeface="Times New Roman" pitchFamily="18" charset="0"/>
                      <a:cs typeface="Times New Roman" pitchFamily="18" charset="0"/>
                    </a:rPr>
                    <a:t>bất</a:t>
                  </a:r>
                  <a:r>
                    <a:rPr lang="en-AU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AU" sz="3200" dirty="0" err="1"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AU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AU" sz="3200" dirty="0" err="1"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n-AU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r>
                            <a:rPr lang="en-US" sz="3200" i="1">
                              <a:latin typeface="Cambria Math"/>
                            </a:rPr>
                            <m:t>25</m:t>
                          </m:r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latin typeface="Cambria Math"/>
                            </a:rPr>
                            <m:t>+</m:t>
                          </m:r>
                          <m:r>
                            <a:rPr lang="en-US" sz="3200" i="1">
                              <a:latin typeface="Cambria Math"/>
                            </a:rPr>
                            <m:t>134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&gt;</m:t>
                      </m:r>
                      <m:r>
                        <a:rPr lang="en-US" sz="3200" i="1">
                          <a:latin typeface="Cambria Math"/>
                        </a:rPr>
                        <m:t>25</m:t>
                      </m:r>
                    </m:oMath>
                  </a14:m>
                  <a:endParaRPr lang="en-US" sz="3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2551" y="2305401"/>
                  <a:ext cx="14899623" cy="1670000"/>
                </a:xfrm>
                <a:prstGeom prst="rect">
                  <a:avLst/>
                </a:prstGeom>
                <a:blipFill>
                  <a:blip r:embed="rId3"/>
                  <a:stretch>
                    <a:fillRect l="-2005" b="-674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2" y="2063937"/>
            <a:ext cx="11838142" cy="1326383"/>
            <a:chOff x="247181" y="2080087"/>
            <a:chExt cx="11838142" cy="132655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549006" y="1698155"/>
                    <a:ext cx="1736583" cy="7352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AU" i="1">
                            <a:latin typeface="Cambria Math"/>
                          </a:rPr>
                          <m:t>𝑥</m:t>
                        </m:r>
                        <m:r>
                          <a:rPr lang="en-AU" i="0">
                            <a:latin typeface="Cambria Math"/>
                          </a:rPr>
                          <m:t>&gt;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i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AU" i="0">
                                <a:latin typeface="Cambria Math"/>
                              </a:rPr>
                              <m:t>25</m:t>
                            </m:r>
                          </m:den>
                        </m:f>
                      </m:oMath>
                    </a14:m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9006" y="1698155"/>
                    <a:ext cx="1736583" cy="73525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326552"/>
              <a:chOff x="5537206" y="1557992"/>
              <a:chExt cx="3079904" cy="1233217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484347" y="1626840"/>
                    <a:ext cx="1801244" cy="11643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AU" i="1" smtClean="0">
                            <a:latin typeface="Cambria Math"/>
                          </a:rPr>
                          <m:t>𝑥</m:t>
                        </m:r>
                        <m:r>
                          <a:rPr lang="en-AU" i="0" smtClean="0">
                            <a:latin typeface="Cambria Math"/>
                          </a:rPr>
                          <m:t>&lt;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i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AU" i="0">
                                <a:latin typeface="Cambria Math"/>
                              </a:rPr>
                              <m:t>25</m:t>
                            </m:r>
                          </m:den>
                        </m:f>
                      </m:oMath>
                    </a14:m>
                    <a:r>
                      <a:rPr lang="pt-BR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4347" y="1626840"/>
                    <a:ext cx="1801244" cy="116436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748231"/>
                    <a:ext cx="2280848" cy="5437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mtClean="0">
                            <a:latin typeface="Cambria Math"/>
                          </a:rPr>
                          <m:t>8</m:t>
                        </m:r>
                        <m:r>
                          <a:rPr lang="en-US" smtClean="0">
                            <a:latin typeface="Cambria Math"/>
                          </a:rPr>
                          <m:t>&lt;</m:t>
                        </m:r>
                        <m:r>
                          <a:rPr lang="en-US" smtClean="0">
                            <a:latin typeface="Cambria Math"/>
                          </a:rPr>
                          <m:t>𝑥</m:t>
                        </m:r>
                        <m:r>
                          <a:rPr lang="en-US" smtClean="0">
                            <a:latin typeface="Cambria Math"/>
                          </a:rPr>
                          <m:t>&lt;</m:t>
                        </m:r>
                        <m:r>
                          <a:rPr lang="en-US" smtClean="0">
                            <a:latin typeface="Cambria Math"/>
                          </a:rPr>
                          <m:t>17</m:t>
                        </m:r>
                      </m:oMath>
                    </a14:m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748231"/>
                    <a:ext cx="2280848" cy="54370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2" cy="1116502"/>
              <a:chOff x="5537206" y="1557992"/>
              <a:chExt cx="3079905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961385" y="1761297"/>
                    <a:ext cx="2655726" cy="5437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&lt;</m:t>
                          </m:r>
                          <m:r>
                            <a:rPr lang="en-US">
                              <a:latin typeface="Cambria Math"/>
                            </a:rPr>
                            <m:t>8</m:t>
                          </m:r>
                          <m:r>
                            <a:rPr lang="en-US">
                              <a:latin typeface="Cambria Math"/>
                            </a:rPr>
                            <m:t>,</m:t>
                          </m:r>
                          <m:r>
                            <a:rPr lang="en-US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&gt;</m:t>
                          </m:r>
                          <m:r>
                            <a:rPr lang="en-US">
                              <a:latin typeface="Cambria Math"/>
                            </a:rPr>
                            <m:t>17</m:t>
                          </m:r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1385" y="1761297"/>
                    <a:ext cx="2655726" cy="54370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6054926" y="2353085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326104" y="3691078"/>
                <a:ext cx="10157684" cy="2472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3" tIns="45717" rIns="91433" bIns="45717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25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134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25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25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134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                       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25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134</m:t>
                    </m:r>
                    <m:r>
                      <a:rPr lang="en-US" sz="3200" i="1">
                        <a:latin typeface="Cambria Math"/>
                      </a:rPr>
                      <m:t>&lt;−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r>
                  <a:rPr lang="en-US" sz="3200" b="0" dirty="0">
                    <a:ea typeface="Cambria Math" panose="02040503050406030204" pitchFamily="18" charset="0"/>
                  </a:rPr>
                  <a:t>                       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25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136</m:t>
                    </m:r>
                    <m:r>
                      <a:rPr lang="en-US" sz="3200" i="1">
                        <a:latin typeface="Cambria Math"/>
                      </a:rPr>
                      <m:t>&lt;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r>
                  <a:rPr lang="en-US" sz="3200" b="0" dirty="0">
                    <a:ea typeface="Cambria Math" panose="02040503050406030204" pitchFamily="18" charset="0"/>
                  </a:rPr>
                  <a:t>                       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17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104" y="3691078"/>
                <a:ext cx="10157684" cy="2472915"/>
              </a:xfrm>
              <a:prstGeom prst="rect">
                <a:avLst/>
              </a:prstGeom>
              <a:blipFill>
                <a:blip r:embed="rId8"/>
                <a:stretch>
                  <a:fillRect l="-1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33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84495" y="3261955"/>
            <a:ext cx="11834900" cy="3501386"/>
            <a:chOff x="184495" y="3636277"/>
            <a:chExt cx="11834900" cy="350184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2729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820197"/>
            <a:chOff x="534987" y="1869705"/>
            <a:chExt cx="23340848" cy="305320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3053200"/>
              <a:chOff x="534987" y="1647866"/>
              <a:chExt cx="23340848" cy="305320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8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840324" y="2547071"/>
                  <a:ext cx="20812704" cy="167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Tìm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0" i="1"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en-AU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AU" sz="3200" dirty="0" err="1">
                      <a:latin typeface="Times New Roman" pitchFamily="18" charset="0"/>
                      <a:cs typeface="Times New Roman" pitchFamily="18" charset="0"/>
                    </a:rPr>
                    <a:t>nhỏ</a:t>
                  </a:r>
                  <a:r>
                    <a:rPr lang="en-AU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AU" sz="3200" dirty="0" err="1">
                      <a:latin typeface="Times New Roman" pitchFamily="18" charset="0"/>
                      <a:cs typeface="Times New Roman" pitchFamily="18" charset="0"/>
                    </a:rPr>
                    <a:t>nhất</a:t>
                  </a:r>
                  <a:r>
                    <a:rPr lang="en-AU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AU" sz="3200" dirty="0" err="1">
                      <a:latin typeface="Times New Roman" pitchFamily="18" charset="0"/>
                      <a:cs typeface="Times New Roman" pitchFamily="18" charset="0"/>
                    </a:rPr>
                    <a:t>thỏa</a:t>
                  </a:r>
                  <a:r>
                    <a:rPr lang="en-AU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AU" sz="3200" dirty="0" err="1">
                      <a:latin typeface="Times New Roman" pitchFamily="18" charset="0"/>
                      <a:cs typeface="Times New Roman" pitchFamily="18" charset="0"/>
                    </a:rPr>
                    <a:t>mãn</a:t>
                  </a:r>
                  <a:r>
                    <a:rPr lang="en-AU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AU" sz="3200" dirty="0" err="1">
                      <a:latin typeface="Times New Roman" pitchFamily="18" charset="0"/>
                      <a:cs typeface="Times New Roman" pitchFamily="18" charset="0"/>
                    </a:rPr>
                    <a:t>bất</a:t>
                  </a:r>
                  <a:r>
                    <a:rPr lang="en-AU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AU" sz="3200" dirty="0" err="1"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AU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AU" sz="3200" dirty="0" err="1"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n-AU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>
                              <a:latin typeface="Cambria Math"/>
                            </a:rPr>
                            <m:t>−2</m:t>
                          </m:r>
                          <m:r>
                            <a:rPr lang="en-US" sz="3200" b="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3200" b="0" i="1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>
                              <a:latin typeface="Cambria Math"/>
                            </a:rPr>
                            <m:t>125</m:t>
                          </m:r>
                        </m:den>
                      </m:f>
                    </m:oMath>
                  </a14:m>
                  <a:endParaRPr lang="en-US" sz="3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0324" y="2547071"/>
                  <a:ext cx="20812704" cy="1670000"/>
                </a:xfrm>
                <a:prstGeom prst="rect">
                  <a:avLst/>
                </a:prstGeom>
                <a:blipFill>
                  <a:blip r:embed="rId3"/>
                  <a:stretch>
                    <a:fillRect l="-1435" b="-674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2" y="2063939"/>
            <a:ext cx="11838141" cy="1116360"/>
            <a:chOff x="247181" y="2080087"/>
            <a:chExt cx="11838141" cy="11165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882292"/>
                    <a:ext cx="2280848" cy="5149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999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999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=−3</m:t>
                          </m:r>
                        </m:oMath>
                      </m:oMathPara>
                    </a14:m>
                    <a:endParaRPr lang="en-US" sz="2999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882292"/>
                    <a:ext cx="2280848" cy="51496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748231"/>
                    <a:ext cx="2280848" cy="5149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999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999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=2</m:t>
                          </m:r>
                        </m:oMath>
                      </m:oMathPara>
                    </a14:m>
                    <a:endParaRPr lang="en-US" sz="2999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748231"/>
                    <a:ext cx="2280848" cy="51496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7"/>
                    <a:ext cx="2493487" cy="5149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999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999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=−1</m:t>
                          </m:r>
                        </m:oMath>
                      </m:oMathPara>
                    </a14:m>
                    <a:endParaRPr lang="en-US" sz="2999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7"/>
                    <a:ext cx="2493487" cy="51496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8994942" y="2336267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80437" y="2320454"/>
                <a:ext cx="2288607" cy="553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99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999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sz="2999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37" y="2320454"/>
                <a:ext cx="2288607" cy="5538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752965" y="3578335"/>
                <a:ext cx="9475330" cy="2965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3" tIns="45717" rIns="91433" bIns="45717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>
                            <a:latin typeface="Cambria Math"/>
                          </a:rPr>
                          <m:t>−2</m:t>
                        </m:r>
                        <m:r>
                          <a:rPr lang="en-US" sz="3200" b="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b="0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>
                            <a:latin typeface="Cambria Math"/>
                          </a:rPr>
                          <m:t>125</m:t>
                        </m:r>
                      </m:den>
                    </m:f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−2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</m:t>
                    </m:r>
                  </m:oMath>
                </a14:m>
                <a:endParaRPr lang="en-US" sz="3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200" b="0" dirty="0">
                    <a:ea typeface="Cambria Math" panose="02040503050406030204" pitchFamily="18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−3≤0</m:t>
                    </m:r>
                  </m:oMath>
                </a14:m>
                <a:endParaRPr lang="en-US" sz="3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200" b="0" dirty="0">
                    <a:ea typeface="Cambria Math" panose="02040503050406030204" pitchFamily="18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⟺−1≤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= - 1.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965" y="3578335"/>
                <a:ext cx="9475330" cy="2965358"/>
              </a:xfrm>
              <a:prstGeom prst="rect">
                <a:avLst/>
              </a:prstGeom>
              <a:blipFill>
                <a:blip r:embed="rId8"/>
                <a:stretch>
                  <a:fillRect l="-1673" b="-57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94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15312" y="2924672"/>
            <a:ext cx="11834900" cy="2585235"/>
            <a:chOff x="184495" y="3636277"/>
            <a:chExt cx="11834900" cy="258557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235663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29376"/>
            <a:chOff x="534987" y="1869705"/>
            <a:chExt cx="23340848" cy="222989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95"/>
              <a:chOff x="534987" y="1647866"/>
              <a:chExt cx="23340848" cy="2229895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3"/>
                <a:ext cx="23120186" cy="215686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5"/>
                  <a:ext cx="2278919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9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369928" y="2485091"/>
                  <a:ext cx="18379454" cy="9808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Tìm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tập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nghiệm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bất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sz="3200" i="1">
                          <a:latin typeface="Cambria Math"/>
                        </a:rPr>
                        <m:t>&gt;</m:t>
                      </m:r>
                      <m:r>
                        <a:rPr lang="en-US" sz="3200" i="1">
                          <a:latin typeface="Cambria Math"/>
                        </a:rPr>
                        <m:t>2</m:t>
                      </m:r>
                    </m:oMath>
                  </a14:m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9928" y="2485091"/>
                  <a:ext cx="18379454" cy="980891"/>
                </a:xfrm>
                <a:prstGeom prst="rect">
                  <a:avLst/>
                </a:prstGeom>
                <a:blipFill>
                  <a:blip r:embed="rId3"/>
                  <a:stretch>
                    <a:fillRect l="-1625" t="-14737" b="-3368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15312" y="1740302"/>
            <a:ext cx="11838141" cy="1116360"/>
            <a:chOff x="247181" y="2080087"/>
            <a:chExt cx="11838141" cy="11165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47938" y="1784073"/>
                    <a:ext cx="2280848" cy="5437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0">
                                  <a:latin typeface="Cambria Math"/>
                                </a:rPr>
                                <m:t>∞</m:t>
                              </m:r>
                              <m:r>
                                <a:rPr lang="en-US" i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i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7938" y="1784073"/>
                    <a:ext cx="2280848" cy="54370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85615" y="1809973"/>
                    <a:ext cx="2280848" cy="5331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0">
                                <a:latin typeface="Cambria Math"/>
                              </a:rPr>
                              <m:t>2</m:t>
                            </m:r>
                            <m:r>
                              <a:rPr lang="en-US" i="0">
                                <a:latin typeface="Cambria Math"/>
                              </a:rPr>
                              <m:t>;+</m:t>
                            </m:r>
                            <m:r>
                              <a:rPr lang="en-US" i="0">
                                <a:latin typeface="Cambria Math"/>
                              </a:rPr>
                              <m:t>∞</m:t>
                            </m:r>
                          </m:e>
                        </m:d>
                      </m:oMath>
                    </a14:m>
                    <a:r>
                      <a:rPr lang="pt-BR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85615" y="1809973"/>
                    <a:ext cx="2280848" cy="53315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279972" y="1648742"/>
                    <a:ext cx="2280848" cy="7710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>
                                <a:latin typeface="Cambria Math"/>
                              </a:rPr>
                              <m:t>;+</m:t>
                            </m:r>
                            <m:r>
                              <a:rPr lang="en-US">
                                <a:latin typeface="Cambria Math"/>
                              </a:rPr>
                              <m:t>∞</m:t>
                            </m:r>
                          </m:e>
                        </m:d>
                      </m:oMath>
                    </a14:m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9972" y="1648742"/>
                    <a:ext cx="2280848" cy="77107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409155" y="1662012"/>
                    <a:ext cx="2005320" cy="7710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r>
                              <a:rPr lang="en-US">
                                <a:latin typeface="Cambria Math"/>
                              </a:rPr>
                              <m:t>∞</m:t>
                            </m:r>
                            <m:r>
                              <a:rPr lang="en-US">
                                <a:latin typeface="Cambria Math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oMath>
                    </a14:m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9155" y="1662012"/>
                    <a:ext cx="2005320" cy="77107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3122949" y="2029007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950856" y="3490106"/>
                <a:ext cx="9375540" cy="1683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3" tIns="45717" rIns="91433" bIns="45717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5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dirty="0">
                        <a:latin typeface="Cambria Math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</m:e>
                          <m:e>
                            <m:r>
                              <a:rPr lang="en-US" sz="32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sSup>
                              <m:sSup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3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200" b="0" dirty="0">
                    <a:ea typeface="Cambria Math" panose="02040503050406030204" pitchFamily="18" charset="0"/>
                  </a:rPr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856" y="3490106"/>
                <a:ext cx="9375540" cy="1683275"/>
              </a:xfrm>
              <a:prstGeom prst="rect">
                <a:avLst/>
              </a:prstGeom>
              <a:blipFill>
                <a:blip r:embed="rId8"/>
                <a:stretch>
                  <a:fillRect l="-16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86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59619" y="2861683"/>
            <a:ext cx="11834900" cy="3557838"/>
            <a:chOff x="184495" y="3636277"/>
            <a:chExt cx="11834900" cy="355830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29373"/>
            <a:chOff x="534987" y="1869705"/>
            <a:chExt cx="23340848" cy="222989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92"/>
              <a:chOff x="534987" y="1647866"/>
              <a:chExt cx="23340848" cy="222989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6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10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37247" y="2552058"/>
                  <a:ext cx="19154046" cy="1348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Tìm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tập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nghiệm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bất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𝑙𝑜𝑔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sz="3200" i="1">
                          <a:latin typeface="Cambria Math"/>
                        </a:rPr>
                        <m:t>&gt;−</m:t>
                      </m:r>
                      <m:r>
                        <a:rPr lang="en-US" sz="3200" i="1">
                          <a:latin typeface="Cambria Math"/>
                        </a:rPr>
                        <m:t>2</m:t>
                      </m:r>
                    </m:oMath>
                  </a14:m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7247" y="2552058"/>
                  <a:ext cx="19154046" cy="1348194"/>
                </a:xfrm>
                <a:prstGeom prst="rect">
                  <a:avLst/>
                </a:prstGeom>
                <a:blipFill>
                  <a:blip r:embed="rId3"/>
                  <a:stretch>
                    <a:fillRect l="-1623" t="-1060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15312" y="1663667"/>
            <a:ext cx="11838141" cy="1116360"/>
            <a:chOff x="247181" y="2080087"/>
            <a:chExt cx="11838141" cy="11165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882292"/>
                    <a:ext cx="2280848" cy="5437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0">
                                  <a:latin typeface="Cambria Math"/>
                                </a:rPr>
                                <m:t>;+</m:t>
                              </m:r>
                              <m:r>
                                <a:rPr lang="en-US" i="0">
                                  <a:latin typeface="Cambria Math"/>
                                </a:rPr>
                                <m:t>∞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882292"/>
                    <a:ext cx="2280848" cy="54370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080090"/>
              <a:ext cx="3091714" cy="1116501"/>
              <a:chOff x="5537206" y="1557992"/>
              <a:chExt cx="3081232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337590" y="1675784"/>
                    <a:ext cx="2280848" cy="7710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i="0">
                                <a:latin typeface="Cambria Math"/>
                              </a:rPr>
                              <m:t>;</m:t>
                            </m:r>
                            <m:r>
                              <a:rPr lang="en-US" i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oMath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37590" y="1675784"/>
                    <a:ext cx="2280848" cy="77107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748231"/>
                    <a:ext cx="2280848" cy="5437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0">
                                  <a:latin typeface="Cambria Math"/>
                                </a:rPr>
                                <m:t>∞</m:t>
                              </m:r>
                              <m:r>
                                <a:rPr lang="en-US" i="0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i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748231"/>
                    <a:ext cx="2280848" cy="54370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407337" y="1654245"/>
                    <a:ext cx="2164555" cy="7710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i="0">
                                <a:latin typeface="Cambria Math"/>
                              </a:rPr>
                              <m:t>;</m:t>
                            </m:r>
                            <m:r>
                              <a:rPr lang="en-US" i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oMath>
                    </a14:m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7337" y="1654245"/>
                    <a:ext cx="2164555" cy="77107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8951321" y="1926154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903224" y="3294092"/>
                <a:ext cx="9770667" cy="2943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3" tIns="45717" rIns="91433" bIns="45717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 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3200" i="1">
                        <a:latin typeface="Cambria Math"/>
                      </a:rPr>
                      <m:t>&gt;−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</m:t>
                            </m:r>
                          </m: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3200" dirty="0">
                  <a:latin typeface="Times New Roman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                    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&gt;−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224" y="3294092"/>
                <a:ext cx="9770667" cy="2943492"/>
              </a:xfrm>
              <a:prstGeom prst="rect">
                <a:avLst/>
              </a:prstGeom>
              <a:blipFill>
                <a:blip r:embed="rId8"/>
                <a:stretch>
                  <a:fillRect l="-15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75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84495" y="3261955"/>
            <a:ext cx="11834900" cy="3557838"/>
            <a:chOff x="184495" y="3636277"/>
            <a:chExt cx="11834900" cy="355830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82295" cy="1820197"/>
            <a:chOff x="534987" y="1869705"/>
            <a:chExt cx="23489638" cy="305320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3053200"/>
              <a:chOff x="534987" y="1647866"/>
              <a:chExt cx="23340848" cy="305320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88975" y="2215186"/>
                  <a:ext cx="19835650" cy="18069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i="1">
                              <a:latin typeface="Cambria Math"/>
                            </a:rPr>
                            <m:t>𝑙𝑜𝑔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4</m:t>
                              </m:r>
                            </m:e>
                          </m:d>
                        </m:e>
                      </m:func>
                      <m:r>
                        <a:rPr lang="en-US" sz="3200" i="1">
                          <a:latin typeface="Cambria Math"/>
                        </a:rPr>
                        <m:t>−</m:t>
                      </m:r>
                      <m:r>
                        <a:rPr lang="en-US" sz="3200" i="1">
                          <a:latin typeface="Cambria Math"/>
                        </a:rPr>
                        <m:t>1</m:t>
                      </m:r>
                    </m:oMath>
                  </a14:m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Tìm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tất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cả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giá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trị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thực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để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≥</m:t>
                      </m:r>
                      <m:r>
                        <a:rPr lang="en-US" sz="3200" i="1">
                          <a:latin typeface="Cambria Math"/>
                        </a:rPr>
                        <m:t>0</m:t>
                      </m:r>
                    </m:oMath>
                  </a14:m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975" y="2215186"/>
                  <a:ext cx="19835650" cy="1806916"/>
                </a:xfrm>
                <a:prstGeom prst="rect">
                  <a:avLst/>
                </a:prstGeom>
                <a:blipFill>
                  <a:blip r:embed="rId3"/>
                  <a:stretch>
                    <a:fillRect l="-1566" t="-7910" b="-1694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2" y="2063937"/>
            <a:ext cx="11838141" cy="1116359"/>
            <a:chOff x="247181" y="2080087"/>
            <a:chExt cx="11838141" cy="11165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882292"/>
                    <a:ext cx="2280848" cy="5437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≥</m:t>
                          </m:r>
                          <m:r>
                            <a:rPr lang="en-US">
                              <a:latin typeface="Cambria Math"/>
                            </a:rPr>
                            <m:t>3</m:t>
                          </m:r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882292"/>
                    <a:ext cx="2280848" cy="54370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49780" y="1882289"/>
                    <a:ext cx="2280848" cy="5331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>
                            <a:latin typeface="Cambria Math"/>
                          </a:rPr>
                          <m:t>𝑥</m:t>
                        </m:r>
                        <m:r>
                          <a:rPr lang="en-US">
                            <a:latin typeface="Cambria Math"/>
                          </a:rPr>
                          <m:t>≥−</m:t>
                        </m:r>
                        <m:r>
                          <a:rPr lang="en-US">
                            <a:latin typeface="Cambria Math"/>
                          </a:rPr>
                          <m:t>2</m:t>
                        </m:r>
                      </m:oMath>
                    </a14:m>
                    <a:r>
                      <a:rPr lang="pt-BR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9780" y="1882289"/>
                    <a:ext cx="2280848" cy="53315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35302" y="1590625"/>
                    <a:ext cx="2280848" cy="9414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≥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5302" y="1590625"/>
                    <a:ext cx="2280848" cy="94140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7"/>
                    <a:ext cx="2493487" cy="5437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≤</m:t>
                          </m:r>
                          <m:r>
                            <a:rPr lang="en-US">
                              <a:latin typeface="Cambria Math"/>
                            </a:rPr>
                            <m:t>3</m:t>
                          </m:r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7"/>
                    <a:ext cx="2493487" cy="54370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222955" y="2336267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507343" y="3796829"/>
                <a:ext cx="10118360" cy="2554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3" tIns="45717" rIns="91433" bIns="45717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𝑙𝑜𝑔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4</m:t>
                            </m:r>
                          </m:e>
                        </m:d>
                      </m:e>
                    </m:func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≥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dirty="0">
                        <a:latin typeface="Cambria Math"/>
                        <a:ea typeface="Cambria Math" panose="02040503050406030204" pitchFamily="18" charset="0"/>
                      </a:rPr>
                      <m:t>⟺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𝑙𝑜𝑔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4</m:t>
                            </m:r>
                          </m:e>
                        </m:d>
                      </m:e>
                    </m:func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r>
                  <a:rPr lang="en-US" sz="3200" b="0" dirty="0">
                    <a:ea typeface="Cambria Math" panose="02040503050406030204" pitchFamily="18" charset="0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𝑙𝑜𝑔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4</m:t>
                            </m:r>
                          </m:e>
                        </m:d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r>
                  <a:rPr lang="en-US" sz="3200" b="0" dirty="0">
                    <a:ea typeface="Cambria Math" panose="02040503050406030204" pitchFamily="18" charset="0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endParaRPr lang="en-US" sz="3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200" b="0" dirty="0">
                    <a:ea typeface="Cambria Math" panose="02040503050406030204" pitchFamily="18" charset="0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343" y="3796829"/>
                <a:ext cx="10118360" cy="2554539"/>
              </a:xfrm>
              <a:prstGeom prst="rect">
                <a:avLst/>
              </a:prstGeom>
              <a:blipFill>
                <a:blip r:embed="rId8"/>
                <a:stretch>
                  <a:fillRect l="-1506" t="-33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11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59619" y="2943871"/>
            <a:ext cx="11834900" cy="2411329"/>
            <a:chOff x="184495" y="3636277"/>
            <a:chExt cx="11834900" cy="241164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21827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279696"/>
            <a:chOff x="534987" y="1869705"/>
            <a:chExt cx="23340848" cy="214656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146562"/>
              <a:chOff x="534987" y="1647866"/>
              <a:chExt cx="23340848" cy="214656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3"/>
                <a:ext cx="23120186" cy="2073535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275887" y="2392718"/>
                  <a:ext cx="18300929" cy="9808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Nghiệm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3200" dirty="0">
                      <a:latin typeface="Times New Roman" pitchFamily="18" charset="0"/>
                      <a:cs typeface="Times New Roman" pitchFamily="18" charset="0"/>
                    </a:rPr>
                    <a:t>bất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US" sz="3200" i="1">
                              <a:latin typeface="Cambria Math"/>
                            </a:rPr>
                            <m:t>(</m:t>
                          </m:r>
                        </m:e>
                      </m:func>
                      <m:r>
                        <a:rPr lang="en-US" sz="3200" i="1">
                          <a:latin typeface="Cambria Math"/>
                        </a:rPr>
                        <m:t>3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  <m:r>
                        <a:rPr lang="en-US" sz="3200" i="1">
                          <a:latin typeface="Cambria Math"/>
                        </a:rPr>
                        <m:t>+2)&gt;1</m:t>
                      </m:r>
                    </m:oMath>
                  </a14:m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5887" y="2392718"/>
                  <a:ext cx="18300929" cy="980891"/>
                </a:xfrm>
                <a:prstGeom prst="rect">
                  <a:avLst/>
                </a:prstGeom>
                <a:blipFill>
                  <a:blip r:embed="rId3"/>
                  <a:stretch>
                    <a:fillRect l="-1632" t="-14737" b="-3368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147057" y="1729518"/>
            <a:ext cx="11838141" cy="1116360"/>
            <a:chOff x="247181" y="2080087"/>
            <a:chExt cx="11838141" cy="11165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44362" y="1782524"/>
                    <a:ext cx="2280848" cy="5437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&gt;1</m:t>
                          </m:r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4362" y="1782524"/>
                    <a:ext cx="2280848" cy="54370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0" y="2080090"/>
              <a:ext cx="3398741" cy="1116501"/>
              <a:chOff x="5537206" y="1557992"/>
              <a:chExt cx="3387219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643577" y="1772203"/>
                    <a:ext cx="2280848" cy="5331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>
                            <a:latin typeface="Cambria Math"/>
                          </a:rPr>
                          <m:t>𝑥</m:t>
                        </m:r>
                        <m:r>
                          <a:rPr lang="en-US">
                            <a:latin typeface="Cambria Math"/>
                          </a:rPr>
                          <m:t>&lt;1</m:t>
                        </m:r>
                      </m:oMath>
                    </a14:m>
                    <a:r>
                      <a:rPr lang="pt-BR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3577" y="1772203"/>
                    <a:ext cx="2280848" cy="53315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199485" cy="1116501"/>
              <a:chOff x="5537206" y="1557992"/>
              <a:chExt cx="3188638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444996" y="1698183"/>
                    <a:ext cx="2280848" cy="735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>
                            <a:latin typeface="Cambria Math"/>
                          </a:rPr>
                          <m:t>𝑥</m:t>
                        </m:r>
                        <m:r>
                          <a:rPr lang="en-US">
                            <a:latin typeface="Cambria Math"/>
                          </a:rPr>
                          <m:t>&gt;−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4996" y="1698183"/>
                    <a:ext cx="2280848" cy="73566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7"/>
                    <a:ext cx="2493487" cy="5437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&lt;−1</m:t>
                          </m:r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7"/>
                    <a:ext cx="2493487" cy="5437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24155" y="2001846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857271" y="3462408"/>
                <a:ext cx="9335484" cy="1683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3" tIns="45717" rIns="91433" bIns="45717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3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+2)&gt;1⟺</m:t>
                    </m:r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+2&gt;0</m:t>
                            </m:r>
                          </m: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+2&gt;5</m:t>
                            </m:r>
                          </m:e>
                        </m:eqArr>
                      </m:e>
                    </m:d>
                  </m:oMath>
                </a14:m>
                <a:endParaRPr lang="en-US" sz="3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271" y="3462408"/>
                <a:ext cx="9335484" cy="1683275"/>
              </a:xfrm>
              <a:prstGeom prst="rect">
                <a:avLst/>
              </a:prstGeom>
              <a:blipFill>
                <a:blip r:embed="rId8"/>
                <a:stretch>
                  <a:fillRect l="-16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56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18553" y="3501491"/>
            <a:ext cx="11834900" cy="3164340"/>
            <a:chOff x="184495" y="3636277"/>
            <a:chExt cx="11834900" cy="316475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293581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55536" cy="918532"/>
            <a:chOff x="534987" y="1869705"/>
            <a:chExt cx="23437180" cy="154074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540747"/>
              <a:chOff x="534987" y="1647866"/>
              <a:chExt cx="23340848" cy="154074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46772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13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36517" y="2261875"/>
                  <a:ext cx="19835650" cy="9808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Giải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bất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/>
                            </a:rPr>
                            <m:t>–4</m:t>
                          </m:r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≤4</m:t>
                      </m:r>
                    </m:oMath>
                  </a14:m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6517" y="2261875"/>
                  <a:ext cx="19835650" cy="980892"/>
                </a:xfrm>
                <a:prstGeom prst="rect">
                  <a:avLst/>
                </a:prstGeom>
                <a:blipFill>
                  <a:blip r:embed="rId3"/>
                  <a:stretch>
                    <a:fillRect l="-1506" t="-14583" b="-3229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812238" y="1189138"/>
            <a:ext cx="10593890" cy="2311462"/>
            <a:chOff x="519939" y="1206150"/>
            <a:chExt cx="10593890" cy="2311762"/>
          </a:xfrm>
        </p:grpSpPr>
        <p:grpSp>
          <p:nvGrpSpPr>
            <p:cNvPr id="51" name="Group 50"/>
            <p:cNvGrpSpPr/>
            <p:nvPr/>
          </p:nvGrpSpPr>
          <p:grpSpPr>
            <a:xfrm>
              <a:off x="519939" y="1206152"/>
              <a:ext cx="5162404" cy="1116500"/>
              <a:chOff x="5809039" y="745546"/>
              <a:chExt cx="5144902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099584" y="745546"/>
                <a:ext cx="4854357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809039" y="99874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986907" y="960823"/>
                    <a:ext cx="2605039" cy="5331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>
                            <a:latin typeface="Cambria Math"/>
                          </a:rPr>
                          <m:t>−7≤</m:t>
                        </m:r>
                        <m:r>
                          <a:rPr lang="en-US">
                            <a:latin typeface="Cambria Math"/>
                          </a:rPr>
                          <m:t>𝑥</m:t>
                        </m:r>
                        <m:r>
                          <a:rPr lang="en-US">
                            <a:latin typeface="Cambria Math"/>
                          </a:rPr>
                          <m:t>≤−1</m:t>
                        </m:r>
                      </m:oMath>
                    </a14:m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6907" y="960823"/>
                    <a:ext cx="2605039" cy="53315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5924716" y="1206150"/>
              <a:ext cx="5162401" cy="1131489"/>
              <a:chOff x="8289458" y="745540"/>
              <a:chExt cx="5144900" cy="1051878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8580001" y="745540"/>
                <a:ext cx="4854357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8289458" y="99874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8902493" y="806414"/>
                    <a:ext cx="3969387" cy="9910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n-US" smtClean="0">
                            <a:latin typeface="Cambria Math"/>
                          </a:rPr>
                          <m:t>−3≤</m:t>
                        </m:r>
                        <m:r>
                          <a:rPr lang="en-US" smtClean="0">
                            <a:latin typeface="Cambria Math"/>
                          </a:rPr>
                          <m:t>𝑥</m:t>
                        </m:r>
                        <m:r>
                          <a:rPr lang="en-US" smtClean="0">
                            <a:latin typeface="Cambria Math"/>
                          </a:rPr>
                          <m:t>&lt;−1</m:t>
                        </m:r>
                      </m:oMath>
                    </a14:m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err="1">
                        <a:latin typeface="Times New Roman" pitchFamily="18" charset="0"/>
                        <a:cs typeface="Times New Roman" pitchFamily="18" charset="0"/>
                      </a:rPr>
                      <a:t>hoặc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>
                            <a:latin typeface="Cambria Math"/>
                          </a:rPr>
                          <m:t>5&lt;</m:t>
                        </m:r>
                        <m:r>
                          <a:rPr lang="en-US">
                            <a:latin typeface="Cambria Math"/>
                          </a:rPr>
                          <m:t>𝑥</m:t>
                        </m:r>
                        <m:r>
                          <a:rPr lang="en-US">
                            <a:latin typeface="Cambria Math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a14:m>
                    <a:r>
                      <a:rPr lang="pt-BR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02493" y="806414"/>
                    <a:ext cx="3969387" cy="99100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546650" y="2401411"/>
              <a:ext cx="5162403" cy="1116501"/>
              <a:chOff x="23591" y="1856706"/>
              <a:chExt cx="5144901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314135" y="1856706"/>
                <a:ext cx="4854357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3591" y="210990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1174839" y="2073120"/>
                    <a:ext cx="2280848" cy="5437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>
                              <a:latin typeface="Cambria Math"/>
                            </a:rPr>
                            <m:t>−3≤</m:t>
                          </m:r>
                          <m:r>
                            <a:rPr lang="en-US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≤7</m:t>
                          </m:r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4839" y="2073120"/>
                    <a:ext cx="2280848" cy="54370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5951426" y="2401409"/>
              <a:ext cx="5162403" cy="1116503"/>
              <a:chOff x="2504010" y="1856700"/>
              <a:chExt cx="5144901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2794554" y="1856700"/>
                <a:ext cx="4854357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504010" y="210990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3090427" y="2060004"/>
                    <a:ext cx="4339444" cy="6070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>
                              <a:latin typeface="Cambria Math"/>
                            </a:rPr>
                            <m:t>2−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>
                                  <a:latin typeface="Cambria Math"/>
                                </a:rPr>
                                <m:t>15</m:t>
                              </m:r>
                            </m:e>
                          </m:rad>
                          <m:r>
                            <a:rPr lang="en-US">
                              <a:latin typeface="Cambria Math"/>
                            </a:rPr>
                            <m:t>≤</m:t>
                          </m:r>
                          <m:r>
                            <a:rPr lang="en-US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≤2+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>
                                  <a:latin typeface="Cambria Math"/>
                                </a:rPr>
                                <m:t>15</m:t>
                              </m:r>
                            </m:e>
                          </m:rad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0427" y="2060004"/>
                    <a:ext cx="4339444" cy="60701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6217015" y="2650922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61797" y="3743203"/>
                <a:ext cx="10927417" cy="2849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3" tIns="45717" rIns="91433" bIns="45717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–4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≤4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+5&gt;0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+5≤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3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                            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                           </m:t>
                            </m:r>
                          </m:e>
                          <m:e>
                            <m:r>
                              <a:rPr lang="en-US" sz="3200">
                                <a:latin typeface="Cambria Math"/>
                              </a:rPr>
                              <m:t>2−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>
                                    <a:latin typeface="Cambria Math"/>
                                  </a:rPr>
                                  <m:t>15</m:t>
                                </m:r>
                              </m:e>
                            </m:rad>
                            <m:r>
                              <a:rPr lang="en-US" sz="3200">
                                <a:latin typeface="Cambria Math"/>
                              </a:rPr>
                              <m:t>≤</m:t>
                            </m:r>
                            <m:r>
                              <a:rPr lang="en-US" sz="3200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>
                                <a:latin typeface="Cambria Math"/>
                              </a:rPr>
                              <m:t>≤2+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>
                                    <a:latin typeface="Cambria Math"/>
                                  </a:rPr>
                                  <m:t>15</m:t>
                                </m:r>
                              </m:e>
                            </m:rad>
                          </m:e>
                        </m:eqArr>
                      </m:e>
                    </m:d>
                  </m:oMath>
                </a14:m>
                <a:endParaRPr lang="en-US" sz="3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                            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3200">
                        <a:latin typeface="Cambria Math"/>
                      </a:rPr>
                      <m:t>2−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>
                            <a:latin typeface="Cambria Math"/>
                          </a:rPr>
                          <m:t>15</m:t>
                        </m:r>
                      </m:e>
                    </m:rad>
                    <m:r>
                      <a:rPr lang="en-US" sz="3200">
                        <a:latin typeface="Cambria Math"/>
                      </a:rPr>
                      <m:t>≤</m:t>
                    </m:r>
                    <m:r>
                      <a:rPr lang="en-US" sz="3200">
                        <a:latin typeface="Cambria Math"/>
                      </a:rPr>
                      <m:t>𝑥</m:t>
                    </m:r>
                    <m:r>
                      <a:rPr lang="en-US" sz="3200">
                        <a:latin typeface="Cambria Math"/>
                      </a:rPr>
                      <m:t>≤2+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>
                            <a:latin typeface="Cambria Math"/>
                          </a:rPr>
                          <m:t>15</m:t>
                        </m:r>
                      </m:e>
                    </m:rad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97" y="3743203"/>
                <a:ext cx="10927417" cy="2849877"/>
              </a:xfrm>
              <a:prstGeom prst="rect">
                <a:avLst/>
              </a:prstGeom>
              <a:blipFill>
                <a:blip r:embed="rId8"/>
                <a:stretch>
                  <a:fillRect l="-14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82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81870" y="2861676"/>
            <a:ext cx="11834900" cy="3911099"/>
            <a:chOff x="117260" y="3636277"/>
            <a:chExt cx="11834900" cy="3911608"/>
          </a:xfrm>
        </p:grpSpPr>
        <p:sp>
          <p:nvSpPr>
            <p:cNvPr id="5" name="Rounded Rectangle 4"/>
            <p:cNvSpPr/>
            <p:nvPr/>
          </p:nvSpPr>
          <p:spPr>
            <a:xfrm>
              <a:off x="117260" y="3905563"/>
              <a:ext cx="11834900" cy="364232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408740"/>
            <a:chOff x="534987" y="1869705"/>
            <a:chExt cx="23340848" cy="236302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63022"/>
              <a:chOff x="534987" y="1647866"/>
              <a:chExt cx="23340848" cy="236302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289996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88975" y="1971263"/>
                  <a:ext cx="18106293" cy="21908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nl-NL" sz="3200" dirty="0">
                      <a:latin typeface="Times New Roman" pitchFamily="18" charset="0"/>
                      <a:cs typeface="Times New Roman" pitchFamily="18" charset="0"/>
                    </a:rPr>
                    <a:t>Tập nghiệm của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bất</a:t>
                  </a:r>
                  <a:r>
                    <a:rPr lang="nl-NL" sz="3200" dirty="0">
                      <a:latin typeface="Times New Roman" pitchFamily="18" charset="0"/>
                      <a:cs typeface="Times New Roman" pitchFamily="18" charset="0"/>
                    </a:rPr>
                    <a:t> phương trình:</a:t>
                  </a:r>
                </a:p>
                <a:p>
                  <a:r>
                    <a:rPr lang="nl-NL" sz="3200" dirty="0">
                      <a:latin typeface="Times New Roman" pitchFamily="18" charset="0"/>
                      <a:cs typeface="Times New Roman" pitchFamily="18" charset="0"/>
                    </a:rPr>
                    <a:t>                       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𝑙𝑜𝑔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 lang="en-US" sz="3200" i="1">
                          <a:latin typeface="Cambria Math"/>
                        </a:rPr>
                        <m:t>≥−</m:t>
                      </m:r>
                      <m:r>
                        <a:rPr lang="en-US" sz="3200" i="1">
                          <a:latin typeface="Cambria Math"/>
                        </a:rPr>
                        <m:t>1</m:t>
                      </m:r>
                    </m:oMath>
                  </a14:m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975" y="1971263"/>
                  <a:ext cx="18106293" cy="2190889"/>
                </a:xfrm>
                <a:prstGeom prst="rect">
                  <a:avLst/>
                </a:prstGeom>
                <a:blipFill>
                  <a:blip r:embed="rId3"/>
                  <a:stretch>
                    <a:fillRect l="-1716" t="-651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144279" y="1676444"/>
            <a:ext cx="11909492" cy="1116363"/>
            <a:chOff x="247181" y="2080087"/>
            <a:chExt cx="11909492" cy="111650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412476" y="1857020"/>
                    <a:ext cx="2030765" cy="5437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0">
                                <a:latin typeface="Cambria Math"/>
                              </a:rPr>
                              <m:t>−</m:t>
                            </m:r>
                            <m:r>
                              <a:rPr lang="nl-NL" i="0">
                                <a:latin typeface="Cambria Math"/>
                              </a:rPr>
                              <m:t>∞</m:t>
                            </m:r>
                            <m:r>
                              <a:rPr lang="nl-NL" i="0">
                                <a:latin typeface="Cambria Math"/>
                              </a:rPr>
                              <m:t>;</m:t>
                            </m:r>
                            <m:r>
                              <a:rPr lang="nl-NL" i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oMath>
                    </a14:m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12476" y="1857020"/>
                    <a:ext cx="2030765" cy="54370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585873" y="1778306"/>
                    <a:ext cx="1843398" cy="5331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begChr m:val="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nl-NL" i="0">
                                <a:latin typeface="Cambria Math"/>
                              </a:rPr>
                              <m:t>0</m:t>
                            </m:r>
                            <m:r>
                              <a:rPr lang="nl-NL" i="0">
                                <a:latin typeface="Cambria Math"/>
                              </a:rPr>
                              <m:t>;</m:t>
                            </m:r>
                            <m:r>
                              <a:rPr lang="nl-NL" i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oMath>
                    </a14:m>
                    <a:r>
                      <a:rPr lang="pt-BR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85873" y="1778306"/>
                    <a:ext cx="1843398" cy="53315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136101" cy="1116501"/>
              <a:chOff x="5537206" y="1557992"/>
              <a:chExt cx="3125469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06949" y="1776138"/>
                    <a:ext cx="2655726" cy="5331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[</m:t>
                        </m:r>
                        <m:d>
                          <m:dPr>
                            <m:beg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>
                                <a:latin typeface="Cambria Math"/>
                              </a:rPr>
                              <m:t>0</m:t>
                            </m:r>
                            <m:r>
                              <a:rPr lang="nl-NL">
                                <a:latin typeface="Cambria Math"/>
                              </a:rPr>
                              <m:t>;</m:t>
                            </m:r>
                            <m:r>
                              <a:rPr lang="nl-NL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nl-NL"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nl-NL">
                                <a:latin typeface="Cambria Math"/>
                              </a:rPr>
                              <m:t>2</m:t>
                            </m:r>
                            <m:r>
                              <a:rPr lang="nl-NL">
                                <a:latin typeface="Cambria Math"/>
                              </a:rPr>
                              <m:t>;</m:t>
                            </m:r>
                            <m:r>
                              <a:rPr lang="nl-NL">
                                <a:latin typeface="Cambria Math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oMath>
                    </a14:m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6949" y="1776138"/>
                    <a:ext cx="2655726" cy="53315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91"/>
              <a:ext cx="3161732" cy="1116503"/>
              <a:chOff x="5537206" y="1557992"/>
              <a:chExt cx="3151013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7"/>
                    <a:ext cx="2564596" cy="5437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l-NL">
                                  <a:latin typeface="Cambria Math"/>
                                </a:rPr>
                                <m:t>0</m:t>
                              </m:r>
                              <m:r>
                                <a:rPr lang="nl-NL">
                                  <a:latin typeface="Cambria Math"/>
                                </a:rPr>
                                <m:t>;</m:t>
                              </m:r>
                              <m:r>
                                <a:rPr lang="nl-NL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nl-NL"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/>
                                </a:rPr>
                                <m:t>(</m:t>
                              </m:r>
                              <m:r>
                                <a:rPr lang="nl-NL">
                                  <a:latin typeface="Cambria Math"/>
                                </a:rPr>
                                <m:t>3</m:t>
                              </m:r>
                              <m:r>
                                <a:rPr lang="nl-NL">
                                  <a:latin typeface="Cambria Math"/>
                                </a:rPr>
                                <m:t>;</m:t>
                              </m:r>
                              <m:r>
                                <a:rPr lang="nl-NL">
                                  <a:latin typeface="Cambria Math"/>
                                </a:rPr>
                                <m:t>7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dirty="0">
                              <a:latin typeface="Times New Roman" pitchFamily="18" charset="0"/>
                              <a:cs typeface="Times New Roman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36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7"/>
                    <a:ext cx="2564596" cy="5437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5957645" y="1948774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927543" y="3160344"/>
                <a:ext cx="10832936" cy="3487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3" tIns="45717" rIns="91433" bIns="45717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3200" i="1">
                        <a:latin typeface="Cambria Math"/>
                      </a:rPr>
                      <m:t>≥−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3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&gt;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eqArr>
                              </m:e>
                            </m:d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</m:t>
                            </m:r>
                          </m: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43" y="3160344"/>
                <a:ext cx="10832936" cy="3487936"/>
              </a:xfrm>
              <a:prstGeom prst="rect">
                <a:avLst/>
              </a:prstGeom>
              <a:blipFill>
                <a:blip r:embed="rId8"/>
                <a:stretch>
                  <a:fillRect l="-14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07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98037" y="2780347"/>
            <a:ext cx="11834900" cy="3991993"/>
            <a:chOff x="184495" y="3636277"/>
            <a:chExt cx="11834900" cy="399251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76357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93345"/>
            <a:ext cx="11938103" cy="1295775"/>
            <a:chOff x="534987" y="1828298"/>
            <a:chExt cx="23403005" cy="217353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28298"/>
              <a:ext cx="23403005" cy="2173534"/>
              <a:chOff x="534987" y="1606459"/>
              <a:chExt cx="23403005" cy="217353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817806" y="1606459"/>
                <a:ext cx="23120186" cy="217353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15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2342" y="2327724"/>
                  <a:ext cx="19835650" cy="1348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pt-BR" sz="3200" dirty="0">
                      <a:latin typeface="Times New Roman" pitchFamily="18" charset="0"/>
                      <a:cs typeface="Times New Roman" pitchFamily="18" charset="0"/>
                    </a:rPr>
                    <a:t>Tập </a:t>
                  </a:r>
                  <a:r>
                    <a:rPr lang="nl-NL" sz="3200" dirty="0">
                      <a:latin typeface="Times New Roman" pitchFamily="18" charset="0"/>
                      <a:cs typeface="Times New Roman" pitchFamily="18" charset="0"/>
                    </a:rPr>
                    <a:t>nghiệm</a:t>
                  </a:r>
                  <a:r>
                    <a:rPr lang="pt-BR" sz="3200" dirty="0">
                      <a:latin typeface="Times New Roman" pitchFamily="18" charset="0"/>
                      <a:cs typeface="Times New Roman" pitchFamily="18" charset="0"/>
                    </a:rPr>
                    <a:t> của bất phương trình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𝑙𝑜𝑔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r>
                            <a:rPr lang="en-US" sz="3200" i="1">
                              <a:latin typeface="Cambria Math"/>
                            </a:rPr>
                            <m:t>(</m:t>
                          </m:r>
                        </m:e>
                      </m:func>
                      <m:r>
                        <a:rPr lang="en-US" sz="3200" i="1">
                          <a:latin typeface="Cambria Math"/>
                        </a:rPr>
                        <m:t>5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  <m:r>
                        <a:rPr lang="en-US" sz="3200" i="1">
                          <a:latin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</a:rPr>
                        <m:t>1</m:t>
                      </m:r>
                      <m:r>
                        <a:rPr lang="en-US" sz="3200" i="1">
                          <a:latin typeface="Cambria Math"/>
                        </a:rPr>
                        <m:t>)&lt;−</m:t>
                      </m:r>
                      <m:r>
                        <a:rPr lang="en-US" sz="3200" i="1">
                          <a:latin typeface="Cambria Math"/>
                        </a:rPr>
                        <m:t>5</m:t>
                      </m:r>
                    </m:oMath>
                  </a14:m>
                  <a:r>
                    <a:rPr lang="pt-BR" sz="3200" dirty="0">
                      <a:latin typeface="Times New Roman" pitchFamily="18" charset="0"/>
                      <a:cs typeface="Times New Roman" pitchFamily="18" charset="0"/>
                    </a:rPr>
                    <a:t> là</a:t>
                  </a:r>
                  <a:endParaRPr lang="en-US" sz="3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342" y="2327724"/>
                  <a:ext cx="19835650" cy="1348194"/>
                </a:xfrm>
                <a:prstGeom prst="rect">
                  <a:avLst/>
                </a:prstGeom>
                <a:blipFill>
                  <a:blip r:embed="rId3"/>
                  <a:stretch>
                    <a:fillRect l="-1567" t="-1060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60726" y="1582329"/>
            <a:ext cx="11865576" cy="1130904"/>
            <a:chOff x="247183" y="2080087"/>
            <a:chExt cx="11865576" cy="1131051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3" y="2080087"/>
              <a:ext cx="2656840" cy="1116500"/>
              <a:chOff x="5537206" y="1557992"/>
              <a:chExt cx="2647832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282937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66008" y="1654508"/>
                    <a:ext cx="2119030" cy="7710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>
                                <a:latin typeface="Cambria Math"/>
                              </a:rPr>
                              <m:t>−</m:t>
                            </m:r>
                            <m:r>
                              <a:rPr lang="pt-BR" b="0">
                                <a:latin typeface="Cambria Math"/>
                              </a:rPr>
                              <m:t>∞</m:t>
                            </m:r>
                            <m:r>
                              <a:rPr lang="pt-BR" b="0">
                                <a:latin typeface="Cambria Math"/>
                              </a:rPr>
                              <m:t>;−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oMath>
                    </a14:m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6008" y="1654508"/>
                    <a:ext cx="2119030" cy="77108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2667820" y="2090031"/>
              <a:ext cx="2726205" cy="1116501"/>
              <a:chOff x="5043605" y="1567234"/>
              <a:chExt cx="2716963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334149" y="1567234"/>
                <a:ext cx="2426419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043605" y="182043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629627" y="1696056"/>
                    <a:ext cx="1933247" cy="7710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pt-BR" b="0">
                                <a:latin typeface="Cambria Math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/>
                                  </a:rPr>
                                  <m:t>31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oMath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29627" y="1696056"/>
                    <a:ext cx="1933247" cy="77107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5306844" y="2094637"/>
              <a:ext cx="2831300" cy="1116501"/>
              <a:chOff x="4767644" y="1571517"/>
              <a:chExt cx="2821700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058187" y="1571517"/>
                <a:ext cx="2322875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767644" y="1824719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308496" y="1761757"/>
                    <a:ext cx="2280848" cy="7710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/>
                                  </a:rPr>
                                  <m:t>31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pt-BR" b="0">
                                <a:latin typeface="Cambria Math"/>
                              </a:rPr>
                              <m:t>;+</m:t>
                            </m:r>
                            <m:r>
                              <a:rPr lang="pt-BR" b="0">
                                <a:latin typeface="Cambria Math"/>
                              </a:rPr>
                              <m:t>∞</m:t>
                            </m:r>
                          </m:e>
                        </m:d>
                      </m:oMath>
                    </a14:m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08496" y="1761757"/>
                    <a:ext cx="2280848" cy="77107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7841973" y="2093159"/>
              <a:ext cx="4270786" cy="1116503"/>
              <a:chOff x="4388146" y="1570140"/>
              <a:chExt cx="4256307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4678688" y="1570140"/>
                <a:ext cx="3872717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388146" y="182334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4956911" y="1727862"/>
                    <a:ext cx="3687542" cy="6854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800" b="0">
                                <a:latin typeface="Cambria Math"/>
                              </a:rPr>
                              <m:t>−</m:t>
                            </m:r>
                            <m:r>
                              <a:rPr lang="pt-BR" sz="2800" b="0">
                                <a:latin typeface="Cambria Math"/>
                              </a:rPr>
                              <m:t>∞</m:t>
                            </m:r>
                            <m:r>
                              <a:rPr lang="pt-BR" sz="2800" b="0">
                                <a:latin typeface="Cambria Math"/>
                              </a:rPr>
                              <m:t>;−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b="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2800" b="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  <m:r>
                          <a:rPr lang="pt-BR" sz="2800" b="0">
                            <a:latin typeface="Cambria Math"/>
                          </a:rPr>
                          <m:t>∪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b="0" i="1">
                                    <a:latin typeface="Cambria Math"/>
                                  </a:rPr>
                                  <m:t>31</m:t>
                                </m:r>
                              </m:num>
                              <m:den>
                                <m:r>
                                  <a:rPr lang="pt-BR" sz="2800" b="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pt-BR" sz="2800" b="0">
                                <a:latin typeface="Cambria Math"/>
                              </a:rPr>
                              <m:t>;+</m:t>
                            </m:r>
                            <m:r>
                              <a:rPr lang="pt-BR" sz="2800" b="0">
                                <a:latin typeface="Cambria Math"/>
                              </a:rPr>
                              <m:t>∞</m:t>
                            </m:r>
                          </m:e>
                        </m:d>
                      </m:oMath>
                    </a14:m>
                    <a:r>
                      <a: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56911" y="1727862"/>
                    <a:ext cx="3687542" cy="68540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5313951" y="1882023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636912" y="3043188"/>
                <a:ext cx="10118360" cy="3487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3" tIns="45717" rIns="91433" bIns="45717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(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5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)&lt;−</m:t>
                    </m:r>
                    <m:r>
                      <a:rPr lang="en-US" sz="3200" i="1">
                        <a:latin typeface="Cambria Math"/>
                      </a:rPr>
                      <m:t>5</m:t>
                    </m:r>
                    <m:r>
                      <a:rPr lang="en-US" sz="3200" i="1">
                        <a:latin typeface="Cambria Math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</m:t>
                            </m:r>
                          </m: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3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&gt;−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912" y="3043188"/>
                <a:ext cx="10118360" cy="3487936"/>
              </a:xfrm>
              <a:prstGeom prst="rect">
                <a:avLst/>
              </a:prstGeom>
              <a:blipFill>
                <a:blip r:embed="rId8"/>
                <a:stretch>
                  <a:fillRect l="-15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649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Phần 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13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14</a:t>
            </a: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" name="Left Arrow 1">
            <a:hlinkClick r:id="rId17" action="ppaction://hlinksldjump"/>
          </p:cNvPr>
          <p:cNvSpPr/>
          <p:nvPr/>
        </p:nvSpPr>
        <p:spPr>
          <a:xfrm>
            <a:off x="10406743" y="5965371"/>
            <a:ext cx="638628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16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47057" y="2979593"/>
            <a:ext cx="11834900" cy="3748504"/>
            <a:chOff x="184495" y="3636277"/>
            <a:chExt cx="11834900" cy="374899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52005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2030049" cy="1472880"/>
            <a:chOff x="534987" y="1869705"/>
            <a:chExt cx="23583253" cy="2470611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470611"/>
              <a:chOff x="534987" y="1647866"/>
              <a:chExt cx="23340848" cy="2470611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397585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16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282590" y="2042360"/>
                  <a:ext cx="19835650" cy="17803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Tìm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tập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nghiệm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𝑆</m:t>
                      </m:r>
                    </m:oMath>
                  </a14:m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bất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sup>
                      </m:sSup>
                      <m:r>
                        <a:rPr lang="en-US" sz="3200" i="1"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3200" i="1">
                              <a:latin typeface="Cambria Math"/>
                            </a:rPr>
                            <m:t>+5</m:t>
                          </m:r>
                        </m:sup>
                      </m:sSup>
                    </m:oMath>
                  </a14:m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là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2590" y="2042360"/>
                  <a:ext cx="19835650" cy="1780351"/>
                </a:xfrm>
                <a:prstGeom prst="rect">
                  <a:avLst/>
                </a:prstGeom>
                <a:blipFill>
                  <a:blip r:embed="rId3"/>
                  <a:stretch>
                    <a:fillRect l="-1566" b="-574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09745" y="1781575"/>
            <a:ext cx="11829600" cy="1153639"/>
            <a:chOff x="247182" y="2080087"/>
            <a:chExt cx="11829600" cy="1153789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080087"/>
              <a:ext cx="2831920" cy="1116500"/>
              <a:chOff x="5537206" y="1557992"/>
              <a:chExt cx="2822319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1" y="1557992"/>
                <a:ext cx="2277674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78677" y="1698558"/>
                    <a:ext cx="2280848" cy="7710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>
                                <a:latin typeface="Cambria Math"/>
                              </a:rPr>
                              <m:t>−∞;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oMath>
                    </a14:m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677" y="1698558"/>
                    <a:ext cx="2280848" cy="77108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2635897" y="2080087"/>
              <a:ext cx="4505352" cy="1116502"/>
              <a:chOff x="5011791" y="1557988"/>
              <a:chExt cx="4490078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302335" y="1557988"/>
                <a:ext cx="4199534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011791" y="1811190"/>
                <a:ext cx="544014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556435" y="1691420"/>
                    <a:ext cx="3762243" cy="7710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>
                                <a:latin typeface="Cambria Math"/>
                              </a:rPr>
                              <m:t>−∞;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  <m:r>
                          <a:rPr lang="en-US" b="0">
                            <a:latin typeface="Cambria Math"/>
                          </a:rPr>
                          <m:t>∪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/>
                              </a:rPr>
                              <m:t>0</m:t>
                            </m:r>
                            <m:r>
                              <a:rPr lang="en-US" b="0">
                                <a:latin typeface="Cambria Math"/>
                              </a:rPr>
                              <m:t>;+∞</m:t>
                            </m:r>
                          </m:e>
                        </m:d>
                      </m:oMath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56435" y="1691420"/>
                    <a:ext cx="3762243" cy="77107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7009082" y="2117375"/>
              <a:ext cx="2576956" cy="1116501"/>
              <a:chOff x="6464112" y="1592655"/>
              <a:chExt cx="2568219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6754657" y="1592655"/>
                <a:ext cx="2277674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464112" y="184585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7266343" y="1845856"/>
                    <a:ext cx="1577753" cy="5437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/>
                              </a:rPr>
                              <m:t>0</m:t>
                            </m:r>
                            <m:r>
                              <a:rPr lang="en-US" b="0">
                                <a:latin typeface="Cambria Math"/>
                              </a:rPr>
                              <m:t>;+∞</m:t>
                            </m:r>
                          </m:e>
                        </m:d>
                      </m:oMath>
                    </a14:m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66343" y="1845856"/>
                    <a:ext cx="1577753" cy="54370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9397165" y="2099171"/>
              <a:ext cx="2679617" cy="1116502"/>
              <a:chOff x="5938065" y="1575731"/>
              <a:chExt cx="2670532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228610" y="1575731"/>
                <a:ext cx="2277674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938065" y="182893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641156" y="1709161"/>
                    <a:ext cx="1967441" cy="7710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b="0">
                                <a:latin typeface="Cambria Math"/>
                              </a:rPr>
                              <m:t>;+∞</m:t>
                            </m:r>
                          </m:e>
                        </m:d>
                      </m:oMath>
                    </a14:m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1156" y="1709161"/>
                    <a:ext cx="1967441" cy="77107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2565289" y="2070723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631611" y="3207543"/>
                <a:ext cx="9178084" cy="3537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3" tIns="45717" rIns="91433" bIns="45717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Điều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kiện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sup>
                    </m:sSup>
                    <m:r>
                      <a:rPr lang="en-US" sz="3200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sz="3200" i="1">
                            <a:latin typeface="Cambria Math"/>
                          </a:rPr>
                          <m:t>+5</m:t>
                        </m:r>
                      </m:sup>
                    </m:sSup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3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+5&gt;0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3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&lt;−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&gt;0   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611" y="3207543"/>
                <a:ext cx="9178084" cy="3537116"/>
              </a:xfrm>
              <a:prstGeom prst="rect">
                <a:avLst/>
              </a:prstGeom>
              <a:blipFill>
                <a:blip r:embed="rId8"/>
                <a:stretch>
                  <a:fillRect l="-1728" t="-24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760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22955" y="2841271"/>
            <a:ext cx="11834900" cy="4002919"/>
            <a:chOff x="184495" y="3636277"/>
            <a:chExt cx="11834900" cy="355830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2044943" cy="1507931"/>
            <a:chOff x="534987" y="1869705"/>
            <a:chExt cx="23612450" cy="252940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529405"/>
              <a:chOff x="534987" y="1647866"/>
              <a:chExt cx="23340848" cy="2529405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45637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17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311787" y="2222213"/>
                  <a:ext cx="19835650" cy="17785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nl-NL" sz="3200" dirty="0">
                      <a:latin typeface="Times New Roman" pitchFamily="18" charset="0"/>
                      <a:cs typeface="Times New Roman" pitchFamily="18" charset="0"/>
                    </a:rPr>
                    <a:t>Tìm tập nghiệm </a:t>
                  </a:r>
                  <a14:m>
                    <m:oMath xmlns:m="http://schemas.openxmlformats.org/officeDocument/2006/math">
                      <m:r>
                        <a:rPr lang="nl-NL" sz="3200" i="1">
                          <a:latin typeface="Cambria Math"/>
                        </a:rPr>
                        <m:t>𝑆</m:t>
                      </m:r>
                    </m:oMath>
                  </a14:m>
                  <a:r>
                    <a:rPr lang="nl-NL" sz="3200" dirty="0">
                      <a:latin typeface="Times New Roman" pitchFamily="18" charset="0"/>
                      <a:cs typeface="Times New Roman" pitchFamily="18" charset="0"/>
                    </a:rPr>
                    <a:t> của bất phương trình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32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nl-NL" sz="3200" i="1">
                              <a:latin typeface="Cambria Math"/>
                            </a:rPr>
                            <m:t>𝑥</m:t>
                          </m:r>
                          <m:r>
                            <a:rPr lang="nl-NL" sz="3200" i="1">
                              <a:latin typeface="Cambria Math"/>
                            </a:rPr>
                            <m:t>−</m:t>
                          </m:r>
                          <m:r>
                            <a:rPr lang="nl-NL" sz="3200" i="1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nl-NL" sz="3200" i="1">
                          <a:latin typeface="Cambria Math"/>
                        </a:rPr>
                        <m:t>&gt;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3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NL" sz="3200" i="1">
                                      <a:latin typeface="Cambria Math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3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3200" i="1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sup>
                      </m:sSup>
                    </m:oMath>
                  </a14:m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là: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1787" y="2222213"/>
                  <a:ext cx="19835650" cy="1778521"/>
                </a:xfrm>
                <a:prstGeom prst="rect">
                  <a:avLst/>
                </a:prstGeom>
                <a:blipFill>
                  <a:blip r:embed="rId3"/>
                  <a:stretch>
                    <a:fillRect l="-1506" b="-574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134104" y="1738660"/>
            <a:ext cx="11838141" cy="1116360"/>
            <a:chOff x="247181" y="2080087"/>
            <a:chExt cx="11838141" cy="11165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95071" y="1786258"/>
                    <a:ext cx="2280848" cy="5437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0">
                                  <a:latin typeface="Cambria Math"/>
                                </a:rPr>
                                <m:t>2</m:t>
                              </m:r>
                              <m:r>
                                <a:rPr lang="nl-NL" b="0" i="0">
                                  <a:latin typeface="Cambria Math"/>
                                </a:rPr>
                                <m:t>;+</m:t>
                              </m:r>
                              <m:r>
                                <a:rPr lang="nl-NL" b="0" i="0">
                                  <a:latin typeface="Cambria Math"/>
                                </a:rPr>
                                <m:t>∞</m:t>
                              </m:r>
                            </m:e>
                          </m:d>
                        </m:oMath>
                      </m:oMathPara>
                    </a14:m>
                    <a:endParaRPr lang="en-US" sz="2999" i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5071" y="1786258"/>
                    <a:ext cx="2280848" cy="54370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08866" y="1767755"/>
                    <a:ext cx="2280848" cy="5437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en-US" sz="2999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0">
                                <a:latin typeface="Cambria Math"/>
                              </a:rPr>
                              <m:t>−</m:t>
                            </m:r>
                            <m:r>
                              <a:rPr lang="nl-NL" b="0" i="0">
                                <a:latin typeface="Cambria Math"/>
                              </a:rPr>
                              <m:t>∞</m:t>
                            </m:r>
                            <m:r>
                              <a:rPr lang="nl-NL" b="0" i="0">
                                <a:latin typeface="Cambria Math"/>
                              </a:rPr>
                              <m:t>;</m:t>
                            </m:r>
                            <m:r>
                              <a:rPr lang="nl-NL" b="0" i="0">
                                <a:latin typeface="Cambria Math"/>
                              </a:rPr>
                              <m:t>0</m:t>
                            </m:r>
                          </m:e>
                        </m:d>
                      </m:oMath>
                    </a14:m>
                    <a:endParaRPr lang="en-US" sz="2999" i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8866" y="1767755"/>
                    <a:ext cx="2280848" cy="5437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748231"/>
                    <a:ext cx="2280848" cy="5437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0">
                                  <a:latin typeface="Cambria Math"/>
                                </a:rPr>
                                <m:t>0</m:t>
                              </m:r>
                              <m:r>
                                <a:rPr lang="nl-NL" b="0" i="0">
                                  <a:latin typeface="Cambria Math"/>
                                </a:rPr>
                                <m:t>;+</m:t>
                              </m:r>
                              <m:r>
                                <a:rPr lang="nl-NL" b="0" i="0">
                                  <a:latin typeface="Cambria Math"/>
                                </a:rPr>
                                <m:t>∞</m:t>
                              </m:r>
                            </m:e>
                          </m:d>
                        </m:oMath>
                      </m:oMathPara>
                    </a14:m>
                    <a:endParaRPr lang="en-US" sz="2999" i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748231"/>
                    <a:ext cx="2280848" cy="54370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7"/>
                    <a:ext cx="2493487" cy="5437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nl-NL" b="0" i="0">
                                  <a:latin typeface="Cambria Math"/>
                                </a:rPr>
                                <m:t>∞</m:t>
                              </m:r>
                              <m:r>
                                <a:rPr lang="nl-NL" b="0" i="0">
                                  <a:latin typeface="Cambria Math"/>
                                </a:rPr>
                                <m:t>;+</m:t>
                              </m:r>
                              <m:r>
                                <a:rPr lang="nl-NL" b="0" i="0">
                                  <a:latin typeface="Cambria Math"/>
                                </a:rPr>
                                <m:t>∞</m:t>
                              </m:r>
                            </m:e>
                          </m:d>
                        </m:oMath>
                      </m:oMathPara>
                    </a14:m>
                    <a:endParaRPr lang="en-US" sz="2999" i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7"/>
                    <a:ext cx="2493487" cy="5437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5982922" y="1998965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629941" y="3127346"/>
                <a:ext cx="10118360" cy="3716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3" tIns="45717" rIns="91433" bIns="45717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Điều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kiện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Ta có  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nl-NL" sz="3200" i="1">
                            <a:latin typeface="Cambria Math"/>
                          </a:rPr>
                          <m:t>𝑥</m:t>
                        </m:r>
                        <m:r>
                          <a:rPr lang="nl-NL" sz="3200" i="1">
                            <a:latin typeface="Cambria Math"/>
                          </a:rPr>
                          <m:t>−</m:t>
                        </m:r>
                        <m:r>
                          <a:rPr lang="nl-NL" sz="32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nl-NL" sz="3200" i="1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3200" i="1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nl-NL" sz="32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sup>
                    </m:sSup>
                    <m:r>
                      <a:rPr lang="nl-NL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nl-NL" sz="3200" i="1">
                            <a:latin typeface="Cambria Math"/>
                          </a:rPr>
                          <m:t>𝑥</m:t>
                        </m:r>
                        <m:r>
                          <a:rPr lang="nl-NL" sz="3200" i="1">
                            <a:latin typeface="Cambria Math"/>
                          </a:rPr>
                          <m:t>−</m:t>
                        </m:r>
                        <m:r>
                          <a:rPr lang="nl-NL" sz="32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nl-NL" sz="3200" i="1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nl-NL" sz="32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sup>
                    </m:sSup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r>
                  <a:rPr lang="nl-NL" sz="3200" dirty="0">
                    <a:ea typeface="Cambria Math" panose="02040503050406030204" pitchFamily="18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nl-NL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&gt;−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3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NL" sz="3200" dirty="0">
                    <a:ea typeface="Cambria Math" panose="02040503050406030204" pitchFamily="18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nl-NL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200" b="0" dirty="0">
                    <a:ea typeface="Cambria Math" panose="02040503050406030204" pitchFamily="18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nl-NL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941" y="3127346"/>
                <a:ext cx="10118360" cy="3716845"/>
              </a:xfrm>
              <a:prstGeom prst="rect">
                <a:avLst/>
              </a:prstGeom>
              <a:blipFill>
                <a:blip r:embed="rId8"/>
                <a:stretch>
                  <a:fillRect l="-1506" t="-22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92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84495" y="3261955"/>
            <a:ext cx="11834900" cy="3557838"/>
            <a:chOff x="184495" y="3636277"/>
            <a:chExt cx="11834900" cy="355830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38103" cy="1820197"/>
            <a:chOff x="534987" y="1869705"/>
            <a:chExt cx="23403005" cy="305320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3053200"/>
              <a:chOff x="534987" y="1647866"/>
              <a:chExt cx="23340848" cy="305320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18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2342" y="2062816"/>
                  <a:ext cx="19835650" cy="25248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nl-NL" sz="3200" dirty="0">
                      <a:latin typeface="Times New Roman" pitchFamily="18" charset="0"/>
                      <a:cs typeface="Times New Roman" pitchFamily="18" charset="0"/>
                    </a:rPr>
                    <a:t>Tìm số nghiệm nguyên dương của bất phương trình</a:t>
                  </a:r>
                </a:p>
                <a:p>
                  <a:r>
                    <a:rPr lang="nl-NL" sz="3200" dirty="0">
                      <a:latin typeface="Times New Roman" pitchFamily="18" charset="0"/>
                      <a:cs typeface="Times New Roman" pitchFamily="18" charset="0"/>
                    </a:rPr>
                    <a:t>               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3200" b="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3200" b="0" i="1">
                          <a:solidFill>
                            <a:prstClr val="black"/>
                          </a:solidFill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125</m:t>
                          </m:r>
                        </m:den>
                      </m:f>
                    </m:oMath>
                  </a14:m>
                  <a:r>
                    <a:rPr lang="nl-NL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3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342" y="2062816"/>
                  <a:ext cx="19835650" cy="2524847"/>
                </a:xfrm>
                <a:prstGeom prst="rect">
                  <a:avLst/>
                </a:prstGeom>
                <a:blipFill>
                  <a:blip r:embed="rId3"/>
                  <a:stretch>
                    <a:fillRect l="-1567" t="-566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184495" y="2157641"/>
            <a:ext cx="11838141" cy="1116360"/>
            <a:chOff x="247181" y="2080087"/>
            <a:chExt cx="11838141" cy="11165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882292"/>
                    <a:ext cx="2280848" cy="5149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999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882292"/>
                    <a:ext cx="2280848" cy="51496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748231"/>
                    <a:ext cx="2280848" cy="5149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999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748231"/>
                    <a:ext cx="2280848" cy="51496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7"/>
                    <a:ext cx="2493487" cy="5149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999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7"/>
                    <a:ext cx="2493487" cy="51496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71358" y="2422360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709754" y="2345181"/>
                <a:ext cx="2288607" cy="553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99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en-US" sz="2999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754" y="2345181"/>
                <a:ext cx="2288607" cy="5538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2302801" y="3629017"/>
                <a:ext cx="9431823" cy="2965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3" tIns="45717" rIns="91433" bIns="45717">
                <a:spAutoFit/>
              </a:bodyPr>
              <a:lstStyle/>
              <a:p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Ta có: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b="0" i="1">
                        <a:solidFill>
                          <a:prstClr val="black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125</m:t>
                        </m:r>
                      </m:den>
                    </m:f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32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3200" b="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2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200" b="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2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    Vì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nguyên dương nên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801" y="3629017"/>
                <a:ext cx="9431823" cy="2965358"/>
              </a:xfrm>
              <a:prstGeom prst="rect">
                <a:avLst/>
              </a:prstGeom>
              <a:blipFill>
                <a:blip r:embed="rId8"/>
                <a:stretch>
                  <a:fillRect l="-1681" b="-55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856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4632" y="4774723"/>
            <a:ext cx="11834900" cy="2081469"/>
            <a:chOff x="184495" y="3636277"/>
            <a:chExt cx="11834900" cy="220338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1974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-23271"/>
            <a:ext cx="12045436" cy="3926646"/>
            <a:chOff x="534987" y="1632687"/>
            <a:chExt cx="23613417" cy="6586559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671721"/>
              <a:ext cx="23340848" cy="6438823"/>
              <a:chOff x="534987" y="1449882"/>
              <a:chExt cx="23340848" cy="643882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449882"/>
                <a:ext cx="23120186" cy="643882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19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449467" y="1632687"/>
                  <a:ext cx="22698937" cy="65865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                      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Một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học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sinh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giải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bất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a14:m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  <a:p>
                  <a:r>
                    <a:rPr lang="vi-VN" sz="2800" dirty="0" err="1">
                      <a:latin typeface="Times New Roman" pitchFamily="18" charset="0"/>
                      <a:cs typeface="Times New Roman" pitchFamily="18" charset="0"/>
                    </a:rPr>
                    <a:t>Bước</a:t>
                  </a:r>
                  <a:r>
                    <a:rPr lang="vi-VN" sz="2800" dirty="0">
                      <a:latin typeface="Times New Roman" pitchFamily="18" charset="0"/>
                      <a:cs typeface="Times New Roman" pitchFamily="18" charset="0"/>
                    </a:rPr>
                    <a:t> 1: </a:t>
                  </a:r>
                  <a:r>
                    <a:rPr lang="vi-VN" sz="2800" dirty="0" err="1">
                      <a:latin typeface="Times New Roman" pitchFamily="18" charset="0"/>
                      <a:cs typeface="Times New Roman" pitchFamily="18" charset="0"/>
                    </a:rPr>
                    <a:t>Điều</a:t>
                  </a:r>
                  <a:r>
                    <a:rPr lang="vi-VN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2800" dirty="0" err="1">
                      <a:latin typeface="Times New Roman" pitchFamily="18" charset="0"/>
                      <a:cs typeface="Times New Roman" pitchFamily="18" charset="0"/>
                    </a:rPr>
                    <a:t>kiện</a:t>
                  </a:r>
                  <a:r>
                    <a:rPr lang="vi-VN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</a:rPr>
                        <m:t>𝑥</m:t>
                      </m:r>
                      <m:r>
                        <a:rPr lang="vi-VN" sz="2800" i="1">
                          <a:latin typeface="Cambria Math"/>
                        </a:rPr>
                        <m:t>≠</m:t>
                      </m:r>
                      <m:r>
                        <a:rPr lang="vi-VN" sz="2800" i="1">
                          <a:latin typeface="Cambria Math"/>
                        </a:rPr>
                        <m:t>0</m:t>
                      </m:r>
                    </m:oMath>
                  </a14:m>
                  <a:r>
                    <a:rPr lang="vi-VN" sz="28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28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vi-VN" sz="2800" dirty="0">
                      <a:latin typeface="Times New Roman" pitchFamily="18" charset="0"/>
                      <a:cs typeface="Times New Roman" pitchFamily="18" charset="0"/>
                    </a:rPr>
                    <a:t>Bước 2: </a:t>
                  </a:r>
                  <a:r>
                    <a:rPr lang="vi-VN" sz="2800" dirty="0" err="1">
                      <a:latin typeface="Times New Roman" pitchFamily="18" charset="0"/>
                      <a:cs typeface="Times New Roman" pitchFamily="18" charset="0"/>
                    </a:rPr>
                    <a:t>Vì</a:t>
                  </a:r>
                  <a:r>
                    <a:rPr lang="vi-VN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</a:rPr>
                        <m:t>0</m:t>
                      </m:r>
                      <m:r>
                        <a:rPr lang="vi-VN" sz="2800" i="1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800" i="1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vi-VN" sz="2800" i="1">
                          <a:latin typeface="Cambria Math"/>
                        </a:rPr>
                        <m:t>&lt;</m:t>
                      </m:r>
                      <m:r>
                        <a:rPr lang="vi-VN" sz="2800" i="1">
                          <a:latin typeface="Cambria Math"/>
                        </a:rPr>
                        <m:t>1</m:t>
                      </m:r>
                    </m:oMath>
                  </a14:m>
                  <a:r>
                    <a:rPr lang="vi-VN" sz="2800" dirty="0">
                      <a:latin typeface="Times New Roman" pitchFamily="18" charset="0"/>
                      <a:cs typeface="Times New Roman" pitchFamily="18" charset="0"/>
                    </a:rPr>
                    <a:t> nên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800" i="1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2800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vi-VN" sz="28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8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800" i="1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sup>
                      </m:sSup>
                      <m:r>
                        <a:rPr lang="vi-VN" sz="2800" i="1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800" i="1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2800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vi-VN" sz="2800" i="1">
                              <a:latin typeface="Cambria Math"/>
                            </a:rPr>
                            <m:t>−</m:t>
                          </m:r>
                          <m:r>
                            <a:rPr lang="vi-VN" sz="2800" i="1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vi-VN" sz="2800" i="1">
                          <a:latin typeface="Cambria Math"/>
                        </a:rPr>
                        <m:t>⇔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vi-VN" sz="28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vi-VN" sz="2800" i="1">
                          <a:latin typeface="Cambria Math"/>
                        </a:rPr>
                        <m:t>≤</m:t>
                      </m:r>
                      <m:r>
                        <a:rPr lang="vi-VN" sz="2800" i="1">
                          <a:latin typeface="Cambria Math"/>
                        </a:rPr>
                        <m:t>5</m:t>
                      </m:r>
                    </m:oMath>
                  </a14:m>
                  <a:endParaRPr lang="en-US" sz="28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vi-VN" sz="2800" dirty="0" err="1">
                      <a:latin typeface="Times New Roman" pitchFamily="18" charset="0"/>
                      <a:cs typeface="Times New Roman" pitchFamily="18" charset="0"/>
                    </a:rPr>
                    <a:t>Bước</a:t>
                  </a:r>
                  <a:r>
                    <a:rPr lang="vi-VN" sz="2800" dirty="0">
                      <a:latin typeface="Times New Roman" pitchFamily="18" charset="0"/>
                      <a:cs typeface="Times New Roman" pitchFamily="18" charset="0"/>
                    </a:rPr>
                    <a:t> 3: </a:t>
                  </a:r>
                  <a:r>
                    <a:rPr lang="vi-VN" sz="2800" dirty="0" err="1">
                      <a:latin typeface="Times New Roman" pitchFamily="18" charset="0"/>
                      <a:cs typeface="Times New Roman" pitchFamily="18" charset="0"/>
                    </a:rPr>
                    <a:t>Từ</a:t>
                  </a:r>
                  <a:r>
                    <a:rPr lang="vi-VN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2800" dirty="0" err="1">
                      <a:latin typeface="Times New Roman" pitchFamily="18" charset="0"/>
                      <a:cs typeface="Times New Roman" pitchFamily="18" charset="0"/>
                    </a:rPr>
                    <a:t>đó</a:t>
                  </a:r>
                  <a:r>
                    <a:rPr lang="vi-VN" sz="2800" dirty="0">
                      <a:latin typeface="Times New Roman" pitchFamily="18" charset="0"/>
                      <a:cs typeface="Times New Roman" pitchFamily="18" charset="0"/>
                    </a:rPr>
                    <a:t> suy ra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</a:rPr>
                        <m:t>1</m:t>
                      </m:r>
                      <m:r>
                        <a:rPr lang="vi-VN" sz="2800" i="1">
                          <a:latin typeface="Cambria Math"/>
                        </a:rPr>
                        <m:t>≤</m:t>
                      </m:r>
                      <m:r>
                        <a:rPr lang="vi-VN" sz="2800" i="1">
                          <a:latin typeface="Cambria Math"/>
                        </a:rPr>
                        <m:t>5</m:t>
                      </m:r>
                      <m:r>
                        <a:rPr lang="vi-VN" sz="2800" i="1">
                          <a:latin typeface="Cambria Math"/>
                        </a:rPr>
                        <m:t>𝑥</m:t>
                      </m:r>
                      <m:r>
                        <a:rPr lang="vi-VN" sz="2800" i="1">
                          <a:latin typeface="Cambria Math"/>
                        </a:rPr>
                        <m:t>⇔</m:t>
                      </m:r>
                      <m:r>
                        <a:rPr lang="vi-VN" sz="2800" i="1">
                          <a:latin typeface="Cambria Math"/>
                        </a:rPr>
                        <m:t>𝑥</m:t>
                      </m:r>
                      <m:r>
                        <a:rPr lang="vi-VN" sz="2800" i="1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vi-VN" sz="2800" i="1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vi-VN" sz="28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28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             </a:t>
                  </a:r>
                  <a:r>
                    <a:rPr lang="vi-VN" sz="2800" dirty="0">
                      <a:latin typeface="Times New Roman" pitchFamily="18" charset="0"/>
                      <a:cs typeface="Times New Roman" pitchFamily="18" charset="0"/>
                    </a:rPr>
                    <a:t>Vậy tập nghiệm của bất phương trình đã cho là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/>
                        </a:rPr>
                        <m:t>𝑆</m:t>
                      </m:r>
                      <m:r>
                        <a:rPr lang="vi-VN" sz="28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vi-VN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;+</m:t>
                          </m:r>
                          <m:r>
                            <a:rPr lang="vi-VN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∞</m:t>
                          </m:r>
                        </m:e>
                      </m:d>
                    </m:oMath>
                  </a14:m>
                  <a:r>
                    <a:rPr lang="vi-VN" sz="28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Hãy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nhận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xét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bài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giải</a:t>
                  </a: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đó</a:t>
                  </a:r>
                  <a:endParaRPr lang="en-US" sz="2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9467" y="1632687"/>
                  <a:ext cx="22698937" cy="6586559"/>
                </a:xfrm>
                <a:prstGeom prst="rect">
                  <a:avLst/>
                </a:prstGeom>
                <a:blipFill>
                  <a:blip r:embed="rId3"/>
                  <a:stretch>
                    <a:fillRect l="-1106" b="-341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68194" y="3941474"/>
            <a:ext cx="11788266" cy="773687"/>
            <a:chOff x="297056" y="2080086"/>
            <a:chExt cx="11788266" cy="773787"/>
          </a:xfrm>
        </p:grpSpPr>
        <p:grpSp>
          <p:nvGrpSpPr>
            <p:cNvPr id="51" name="Group 50"/>
            <p:cNvGrpSpPr/>
            <p:nvPr/>
          </p:nvGrpSpPr>
          <p:grpSpPr>
            <a:xfrm>
              <a:off x="297056" y="2080086"/>
              <a:ext cx="3040506" cy="773779"/>
              <a:chOff x="5586912" y="1557993"/>
              <a:chExt cx="3030198" cy="719338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3"/>
                <a:ext cx="2789360" cy="71933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86912" y="1677669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54287" y="1662973"/>
                    <a:ext cx="2280848" cy="5149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999" b="0" i="0" smtClean="0">
                              <a:latin typeface="Cambria Math" panose="02040503050406030204" pitchFamily="18" charset="0"/>
                            </a:rPr>
                            <m:t>Sai</m:t>
                          </m:r>
                          <m:r>
                            <a:rPr lang="en-US" sz="2999" b="0" i="0" smtClean="0">
                              <a:latin typeface="Cambria Math" panose="02040503050406030204" pitchFamily="18" charset="0"/>
                            </a:rPr>
                            <m:t> ở </m:t>
                          </m:r>
                          <m:r>
                            <m:rPr>
                              <m:sty m:val="p"/>
                            </m:rPr>
                            <a:rPr lang="en-US" sz="2999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z="2999" b="0" i="0" smtClean="0">
                              <a:latin typeface="Cambria Math" panose="02040503050406030204" pitchFamily="18" charset="0"/>
                            </a:rPr>
                            <m:t>ướ</m:t>
                          </m:r>
                          <m:r>
                            <m:rPr>
                              <m:sty m:val="p"/>
                            </m:rPr>
                            <a:rPr lang="en-US" sz="2999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sz="2999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999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999" i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4287" y="1662973"/>
                    <a:ext cx="2280848" cy="51496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212976" y="2080087"/>
              <a:ext cx="3040506" cy="773779"/>
              <a:chOff x="5586912" y="1557993"/>
              <a:chExt cx="3030198" cy="719338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3"/>
                <a:ext cx="2789360" cy="71933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86912" y="1677669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31304" y="1651168"/>
                    <a:ext cx="2403887" cy="5149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en-US" sz="2999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999" b="0" i="0" smtClean="0">
                            <a:latin typeface="Cambria Math" panose="02040503050406030204" pitchFamily="18" charset="0"/>
                          </a:rPr>
                          <m:t>Sai</m:t>
                        </m:r>
                        <m:r>
                          <a:rPr lang="en-US" sz="2999" b="0" i="0" smtClean="0">
                            <a:latin typeface="Cambria Math" panose="02040503050406030204" pitchFamily="18" charset="0"/>
                          </a:rPr>
                          <m:t> ở </m:t>
                        </m:r>
                        <m:r>
                          <m:rPr>
                            <m:sty m:val="p"/>
                          </m:rPr>
                          <a:rPr lang="en-US" sz="2999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sz="2999" b="0" i="0" smtClean="0">
                            <a:latin typeface="Cambria Math" panose="02040503050406030204" pitchFamily="18" charset="0"/>
                          </a:rPr>
                          <m:t>ướ</m:t>
                        </m:r>
                        <m:r>
                          <m:rPr>
                            <m:sty m:val="p"/>
                          </m:rPr>
                          <a:rPr lang="en-US" sz="2999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2999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999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a14:m>
                    <a:endParaRPr lang="en-US" sz="2999" i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1304" y="1651168"/>
                    <a:ext cx="2403887" cy="51496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128896" y="2080089"/>
              <a:ext cx="3040506" cy="773780"/>
              <a:chOff x="5586912" y="1557992"/>
              <a:chExt cx="3030198" cy="71933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7193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86912" y="1677669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229019" y="1662968"/>
                    <a:ext cx="2280848" cy="5149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999" b="0" i="0" smtClean="0">
                              <a:latin typeface="Cambria Math" panose="02040503050406030204" pitchFamily="18" charset="0"/>
                            </a:rPr>
                            <m:t>Sai</m:t>
                          </m:r>
                          <m:r>
                            <a:rPr lang="en-US" sz="2999" b="0" i="0" smtClean="0">
                              <a:latin typeface="Cambria Math" panose="02040503050406030204" pitchFamily="18" charset="0"/>
                            </a:rPr>
                            <m:t> ở </m:t>
                          </m:r>
                          <m:r>
                            <m:rPr>
                              <m:sty m:val="p"/>
                            </m:rPr>
                            <a:rPr lang="en-US" sz="2999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z="2999" b="0" i="0" smtClean="0">
                              <a:latin typeface="Cambria Math" panose="02040503050406030204" pitchFamily="18" charset="0"/>
                            </a:rPr>
                            <m:t>ướ</m:t>
                          </m:r>
                          <m:r>
                            <m:rPr>
                              <m:sty m:val="p"/>
                            </m:rPr>
                            <a:rPr lang="en-US" sz="2999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sz="2999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999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999" i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9019" y="1662968"/>
                    <a:ext cx="2280848" cy="51496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9044816" y="2080091"/>
              <a:ext cx="3040506" cy="773782"/>
              <a:chOff x="5586912" y="1557992"/>
              <a:chExt cx="3030198" cy="71933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71933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86912" y="1677670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99332" y="1628839"/>
                    <a:ext cx="2493487" cy="5149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999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z="2999" b="0" i="0" smtClean="0">
                              <a:latin typeface="Cambria Math" panose="02040503050406030204" pitchFamily="18" charset="0"/>
                            </a:rPr>
                            <m:t>à</m:t>
                          </m:r>
                          <m:r>
                            <m:rPr>
                              <m:sty m:val="p"/>
                            </m:rPr>
                            <a:rPr lang="en-US" sz="2999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2999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999" b="0" i="0" smtClean="0">
                              <a:latin typeface="Cambria Math" panose="02040503050406030204" pitchFamily="18" charset="0"/>
                            </a:rPr>
                            <m:t>gi</m:t>
                          </m:r>
                          <m:r>
                            <a:rPr lang="en-US" sz="2999" b="0" i="0" smtClean="0">
                              <a:latin typeface="Cambria Math" panose="02040503050406030204" pitchFamily="18" charset="0"/>
                            </a:rPr>
                            <m:t>ả</m:t>
                          </m:r>
                          <m:r>
                            <m:rPr>
                              <m:sty m:val="p"/>
                            </m:rPr>
                            <a:rPr lang="en-US" sz="2999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2999" b="0" i="0" smtClean="0">
                              <a:latin typeface="Cambria Math" panose="02040503050406030204" pitchFamily="18" charset="0"/>
                            </a:rPr>
                            <m:t> đú</m:t>
                          </m:r>
                          <m:r>
                            <m:rPr>
                              <m:sty m:val="p"/>
                            </m:rPr>
                            <a:rPr lang="en-US" sz="2999" b="0" i="0" smtClean="0">
                              <a:latin typeface="Cambria Math" panose="02040503050406030204" pitchFamily="18" charset="0"/>
                            </a:rPr>
                            <m:t>ng</m:t>
                          </m:r>
                        </m:oMath>
                      </m:oMathPara>
                    </a14:m>
                    <a:endParaRPr lang="en-US" sz="2999" i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9332" y="1628839"/>
                    <a:ext cx="2493487" cy="51496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6112221" y="4070191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02990" y="4998889"/>
                <a:ext cx="10564578" cy="1857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      Sai ở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3,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280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vi-VN" sz="2800" i="1">
                        <a:latin typeface="Cambria Math"/>
                      </a:rPr>
                      <m:t>≤</m:t>
                    </m:r>
                    <m:r>
                      <a:rPr lang="vi-VN" sz="2800" i="1">
                        <a:latin typeface="Cambria Math"/>
                      </a:rPr>
                      <m:t>5</m:t>
                    </m:r>
                    <m:r>
                      <a:rPr lang="vi-VN" sz="2800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Vậy tập nghiệm của bất phương trình đã cho là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𝑆</m:t>
                    </m:r>
                    <m:r>
                      <a:rPr lang="vi-VN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∞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;+</m:t>
                    </m:r>
                    <m:r>
                      <a:rPr lang="vi-VN" sz="2800" i="1">
                        <a:solidFill>
                          <a:prstClr val="black"/>
                        </a:solidFill>
                        <a:latin typeface="Cambria Math"/>
                      </a:rPr>
                      <m:t>∞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990" y="4998889"/>
                <a:ext cx="10564578" cy="1857303"/>
              </a:xfrm>
              <a:prstGeom prst="rect">
                <a:avLst/>
              </a:prstGeom>
              <a:blipFill>
                <a:blip r:embed="rId8"/>
                <a:stretch>
                  <a:fillRect l="-1212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9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49105" y="2735526"/>
            <a:ext cx="11834900" cy="3239229"/>
            <a:chOff x="184495" y="3636277"/>
            <a:chExt cx="11834900" cy="323965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01071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77195"/>
            <a:ext cx="11982295" cy="1077251"/>
            <a:chOff x="534987" y="1801208"/>
            <a:chExt cx="23489638" cy="1806981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738484"/>
              <a:chOff x="534987" y="1647866"/>
              <a:chExt cx="23340848" cy="173848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3"/>
                <a:ext cx="23120186" cy="1665457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20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88975" y="1801208"/>
                  <a:ext cx="19835650" cy="167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Giải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bất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3200" i="1"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latin typeface="Cambria Math"/>
                            </a:rPr>
                            <m:t>+1</m:t>
                          </m:r>
                        </m:sup>
                      </m:sSup>
                    </m:oMath>
                  </a14:m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ta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được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tập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nghiệm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975" y="1801208"/>
                  <a:ext cx="19835650" cy="1670000"/>
                </a:xfrm>
                <a:prstGeom prst="rect">
                  <a:avLst/>
                </a:prstGeom>
                <a:blipFill>
                  <a:blip r:embed="rId3"/>
                  <a:stretch>
                    <a:fillRect l="-1566" r="-181" b="-674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62686" y="1460928"/>
            <a:ext cx="11777322" cy="1135443"/>
            <a:chOff x="247180" y="2080086"/>
            <a:chExt cx="11777322" cy="1135590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0" y="2080087"/>
              <a:ext cx="2753155" cy="1116500"/>
              <a:chOff x="5537206" y="1557992"/>
              <a:chExt cx="2743822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1" y="1557992"/>
                <a:ext cx="2195396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6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00180" y="1659525"/>
                    <a:ext cx="2280848" cy="7710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/>
                              </a:rPr>
                              <m:t>−∞;−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oMath>
                    </a14:m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0180" y="1659525"/>
                    <a:ext cx="2280848" cy="77108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2616520" y="2080090"/>
              <a:ext cx="2494397" cy="1116501"/>
              <a:chOff x="4992479" y="1557992"/>
              <a:chExt cx="2485941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283024" y="1557992"/>
                <a:ext cx="2195396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992479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492108" y="1761294"/>
                    <a:ext cx="1942969" cy="5437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/>
                              </a:rPr>
                              <m:t>1;+∞</m:t>
                            </m:r>
                          </m:e>
                        </m:d>
                      </m:oMath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92108" y="1761294"/>
                    <a:ext cx="1942969" cy="5437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5004964" y="2099175"/>
              <a:ext cx="2494397" cy="1116501"/>
              <a:chOff x="4466791" y="1575736"/>
              <a:chExt cx="2485941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757336" y="1575736"/>
                <a:ext cx="2195396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466791" y="182893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127171" y="1675785"/>
                    <a:ext cx="1704119" cy="7710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>
                                <a:latin typeface="Cambria Math"/>
                              </a:rPr>
                              <m:t>;1</m:t>
                            </m:r>
                          </m:e>
                        </m:d>
                      </m:oMath>
                    </a14:m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27171" y="1675785"/>
                    <a:ext cx="1704119" cy="77107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7393409" y="2080086"/>
              <a:ext cx="4631093" cy="1116502"/>
              <a:chOff x="3941103" y="1557989"/>
              <a:chExt cx="4615392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4231647" y="1557989"/>
                <a:ext cx="4324848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941103" y="1811191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4527520" y="1761294"/>
                    <a:ext cx="3866100" cy="7710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/>
                              </a:rPr>
                              <m:t>−∞;−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vi-VN">
                            <a:latin typeface="Cambria Math"/>
                          </a:rPr>
                          <m:t>∪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/>
                              </a:rPr>
                              <m:t>1;+∞</m:t>
                            </m:r>
                          </m:e>
                        </m:d>
                      </m:oMath>
                    </a14:m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27520" y="1761294"/>
                    <a:ext cx="3866100" cy="77107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4817798" y="1752345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302502" y="3142259"/>
                <a:ext cx="10118360" cy="2678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3" tIns="45717" rIns="91433" bIns="45717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−3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3200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sz="3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                  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3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                  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−1&lt;0</m:t>
                    </m:r>
                  </m:oMath>
                </a14:m>
                <a:endParaRPr lang="en-US" sz="3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                  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502" y="3142259"/>
                <a:ext cx="10118360" cy="2678356"/>
              </a:xfrm>
              <a:prstGeom prst="rect">
                <a:avLst/>
              </a:prstGeom>
              <a:blipFill>
                <a:blip r:embed="rId8"/>
                <a:stretch>
                  <a:fillRect l="-15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88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18553" y="3045907"/>
            <a:ext cx="11834900" cy="2422849"/>
            <a:chOff x="184495" y="3636277"/>
            <a:chExt cx="11834900" cy="242316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219422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2517202" cy="1507931"/>
            <a:chOff x="534987" y="1869705"/>
            <a:chExt cx="24538249" cy="252940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529405"/>
              <a:chOff x="534987" y="1647866"/>
              <a:chExt cx="23340848" cy="2529405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45637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5237586" y="2383186"/>
                  <a:ext cx="19835650" cy="13257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Nghiệm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bất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latin typeface="Cambria Math"/>
                            </a:rPr>
                            <m:t>+2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7586" y="2383186"/>
                  <a:ext cx="19835650" cy="1325715"/>
                </a:xfrm>
                <a:prstGeom prst="rect">
                  <a:avLst/>
                </a:prstGeom>
                <a:blipFill>
                  <a:blip r:embed="rId3"/>
                  <a:stretch>
                    <a:fillRect l="-1567" b="-100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147057" y="1860603"/>
            <a:ext cx="11838141" cy="1116360"/>
            <a:chOff x="247181" y="2080087"/>
            <a:chExt cx="11838141" cy="11165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882292"/>
                    <a:ext cx="2280848" cy="5437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>
                              <a:latin typeface="Cambria Math"/>
                            </a:rPr>
                            <m:t>𝑥</m:t>
                          </m:r>
                          <m:r>
                            <a:rPr lang="vi-VN">
                              <a:latin typeface="Cambria Math"/>
                            </a:rPr>
                            <m:t>≥−4</m:t>
                          </m:r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882292"/>
                    <a:ext cx="2280848" cy="54370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77155" y="1782523"/>
                    <a:ext cx="2280848" cy="5437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vi-VN">
                            <a:latin typeface="Cambria Math"/>
                          </a:rPr>
                          <m:t>𝑥</m:t>
                        </m:r>
                        <m:r>
                          <a:rPr lang="vi-VN">
                            <a:latin typeface="Cambria Math"/>
                          </a:rPr>
                          <m:t>&lt;0</m:t>
                        </m:r>
                      </m:oMath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7155" y="1782523"/>
                    <a:ext cx="2280848" cy="5437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748231"/>
                    <a:ext cx="2280848" cy="5437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>
                              <a:latin typeface="Cambria Math"/>
                            </a:rPr>
                            <m:t>𝑥</m:t>
                          </m:r>
                          <m:r>
                            <a:rPr lang="vi-VN">
                              <a:latin typeface="Cambria Math"/>
                            </a:rPr>
                            <m:t>&gt;0</m:t>
                          </m:r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748231"/>
                    <a:ext cx="2280848" cy="54370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7"/>
                    <a:ext cx="2493487" cy="5437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>
                              <a:latin typeface="Cambria Math"/>
                            </a:rPr>
                            <m:t>𝑥</m:t>
                          </m:r>
                          <m:r>
                            <a:rPr lang="vi-VN">
                              <a:latin typeface="Cambria Math"/>
                            </a:rPr>
                            <m:t>&lt;4</m:t>
                          </m:r>
                        </m:oMath>
                      </m:oMathPara>
                    </a14:m>
                    <a:endParaRPr lang="en-US" sz="36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7"/>
                    <a:ext cx="2493487" cy="5437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9542" y="2133848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336859" y="3555422"/>
                <a:ext cx="8546773" cy="1775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3" tIns="45717" rIns="91433" bIns="45717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sz="3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+2≥−2</m:t>
                    </m:r>
                  </m:oMath>
                </a14:m>
                <a:endParaRPr lang="en-US" sz="3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≥−4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859" y="3555422"/>
                <a:ext cx="8546773" cy="1775224"/>
              </a:xfrm>
              <a:prstGeom prst="rect">
                <a:avLst/>
              </a:prstGeom>
              <a:blipFill>
                <a:blip r:embed="rId8"/>
                <a:stretch>
                  <a:fillRect l="-17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36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49105" y="3030305"/>
            <a:ext cx="11834900" cy="2926324"/>
            <a:chOff x="184495" y="3636277"/>
            <a:chExt cx="11834900" cy="307231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284337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47699"/>
            <a:chOff x="534987" y="1869705"/>
            <a:chExt cx="23340848" cy="246538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465383"/>
              <a:chOff x="534987" y="1647866"/>
              <a:chExt cx="23340848" cy="246538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5"/>
                <a:ext cx="23120186" cy="239235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534608" y="2507414"/>
                  <a:ext cx="18098277" cy="9808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pt-BR" sz="3200" dirty="0">
                      <a:latin typeface="Times New Roman" pitchFamily="18" charset="0"/>
                      <a:cs typeface="Times New Roman" pitchFamily="18" charset="0"/>
                    </a:rPr>
                    <a:t>Tập nghiệm của bất phương trình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pt-BR" sz="3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pt-BR" sz="3200" i="1">
                          <a:latin typeface="Cambria Math"/>
                        </a:rPr>
                        <m:t>&gt;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pt-BR" sz="3200" i="1">
                              <a:latin typeface="Cambria Math"/>
                            </a:rPr>
                            <m:t>𝑥</m:t>
                          </m:r>
                          <m:r>
                            <a:rPr lang="pt-BR" sz="3200" i="1">
                              <a:latin typeface="Cambria Math"/>
                            </a:rPr>
                            <m:t>+</m:t>
                          </m:r>
                          <m:r>
                            <a:rPr lang="pt-BR" sz="3200" i="1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pt-BR" sz="3200" dirty="0">
                      <a:latin typeface="Times New Roman" pitchFamily="18" charset="0"/>
                      <a:cs typeface="Times New Roman" pitchFamily="18" charset="0"/>
                    </a:rPr>
                    <a:t> là</a:t>
                  </a:r>
                  <a:endParaRPr lang="en-US" sz="3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608" y="2507414"/>
                  <a:ext cx="18098277" cy="980892"/>
                </a:xfrm>
                <a:prstGeom prst="rect">
                  <a:avLst/>
                </a:prstGeom>
                <a:blipFill>
                  <a:blip r:embed="rId3"/>
                  <a:stretch>
                    <a:fillRect l="-1717" t="-15909" b="-4431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62687" y="1493606"/>
            <a:ext cx="11838141" cy="1430814"/>
            <a:chOff x="247181" y="1765592"/>
            <a:chExt cx="11838141" cy="1430999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63588" y="1759256"/>
                    <a:ext cx="2280848" cy="5437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pt-BR" dirty="0"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d>
                            <m:dPr>
                              <m:begChr m:val="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∞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;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𝑙𝑜𝑔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d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3588" y="1759256"/>
                    <a:ext cx="2280848" cy="54370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765592"/>
              <a:ext cx="3090381" cy="1430999"/>
              <a:chOff x="5537206" y="1265622"/>
              <a:chExt cx="3079904" cy="133031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31376" y="1265622"/>
                    <a:ext cx="2280848" cy="12235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−</m:t>
                            </m:r>
                            <m:r>
                              <a:rPr lang="pt-BR" i="1">
                                <a:latin typeface="Cambria Math"/>
                              </a:rPr>
                              <m:t>∞</m:t>
                            </m:r>
                            <m:r>
                              <a:rPr lang="pt-BR" i="1">
                                <a:latin typeface="Cambria Math"/>
                              </a:rPr>
                              <m:t>;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𝑙𝑜𝑔</m:t>
                                    </m:r>
                                  </m:e>
                                  <m:sub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b>
                                </m:sSub>
                              </m:fNam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3</m:t>
                                </m:r>
                              </m:e>
                            </m:func>
                          </m:e>
                        </m:d>
                      </m:oMath>
                    </a14:m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1376" y="1265622"/>
                    <a:ext cx="2280848" cy="122356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21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748231"/>
                    <a:ext cx="2280848" cy="5437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>
                              <a:latin typeface="Cambria Math"/>
                            </a:rPr>
                            <m:t>∅</m:t>
                          </m:r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748231"/>
                    <a:ext cx="2280848" cy="54370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81471" y="1617431"/>
                    <a:ext cx="2493487" cy="8052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𝑙𝑜𝑔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sub>
                                  </m:sSub>
                                </m:fName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func>
                              <m:r>
                                <a:rPr lang="pt-BR" i="1">
                                  <a:latin typeface="Cambria Math"/>
                                </a:rPr>
                                <m:t>;+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∞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617431"/>
                    <a:ext cx="2493487" cy="80529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2989903" y="2080390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167908" y="3605993"/>
                <a:ext cx="9232109" cy="2134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3" tIns="45717" rIns="91433" bIns="45717">
                <a:spAutoFit/>
              </a:bodyPr>
              <a:lstStyle/>
              <a:p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Ta có: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pt-BR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pt-BR" sz="3200" i="1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pt-BR" sz="3200" i="1">
                            <a:latin typeface="Cambria Math"/>
                          </a:rPr>
                          <m:t>𝑥</m:t>
                        </m:r>
                        <m:r>
                          <a:rPr lang="pt-BR" sz="3200" i="1">
                            <a:latin typeface="Cambria Math"/>
                          </a:rPr>
                          <m:t>+</m:t>
                        </m:r>
                        <m:r>
                          <a:rPr lang="pt-BR" sz="32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pt-B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3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BR" sz="3200" dirty="0">
                    <a:ea typeface="Cambria Math" panose="02040503050406030204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pt-B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3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BR" sz="3200" dirty="0">
                    <a:ea typeface="Cambria Math" panose="02040503050406030204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908" y="3605993"/>
                <a:ext cx="9232109" cy="2134489"/>
              </a:xfrm>
              <a:prstGeom prst="rect">
                <a:avLst/>
              </a:prstGeom>
              <a:blipFill>
                <a:blip r:embed="rId8"/>
                <a:stretch>
                  <a:fillRect l="-1717" t="-4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32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47057" y="2874327"/>
            <a:ext cx="11834900" cy="3790340"/>
            <a:chOff x="184495" y="3636277"/>
            <a:chExt cx="11834900" cy="379083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56189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09744" y="76504"/>
            <a:ext cx="11793834" cy="1329373"/>
            <a:chOff x="246702" y="1869705"/>
            <a:chExt cx="23120186" cy="2229892"/>
          </a:xfrm>
        </p:grpSpPr>
        <p:grpSp>
          <p:nvGrpSpPr>
            <p:cNvPr id="21" name="Group 20"/>
            <p:cNvGrpSpPr/>
            <p:nvPr/>
          </p:nvGrpSpPr>
          <p:grpSpPr>
            <a:xfrm>
              <a:off x="246702" y="1869705"/>
              <a:ext cx="23120186" cy="2229892"/>
              <a:chOff x="246702" y="1647866"/>
              <a:chExt cx="23120186" cy="222989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246702" y="1717851"/>
                <a:ext cx="23120186" cy="2159907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23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5971330" y="2085533"/>
                  <a:ext cx="14512657" cy="18069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Tập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nghiệm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bất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endParaRPr lang="en-US" sz="32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latin typeface="Cambria Math"/>
                            </a:rPr>
                            <m:t>+</m:t>
                          </m:r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a14:m>
                  <a:endParaRPr lang="en-US" sz="3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1330" y="2085533"/>
                  <a:ext cx="14512657" cy="1806917"/>
                </a:xfrm>
                <a:prstGeom prst="rect">
                  <a:avLst/>
                </a:prstGeom>
                <a:blipFill>
                  <a:blip r:embed="rId3"/>
                  <a:stretch>
                    <a:fillRect l="-2059" t="-791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09744" y="1676311"/>
            <a:ext cx="11838141" cy="1116360"/>
            <a:chOff x="247181" y="2080087"/>
            <a:chExt cx="11838141" cy="11165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5615" y="1782524"/>
                    <a:ext cx="2280848" cy="5437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;+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∞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5615" y="1782524"/>
                    <a:ext cx="2280848" cy="54370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748231"/>
                    <a:ext cx="2280848" cy="5437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∞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748231"/>
                    <a:ext cx="2280848" cy="5437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7"/>
                    <a:ext cx="2493487" cy="5437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;+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∞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7"/>
                    <a:ext cx="2493487" cy="5437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85517" y="1948641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591658" y="1874425"/>
                <a:ext cx="26243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/>
                        </a:rPr>
                        <m:t>𝑥</m:t>
                      </m:r>
                      <m:r>
                        <a:rPr lang="en-US" smtClean="0">
                          <a:latin typeface="Cambria Math"/>
                        </a:rPr>
                        <m:t>∈</m:t>
                      </m:r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  <m:r>
                            <a:rPr lang="en-US">
                              <a:latin typeface="Cambria Math"/>
                            </a:rPr>
                            <m:t>;+</m:t>
                          </m:r>
                          <m:r>
                            <a:rPr lang="en-US">
                              <a:latin typeface="Cambria Math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en-US" sz="2999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658" y="1874425"/>
                <a:ext cx="262438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2679208" y="3183051"/>
                <a:ext cx="10098741" cy="3306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3" tIns="45717" rIns="91433" bIns="45717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3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3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208" y="3183051"/>
                <a:ext cx="10098741" cy="3306155"/>
              </a:xfrm>
              <a:prstGeom prst="rect">
                <a:avLst/>
              </a:prstGeom>
              <a:blipFill>
                <a:blip r:embed="rId8"/>
                <a:stretch>
                  <a:fillRect l="-1570" t="-25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55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71141" y="2703930"/>
            <a:ext cx="11834900" cy="4152263"/>
            <a:chOff x="184495" y="3636277"/>
            <a:chExt cx="11834900" cy="415280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92386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2310986" cy="1173702"/>
            <a:chOff x="534987" y="1869705"/>
            <a:chExt cx="24133991" cy="1968769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968769"/>
              <a:chOff x="534987" y="1647866"/>
              <a:chExt cx="23340848" cy="196876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89574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833328" y="2037448"/>
                  <a:ext cx="19835650" cy="14056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Tập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nghiệm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bất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3200" i="1">
                              <a:latin typeface="Cambria Math"/>
                            </a:rPr>
                            <m:t>−2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&lt;3</m:t>
                      </m:r>
                    </m:oMath>
                  </a14:m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3328" y="2037448"/>
                  <a:ext cx="19835650" cy="1405628"/>
                </a:xfrm>
                <a:prstGeom prst="rect">
                  <a:avLst/>
                </a:prstGeom>
                <a:blipFill>
                  <a:blip r:embed="rId3"/>
                  <a:stretch>
                    <a:fillRect l="-1566" b="-948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33828" y="1449484"/>
            <a:ext cx="12023969" cy="1188210"/>
            <a:chOff x="247181" y="2023651"/>
            <a:chExt cx="12023969" cy="118836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23651"/>
              <a:ext cx="3090381" cy="1188364"/>
              <a:chOff x="5537206" y="1505527"/>
              <a:chExt cx="3079904" cy="110475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77836" y="1505527"/>
                    <a:ext cx="2280848" cy="11047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>
                                      <a:latin typeface="Cambria Math"/>
                                    </a:rPr>
                                    <m:t>&amp;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&gt;1</m:t>
                                  </m:r>
                                </m:e>
                                <m:e>
                                  <m:r>
                                    <a:rPr lang="en-US">
                                      <a:latin typeface="Cambria Math"/>
                                    </a:rPr>
                                    <m:t>&amp;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&lt;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>
                                              <a:latin typeface="Cambria Math"/>
                                            </a:rPr>
                                            <m:t>𝑙𝑜𝑔</m:t>
                                          </m:r>
                                        </m:e>
                                        <m:sub>
                                          <m:r>
                                            <a:rPr lang="en-US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func>
                                </m:e>
                              </m:eqArr>
                            </m:e>
                          </m:d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7836" y="1505527"/>
                    <a:ext cx="2280848" cy="110475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70853" y="1749585"/>
                    <a:ext cx="2280848" cy="5437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>
                            <a:latin typeface="Cambria Math"/>
                          </a:rPr>
                          <m:t>𝑥</m:t>
                        </m:r>
                        <m:r>
                          <a:rPr lang="en-US">
                            <a:latin typeface="Cambria Math"/>
                          </a:rPr>
                          <m:t>&gt;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e>
                        </m:func>
                      </m:oMath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0853" y="1749585"/>
                    <a:ext cx="2280848" cy="5437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748231"/>
                    <a:ext cx="2280848" cy="5437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&lt;1</m:t>
                          </m:r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748231"/>
                    <a:ext cx="2280848" cy="54370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276209" cy="1116502"/>
              <a:chOff x="5537206" y="1557992"/>
              <a:chExt cx="3265102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896273" y="1797768"/>
                    <a:ext cx="2906035" cy="5437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  <m:r>
                            <a:rPr lang="en-US">
                              <a:latin typeface="Cambria Math"/>
                            </a:rPr>
                            <m:t>&lt;</m:t>
                          </m:r>
                          <m:r>
                            <a:rPr lang="en-US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&lt;1</m:t>
                          </m:r>
                        </m:oMath>
                      </m:oMathPara>
                    </a14:m>
                    <a:endParaRPr lang="en-US" sz="3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96273" y="1797768"/>
                    <a:ext cx="2906035" cy="54370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230764" y="1759450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193253" y="3243373"/>
                <a:ext cx="10064544" cy="3425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3" tIns="45717" rIns="91433" bIns="45717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&lt;3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−3.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−2.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&lt;2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&gt;3</m:t>
                            </m:r>
                          </m:e>
                        </m:eqArr>
                      </m:e>
                    </m:d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>
                                <a:latin typeface="Cambria Math"/>
                              </a:rPr>
                              <m:t>&lt;</m:t>
                            </m:r>
                            <m:func>
                              <m:func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>
                                        <a:latin typeface="Cambria Math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>
                                    <a:latin typeface="Cambria Math"/>
                                  </a:rPr>
                                  <m:t>2</m:t>
                                </m:r>
                              </m:e>
                            </m:func>
                          </m:e>
                          <m:e>
                            <m:r>
                              <a:rPr lang="en-US" sz="3200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>
                                <a:latin typeface="Cambria Math"/>
                              </a:rPr>
                              <m:t>&gt;1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253" y="3243373"/>
                <a:ext cx="10064544" cy="3425162"/>
              </a:xfrm>
              <a:prstGeom prst="rect">
                <a:avLst/>
              </a:prstGeom>
              <a:blipFill>
                <a:blip r:embed="rId8"/>
                <a:stretch>
                  <a:fillRect l="-15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86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52962" y="2693901"/>
            <a:ext cx="11834900" cy="4043074"/>
            <a:chOff x="184495" y="3636277"/>
            <a:chExt cx="11834900" cy="404360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38146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29374"/>
            <a:chOff x="534987" y="1869705"/>
            <a:chExt cx="23340848" cy="222989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92"/>
              <a:chOff x="534987" y="1647866"/>
              <a:chExt cx="23340848" cy="222989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3"/>
                <a:ext cx="23120186" cy="2156865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25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973419" y="2431565"/>
                  <a:ext cx="19835650" cy="1348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Tập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nghiệm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bất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𝑙𝑜𝑔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sz="3200" i="1">
                          <a:latin typeface="Cambria Math"/>
                        </a:rPr>
                        <m:t>&gt;−</m:t>
                      </m:r>
                      <m:r>
                        <a:rPr lang="en-US" sz="3200" i="1">
                          <a:latin typeface="Cambria Math"/>
                        </a:rPr>
                        <m:t>1</m:t>
                      </m:r>
                    </m:oMath>
                  </a14:m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3419" y="2431565"/>
                  <a:ext cx="19835650" cy="1348193"/>
                </a:xfrm>
                <a:prstGeom prst="rect">
                  <a:avLst/>
                </a:prstGeom>
                <a:blipFill>
                  <a:blip r:embed="rId3"/>
                  <a:stretch>
                    <a:fillRect l="-1566" t="-1060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168314" y="1576072"/>
            <a:ext cx="11838141" cy="1116360"/>
            <a:chOff x="247181" y="2080087"/>
            <a:chExt cx="11838141" cy="11165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446324" y="1675787"/>
                    <a:ext cx="1699761" cy="7710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  <m:r>
                              <a:rPr lang="en-US">
                                <a:latin typeface="Cambria Math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a14:m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6324" y="1675787"/>
                    <a:ext cx="1699761" cy="77108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08866" y="1691420"/>
                    <a:ext cx="2280848" cy="7710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>
                                <a:latin typeface="Cambria Math"/>
                              </a:rPr>
                              <m:t>;+</m:t>
                            </m:r>
                            <m:r>
                              <a:rPr lang="en-US">
                                <a:latin typeface="Cambria Math"/>
                              </a:rPr>
                              <m:t>∞</m:t>
                            </m:r>
                          </m:e>
                        </m:d>
                      </m:oMath>
                    </a14:m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8866" y="1691420"/>
                    <a:ext cx="2280848" cy="77107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04055" y="1675786"/>
                    <a:ext cx="2280848" cy="7710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>
                                <a:latin typeface="Cambria Math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a14:m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4055" y="1675786"/>
                    <a:ext cx="2280848" cy="77107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982094" y="1699915"/>
                    <a:ext cx="2493487" cy="7710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−</m:t>
                            </m:r>
                            <m:r>
                              <a:rPr lang="en-US">
                                <a:latin typeface="Cambria Math"/>
                              </a:rPr>
                              <m:t>∞</m:t>
                            </m:r>
                            <m:r>
                              <a:rPr lang="en-US">
                                <a:latin typeface="Cambria Math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a14:m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2094" y="1699915"/>
                    <a:ext cx="2493487" cy="77107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6017132" y="1836377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819667" y="2910781"/>
                <a:ext cx="10204995" cy="3639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3" tIns="45717" rIns="91433" bIns="45717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3200" i="1">
                        <a:latin typeface="Cambria Math"/>
                      </a:rPr>
                      <m:t>&gt;−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</m:t>
                            </m:r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3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                       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</m:t>
                            </m:r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endParaRPr lang="en-US" sz="3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</a:rPr>
                  <a:t>                       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667" y="2910781"/>
                <a:ext cx="10204995" cy="3639901"/>
              </a:xfrm>
              <a:prstGeom prst="rect">
                <a:avLst/>
              </a:prstGeom>
              <a:blipFill>
                <a:blip r:embed="rId8"/>
                <a:stretch>
                  <a:fillRect l="-15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89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hlinkClick r:id="" action="ppaction://noaction"/>
            <a:extLst>
              <a:ext uri="{FF2B5EF4-FFF2-40B4-BE49-F238E27FC236}">
                <a16:creationId xmlns:a16="http://schemas.microsoft.com/office/drawing/2014/main" id="{CA92D000-6E66-44C3-B6D7-9D35E2F95418}"/>
              </a:ext>
            </a:extLst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27</a:t>
            </a:r>
          </a:p>
        </p:txBody>
      </p:sp>
      <p:sp>
        <p:nvSpPr>
          <p:cNvPr id="21" name="TextBox 20">
            <a:hlinkClick r:id="" action="ppaction://noaction"/>
            <a:extLst>
              <a:ext uri="{FF2B5EF4-FFF2-40B4-BE49-F238E27FC236}">
                <a16:creationId xmlns:a16="http://schemas.microsoft.com/office/drawing/2014/main" id="{3C540CE3-3415-4DE2-AA81-69A02078ABC1}"/>
              </a:ext>
            </a:extLst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28</a:t>
            </a:r>
          </a:p>
        </p:txBody>
      </p:sp>
      <p:sp>
        <p:nvSpPr>
          <p:cNvPr id="22" name="TextBox 21">
            <a:hlinkClick r:id="" action="ppaction://noaction"/>
            <a:extLst>
              <a:ext uri="{FF2B5EF4-FFF2-40B4-BE49-F238E27FC236}">
                <a16:creationId xmlns:a16="http://schemas.microsoft.com/office/drawing/2014/main" id="{68CDE045-7A62-45DB-AB43-3AD0D14226B4}"/>
              </a:ext>
            </a:extLst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29</a:t>
            </a:r>
          </a:p>
        </p:txBody>
      </p:sp>
      <p:sp>
        <p:nvSpPr>
          <p:cNvPr id="23" name="TextBox 22">
            <a:hlinkClick r:id="" action="ppaction://noaction"/>
            <a:extLst>
              <a:ext uri="{FF2B5EF4-FFF2-40B4-BE49-F238E27FC236}">
                <a16:creationId xmlns:a16="http://schemas.microsoft.com/office/drawing/2014/main" id="{8D1A76CE-772F-4844-880D-9E5F0CBD7C80}"/>
              </a:ext>
            </a:extLst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30</a:t>
            </a:r>
          </a:p>
        </p:txBody>
      </p:sp>
      <p:sp>
        <p:nvSpPr>
          <p:cNvPr id="24" name="TextBox 23">
            <a:hlinkClick r:id="" action="ppaction://noaction"/>
            <a:extLst>
              <a:ext uri="{FF2B5EF4-FFF2-40B4-BE49-F238E27FC236}">
                <a16:creationId xmlns:a16="http://schemas.microsoft.com/office/drawing/2014/main" id="{FEE4B047-E75A-4209-863C-2A5E8B38066F}"/>
              </a:ext>
            </a:extLst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22</a:t>
            </a:r>
          </a:p>
        </p:txBody>
      </p:sp>
      <p:sp>
        <p:nvSpPr>
          <p:cNvPr id="25" name="TextBox 24">
            <a:hlinkClick r:id="" action="ppaction://noaction"/>
            <a:extLst>
              <a:ext uri="{FF2B5EF4-FFF2-40B4-BE49-F238E27FC236}">
                <a16:creationId xmlns:a16="http://schemas.microsoft.com/office/drawing/2014/main" id="{49EEE9DE-0719-42DD-8D38-38E22FAC4B16}"/>
              </a:ext>
            </a:extLst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23</a:t>
            </a:r>
          </a:p>
        </p:txBody>
      </p:sp>
      <p:sp>
        <p:nvSpPr>
          <p:cNvPr id="26" name="TextBox 25">
            <a:hlinkClick r:id="" action="ppaction://noaction"/>
            <a:extLst>
              <a:ext uri="{FF2B5EF4-FFF2-40B4-BE49-F238E27FC236}">
                <a16:creationId xmlns:a16="http://schemas.microsoft.com/office/drawing/2014/main" id="{F18232B4-C89A-4B4A-B586-CDDFF45C26B4}"/>
              </a:ext>
            </a:extLst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24</a:t>
            </a:r>
          </a:p>
        </p:txBody>
      </p:sp>
      <p:sp>
        <p:nvSpPr>
          <p:cNvPr id="27" name="TextBox 26">
            <a:hlinkClick r:id="" action="ppaction://noaction"/>
            <a:extLst>
              <a:ext uri="{FF2B5EF4-FFF2-40B4-BE49-F238E27FC236}">
                <a16:creationId xmlns:a16="http://schemas.microsoft.com/office/drawing/2014/main" id="{965EA4FE-4CC2-46D0-9998-1A12C4881E3E}"/>
              </a:ext>
            </a:extLst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25</a:t>
            </a:r>
          </a:p>
        </p:txBody>
      </p:sp>
      <p:sp>
        <p:nvSpPr>
          <p:cNvPr id="28" name="TextBox 27">
            <a:hlinkClick r:id="" action="ppaction://noaction"/>
            <a:extLst>
              <a:ext uri="{FF2B5EF4-FFF2-40B4-BE49-F238E27FC236}">
                <a16:creationId xmlns:a16="http://schemas.microsoft.com/office/drawing/2014/main" id="{2E1F1D6C-80AC-43B5-92ED-2BEB45295842}"/>
              </a:ext>
            </a:extLst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20</a:t>
            </a:r>
          </a:p>
        </p:txBody>
      </p:sp>
      <p:sp>
        <p:nvSpPr>
          <p:cNvPr id="29" name="TextBox 28">
            <a:hlinkClick r:id="rId2" action="ppaction://hlinksldjump"/>
            <a:extLst>
              <a:ext uri="{FF2B5EF4-FFF2-40B4-BE49-F238E27FC236}">
                <a16:creationId xmlns:a16="http://schemas.microsoft.com/office/drawing/2014/main" id="{45ED0B1D-17D6-40BE-8A66-D0E8F984A9B1}"/>
              </a:ext>
            </a:extLst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19</a:t>
            </a:r>
          </a:p>
        </p:txBody>
      </p:sp>
      <p:sp>
        <p:nvSpPr>
          <p:cNvPr id="30" name="TextBox 29">
            <a:hlinkClick r:id="rId3" action="ppaction://hlinksldjump"/>
            <a:extLst>
              <a:ext uri="{FF2B5EF4-FFF2-40B4-BE49-F238E27FC236}">
                <a16:creationId xmlns:a16="http://schemas.microsoft.com/office/drawing/2014/main" id="{2587651A-45AE-4195-A1A7-CD95792BA441}"/>
              </a:ext>
            </a:extLst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18</a:t>
            </a:r>
          </a:p>
        </p:txBody>
      </p:sp>
      <p:sp>
        <p:nvSpPr>
          <p:cNvPr id="31" name="TextBox 30">
            <a:hlinkClick r:id="rId4" action="ppaction://hlinksldjump"/>
            <a:extLst>
              <a:ext uri="{FF2B5EF4-FFF2-40B4-BE49-F238E27FC236}">
                <a16:creationId xmlns:a16="http://schemas.microsoft.com/office/drawing/2014/main" id="{04697A43-19B2-4AEC-A38B-4C331ED3BBCE}"/>
              </a:ext>
            </a:extLst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17</a:t>
            </a:r>
          </a:p>
        </p:txBody>
      </p:sp>
      <p:sp>
        <p:nvSpPr>
          <p:cNvPr id="32" name="TextBox 31">
            <a:hlinkClick r:id="" action="ppaction://noaction"/>
            <a:extLst>
              <a:ext uri="{FF2B5EF4-FFF2-40B4-BE49-F238E27FC236}">
                <a16:creationId xmlns:a16="http://schemas.microsoft.com/office/drawing/2014/main" id="{5F6972C7-D744-40BB-B369-0EB92651A393}"/>
              </a:ext>
            </a:extLst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26</a:t>
            </a:r>
          </a:p>
        </p:txBody>
      </p:sp>
      <p:sp>
        <p:nvSpPr>
          <p:cNvPr id="33" name="TextBox 32">
            <a:hlinkClick r:id="" action="ppaction://noaction"/>
            <a:extLst>
              <a:ext uri="{FF2B5EF4-FFF2-40B4-BE49-F238E27FC236}">
                <a16:creationId xmlns:a16="http://schemas.microsoft.com/office/drawing/2014/main" id="{665BA3AD-27E0-4E23-B6BD-3B28C44960A9}"/>
              </a:ext>
            </a:extLst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21</a:t>
            </a:r>
          </a:p>
        </p:txBody>
      </p:sp>
      <p:sp>
        <p:nvSpPr>
          <p:cNvPr id="34" name="TextBox 33">
            <a:hlinkClick r:id="rId5" action="ppaction://hlinksldjump"/>
            <a:extLst>
              <a:ext uri="{FF2B5EF4-FFF2-40B4-BE49-F238E27FC236}">
                <a16:creationId xmlns:a16="http://schemas.microsoft.com/office/drawing/2014/main" id="{F96C4C47-FAB0-44A1-B08A-E84149743D3C}"/>
              </a:ext>
            </a:extLst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16</a:t>
            </a:r>
          </a:p>
        </p:txBody>
      </p:sp>
      <p:sp>
        <p:nvSpPr>
          <p:cNvPr id="18" name="Left Arrow 17">
            <a:hlinkClick r:id="rId6" action="ppaction://hlinksldjump"/>
          </p:cNvPr>
          <p:cNvSpPr/>
          <p:nvPr/>
        </p:nvSpPr>
        <p:spPr>
          <a:xfrm>
            <a:off x="10406743" y="5965371"/>
            <a:ext cx="638628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842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22955" y="2958292"/>
            <a:ext cx="11834900" cy="3557838"/>
            <a:chOff x="184495" y="3636277"/>
            <a:chExt cx="11834900" cy="355830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06396" cy="1329373"/>
            <a:chOff x="534987" y="1869705"/>
            <a:chExt cx="23340848" cy="222989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9892"/>
              <a:chOff x="534987" y="1647866"/>
              <a:chExt cx="23340848" cy="222989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156866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26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59596" y="2634451"/>
                  <a:ext cx="19835650" cy="9808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es-ES" sz="3200" dirty="0">
                      <a:latin typeface="Times New Roman" pitchFamily="18" charset="0"/>
                      <a:cs typeface="Times New Roman" pitchFamily="18" charset="0"/>
                    </a:rPr>
                    <a:t>Bất </a:t>
                  </a:r>
                  <a:r>
                    <a:rPr lang="es-ES" sz="3200" dirty="0" err="1"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s-E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s-ES" sz="3200" dirty="0" err="1"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s-E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func>
                      <m:r>
                        <a:rPr lang="en-US" sz="3200"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r>
                        <a:rPr lang="en-US" sz="3200"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s-ES" sz="3200" dirty="0" err="1"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s-E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s-ES" sz="3200" dirty="0" err="1">
                      <a:latin typeface="Times New Roman" pitchFamily="18" charset="0"/>
                      <a:cs typeface="Times New Roman" pitchFamily="18" charset="0"/>
                    </a:rPr>
                    <a:t>tập</a:t>
                  </a:r>
                  <a:r>
                    <a:rPr lang="es-E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s-ES" sz="3200" dirty="0" err="1">
                      <a:latin typeface="Times New Roman" pitchFamily="18" charset="0"/>
                      <a:cs typeface="Times New Roman" pitchFamily="18" charset="0"/>
                    </a:rPr>
                    <a:t>nghiệm</a:t>
                  </a:r>
                  <a:r>
                    <a:rPr lang="es-E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s-ES" sz="3200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endParaRPr lang="en-US" sz="3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9596" y="2634451"/>
                  <a:ext cx="19835650" cy="980892"/>
                </a:xfrm>
                <a:prstGeom prst="rect">
                  <a:avLst/>
                </a:prstGeom>
                <a:blipFill>
                  <a:blip r:embed="rId3"/>
                  <a:stretch>
                    <a:fillRect l="-1567" t="-14583" b="-3229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62687" y="1724660"/>
            <a:ext cx="11838141" cy="1116360"/>
            <a:chOff x="247181" y="2080087"/>
            <a:chExt cx="11838141" cy="11165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66007" y="1767757"/>
                    <a:ext cx="2280848" cy="5437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a:rPr lang="es-E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ℝ</m:t>
                        </m:r>
                        <m:r>
                          <a:rPr lang="es-ES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s-ES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</m:oMath>
                    </a14:m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6007" y="1767757"/>
                    <a:ext cx="2280848" cy="54370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42558" y="1808356"/>
                    <a:ext cx="2280848" cy="5437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s-ES" b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ℝ</m:t>
                        </m:r>
                      </m:oMath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2558" y="1808356"/>
                    <a:ext cx="2280848" cy="5437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748231"/>
                    <a:ext cx="2280848" cy="5437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s-ES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748231"/>
                    <a:ext cx="2280848" cy="54370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7"/>
                    <a:ext cx="2493487" cy="5437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∅</m:t>
                          </m:r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7"/>
                    <a:ext cx="2493487" cy="5437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47171" y="1973631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573444" y="3246260"/>
                <a:ext cx="10118360" cy="3160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3" tIns="45717" rIns="91433" bIns="45717">
                <a:spAutoFit/>
              </a:bodyPr>
              <a:lstStyle/>
              <a:p>
                <a:r>
                  <a:rPr lang="es-ES" sz="3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s-E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s-ES" sz="3200" dirty="0">
                    <a:latin typeface="Times New Roman" pitchFamily="18" charset="0"/>
                    <a:cs typeface="Times New Roman" pitchFamily="18" charset="0"/>
                  </a:rPr>
                  <a:t>: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&gt;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&gt;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endParaRPr lang="en-US" sz="32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r>
                  <a:rPr lang="en-US" sz="3200" i="1" dirty="0">
                    <a:ea typeface="Cambria Math" panose="02040503050406030204" pitchFamily="18" charset="0"/>
                    <a:cs typeface="Times New Roman" pitchFamily="18" charset="0"/>
                  </a:rPr>
                  <a:t>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⟺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endParaRPr lang="en-US" sz="32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r>
                  <a:rPr lang="en-US" sz="3200" i="1" dirty="0">
                    <a:ea typeface="Cambria Math" panose="02040503050406030204" pitchFamily="18" charset="0"/>
                    <a:cs typeface="Times New Roman" pitchFamily="18" charset="0"/>
                  </a:rPr>
                  <a:t>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⟺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endParaRPr lang="en-US" sz="32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r>
                  <a:rPr lang="en-US" sz="3200" i="1" dirty="0">
                    <a:ea typeface="Cambria Math" panose="02040503050406030204" pitchFamily="18" charset="0"/>
                    <a:cs typeface="Times New Roman" pitchFamily="18" charset="0"/>
                  </a:rPr>
                  <a:t>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⟺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endParaRPr lang="en-US" sz="32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  <a:cs typeface="Times New Roman" pitchFamily="18" charset="0"/>
                  </a:rPr>
                  <a:t>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⟺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444" y="3246260"/>
                <a:ext cx="10118360" cy="3160603"/>
              </a:xfrm>
              <a:prstGeom prst="rect">
                <a:avLst/>
              </a:prstGeom>
              <a:blipFill>
                <a:blip r:embed="rId8"/>
                <a:stretch>
                  <a:fillRect l="-15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123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91950" y="2647928"/>
            <a:ext cx="11834900" cy="3557838"/>
            <a:chOff x="184495" y="3636277"/>
            <a:chExt cx="11834900" cy="355830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2064121" cy="1173700"/>
            <a:chOff x="534987" y="1869705"/>
            <a:chExt cx="23650046" cy="196876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968766"/>
              <a:chOff x="534987" y="1647866"/>
              <a:chExt cx="23340848" cy="196876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895740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27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349383" y="2017232"/>
                  <a:ext cx="19835650" cy="13939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pt-BR" sz="3200" dirty="0">
                      <a:latin typeface="Times New Roman" pitchFamily="18" charset="0"/>
                      <a:cs typeface="Times New Roman" pitchFamily="18" charset="0"/>
                    </a:rPr>
                    <a:t>Tập nghiệm của bất phương trình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3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4</m:t>
                      </m:r>
                    </m:oMath>
                  </a14:m>
                  <a:r>
                    <a:rPr lang="pt-BR" sz="320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pt-BR" sz="3200" dirty="0">
                      <a:latin typeface="Times New Roman" pitchFamily="18" charset="0"/>
                      <a:cs typeface="Times New Roman" pitchFamily="18" charset="0"/>
                    </a:rPr>
                    <a:t>là:</a:t>
                  </a:r>
                  <a:endParaRPr lang="en-US" sz="3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9383" y="2017232"/>
                  <a:ext cx="19835650" cy="1393905"/>
                </a:xfrm>
                <a:prstGeom prst="rect">
                  <a:avLst/>
                </a:prstGeom>
                <a:blipFill>
                  <a:blip r:embed="rId3"/>
                  <a:stretch>
                    <a:fillRect l="-1506" b="-125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09744" y="1477698"/>
            <a:ext cx="11838141" cy="1116360"/>
            <a:chOff x="247181" y="2080087"/>
            <a:chExt cx="11838141" cy="11165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95071" y="1784251"/>
                    <a:ext cx="2280848" cy="5437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vi-VN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8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;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16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5071" y="1784251"/>
                    <a:ext cx="2280848" cy="54370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20225" y="1784248"/>
                    <a:ext cx="2280848" cy="5437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vi-VN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;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16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0225" y="1784248"/>
                    <a:ext cx="2280848" cy="5437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748231"/>
                    <a:ext cx="2280848" cy="5437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vi-VN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8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;+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∞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748231"/>
                    <a:ext cx="2280848" cy="54370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7"/>
                    <a:ext cx="2493487" cy="5437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ℝ</m:t>
                          </m:r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7"/>
                    <a:ext cx="2493487" cy="5437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91950" y="1743081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118530" y="2983294"/>
                <a:ext cx="8076011" cy="3046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3" tIns="45717" rIns="91433" bIns="45717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3200" dirty="0">
                    <a:latin typeface="Times New Roman" pitchFamily="18" charset="0"/>
                    <a:cs typeface="Times New Roman" pitchFamily="18" charset="0"/>
                  </a:rPr>
                  <a:t>Ta có: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4</m:t>
                    </m:r>
                  </m:oMath>
                </a14:m>
                <a:endParaRPr lang="en-US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ea typeface="Cambria Math" panose="02040503050406030204" pitchFamily="18" charset="0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⟺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4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func>
                  </m:oMath>
                </a14:m>
                <a:endParaRPr lang="en-US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ea typeface="Cambria Math" panose="02040503050406030204" pitchFamily="18" charset="0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⟺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e>
                    </m:func>
                  </m:oMath>
                </a14:m>
                <a:endParaRPr lang="en-US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ea typeface="Cambria Math" panose="02040503050406030204" pitchFamily="18" charset="0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⟺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8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16</m:t>
                    </m:r>
                  </m:oMath>
                </a14:m>
                <a:endParaRPr lang="en-US" sz="32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530" y="2983294"/>
                <a:ext cx="8076011" cy="3046982"/>
              </a:xfrm>
              <a:prstGeom prst="rect">
                <a:avLst/>
              </a:prstGeom>
              <a:blipFill>
                <a:blip r:embed="rId8"/>
                <a:stretch>
                  <a:fillRect l="-19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76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93306" y="2352537"/>
            <a:ext cx="11834900" cy="4337535"/>
            <a:chOff x="184495" y="3636277"/>
            <a:chExt cx="11834900" cy="433809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410915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2300030" cy="1315551"/>
            <a:chOff x="534987" y="1869705"/>
            <a:chExt cx="24112513" cy="220670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52" cy="2206706"/>
              <a:chOff x="534987" y="1647866"/>
              <a:chExt cx="23340852" cy="220670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53" y="1675610"/>
                <a:ext cx="23120186" cy="21789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28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811850" y="1881651"/>
                  <a:ext cx="19835650" cy="21947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Tập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nghiệm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bất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r>
                    <a:rPr lang="en-US" sz="3200" dirty="0"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−6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+5</m:t>
                              </m:r>
                            </m:e>
                          </m:d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≥0 </m:t>
                      </m:r>
                    </m:oMath>
                  </a14:m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850" y="1881651"/>
                  <a:ext cx="19835650" cy="2194759"/>
                </a:xfrm>
                <a:prstGeom prst="rect">
                  <a:avLst/>
                </a:prstGeom>
                <a:blipFill>
                  <a:blip r:embed="rId3"/>
                  <a:stretch>
                    <a:fillRect l="-1506" t="-654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0" y="1512578"/>
            <a:ext cx="11909265" cy="794474"/>
            <a:chOff x="176057" y="2080086"/>
            <a:chExt cx="11909265" cy="794576"/>
          </a:xfrm>
        </p:grpSpPr>
        <p:grpSp>
          <p:nvGrpSpPr>
            <p:cNvPr id="51" name="Group 50"/>
            <p:cNvGrpSpPr/>
            <p:nvPr/>
          </p:nvGrpSpPr>
          <p:grpSpPr>
            <a:xfrm>
              <a:off x="176057" y="2080086"/>
              <a:ext cx="3161505" cy="794570"/>
              <a:chOff x="5466323" y="1557993"/>
              <a:chExt cx="3150787" cy="73866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3"/>
                <a:ext cx="2789360" cy="738666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466323" y="166161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24187" y="1632394"/>
                    <a:ext cx="2280848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1;6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4187" y="1632394"/>
                    <a:ext cx="2280848" cy="48647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091977" y="2080090"/>
              <a:ext cx="3161505" cy="794571"/>
              <a:chOff x="5466323" y="1557993"/>
              <a:chExt cx="3150787" cy="738666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3"/>
                <a:ext cx="2789360" cy="738666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466323" y="166161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29280" y="1616732"/>
                    <a:ext cx="2280848" cy="5149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</m:t>
                        </m:r>
                        <m:r>
                          <a:rPr lang="en-US" sz="28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d>
                          <m:dPr>
                            <m:begChr m:val=""/>
                            <m:endChr m:val="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(5;6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]</m:t>
                            </m:r>
                          </m:e>
                        </m:d>
                      </m:oMath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9280" y="1616732"/>
                    <a:ext cx="2280848" cy="51496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07897" y="2080088"/>
              <a:ext cx="3161505" cy="794571"/>
              <a:chOff x="5466323" y="1557993"/>
              <a:chExt cx="3150787" cy="738666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3"/>
                <a:ext cx="2789360" cy="738666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466323" y="166161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82005" y="1648810"/>
                    <a:ext cx="2280848" cy="486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5;+∞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2005" y="1648810"/>
                    <a:ext cx="2280848" cy="48647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23817" y="2080090"/>
              <a:ext cx="3161505" cy="794572"/>
              <a:chOff x="5466323" y="1557993"/>
              <a:chExt cx="3150787" cy="738666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3"/>
                <a:ext cx="2789360" cy="738666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466323" y="1661618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20093" y="1648808"/>
                    <a:ext cx="2493487" cy="4864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1;+∞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0093" y="1648808"/>
                    <a:ext cx="2493487" cy="48646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2929045" y="1612991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665559" y="2565057"/>
                <a:ext cx="11394039" cy="4034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3" tIns="45717" rIns="91433" bIns="45717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                        Ta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: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−6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+5</m:t>
                            </m:r>
                          </m:e>
                        </m:d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≥0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(*)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  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itchFamily="18" charset="0"/>
                  </a:rPr>
                  <a:t>Điều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−6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+5&gt;0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−1&gt;0             </m:t>
                            </m:r>
                          </m:e>
                        </m:eqAr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⟺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eqArrPr>
                              <m:e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&lt;1</m:t>
                                        </m:r>
                                      </m:e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&gt;5</m:t>
                                        </m:r>
                                      </m:e>
                                    </m:eqArr>
                                  </m:e>
                                </m:d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&gt;1</m:t>
                                </m:r>
                              </m:e>
                            </m:eqAr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⟺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&gt;5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  (**)</a:t>
                </a:r>
              </a:p>
              <a:p>
                <a:r>
                  <a:rPr lang="en-US" sz="2800" dirty="0">
                    <a:cs typeface="Times New Roman" pitchFamily="18" charset="0"/>
                  </a:rPr>
                  <a:t>(*)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⟺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[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−1).(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]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≥0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r>
                  <a:rPr lang="en-US" sz="2800" i="1" dirty="0">
                    <a:ea typeface="Cambria Math" panose="02040503050406030204" pitchFamily="18" charset="0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⟺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−5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≥0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r>
                  <a:rPr lang="en-US" sz="2800" dirty="0">
                    <a:ea typeface="Cambria Math" panose="02040503050406030204" pitchFamily="18" charset="0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⟺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−5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≤0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⟺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−5≤1⟺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≤6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itchFamily="18" charset="0"/>
                  </a:rPr>
                  <a:t>Kết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điều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kiện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 (**),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 (*)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5&lt;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≤6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59" y="2565057"/>
                <a:ext cx="11394039" cy="4034175"/>
              </a:xfrm>
              <a:prstGeom prst="rect">
                <a:avLst/>
              </a:prstGeom>
              <a:blipFill>
                <a:blip r:embed="rId8"/>
                <a:stretch>
                  <a:fillRect l="-1070" t="-1511" b="-34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32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47057" y="2154781"/>
            <a:ext cx="11834900" cy="4644895"/>
            <a:chOff x="184495" y="3636277"/>
            <a:chExt cx="11834900" cy="464549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6"/>
              <a:ext cx="11834900" cy="441656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2380914" cy="1211520"/>
            <a:chOff x="534987" y="1869705"/>
            <a:chExt cx="24271075" cy="203220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032205"/>
              <a:chOff x="534987" y="1647866"/>
              <a:chExt cx="23340848" cy="2032205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95917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29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970412" y="2058746"/>
                  <a:ext cx="19835650" cy="1843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Nghiệm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nguyên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nhỏ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nhất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bất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endParaRPr lang="en-US" sz="32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	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func>
                    </m:oMath>
                  </a14:m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0412" y="2058746"/>
                  <a:ext cx="19835650" cy="1843163"/>
                </a:xfrm>
                <a:prstGeom prst="rect">
                  <a:avLst/>
                </a:prstGeom>
                <a:blipFill>
                  <a:blip r:embed="rId3"/>
                  <a:stretch>
                    <a:fillRect l="-1506" t="-7778" b="-15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0" y="1485194"/>
            <a:ext cx="11855073" cy="669895"/>
            <a:chOff x="230248" y="2080088"/>
            <a:chExt cx="11855073" cy="669982"/>
          </a:xfrm>
        </p:grpSpPr>
        <p:grpSp>
          <p:nvGrpSpPr>
            <p:cNvPr id="51" name="Group 50"/>
            <p:cNvGrpSpPr/>
            <p:nvPr/>
          </p:nvGrpSpPr>
          <p:grpSpPr>
            <a:xfrm>
              <a:off x="230248" y="2080089"/>
              <a:ext cx="3107313" cy="669980"/>
              <a:chOff x="5520331" y="1557992"/>
              <a:chExt cx="3096779" cy="622841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62284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20331" y="163638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71870" y="1592491"/>
                    <a:ext cx="2280848" cy="5149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999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999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999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1870" y="1592491"/>
                    <a:ext cx="2280848" cy="51496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46168" y="2080090"/>
              <a:ext cx="3107313" cy="669979"/>
              <a:chOff x="5520331" y="1557992"/>
              <a:chExt cx="3096779" cy="62284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62284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20331" y="163638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01619" y="1592488"/>
                    <a:ext cx="2280848" cy="5149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999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999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999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1619" y="1592488"/>
                    <a:ext cx="2280848" cy="51496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62088" y="2080088"/>
              <a:ext cx="3107313" cy="669979"/>
              <a:chOff x="5520331" y="1557992"/>
              <a:chExt cx="3096779" cy="62284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62284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20331" y="163638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35748" y="1579041"/>
                    <a:ext cx="2280848" cy="5149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999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999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999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5748" y="1579041"/>
                    <a:ext cx="2280848" cy="51496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78008" y="2080089"/>
              <a:ext cx="3107313" cy="669981"/>
              <a:chOff x="5520331" y="1557992"/>
              <a:chExt cx="3096779" cy="622841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62284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20331" y="163638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81471" y="1632026"/>
                    <a:ext cx="2493487" cy="5149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999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999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999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1471" y="1632026"/>
                    <a:ext cx="2493487" cy="51496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8764693" y="1580634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090051" y="2383691"/>
                <a:ext cx="10962898" cy="4527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3" tIns="45717" rIns="91433" bIns="45717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itchFamily="18" charset="0"/>
                  </a:rPr>
                  <a:t>               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itchFamily="18" charset="0"/>
                  </a:rPr>
                  <a:t> 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func>
                  </m:oMath>
                </a14:m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itchFamily="18" charset="0"/>
                  </a:rPr>
                  <a:t>(*)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endParaRPr lang="en-US" sz="32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(*)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⟺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3200" i="1" smtClean="0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sup>
                            </m:sSup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func>
                  </m:oMath>
                </a14:m>
                <a:endParaRPr lang="en-US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⟺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func>
                  </m:oMath>
                </a14:m>
                <a:endParaRPr lang="en-US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⟺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[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]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func>
                  </m:oMath>
                </a14:m>
                <a:endParaRPr lang="en-US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⟺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⟺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&lt;−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&gt;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itchFamily="18" charset="0"/>
                  </a:rPr>
                  <a:t>Kết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điều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kiện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itchFamily="18" charset="0"/>
                  </a:rPr>
                  <a:t> 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051" y="2383691"/>
                <a:ext cx="10962898" cy="4527452"/>
              </a:xfrm>
              <a:prstGeom prst="rect">
                <a:avLst/>
              </a:prstGeom>
              <a:blipFill>
                <a:blip r:embed="rId8"/>
                <a:stretch>
                  <a:fillRect l="-501" t="-1884" b="-33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746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18553" y="2256217"/>
            <a:ext cx="11834900" cy="4556905"/>
            <a:chOff x="184495" y="3636277"/>
            <a:chExt cx="11834900" cy="455749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5"/>
              <a:ext cx="11834900" cy="432856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8030"/>
            <a:ext cx="11928188" cy="1168845"/>
            <a:chOff x="534987" y="1869705"/>
            <a:chExt cx="23383568" cy="1960621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925949"/>
              <a:chOff x="534987" y="1647866"/>
              <a:chExt cx="23340848" cy="192594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85292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5"/>
                  <a:ext cx="2690581" cy="9290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30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082905" y="1970493"/>
                  <a:ext cx="19835650" cy="18598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Bất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r>
                    <a:rPr lang="en-US" sz="320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tập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nghiệm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3200" dirty="0"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2905" y="1970493"/>
                  <a:ext cx="19835650" cy="1859833"/>
                </a:xfrm>
                <a:prstGeom prst="rect">
                  <a:avLst/>
                </a:prstGeom>
                <a:blipFill>
                  <a:blip r:embed="rId3"/>
                  <a:stretch>
                    <a:fillRect l="-1506" t="-7143" b="-170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142655" y="1367384"/>
            <a:ext cx="11940621" cy="864473"/>
            <a:chOff x="261772" y="2066954"/>
            <a:chExt cx="11940621" cy="864586"/>
          </a:xfrm>
        </p:grpSpPr>
        <p:grpSp>
          <p:nvGrpSpPr>
            <p:cNvPr id="51" name="Group 50"/>
            <p:cNvGrpSpPr/>
            <p:nvPr/>
          </p:nvGrpSpPr>
          <p:grpSpPr>
            <a:xfrm>
              <a:off x="261772" y="2080089"/>
              <a:ext cx="3075790" cy="851449"/>
              <a:chOff x="5551748" y="1557993"/>
              <a:chExt cx="3065362" cy="791542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3"/>
                <a:ext cx="2789360" cy="79154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51748" y="1686071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14096" y="1602590"/>
                    <a:ext cx="2689373" cy="6344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;+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∞</m:t>
                              </m:r>
                            </m:e>
                          </m:d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4096" y="1602590"/>
                    <a:ext cx="2689373" cy="63443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77693" y="2080089"/>
              <a:ext cx="3173452" cy="851449"/>
              <a:chOff x="5551748" y="1557992"/>
              <a:chExt cx="3162693" cy="791542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79154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51748" y="1686070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11809" y="1594523"/>
                    <a:ext cx="2802632" cy="6250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en-US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[</m:t>
                        </m:r>
                        <m:d>
                          <m:dPr>
                            <m:begChr m:val=""/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;+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∞</m:t>
                            </m:r>
                          </m:e>
                        </m:d>
                      </m:oMath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1809" y="1594523"/>
                    <a:ext cx="2802632" cy="62507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93612" y="2080087"/>
              <a:ext cx="3107823" cy="851449"/>
              <a:chOff x="5551748" y="1557992"/>
              <a:chExt cx="3097287" cy="791542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79154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51748" y="1686070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814110" y="1574729"/>
                    <a:ext cx="2834925" cy="5977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∞</m:t>
                          </m:r>
                          <m:r>
                            <a:rPr lang="en-US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14110" y="1574729"/>
                    <a:ext cx="2834925" cy="59771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9009533" y="2066954"/>
              <a:ext cx="3192860" cy="864586"/>
              <a:chOff x="5551748" y="1545782"/>
              <a:chExt cx="3182035" cy="803754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3"/>
                <a:ext cx="2789360" cy="79154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51748" y="1686070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979816" y="1545782"/>
                    <a:ext cx="2753967" cy="597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∞</m:t>
                          </m:r>
                          <m:r>
                            <a:rPr lang="en-US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999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9816" y="1545782"/>
                    <a:ext cx="2753967" cy="59771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3038284" y="1512532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19596" y="2416485"/>
                <a:ext cx="11699198" cy="4449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3" tIns="45717" rIns="91433" bIns="45717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itchFamily="18" charset="0"/>
                  </a:rPr>
                  <a:t>                      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itchFamily="18" charset="0"/>
                  </a:rPr>
                  <a:t>: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3200" i="1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itchFamily="18" charset="0"/>
                  </a:rPr>
                  <a:t>(*)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(*)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⟺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r>
                  <a:rPr lang="en-US" sz="3200" i="1" dirty="0">
                    <a:ea typeface="Cambria Math" panose="02040503050406030204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⟺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[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]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r>
                  <a:rPr lang="en-US" sz="3200" i="1" dirty="0">
                    <a:ea typeface="Cambria Math" panose="02040503050406030204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⟺</m:t>
                    </m:r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endParaRPr lang="en-US" sz="32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ea typeface="Cambria Math" panose="02040503050406030204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⟺</m:t>
                    </m:r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en-US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≤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≤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≥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        </m:t>
                            </m:r>
                          </m:e>
                        </m:eqAr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itchFamily="18" charset="0"/>
                  </a:rPr>
                  <a:t>Kết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điều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kiện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itchFamily="18" charset="0"/>
                  </a:rPr>
                  <a:t> 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bpt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96" y="2416485"/>
                <a:ext cx="11699198" cy="4449930"/>
              </a:xfrm>
              <a:prstGeom prst="rect">
                <a:avLst/>
              </a:prstGeom>
              <a:blipFill>
                <a:blip r:embed="rId8"/>
                <a:stretch>
                  <a:fillRect l="-1355" t="-1781" b="-35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0" y="2835951"/>
            <a:ext cx="11834900" cy="407657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608894"/>
              <a:chOff x="1275608" y="6239450"/>
              <a:chExt cx="4592537" cy="110633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919979" cy="1106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466"/>
            <a:ext cx="12099375" cy="2058704"/>
            <a:chOff x="534987" y="1869705"/>
            <a:chExt cx="23719158" cy="345326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5"/>
                  <a:ext cx="2690581" cy="9290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33896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:r>
                    <a:rPr lang="vi-VN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Tập nghiệm của bất phương trình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r>
                    <a:rPr lang="en-US" sz="3000" dirty="0">
                      <a:solidFill>
                        <a:prstClr val="black"/>
                      </a:solidFill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x</m:t>
                          </m:r>
                        </m:sup>
                      </m:sSup>
                      <m:r>
                        <a:rPr lang="en-US" sz="3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3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x</m:t>
                          </m:r>
                        </m:sup>
                      </m:sSup>
                      <m:r>
                        <a:rPr lang="en-US" sz="3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3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vi-VN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là:</a:t>
                  </a:r>
                  <a:endParaRPr lang="en-US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</a:pPr>
                  <a:endParaRPr lang="en-US" sz="2999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2999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338969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392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0" y="1501593"/>
            <a:ext cx="12191206" cy="1531290"/>
            <a:chOff x="247181" y="1501340"/>
            <a:chExt cx="11944024" cy="1174490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3623" y="1649895"/>
                    <a:ext cx="2280848" cy="7068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[</m:t>
                          </m:r>
                          <m:d>
                            <m:dPr>
                              <m:begChr m:val=""/>
                              <m:ctrlP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26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𝒍𝒐𝒈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en-US" sz="2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vi-VN" sz="26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𝟑</m:t>
                                          </m:r>
                                        </m:num>
                                        <m:den>
                                          <m:r>
                                            <a:rPr lang="vi-VN" sz="2600" b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𝟒</m:t>
                                          </m:r>
                                        </m:den>
                                      </m:f>
                                    </m:sub>
                                  </m:sSub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2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26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𝟐𝟏</m:t>
                                      </m:r>
                                    </m:num>
                                    <m:den>
                                      <m:r>
                                        <a:rPr lang="vi-VN" sz="26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𝟏𝟑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vi-VN" sz="26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;+</m:t>
                              </m:r>
                              <m:r>
                                <a:rPr lang="vi-VN" sz="26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∞</m:t>
                              </m:r>
                            </m:e>
                          </m:d>
                        </m:oMath>
                      </m:oMathPara>
                    </a14:m>
                    <a:endParaRPr lang="en-US" sz="26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649895"/>
                    <a:ext cx="2280848" cy="70687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6"/>
              <a:ext cx="3090381" cy="914402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5245" y="1720731"/>
                    <a:ext cx="2280848" cy="658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[</m:t>
                          </m:r>
                          <m:r>
                            <a:rPr lang="vi-VN" sz="2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vi-VN" sz="2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∞</m:t>
                          </m:r>
                          <m:r>
                            <a:rPr lang="vi-VN" sz="2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;</m:t>
                          </m:r>
                          <m:func>
                            <m:funcPr>
                              <m:ctrlPr>
                                <a:rPr lang="en-US" sz="2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6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sz="2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26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vi-VN" sz="26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</m:sub>
                              </m:sSub>
                            </m:fName>
                            <m:e>
                              <m:f>
                                <m:fPr>
                                  <m:ctrlPr>
                                    <a:rPr lang="en-US" sz="2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6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𝟐𝟏</m:t>
                                  </m:r>
                                </m:num>
                                <m:den>
                                  <m:r>
                                    <a:rPr lang="vi-VN" sz="26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𝟏𝟑</m:t>
                                  </m:r>
                                </m:den>
                              </m:f>
                              <m:r>
                                <a:rPr lang="en-US" sz="26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]</m:t>
                              </m:r>
                            </m:e>
                          </m:func>
                        </m:oMath>
                      </m:oMathPara>
                    </a14:m>
                    <a:endParaRPr lang="en-US" sz="2600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5245" y="1720731"/>
                    <a:ext cx="2280848" cy="658406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1174487"/>
              <a:chOff x="5537206" y="1557992"/>
              <a:chExt cx="3079904" cy="109184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6652" y="1720731"/>
                    <a:ext cx="2280848" cy="929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2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6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𝒍𝒐𝒈</m:t>
                                    </m:r>
                                  </m:e>
                                  <m:sub>
                                    <m:f>
                                      <m:fPr>
                                        <m:ctrlPr>
                                          <a:rPr lang="en-US" sz="26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vi-VN" sz="26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lang="vi-VN" sz="26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𝟒</m:t>
                                        </m:r>
                                      </m:den>
                                    </m:f>
                                  </m:sub>
                                </m:sSub>
                              </m:fName>
                              <m:e>
                                <m:f>
                                  <m:fPr>
                                    <m:ctrlPr>
                                      <a:rPr lang="en-US" sz="2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6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𝟐𝟏</m:t>
                                    </m:r>
                                  </m:num>
                                  <m:den>
                                    <m:r>
                                      <a:rPr lang="vi-VN" sz="26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𝟏𝟑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vi-VN" sz="26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;+</m:t>
                            </m:r>
                            <m:r>
                              <a:rPr lang="vi-VN" sz="26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∞</m:t>
                            </m:r>
                          </m:e>
                        </m:d>
                      </m:oMath>
                    </a14:m>
                    <a:r>
                      <a:rPr lang="vi-VN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652" y="1720731"/>
                    <a:ext cx="2280848" cy="92911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46"/>
              <a:ext cx="3196263" cy="914400"/>
              <a:chOff x="5537206" y="1557992"/>
              <a:chExt cx="3185427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29146" y="1649892"/>
                    <a:ext cx="2493487" cy="6410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27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vi-VN" sz="27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vi-VN" sz="27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∞</m:t>
                            </m:r>
                            <m:r>
                              <a:rPr lang="vi-VN" sz="27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</m:t>
                            </m:r>
                            <m:func>
                              <m:funcPr>
                                <m:ctrlPr>
                                  <a:rPr lang="en-US" sz="27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7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7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𝒍𝒐𝒈</m:t>
                                    </m:r>
                                  </m:e>
                                  <m:sub>
                                    <m:f>
                                      <m:fPr>
                                        <m:ctrlPr>
                                          <a:rPr lang="en-US" sz="27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vi-VN" sz="27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lang="vi-VN" sz="2700" b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𝟒</m:t>
                                        </m:r>
                                      </m:den>
                                    </m:f>
                                  </m:sub>
                                </m:sSub>
                              </m:fName>
                              <m:e>
                                <m:f>
                                  <m:fPr>
                                    <m:ctrlPr>
                                      <a:rPr lang="en-US" sz="27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7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𝟐𝟏</m:t>
                                    </m:r>
                                  </m:num>
                                  <m:den>
                                    <m:r>
                                      <a:rPr lang="vi-VN" sz="27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𝟏𝟑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oMath>
                    </a14:m>
                    <a:r>
                      <a:rPr lang="vi-VN" sz="2999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2999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9146" y="1649892"/>
                    <a:ext cx="2493487" cy="641078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14767" y="1870643"/>
            <a:ext cx="546116" cy="6589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endParaRPr lang="en-US" sz="3199" dirty="0"/>
          </a:p>
        </p:txBody>
      </p: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041076" y="3447799"/>
                <a:ext cx="87688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có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9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e>
                      <m:sup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4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e>
                      <m:sup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16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e>
                      <m:sup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76" y="3447799"/>
                <a:ext cx="8768875" cy="523220"/>
              </a:xfrm>
              <a:prstGeom prst="rect">
                <a:avLst/>
              </a:prstGeom>
              <a:blipFill>
                <a:blip r:embed="rId9"/>
                <a:stretch>
                  <a:fillRect l="-1460" t="-14118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336222" y="4091809"/>
                <a:ext cx="32919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13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21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222" y="4091809"/>
                <a:ext cx="329199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317536" y="3815022"/>
                <a:ext cx="2400978" cy="1110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536" y="3815022"/>
                <a:ext cx="2400978" cy="11104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7094564" y="4046757"/>
                <a:ext cx="3084371" cy="802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func>
                      <m:func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4</m:t>
                                </m:r>
                              </m:den>
                            </m:f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21</m:t>
                            </m:r>
                          </m:num>
                          <m:den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13</m:t>
                            </m:r>
                          </m:den>
                        </m:f>
                      </m:e>
                    </m:func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564" y="4046757"/>
                <a:ext cx="3084371" cy="802912"/>
              </a:xfrm>
              <a:prstGeom prst="rect">
                <a:avLst/>
              </a:prstGeom>
              <a:blipFill>
                <a:blip r:embed="rId12"/>
                <a:stretch>
                  <a:fillRect r="-2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0" y="4899076"/>
                <a:ext cx="11098305" cy="1028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(Vì </a:t>
                </a:r>
                <a14:m>
                  <m:oMath xmlns:m="http://schemas.openxmlformats.org/officeDocument/2006/math">
                    <m:r>
                      <a:rPr lang="vi-VN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vi-VN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vi-VN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vi-VN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vi-VN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vi-VN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21</m:t>
                        </m:r>
                      </m:num>
                      <m:den>
                        <m:r>
                          <a:rPr lang="vi-VN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13</m:t>
                        </m:r>
                      </m:den>
                    </m:f>
                    <m:r>
                      <a:rPr lang="vi-VN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vi-VN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vi-VN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vi-VN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8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vi-VN" sz="28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21</m:t>
                                </m:r>
                              </m:num>
                              <m:den>
                                <m:r>
                                  <a:rPr lang="vi-VN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13</m:t>
                                </m:r>
                              </m:den>
                            </m:f>
                          </m:e>
                        </m:func>
                      </m:sup>
                    </m:sSup>
                    <m:r>
                      <a:rPr lang="vi-VN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r>
                      <a:rPr lang="vi-VN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vi-VN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func>
                      <m:func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vi-VN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vi-VN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4</m:t>
                                </m:r>
                              </m:den>
                            </m:f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vi-VN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21</m:t>
                            </m:r>
                          </m:num>
                          <m:den>
                            <m:r>
                              <a:rPr lang="vi-VN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13</m:t>
                            </m:r>
                          </m:den>
                        </m:f>
                      </m:e>
                    </m:func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99076"/>
                <a:ext cx="11098305" cy="102835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661406" y="5931298"/>
                <a:ext cx="8796382" cy="88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 tập nghiệm bất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𝑇</m:t>
                    </m:r>
                    <m:r>
                      <a:rPr lang="vi-VN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[</m:t>
                        </m:r>
                        <m:func>
                          <m:func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8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vi-VN" sz="28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21</m:t>
                                </m:r>
                              </m:num>
                              <m:den>
                                <m:r>
                                  <a:rPr lang="vi-VN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13</m:t>
                                </m:r>
                              </m:den>
                            </m:f>
                          </m:e>
                        </m:func>
                        <m:r>
                          <a:rPr lang="vi-VN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;+</m:t>
                        </m:r>
                        <m:r>
                          <a:rPr lang="vi-VN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406" y="5931298"/>
                <a:ext cx="8796382" cy="884025"/>
              </a:xfrm>
              <a:prstGeom prst="rect">
                <a:avLst/>
              </a:prstGeom>
              <a:blipFill>
                <a:blip r:embed="rId14"/>
                <a:stretch>
                  <a:fillRect l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03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12" grpId="0"/>
      <p:bldP spid="13" grpId="0"/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400" y="2718434"/>
            <a:ext cx="12192400" cy="4137757"/>
            <a:chOff x="184495" y="3682145"/>
            <a:chExt cx="11834900" cy="194351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5"/>
              <a:ext cx="2342698" cy="479662"/>
              <a:chOff x="1275608" y="6322796"/>
              <a:chExt cx="4592537" cy="87152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19239" y="6447477"/>
                <a:ext cx="2832095" cy="7468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483"/>
            <a:ext cx="11939058" cy="1404765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30" y="1653395"/>
                  <a:ext cx="2690581" cy="929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4214" y="1936625"/>
                  <a:ext cx="19835649" cy="1703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Tập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nghiệm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bất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endParaRPr lang="en-US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x</m:t>
                          </m:r>
                        </m:sup>
                      </m:sSup>
                      <m:r>
                        <a:rPr lang="en-US" sz="3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3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54</m:t>
                      </m:r>
                      <m:r>
                        <m:rPr>
                          <m:sty m:val="p"/>
                        </m:rP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x</m:t>
                      </m:r>
                      <m:r>
                        <a:rPr lang="en-US" sz="3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3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5</m:t>
                      </m:r>
                      <m:r>
                        <a:rPr lang="en-US" sz="3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x</m:t>
                          </m:r>
                        </m:sup>
                      </m:sSup>
                      <m:r>
                        <a:rPr lang="en-US" sz="3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r>
                        <a:rPr lang="en-US" sz="3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3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6</m:t>
                      </m:r>
                      <m:r>
                        <m:rPr>
                          <m:sty m:val="p"/>
                        </m:rP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x</m:t>
                      </m:r>
                      <m:r>
                        <a:rPr lang="en-US" sz="3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x</m:t>
                          </m:r>
                        </m:sup>
                      </m:sSup>
                      <m:r>
                        <a:rPr lang="en-US" sz="3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3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45</m:t>
                      </m:r>
                    </m:oMath>
                  </a14:m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936625"/>
                  <a:ext cx="19835649" cy="1703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7784" b="-1736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473162" y="1572938"/>
            <a:ext cx="5182440" cy="61718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∞</m:t>
                          </m:r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;+</m:t>
                          </m:r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∞</m:t>
                          </m:r>
                        </m:e>
                      </m:d>
                    </m:oMath>
                  </a14:m>
                  <a:r>
                    <a:rPr lang="vi-VN" sz="2999" dirty="0">
                      <a:solidFill>
                        <a:schemeClr val="bg1"/>
                      </a:solidFill>
                    </a:rPr>
                    <a:t>.</a:t>
                  </a:r>
                  <a:endParaRPr lang="en-US" sz="2999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818" b="-1636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6515045" y="1661184"/>
            <a:ext cx="4947487" cy="61718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∞</m:t>
                          </m:r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e>
                      </m:d>
                    </m:oMath>
                  </a14:m>
                  <a:r>
                    <a:rPr lang="vi-VN" sz="2999" dirty="0">
                      <a:solidFill>
                        <a:schemeClr val="bg1"/>
                      </a:solidFill>
                    </a:rPr>
                    <a:t>.</a:t>
                  </a:r>
                  <a:endParaRPr lang="en-US" sz="2999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818" b="-1636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492158" y="2187868"/>
            <a:ext cx="5208063" cy="617188"/>
            <a:chOff x="1458731" y="5314706"/>
            <a:chExt cx="13782856" cy="123453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5314706"/>
                  <a:ext cx="13101203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∞</m:t>
                          </m:r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;+</m:t>
                          </m:r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∞</m:t>
                          </m:r>
                        </m:e>
                      </m:d>
                    </m:oMath>
                  </a14:m>
                  <a:r>
                    <a:rPr lang="vi-VN" sz="2999" dirty="0">
                      <a:solidFill>
                        <a:schemeClr val="bg1"/>
                      </a:solidFill>
                    </a:rPr>
                    <a:t>.</a:t>
                  </a:r>
                  <a:endParaRPr lang="vi-VN" sz="2999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5314706"/>
                  <a:ext cx="13101203" cy="1234537"/>
                </a:xfrm>
                <a:prstGeom prst="rect">
                  <a:avLst/>
                </a:prstGeom>
                <a:blipFill>
                  <a:blip r:embed="rId6"/>
                  <a:stretch>
                    <a:fillRect t="-1835" b="-1834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5462353"/>
              <a:ext cx="1088671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6491779" y="2227441"/>
            <a:ext cx="4971950" cy="61718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;+</m:t>
                          </m:r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∞</m:t>
                          </m:r>
                        </m:e>
                      </m:d>
                    </m:oMath>
                  </a14:m>
                  <a:r>
                    <a:rPr lang="vi-VN" sz="2999" dirty="0">
                      <a:solidFill>
                        <a:schemeClr val="bg1"/>
                      </a:solidFill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818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2999" dirty="0">
                <a:latin typeface="+mj-lt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7013C7E-1DF3-422C-8C0E-2C0759E5A468}"/>
                  </a:ext>
                </a:extLst>
              </p:cNvPr>
              <p:cNvSpPr/>
              <p:nvPr/>
            </p:nvSpPr>
            <p:spPr>
              <a:xfrm>
                <a:off x="2544101" y="3159522"/>
                <a:ext cx="94680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BPT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54</m:t>
                        </m:r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45</m:t>
                        </m:r>
                      </m:e>
                    </m:d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7013C7E-1DF3-422C-8C0E-2C0759E5A4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101" y="3159522"/>
                <a:ext cx="9468041" cy="523220"/>
              </a:xfrm>
              <a:prstGeom prst="rect">
                <a:avLst/>
              </a:prstGeom>
              <a:blipFill>
                <a:blip r:embed="rId8"/>
                <a:stretch>
                  <a:fillRect l="-1288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432E638B-F586-4599-B26E-BBF1E009BB5A}"/>
              </a:ext>
            </a:extLst>
          </p:cNvPr>
          <p:cNvSpPr/>
          <p:nvPr/>
        </p:nvSpPr>
        <p:spPr>
          <a:xfrm>
            <a:off x="6454041" y="2304063"/>
            <a:ext cx="567268" cy="500201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9" b="1" dirty="0">
                <a:latin typeface="+mj-lt"/>
                <a:ea typeface="Tahoma" pitchFamily="34" charset="0"/>
                <a:cs typeface="Tahoma" pitchFamily="34" charset="0"/>
              </a:rPr>
              <a:t>D</a:t>
            </a:r>
            <a:endParaRPr lang="en-US" sz="2999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45799" y="3823338"/>
                <a:ext cx="71624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9</m:t>
                          </m:r>
                        </m:e>
                      </m:d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6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9</m:t>
                          </m:r>
                        </m:e>
                      </m:d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5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9</m:t>
                          </m:r>
                        </m:e>
                      </m:d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99" y="3823338"/>
                <a:ext cx="716247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7120868" y="3837835"/>
                <a:ext cx="507113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9</m:t>
                          </m:r>
                        </m:e>
                      </m:d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−(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6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868" y="3837835"/>
                <a:ext cx="507113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-410489" y="4303467"/>
                <a:ext cx="7431798" cy="2188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&amp;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3</m:t>
                                          </m:r>
                                        </m:e>
                                        <m:sup>
                                          <m:r>
                                            <a:rPr lang="en-US" sz="28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9</m:t>
                                      </m:r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&gt;</m:t>
                                      </m:r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&amp;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8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6</m:t>
                                      </m:r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5</m:t>
                                      </m:r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&gt;</m:t>
                                      </m:r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&amp;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3</m:t>
                                          </m:r>
                                        </m:e>
                                        <m:sup>
                                          <m:r>
                                            <a:rPr lang="en-US" sz="28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9</m:t>
                                      </m:r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&amp;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8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6</m:t>
                                      </m:r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5</m:t>
                                      </m:r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&amp;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&gt;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&amp;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&lt;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&lt;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0489" y="4303467"/>
                <a:ext cx="7431798" cy="21886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6340291" y="5157708"/>
                <a:ext cx="6096000" cy="5232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d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∪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;+</m:t>
                        </m:r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291" y="5157708"/>
                <a:ext cx="6096000" cy="523220"/>
              </a:xfrm>
              <a:prstGeom prst="rect">
                <a:avLst/>
              </a:prstGeom>
              <a:blipFill>
                <a:blip r:embed="rId12"/>
                <a:stretch>
                  <a:fillRect l="-2000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92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/>
      <p:bldP spid="50" grpId="0" animBg="1"/>
      <p:bldP spid="11" grpId="0"/>
      <p:bldP spid="12" grpId="0"/>
      <p:bldP spid="13" grpId="0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19269" y="2580346"/>
            <a:ext cx="12192000" cy="4455019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608894"/>
              <a:chOff x="1275608" y="6239450"/>
              <a:chExt cx="4592537" cy="110633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919979" cy="1106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466"/>
            <a:ext cx="12099375" cy="2166682"/>
            <a:chOff x="534987" y="1869705"/>
            <a:chExt cx="23719158" cy="363438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5"/>
                  <a:ext cx="2690581" cy="9290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33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3570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:r>
                    <a:rPr lang="nl-NL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Bất phương trình </a:t>
                  </a:r>
                  <a14:m>
                    <m:oMath xmlns:m="http://schemas.openxmlformats.org/officeDocument/2006/math">
                      <m:r>
                        <a:rPr lang="nl-NL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nl-NL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nl-NL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5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a:rPr lang="nl-NL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nl-NL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nl-NL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5</m:t>
                      </m:r>
                      <m:r>
                        <a:rPr lang="nl-NL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nl-NL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a:rPr lang="nl-NL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nl-NL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nl-NL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133</m:t>
                      </m:r>
                      <m:r>
                        <a:rPr lang="nl-NL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nl-NL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x</m:t>
                              </m:r>
                            </m:sup>
                          </m:sSup>
                        </m:e>
                      </m:rad>
                    </m:oMath>
                  </a14:m>
                  <a:r>
                    <a:rPr lang="nl-NL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có tập nghiệm là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S</m:t>
                      </m:r>
                      <m:r>
                        <a:rPr lang="nl-NL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a</m:t>
                          </m:r>
                          <m:r>
                            <a:rPr lang="nl-NL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nl-NL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b</m:t>
                          </m:r>
                        </m:e>
                      </m:d>
                    </m:oMath>
                  </a14:m>
                  <a:r>
                    <a:rPr lang="nl-NL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thì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b</m:t>
                      </m:r>
                      <m:r>
                        <a:rPr lang="nl-NL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nl-NL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nl-NL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a</m:t>
                      </m:r>
                    </m:oMath>
                  </a14:m>
                  <a:r>
                    <a:rPr lang="nl-NL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bằng</a:t>
                  </a:r>
                  <a:endPara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</a:pPr>
                  <a:endParaRPr lang="en-US" sz="2999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2999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3570814"/>
                </a:xfrm>
                <a:prstGeom prst="rect">
                  <a:avLst/>
                </a:prstGeom>
                <a:blipFill>
                  <a:blip r:embed="rId3"/>
                  <a:stretch>
                    <a:fillRect l="-1511" t="-171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0" y="1396662"/>
            <a:ext cx="12218340" cy="1192197"/>
            <a:chOff x="247181" y="1501340"/>
            <a:chExt cx="11970608" cy="91440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29146" y="1866647"/>
                    <a:ext cx="2280848" cy="4169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nl-NL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oMath>
                    </a14:m>
                    <a:r>
                      <a:rPr lang="nl-NL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r>
                      <a:rPr lang="nl-NL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	</a:t>
                    </a:r>
                    <a:endParaRPr lang="en-US" sz="2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9146" y="1866647"/>
                    <a:ext cx="2280848" cy="41696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4583" b="-322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003110" y="1501346"/>
              <a:ext cx="3250371" cy="914402"/>
              <a:chOff x="5377758" y="1557992"/>
              <a:chExt cx="3239352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377758" y="1874786"/>
                    <a:ext cx="2280848" cy="4169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b="1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77758" y="1874786"/>
                    <a:ext cx="2280848" cy="41696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285616" y="1835637"/>
                <a:ext cx="2280848" cy="41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b="1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</a:t>
                </a:r>
                <a:r>
                  <a:rPr lang="vi-VN" sz="2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2999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2" y="1501346"/>
              <a:ext cx="3222847" cy="914400"/>
              <a:chOff x="5537206" y="1557992"/>
              <a:chExt cx="3211921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255640" y="1853957"/>
                <a:ext cx="2493487" cy="41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b="1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vi-VN" b="1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b="1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2953474" y="1775935"/>
            <a:ext cx="546116" cy="6589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 </a:t>
            </a:r>
            <a:endParaRPr lang="en-US" sz="3199" dirty="0"/>
          </a:p>
        </p:txBody>
      </p:sp>
      <p:sp>
        <p:nvSpPr>
          <p:cNvPr id="63" name="Action Button: Forward or Next 62">
            <a:hlinkClick r:id="rId6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316074" y="2718196"/>
                <a:ext cx="5665718" cy="563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133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ra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074" y="2718196"/>
                <a:ext cx="5665718" cy="563744"/>
              </a:xfrm>
              <a:prstGeom prst="rect">
                <a:avLst/>
              </a:prstGeom>
              <a:blipFill>
                <a:blip r:embed="rId7"/>
                <a:stretch>
                  <a:fillRect l="-2260" t="-5435" b="-29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9269" y="3142028"/>
                <a:ext cx="4880695" cy="573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800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nl-NL" sz="2800" i="1"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nl-NL" sz="28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nl-NL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28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nl-NL" sz="28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nl-NL" sz="28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l-NL" sz="2800" i="1">
                          <a:latin typeface="Cambria Math" panose="02040503050406030204" pitchFamily="18" charset="0"/>
                        </a:rPr>
                        <m:t>133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9" y="3142028"/>
                <a:ext cx="4880695" cy="5739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4816117" y="3087917"/>
                <a:ext cx="3671070" cy="791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nl-NL" sz="2800" dirty="0"/>
                  <a:t>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</a:rPr>
                      <m:t>50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nl-NL" sz="28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133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nl-NL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nl-NL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117" y="3087917"/>
                <a:ext cx="3671070" cy="791883"/>
              </a:xfrm>
              <a:prstGeom prst="rect">
                <a:avLst/>
              </a:prstGeom>
              <a:blipFill>
                <a:blip r:embed="rId9"/>
                <a:stretch>
                  <a:fillRect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44085" y="3641764"/>
                <a:ext cx="5402954" cy="1110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50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nl-NL" sz="2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nl-NL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133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nl-NL" sz="28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rad>
                          </m:e>
                        </m:d>
                      </m:e>
                      <m:sup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nl-NL" sz="2800" dirty="0"/>
                  <a:t> (1)</a:t>
                </a:r>
                <a:endParaRPr lang="en-US" sz="2800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5" y="3641764"/>
                <a:ext cx="5402954" cy="1110497"/>
              </a:xfrm>
              <a:prstGeom prst="rect">
                <a:avLst/>
              </a:prstGeom>
              <a:blipFill>
                <a:blip r:embed="rId10"/>
                <a:stretch>
                  <a:fillRect r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02541" y="4297507"/>
                <a:ext cx="7759625" cy="1110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800" dirty="0"/>
                  <a:t>Đặt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nl-NL" sz="28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rad>
                          </m:e>
                        </m:d>
                      </m:e>
                      <m:sup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nl-NL" sz="2800" i="1">
                        <a:latin typeface="Cambria Math" panose="02040503050406030204" pitchFamily="18" charset="0"/>
                      </a:rPr>
                      <m:t>,(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800" dirty="0"/>
                  <a:t> </a:t>
                </a:r>
                <a:r>
                  <a:rPr lang="nl-N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trình (1) trở thành: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41" y="4297507"/>
                <a:ext cx="7759625" cy="1110497"/>
              </a:xfrm>
              <a:prstGeom prst="rect">
                <a:avLst/>
              </a:prstGeom>
              <a:blipFill>
                <a:blip r:embed="rId11"/>
                <a:stretch>
                  <a:fillRect l="-1650" r="-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7678481" y="4712290"/>
                <a:ext cx="36581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800" i="1">
                          <a:latin typeface="Cambria Math" panose="02040503050406030204" pitchFamily="18" charset="0"/>
                        </a:rPr>
                        <m:t>20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sz="2800" i="1">
                          <a:latin typeface="Cambria Math" panose="02040503050406030204" pitchFamily="18" charset="0"/>
                        </a:rPr>
                        <m:t>133</m:t>
                      </m:r>
                      <m:r>
                        <a:rPr lang="nl-NL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NL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2800" i="1"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nl-NL" sz="28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l-NL" sz="28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481" y="4712290"/>
                <a:ext cx="365818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135094" y="5213691"/>
                <a:ext cx="2421945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800" i="1"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28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l-NL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NL" sz="28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94" y="5213691"/>
                <a:ext cx="2421945" cy="9105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2421656" y="5082466"/>
                <a:ext cx="5022850" cy="1110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đó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nl-NL" sz="28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nl-NL" sz="28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rad>
                          </m:e>
                        </m:d>
                      </m:e>
                      <m:sup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nl-NL" sz="28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nl-NL" sz="28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656" y="5082466"/>
                <a:ext cx="5022850" cy="1110497"/>
              </a:xfrm>
              <a:prstGeom prst="rect">
                <a:avLst/>
              </a:prstGeom>
              <a:blipFill>
                <a:blip r:embed="rId14"/>
                <a:stretch>
                  <a:fillRect l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7566318" y="5129515"/>
                <a:ext cx="3747308" cy="1145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nl-NL" sz="28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800" i="1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nl-NL" sz="28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nl-NL" sz="2800" i="1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nl-NL" sz="28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318" y="5129515"/>
                <a:ext cx="3747308" cy="114557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259620" y="6144131"/>
                <a:ext cx="25426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nl-NL" sz="2800" dirty="0"/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20" y="6144131"/>
                <a:ext cx="254268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3081193" y="6160435"/>
                <a:ext cx="57253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800" dirty="0"/>
                  <a:t>nên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. </a:t>
                </a:r>
                <a:r>
                  <a:rPr lang="nl-NL" sz="2800" dirty="0"/>
                  <a:t>Vậy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nl-NL" sz="2800" dirty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193" y="6160435"/>
                <a:ext cx="5725350" cy="523220"/>
              </a:xfrm>
              <a:prstGeom prst="rect">
                <a:avLst/>
              </a:prstGeom>
              <a:blipFill>
                <a:blip r:embed="rId17"/>
                <a:stretch>
                  <a:fillRect l="-2128" t="-11765" r="-1170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226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2" grpId="0"/>
      <p:bldP spid="11" grpId="0"/>
      <p:bldP spid="18" grpId="0"/>
      <p:bldP spid="19" grpId="0"/>
      <p:bldP spid="39" grpId="0"/>
      <p:bldP spid="4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0" y="2835951"/>
            <a:ext cx="11834900" cy="407657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608894"/>
              <a:chOff x="1275608" y="6239450"/>
              <a:chExt cx="4592537" cy="110633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919979" cy="1106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466"/>
            <a:ext cx="12099375" cy="2436115"/>
            <a:chOff x="534987" y="1869705"/>
            <a:chExt cx="23719158" cy="4086331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5"/>
                  <a:ext cx="2690581" cy="9290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34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40227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>
                    <a:defRPr/>
                  </a:pP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:r>
                    <a:rPr lang="en-AU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Bất </a:t>
                  </a:r>
                  <a:r>
                    <a:rPr lang="en-AU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AU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AU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n-AU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AU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AU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AU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f>
                            <m:f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3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AU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log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AU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func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a14:m>
                  <a:r>
                    <a:rPr lang="en-AU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AU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AU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AU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tập</a:t>
                  </a:r>
                  <a:r>
                    <a:rPr lang="en-AU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AU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nghiệm</a:t>
                  </a:r>
                  <a:r>
                    <a:rPr lang="en-AU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S</m:t>
                      </m:r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AU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a</m:t>
                          </m:r>
                          <m:r>
                            <a:rPr lang="en-AU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AU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b</m:t>
                          </m:r>
                        </m:e>
                      </m:d>
                    </m:oMath>
                  </a14:m>
                  <a:r>
                    <a:rPr lang="en-AU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AU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Giá</a:t>
                  </a:r>
                  <a:r>
                    <a:rPr lang="en-AU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AU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trị</a:t>
                  </a:r>
                  <a:r>
                    <a:rPr lang="en-AU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AU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AU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AU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AU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b</m:t>
                          </m:r>
                        </m:e>
                      </m:rad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AU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bằng</a:t>
                  </a:r>
                  <a:endPara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</a:pPr>
                  <a:endPara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2999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4022758"/>
                </a:xfrm>
                <a:prstGeom prst="rect">
                  <a:avLst/>
                </a:prstGeom>
                <a:blipFill>
                  <a:blip r:embed="rId3"/>
                  <a:stretch>
                    <a:fillRect l="-1220" t="-330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-87221" y="1487918"/>
            <a:ext cx="12279222" cy="1205871"/>
            <a:chOff x="161728" y="1490852"/>
            <a:chExt cx="12030256" cy="924896"/>
          </a:xfrm>
        </p:grpSpPr>
        <p:grpSp>
          <p:nvGrpSpPr>
            <p:cNvPr id="51" name="Group 50"/>
            <p:cNvGrpSpPr/>
            <p:nvPr/>
          </p:nvGrpSpPr>
          <p:grpSpPr>
            <a:xfrm>
              <a:off x="161728" y="1501340"/>
              <a:ext cx="3175835" cy="914401"/>
              <a:chOff x="5452042" y="1557991"/>
              <a:chExt cx="3165068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452042" y="1868605"/>
                    <a:ext cx="2280848" cy="4169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AU" b="1" i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16</m:t>
                          </m:r>
                          <m:r>
                            <m:rPr>
                              <m:nor/>
                            </m:rPr>
                            <a:rPr lang="en-AU" b="1" i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2042" y="1868605"/>
                    <a:ext cx="2280848" cy="41696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6"/>
              <a:ext cx="3090381" cy="914402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228198" y="1810246"/>
                <a:ext cx="2280848" cy="41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AU" b="1" i="0" dirty="0">
                    <a:latin typeface="Times New Roman" pitchFamily="18" charset="0"/>
                    <a:cs typeface="Times New Roman" pitchFamily="18" charset="0"/>
                  </a:rPr>
                  <a:t>12.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165426" y="1835686"/>
                <a:ext cx="2280848" cy="41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AU" b="1" i="0" dirty="0">
                    <a:latin typeface="Times New Roman" pitchFamily="18" charset="0"/>
                    <a:cs typeface="Times New Roman" pitchFamily="18" charset="0"/>
                  </a:rPr>
                  <a:t>8.</a:t>
                </a:r>
                <a:r>
                  <a:rPr lang="en-AU" b="1" i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2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2999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3" y="1490852"/>
              <a:ext cx="3197041" cy="914400"/>
              <a:chOff x="5537206" y="1548236"/>
              <a:chExt cx="3186202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907602" y="1548236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229921" y="1792725"/>
                <a:ext cx="2493487" cy="41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AU" b="1" i="0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vi-VN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5933562" y="1871145"/>
            <a:ext cx="546116" cy="6589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 </a:t>
            </a:r>
            <a:endParaRPr lang="en-US" sz="3199" dirty="0"/>
          </a:p>
        </p:txBody>
      </p:sp>
      <p:sp>
        <p:nvSpPr>
          <p:cNvPr id="63" name="Action Button: Forward or Next 62">
            <a:hlinkClick r:id="rId5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702907" y="3224126"/>
                <a:ext cx="5943422" cy="813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AU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𝑇𝑎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ó: </m:t>
                            </m:r>
                            <m:r>
                              <m:rPr>
                                <m:sty m:val="p"/>
                              </m:rPr>
                              <a:rPr lang="en-AU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AU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  <m:sub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AU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AU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AU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AU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AU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AU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func>
                    <m:r>
                      <a:rPr lang="en-AU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AU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AU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AU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AU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907" y="3224126"/>
                <a:ext cx="5943422" cy="8136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195012" y="4050122"/>
                <a:ext cx="4044184" cy="844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⇔−</m:t>
                      </m:r>
                      <m:r>
                        <a:rPr lang="en-AU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AU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𝑙𝑜𝑔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AU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r>
                            <a:rPr lang="en-AU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AU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≤−</m:t>
                      </m:r>
                      <m:r>
                        <a:rPr lang="en-AU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012" y="4050122"/>
                <a:ext cx="4044184" cy="8443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3618428" y="5110032"/>
                <a:ext cx="32210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lvl="0" algn="just"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en-AU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en-AU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AU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en-AU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AU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en-AU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428" y="5110032"/>
                <a:ext cx="3221010" cy="584775"/>
              </a:xfrm>
              <a:prstGeom prst="rect">
                <a:avLst/>
              </a:prstGeom>
              <a:blipFill>
                <a:blip r:embed="rId8"/>
                <a:stretch>
                  <a:fillRect t="-12500" r="-378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46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0" y="2835953"/>
            <a:ext cx="11834900" cy="4076572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642871"/>
              <a:chOff x="1275608" y="6239450"/>
              <a:chExt cx="4592537" cy="116806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086532" cy="1168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200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466"/>
            <a:ext cx="12099375" cy="2546209"/>
            <a:chOff x="534987" y="1869705"/>
            <a:chExt cx="23719158" cy="427100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5"/>
                  <a:ext cx="2690581" cy="9290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35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42074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lvl="0">
                    <a:defRPr/>
                  </a:pP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Tìm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tập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nghiệm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bất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pPr lvl="0">
                    <a:defRPr/>
                  </a:pP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AU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en-AU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AU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a:rPr lang="en-AU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AU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AU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log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AU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AU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x</m:t>
                              </m:r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AU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x</m:t>
                                      </m:r>
                                    </m:e>
                                    <m:sup>
                                      <m:r>
                                        <a:rPr lang="en-AU" sz="32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AU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&lt;2</m:t>
                      </m:r>
                    </m:oMath>
                  </a14:m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</a:pPr>
                  <a:endPara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2999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4207427"/>
                </a:xfrm>
                <a:prstGeom prst="rect">
                  <a:avLst/>
                </a:prstGeom>
                <a:blipFill>
                  <a:blip r:embed="rId3"/>
                  <a:stretch>
                    <a:fillRect t="-340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-3" y="1487918"/>
            <a:ext cx="12192004" cy="1604980"/>
            <a:chOff x="247177" y="1490852"/>
            <a:chExt cx="11944807" cy="1231011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77" y="1501340"/>
              <a:ext cx="3090380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539858" y="1836540"/>
                    <a:ext cx="2280848" cy="4169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AU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AU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AU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39858" y="1836540"/>
                    <a:ext cx="2280848" cy="41696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6"/>
              <a:ext cx="3090381" cy="914402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28198" y="1735423"/>
                    <a:ext cx="2280848" cy="59133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AU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𝑺</m:t>
                        </m:r>
                        <m:r>
                          <a:rPr lang="en-AU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AU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AU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AU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</m:t>
                            </m:r>
                            <m:r>
                              <a:rPr lang="en-AU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𝟐</m:t>
                            </m:r>
                          </m:e>
                        </m:d>
                      </m:oMath>
                    </a14:m>
                    <a:r>
                      <a:rPr lang="en-AU" b="1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8198" y="1735423"/>
                    <a:ext cx="2280848" cy="59133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80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4"/>
              <a:ext cx="3090381" cy="1220519"/>
              <a:chOff x="5537206" y="1557992"/>
              <a:chExt cx="3079904" cy="1134642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65426" y="1750174"/>
                    <a:ext cx="2280848" cy="9424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AU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  <m:r>
                          <a:rPr lang="en-AU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AU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AU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AU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;1</m:t>
                            </m:r>
                          </m:e>
                        </m:d>
                      </m:oMath>
                    </a14:m>
                    <a:r>
                      <a:rPr lang="en-AU" b="1" i="0" dirty="0"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r>
                      <a:rPr lang="en-AU" b="1" i="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	</a:t>
                    </a:r>
                    <a:r>
                      <a:rPr lang="vi-VN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2999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65426" y="1750174"/>
                    <a:ext cx="2280848" cy="94246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3" y="1490852"/>
              <a:ext cx="3197041" cy="914400"/>
              <a:chOff x="5537206" y="1548236"/>
              <a:chExt cx="3186202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907602" y="1548236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29921" y="1728592"/>
                    <a:ext cx="2493487" cy="5913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AU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  <m:r>
                          <a:rPr lang="en-AU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AU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AU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AU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;5</m:t>
                            </m:r>
                          </m:e>
                        </m:d>
                      </m:oMath>
                    </a14:m>
                    <a:r>
                      <a:rPr lang="en-AU" b="1" i="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r>
                      <a:rPr lang="vi-VN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9921" y="1728592"/>
                    <a:ext cx="2493487" cy="59133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80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5933562" y="1871145"/>
            <a:ext cx="546116" cy="6589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 </a:t>
            </a:r>
            <a:endParaRPr lang="en-US" sz="3199" dirty="0"/>
          </a:p>
        </p:txBody>
      </p: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620549" y="3140963"/>
                <a:ext cx="7496796" cy="975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AU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AU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n-AU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a:rPr lang="en-AU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AU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AU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AU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AU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AU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AU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AU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AU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AU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x</m:t>
                            </m:r>
                            <m:r>
                              <a:rPr lang="en-AU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AU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AU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AU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AU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AU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&lt;2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549" y="3140963"/>
                <a:ext cx="7496796" cy="975203"/>
              </a:xfrm>
              <a:prstGeom prst="rect">
                <a:avLst/>
              </a:prstGeom>
              <a:blipFill>
                <a:blip r:embed="rId9"/>
                <a:stretch>
                  <a:fillRect l="-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31987" y="3960518"/>
                <a:ext cx="5622565" cy="2395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AU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AU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U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AU" sz="3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AU" sz="3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AU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AU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AU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&amp;−1&lt;</m:t>
                              </m:r>
                              <m:func>
                                <m:func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3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𝑙𝑜𝑔</m:t>
                                      </m:r>
                                    </m:e>
                                    <m:sub>
                                      <m:r>
                                        <a:rPr lang="en-AU" sz="3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sz="3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AU" sz="3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3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AU" sz="32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3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AU" sz="320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AU" sz="320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AU" sz="32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AU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87" y="3960518"/>
                <a:ext cx="5622565" cy="23950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904257" y="4227908"/>
                <a:ext cx="6096000" cy="191578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lvl="0"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en-AU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&amp;0&lt;</m:t>
                            </m:r>
                            <m:r>
                              <a:rPr lang="en-AU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AU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AU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AU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AU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AU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AU" sz="3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AU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AU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AU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</m:eqArr>
                      </m:e>
                    </m:d>
                    <m:r>
                      <a:rPr lang="en-AU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AU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AU" sz="3200" dirty="0">
                    <a:solidFill>
                      <a:prstClr val="black"/>
                    </a:solidFill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257" y="4227908"/>
                <a:ext cx="6096000" cy="19157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82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hlinkClick r:id="rId2" action="ppaction://hlinksldjump"/>
            <a:extLst>
              <a:ext uri="{FF2B5EF4-FFF2-40B4-BE49-F238E27FC236}">
                <a16:creationId xmlns:a16="http://schemas.microsoft.com/office/drawing/2014/main" id="{33E0B09E-1316-4544-8A9E-E2A7D5A33271}"/>
              </a:ext>
            </a:extLst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42</a:t>
            </a:r>
          </a:p>
        </p:txBody>
      </p:sp>
      <p:sp>
        <p:nvSpPr>
          <p:cNvPr id="21" name="TextBox 20">
            <a:hlinkClick r:id="rId3" action="ppaction://hlinksldjump"/>
            <a:extLst>
              <a:ext uri="{FF2B5EF4-FFF2-40B4-BE49-F238E27FC236}">
                <a16:creationId xmlns:a16="http://schemas.microsoft.com/office/drawing/2014/main" id="{E2F6554B-AA50-44B2-B08E-F52F90684437}"/>
              </a:ext>
            </a:extLst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43</a:t>
            </a:r>
          </a:p>
        </p:txBody>
      </p:sp>
      <p:sp>
        <p:nvSpPr>
          <p:cNvPr id="22" name="TextBox 21">
            <a:hlinkClick r:id="rId4" action="ppaction://hlinksldjump"/>
            <a:extLst>
              <a:ext uri="{FF2B5EF4-FFF2-40B4-BE49-F238E27FC236}">
                <a16:creationId xmlns:a16="http://schemas.microsoft.com/office/drawing/2014/main" id="{DC4BF410-8D3D-45DE-84D0-491BCAD6B787}"/>
              </a:ext>
            </a:extLst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91AD9B-4484-4E33-9F43-E383441B4775}"/>
              </a:ext>
            </a:extLst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45</a:t>
            </a:r>
          </a:p>
        </p:txBody>
      </p:sp>
      <p:sp>
        <p:nvSpPr>
          <p:cNvPr id="24" name="TextBox 23">
            <a:hlinkClick r:id="rId5" action="ppaction://hlinksldjump"/>
            <a:extLst>
              <a:ext uri="{FF2B5EF4-FFF2-40B4-BE49-F238E27FC236}">
                <a16:creationId xmlns:a16="http://schemas.microsoft.com/office/drawing/2014/main" id="{D369527D-B458-4701-803E-7B7683AD437B}"/>
              </a:ext>
            </a:extLst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37</a:t>
            </a:r>
          </a:p>
        </p:txBody>
      </p:sp>
      <p:sp>
        <p:nvSpPr>
          <p:cNvPr id="25" name="TextBox 24">
            <a:hlinkClick r:id="rId6" action="ppaction://hlinksldjump"/>
            <a:extLst>
              <a:ext uri="{FF2B5EF4-FFF2-40B4-BE49-F238E27FC236}">
                <a16:creationId xmlns:a16="http://schemas.microsoft.com/office/drawing/2014/main" id="{2AD7AB7B-6F53-4847-BC13-76796FAEC5F8}"/>
              </a:ext>
            </a:extLst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38</a:t>
            </a:r>
          </a:p>
        </p:txBody>
      </p:sp>
      <p:sp>
        <p:nvSpPr>
          <p:cNvPr id="26" name="TextBox 25">
            <a:hlinkClick r:id="rId7" action="ppaction://hlinksldjump"/>
            <a:extLst>
              <a:ext uri="{FF2B5EF4-FFF2-40B4-BE49-F238E27FC236}">
                <a16:creationId xmlns:a16="http://schemas.microsoft.com/office/drawing/2014/main" id="{93BFC503-ED44-4BC2-8E3E-B238B93AD157}"/>
              </a:ext>
            </a:extLst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39</a:t>
            </a:r>
          </a:p>
        </p:txBody>
      </p:sp>
      <p:sp>
        <p:nvSpPr>
          <p:cNvPr id="27" name="TextBox 26">
            <a:hlinkClick r:id="rId8" action="ppaction://hlinksldjump"/>
            <a:extLst>
              <a:ext uri="{FF2B5EF4-FFF2-40B4-BE49-F238E27FC236}">
                <a16:creationId xmlns:a16="http://schemas.microsoft.com/office/drawing/2014/main" id="{7E0795DD-8B0B-4375-8115-7BE3D3964F2B}"/>
              </a:ext>
            </a:extLst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40</a:t>
            </a:r>
          </a:p>
        </p:txBody>
      </p:sp>
      <p:sp>
        <p:nvSpPr>
          <p:cNvPr id="28" name="TextBox 27">
            <a:hlinkClick r:id="rId9" action="ppaction://hlinksldjump"/>
            <a:extLst>
              <a:ext uri="{FF2B5EF4-FFF2-40B4-BE49-F238E27FC236}">
                <a16:creationId xmlns:a16="http://schemas.microsoft.com/office/drawing/2014/main" id="{5929A7A2-0EC4-4887-99DE-8FF3E3467BF8}"/>
              </a:ext>
            </a:extLst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35</a:t>
            </a:r>
          </a:p>
        </p:txBody>
      </p:sp>
      <p:sp>
        <p:nvSpPr>
          <p:cNvPr id="29" name="TextBox 28">
            <a:hlinkClick r:id="rId10" action="ppaction://hlinksldjump"/>
            <a:extLst>
              <a:ext uri="{FF2B5EF4-FFF2-40B4-BE49-F238E27FC236}">
                <a16:creationId xmlns:a16="http://schemas.microsoft.com/office/drawing/2014/main" id="{93072E0F-1051-4B0B-BA80-BBEDACEA5093}"/>
              </a:ext>
            </a:extLst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34</a:t>
            </a:r>
          </a:p>
        </p:txBody>
      </p:sp>
      <p:sp>
        <p:nvSpPr>
          <p:cNvPr id="30" name="TextBox 29">
            <a:hlinkClick r:id="rId11" action="ppaction://hlinksldjump"/>
            <a:extLst>
              <a:ext uri="{FF2B5EF4-FFF2-40B4-BE49-F238E27FC236}">
                <a16:creationId xmlns:a16="http://schemas.microsoft.com/office/drawing/2014/main" id="{53AEA5F0-DF98-4F88-B69E-C245CB90AB30}"/>
              </a:ext>
            </a:extLst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33</a:t>
            </a:r>
          </a:p>
        </p:txBody>
      </p:sp>
      <p:sp>
        <p:nvSpPr>
          <p:cNvPr id="31" name="TextBox 30">
            <a:hlinkClick r:id="rId12" action="ppaction://hlinksldjump"/>
            <a:extLst>
              <a:ext uri="{FF2B5EF4-FFF2-40B4-BE49-F238E27FC236}">
                <a16:creationId xmlns:a16="http://schemas.microsoft.com/office/drawing/2014/main" id="{0B7C6F0E-D42E-4076-91FD-BF16A446187C}"/>
              </a:ext>
            </a:extLst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32</a:t>
            </a:r>
          </a:p>
        </p:txBody>
      </p:sp>
      <p:sp>
        <p:nvSpPr>
          <p:cNvPr id="32" name="TextBox 31">
            <a:hlinkClick r:id="rId13" action="ppaction://hlinksldjump"/>
            <a:extLst>
              <a:ext uri="{FF2B5EF4-FFF2-40B4-BE49-F238E27FC236}">
                <a16:creationId xmlns:a16="http://schemas.microsoft.com/office/drawing/2014/main" id="{6E52091B-3AAE-4DA4-BDD2-AB56358481DF}"/>
              </a:ext>
            </a:extLst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41</a:t>
            </a:r>
          </a:p>
        </p:txBody>
      </p:sp>
      <p:sp>
        <p:nvSpPr>
          <p:cNvPr id="33" name="TextBox 32">
            <a:hlinkClick r:id="rId14" action="ppaction://hlinksldjump"/>
            <a:extLst>
              <a:ext uri="{FF2B5EF4-FFF2-40B4-BE49-F238E27FC236}">
                <a16:creationId xmlns:a16="http://schemas.microsoft.com/office/drawing/2014/main" id="{A830A629-0599-412F-A2C9-ACA68A60D94A}"/>
              </a:ext>
            </a:extLst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36</a:t>
            </a:r>
          </a:p>
        </p:txBody>
      </p:sp>
      <p:sp>
        <p:nvSpPr>
          <p:cNvPr id="34" name="TextBox 33">
            <a:hlinkClick r:id="rId15" action="ppaction://hlinksldjump"/>
            <a:extLst>
              <a:ext uri="{FF2B5EF4-FFF2-40B4-BE49-F238E27FC236}">
                <a16:creationId xmlns:a16="http://schemas.microsoft.com/office/drawing/2014/main" id="{B5DDC732-3520-4B92-85B9-575A92B130CB}"/>
              </a:ext>
            </a:extLst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31</a:t>
            </a:r>
          </a:p>
        </p:txBody>
      </p:sp>
      <p:sp>
        <p:nvSpPr>
          <p:cNvPr id="18" name="Left Arrow 17">
            <a:hlinkClick r:id="rId16" action="ppaction://hlinksldjump"/>
          </p:cNvPr>
          <p:cNvSpPr/>
          <p:nvPr/>
        </p:nvSpPr>
        <p:spPr>
          <a:xfrm>
            <a:off x="10406743" y="5965371"/>
            <a:ext cx="638628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203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7410" y="3536405"/>
            <a:ext cx="11834900" cy="3321595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62284" cy="747293"/>
              <a:chOff x="1275608" y="6239450"/>
              <a:chExt cx="4630932" cy="13577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83617" y="4835431"/>
                <a:ext cx="1135558" cy="4110288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919979" cy="1357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466"/>
            <a:ext cx="12099375" cy="1744002"/>
            <a:chOff x="534987" y="1869705"/>
            <a:chExt cx="23719158" cy="2925381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4547" y="1653395"/>
                  <a:ext cx="2517744" cy="9290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36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28618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>
                    <a:defRPr/>
                  </a:pP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AU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Nghiệm</a:t>
                  </a:r>
                  <a:r>
                    <a:rPr lang="en-AU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AU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AU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AU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bất</a:t>
                  </a:r>
                  <a:r>
                    <a:rPr lang="en-AU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AU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AU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AU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n-AU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p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f>
                            <m:f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5</m:t>
                      </m:r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en-US" sz="32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l</m:t>
                      </m:r>
                      <m:r>
                        <a:rPr lang="en-US" sz="32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à :</m:t>
                      </m:r>
                    </m:oMath>
                  </a14:m>
                  <a:endPara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cs typeface="Times New Roman" pitchFamily="18" charset="0"/>
                  </a:endParaRPr>
                </a:p>
                <a:p>
                  <a:pPr lvl="0">
                    <a:defRPr/>
                  </a:pPr>
                  <a:r>
                    <a:rPr lang="en-AU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2999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2999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2861808"/>
                </a:xfrm>
                <a:prstGeom prst="rect">
                  <a:avLst/>
                </a:prstGeom>
                <a:blipFill>
                  <a:blip r:embed="rId3"/>
                  <a:stretch>
                    <a:fillRect l="-1220" t="-464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Action Button: Forward or Next 62">
            <a:hlinkClick r:id="rId4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473161" y="1510589"/>
            <a:ext cx="5622839" cy="1039071"/>
            <a:chOff x="1458731" y="6334162"/>
            <a:chExt cx="13782856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32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AU" sz="32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d>
                          <m:d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AU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  <m:r>
                              <a:rPr lang="en-AU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AU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AU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AU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∪</m:t>
                        </m:r>
                        <m:d>
                          <m:d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AU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9</m:t>
                            </m:r>
                            <m:r>
                              <a:rPr lang="en-AU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;+</m:t>
                            </m:r>
                            <m:r>
                              <a:rPr lang="en-AU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∞</m:t>
                            </m:r>
                          </m:e>
                        </m:d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5"/>
                  <a:stretch>
                    <a:fillRect b="-168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6515045" y="1508389"/>
            <a:ext cx="4948684" cy="964853"/>
            <a:chOff x="1458731" y="6334162"/>
            <a:chExt cx="13782856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32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AU" sz="32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d>
                          <m:dPr>
                            <m:begChr m:val=""/>
                            <m:endChr m:val=""/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AU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  <m:r>
                              <a:rPr lang="en-AU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AU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AU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en-AU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∪</m:t>
                        </m:r>
                        <m:d>
                          <m:dPr>
                            <m:begChr m:val=""/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[</m:t>
                            </m:r>
                            <m:r>
                              <a:rPr lang="en-AU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8</m:t>
                            </m:r>
                            <m:r>
                              <a:rPr lang="en-AU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;+</m:t>
                            </m:r>
                            <m:r>
                              <a:rPr lang="en-AU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∞</m:t>
                            </m:r>
                          </m:e>
                        </m:d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492157" y="2697530"/>
            <a:ext cx="5747277" cy="820232"/>
            <a:chOff x="1458731" y="6334162"/>
            <a:chExt cx="13782856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sz="32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AU" sz="32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d>
                          <m:dPr>
                            <m:begChr m:val=""/>
                            <m:endChr m:val=""/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AU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AU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∞</m:t>
                            </m:r>
                            <m:r>
                              <a:rPr lang="en-AU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AU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AU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AU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∪</m:t>
                        </m:r>
                        <m:d>
                          <m:dPr>
                            <m:begChr m:val=""/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AU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8</m:t>
                            </m:r>
                            <m:r>
                              <a:rPr lang="en-AU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;+</m:t>
                            </m:r>
                            <m:r>
                              <a:rPr lang="en-AU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∞</m:t>
                            </m:r>
                          </m:e>
                        </m:d>
                      </m:oMath>
                    </m:oMathPara>
                  </a14:m>
                  <a:endParaRPr lang="vi-VN" sz="3200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7"/>
                  <a:stretch>
                    <a:fillRect b="-279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6491778" y="2588639"/>
            <a:ext cx="5431281" cy="961385"/>
            <a:chOff x="1458731" y="6334162"/>
            <a:chExt cx="13782856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en-AU" sz="32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AU" sz="32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</m:t>
                      </m:r>
                      <m:d>
                        <m:dPr>
                          <m:begChr m:val=""/>
                          <m:endChr m:val=""/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AU" sz="32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AU" sz="32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∞</m:t>
                          </m:r>
                          <m:r>
                            <a:rPr lang="en-AU" sz="32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32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32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32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e>
                      </m:d>
                      <m:r>
                        <a:rPr lang="en-AU" sz="32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∪</m:t>
                      </m:r>
                      <m:d>
                        <m:dPr>
                          <m:begChr m:val=""/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AU" sz="32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9</m:t>
                          </m:r>
                          <m:r>
                            <a:rPr lang="en-AU" sz="32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;+</m:t>
                          </m:r>
                          <m:r>
                            <a:rPr lang="en-AU" sz="32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∞</m:t>
                          </m:r>
                        </m:e>
                      </m:d>
                    </m:oMath>
                  </a14:m>
                  <a:r>
                    <a:rPr lang="vi-VN" sz="3200" dirty="0">
                      <a:solidFill>
                        <a:schemeClr val="bg1"/>
                      </a:solidFill>
                    </a:rPr>
                    <a:t>.</a:t>
                  </a:r>
                </a:p>
              </p:txBody>
            </p:sp>
          </mc:Choice>
          <mc:Fallback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6515045" y="1634862"/>
            <a:ext cx="446152" cy="76505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 </a:t>
            </a:r>
            <a:endParaRPr lang="en-US" sz="3199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963763" y="3779483"/>
                <a:ext cx="5670270" cy="854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lvl="0" algn="just"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p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f>
                            <m:f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5</m:t>
                      </m:r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763" y="3779483"/>
                <a:ext cx="5670270" cy="8543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99690" y="4613141"/>
                <a:ext cx="4954626" cy="591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bSup>
                        </m:fName>
                        <m:e>
                          <m:r>
                            <a:rPr lang="en-AU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func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AU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func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6</m:t>
                      </m:r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90" y="4613141"/>
                <a:ext cx="4954626" cy="5914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4538314" y="4601911"/>
                <a:ext cx="63852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lvl="0" algn="just"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AU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func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≤−</m:t>
                      </m:r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h</m:t>
                      </m:r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𝑎𝑦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AU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func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3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314" y="4601911"/>
                <a:ext cx="638521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379854" y="5128832"/>
                <a:ext cx="3989234" cy="1664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&amp;</m:t>
                              </m:r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&gt;</m:t>
                              </m:r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&amp;</m:t>
                              </m:r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AU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4</m:t>
                                  </m:r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 </m:t>
                                  </m:r>
                                </m:den>
                              </m:f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h</m:t>
                              </m:r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𝑎𝑦</m:t>
                              </m:r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≥</m:t>
                              </m:r>
                              <m:r>
                                <a:rPr lang="en-AU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8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54" y="5128832"/>
                <a:ext cx="3989234" cy="166449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4666477" y="5398753"/>
                <a:ext cx="4508607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AU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AU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h</m:t>
                      </m:r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𝑎𝑦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AU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477" y="5398753"/>
                <a:ext cx="4508607" cy="101431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47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49" grpId="0" animBg="1"/>
      <p:bldP spid="14" grpId="0"/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5080" y="2792257"/>
            <a:ext cx="11834900" cy="407657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608894"/>
              <a:chOff x="1275608" y="6239450"/>
              <a:chExt cx="4592537" cy="110633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919979" cy="1106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466"/>
            <a:ext cx="12099375" cy="2387448"/>
            <a:chOff x="534987" y="1869705"/>
            <a:chExt cx="23719158" cy="400469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4547" y="1653395"/>
                  <a:ext cx="2517744" cy="9290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37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2656364" y="1933278"/>
                  <a:ext cx="21597781" cy="39411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       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Gọi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S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tổng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tất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cả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giá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trị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nguyên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tham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m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m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&lt;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</m:oMath>
                  </a14:m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để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bất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log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5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mx</m:t>
                              </m:r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log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5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</m:t>
                          </m:r>
                        </m:e>
                      </m:func>
                    </m:oMath>
                  </a14:m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vô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nghiệm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Tính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S.</a:t>
                  </a: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</a:pPr>
                  <a:endPara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2999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6364" y="1933278"/>
                  <a:ext cx="21597781" cy="3941121"/>
                </a:xfrm>
                <a:prstGeom prst="rect">
                  <a:avLst/>
                </a:prstGeom>
                <a:blipFill>
                  <a:blip r:embed="rId3"/>
                  <a:stretch>
                    <a:fillRect l="-1439" t="-3636" r="-77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-87221" y="1487919"/>
            <a:ext cx="12279222" cy="1449448"/>
            <a:chOff x="161728" y="1490852"/>
            <a:chExt cx="12030256" cy="1111718"/>
          </a:xfrm>
        </p:grpSpPr>
        <p:grpSp>
          <p:nvGrpSpPr>
            <p:cNvPr id="51" name="Group 50"/>
            <p:cNvGrpSpPr/>
            <p:nvPr/>
          </p:nvGrpSpPr>
          <p:grpSpPr>
            <a:xfrm>
              <a:off x="161728" y="1501340"/>
              <a:ext cx="3175835" cy="914401"/>
              <a:chOff x="5452042" y="1557991"/>
              <a:chExt cx="3165068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452042" y="1868605"/>
                    <a:ext cx="2280848" cy="4169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  <m:r>
                            <a:rPr lang="en-US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=−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2042" y="1868605"/>
                    <a:ext cx="2280848" cy="41696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6"/>
              <a:ext cx="3090381" cy="914402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28198" y="1810246"/>
                    <a:ext cx="2280848" cy="4169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b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  <m:r>
                          <a:rPr lang="en-US" b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oMath>
                    </a14:m>
                    <a:r>
                      <a:rPr lang="en-AU" b="1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8198" y="1810246"/>
                    <a:ext cx="2280848" cy="41696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4583" b="-322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1101227"/>
              <a:chOff x="5537206" y="1557992"/>
              <a:chExt cx="3079904" cy="102374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65426" y="1835686"/>
                    <a:ext cx="2280848" cy="7460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AU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  <m:r>
                          <a:rPr lang="en-AU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oMath>
                    </a14:m>
                    <a:r>
                      <a:rPr lang="en-AU" b="1" i="0" dirty="0"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r>
                      <a:rPr lang="en-AU" sz="2800" b="1" i="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	</a:t>
                    </a:r>
                    <a:r>
                      <a:rPr lang="vi-VN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2999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65426" y="1835686"/>
                    <a:ext cx="2280848" cy="74605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814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3" y="1490852"/>
              <a:ext cx="3197041" cy="914400"/>
              <a:chOff x="5537206" y="1548236"/>
              <a:chExt cx="3186202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907602" y="1548236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29921" y="1792725"/>
                    <a:ext cx="2493487" cy="4169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AU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  <m:r>
                          <a:rPr lang="en-AU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=−</m:t>
                        </m:r>
                        <m:r>
                          <a:rPr lang="en-US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oMath>
                    </a14:m>
                    <a:r>
                      <a:rPr lang="vi-VN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9921" y="1792725"/>
                    <a:ext cx="2493487" cy="41696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13542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-2939" y="1885126"/>
            <a:ext cx="546116" cy="6589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endParaRPr lang="en-US" sz="3199" dirty="0"/>
          </a:p>
        </p:txBody>
      </p: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041076" y="3523116"/>
                <a:ext cx="5762027" cy="816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BPT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vi-VN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5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vi-VN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𝑚𝑥</m:t>
                            </m:r>
                            <m:r>
                              <a:rPr lang="vi-VN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vi-VN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5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vi-V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e>
                    </m:func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76" y="3523116"/>
                <a:ext cx="5762027" cy="816442"/>
              </a:xfrm>
              <a:prstGeom prst="rect">
                <a:avLst/>
              </a:prstGeom>
              <a:blipFill>
                <a:blip r:embed="rId9"/>
                <a:stretch>
                  <a:fillRect l="-2751" t="-9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654690" y="4247997"/>
                <a:ext cx="37998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vi-VN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vi-VN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𝑚𝑥</m:t>
                      </m:r>
                      <m:r>
                        <a:rPr lang="vi-VN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vi-VN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4</m:t>
                      </m:r>
                      <m:r>
                        <a:rPr lang="vi-VN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vi-VN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690" y="4247997"/>
                <a:ext cx="3799886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485683" y="4799241"/>
                <a:ext cx="915257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vi-VN" sz="3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𝑚𝑥</m:t>
                    </m:r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4</m:t>
                    </m:r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vi-VN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32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2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ô </m:t>
                    </m:r>
                    <m:r>
                      <m:rPr>
                        <m:nor/>
                      </m:rPr>
                      <a:rPr lang="en-US" sz="32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nghi</m:t>
                    </m:r>
                    <m:r>
                      <m:rPr>
                        <m:nor/>
                      </m:rPr>
                      <a:rPr lang="en-US" sz="32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ệ</m:t>
                    </m:r>
                    <m:r>
                      <m:rPr>
                        <m:nor/>
                      </m:rPr>
                      <a:rPr lang="en-US" sz="32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2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 </m:t>
                    </m:r>
                  </m:oMath>
                </a14:m>
                <a:endParaRPr lang="en-US" sz="3200" b="0" i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629920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3200" dirty="0">
                    <a:solidFill>
                      <a:prstClr val="black"/>
                    </a:solidFill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𝑚𝑥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4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∀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𝑅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629920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𝛥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⇔−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4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83" y="4799241"/>
                <a:ext cx="9152570" cy="1569660"/>
              </a:xfrm>
              <a:prstGeom prst="rect">
                <a:avLst/>
              </a:prstGeom>
              <a:blipFill>
                <a:blip r:embed="rId11"/>
                <a:stretch>
                  <a:fillRect t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536635" y="3556420"/>
                <a:ext cx="371980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r>
                        <a:rPr lang="vi-VN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𝑚𝑥</m:t>
                      </m:r>
                      <m:r>
                        <a:rPr lang="vi-VN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vi-VN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vi-VN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4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35" y="3556420"/>
                <a:ext cx="3719801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67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12" grpId="0"/>
      <p:bldP spid="13" grpId="0"/>
      <p:bldP spid="14" grpId="0"/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0" y="2599458"/>
            <a:ext cx="11834900" cy="4258541"/>
            <a:chOff x="184495" y="3566936"/>
            <a:chExt cx="11834900" cy="425624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570571"/>
              <a:ext cx="11834900" cy="425261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566936"/>
              <a:ext cx="2342698" cy="642869"/>
              <a:chOff x="1275608" y="6113482"/>
              <a:chExt cx="4592536" cy="116806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73704" y="4619388"/>
                <a:ext cx="916996" cy="407188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113482"/>
                <a:ext cx="3086529" cy="1168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200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466"/>
            <a:ext cx="12099375" cy="1576649"/>
            <a:chOff x="534987" y="1869705"/>
            <a:chExt cx="23719158" cy="264466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40698" y="1653395"/>
                  <a:ext cx="2665442" cy="980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2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32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38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1840324" y="1933278"/>
                  <a:ext cx="22413821" cy="2581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Tìm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tất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cả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giá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trị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thực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tham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m</m:t>
                      </m:r>
                    </m:oMath>
                  </a14:m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để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bất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</m:e>
                      </m:func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5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x</m:t>
                          </m:r>
                        </m:sup>
                      </m:sSup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).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5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x</m:t>
                          </m:r>
                        </m:sup>
                      </m:sSup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)&gt;</m:t>
                      </m:r>
                      <m:r>
                        <m:rPr>
                          <m:sty m:val="p"/>
                        </m:rP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m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nghiệm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x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?</a:t>
                  </a:r>
                  <a:endPara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2999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0324" y="1933278"/>
                  <a:ext cx="22413821" cy="2581091"/>
                </a:xfrm>
                <a:prstGeom prst="rect">
                  <a:avLst/>
                </a:prstGeom>
                <a:blipFill>
                  <a:blip r:embed="rId3"/>
                  <a:stretch>
                    <a:fillRect l="-1066" t="-5556" r="-181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-87222" y="1393324"/>
            <a:ext cx="12279223" cy="1449451"/>
            <a:chOff x="161727" y="1490852"/>
            <a:chExt cx="12030257" cy="1111720"/>
          </a:xfrm>
        </p:grpSpPr>
        <p:grpSp>
          <p:nvGrpSpPr>
            <p:cNvPr id="51" name="Group 50"/>
            <p:cNvGrpSpPr/>
            <p:nvPr/>
          </p:nvGrpSpPr>
          <p:grpSpPr>
            <a:xfrm>
              <a:off x="161727" y="1501340"/>
              <a:ext cx="3175836" cy="914401"/>
              <a:chOff x="5452041" y="1557991"/>
              <a:chExt cx="3165069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452041" y="1868605"/>
                    <a:ext cx="2582040" cy="4169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  <m:r>
                            <a:rPr lang="en-US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≥</m:t>
                          </m:r>
                          <m:r>
                            <a:rPr lang="en-US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en-AU" b="1" i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2041" y="1868605"/>
                    <a:ext cx="2582040" cy="41696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6"/>
              <a:ext cx="3090381" cy="914402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28198" y="1810246"/>
                    <a:ext cx="2280848" cy="4169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&gt;</m:t>
                        </m:r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7</m:t>
                        </m:r>
                      </m:oMath>
                    </a14:m>
                    <a:r>
                      <a:rPr lang="en-AU" b="1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endParaRPr lang="en-US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8198" y="1810246"/>
                    <a:ext cx="2280848" cy="41696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4583" b="-322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5"/>
              <a:ext cx="3090381" cy="1101227"/>
              <a:chOff x="5537206" y="1557992"/>
              <a:chExt cx="3079904" cy="1023743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65426" y="1835686"/>
                    <a:ext cx="2280848" cy="7460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≤</m:t>
                        </m:r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7</m:t>
                        </m:r>
                      </m:oMath>
                    </a14:m>
                    <a:r>
                      <a:rPr lang="en-AU" b="1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  <a:r>
                      <a:rPr lang="en-AU" sz="2800" b="1" i="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	</a:t>
                    </a:r>
                    <a:r>
                      <a:rPr lang="vi-VN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2999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65426" y="1835686"/>
                    <a:ext cx="2280848" cy="74604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81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3" y="1490852"/>
              <a:ext cx="3197041" cy="914400"/>
              <a:chOff x="5537206" y="1548236"/>
              <a:chExt cx="3186202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907602" y="1548236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29921" y="1792725"/>
                    <a:ext cx="2493487" cy="4169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7</m:t>
                        </m:r>
                      </m:oMath>
                    </a14:m>
                    <a:r>
                      <a:rPr lang="vi-VN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9921" y="1792725"/>
                    <a:ext cx="2493487" cy="41696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13542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5933562" y="1808081"/>
            <a:ext cx="546116" cy="6589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 </a:t>
            </a:r>
            <a:endParaRPr lang="en-US" sz="3199" dirty="0"/>
          </a:p>
        </p:txBody>
      </p: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354797" y="2718677"/>
                <a:ext cx="73219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BPT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</m:e>
                    </m:func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)&gt;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GB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797" y="2718677"/>
                <a:ext cx="7321941" cy="523220"/>
              </a:xfrm>
              <a:prstGeom prst="rect">
                <a:avLst/>
              </a:prstGeom>
              <a:blipFill>
                <a:blip r:embed="rId9"/>
                <a:stretch>
                  <a:fillRect l="-1665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3143211" y="3324226"/>
                <a:ext cx="72067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</m:e>
                      </m:func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(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GB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fName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</m:e>
                      </m:func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11" y="3324226"/>
                <a:ext cx="720671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-126809" y="3906839"/>
                <a:ext cx="766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lvl="0" algn="just"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Đặ</m:t>
                    </m:r>
                    <m:r>
                      <m:rPr>
                        <m:nor/>
                      </m:rPr>
                      <a:rPr lang="en-GB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GB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GB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GB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m:rPr>
                        <m:nor/>
                      </m:rPr>
                      <a:rPr lang="en-GB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do</m:t>
                    </m:r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;+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6809" y="3906839"/>
                <a:ext cx="7661072" cy="523220"/>
              </a:xfrm>
              <a:prstGeom prst="rect">
                <a:avLst/>
              </a:prstGeom>
              <a:blipFill>
                <a:blip r:embed="rId11"/>
                <a:stretch>
                  <a:fillRect t="-12791" r="-71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7359435" y="3922095"/>
                <a:ext cx="41309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BPT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)&gt;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435" y="3922095"/>
                <a:ext cx="413093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688079" y="4533693"/>
                <a:ext cx="30539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&gt;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79" y="4533693"/>
                <a:ext cx="3053978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3821403" y="4551621"/>
                <a:ext cx="28939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)≥</m:t>
                    </m:r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403" y="4551621"/>
                <a:ext cx="2893934" cy="523220"/>
              </a:xfrm>
              <a:prstGeom prst="rect">
                <a:avLst/>
              </a:prstGeom>
              <a:blipFill>
                <a:blip r:embed="rId14"/>
                <a:stretch>
                  <a:fillRect t="-12941" r="-3368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6856619" y="4565225"/>
                <a:ext cx="29408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GB"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GB"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GB"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𝑓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619" y="4565225"/>
                <a:ext cx="294087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97567" y="5113211"/>
                <a:ext cx="583303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GB" sz="28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(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𝑡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)=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2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𝑡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+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1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&gt;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280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GB" sz="28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GB" sz="28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GB"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d>
                        <m:dPr>
                          <m:begChr m:val=""/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;+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67" y="5113211"/>
                <a:ext cx="583303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67267" y="5615105"/>
                <a:ext cx="42639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000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𝑀𝑖𝑛𝑓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𝑓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67" y="5615105"/>
                <a:ext cx="426392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3987333" y="5592469"/>
                <a:ext cx="13744810" cy="544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000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Do</m:t>
                    </m:r>
                    <m:r>
                      <m:rPr>
                        <m:nor/>
                      </m:rPr>
                      <a:rPr lang="en-US" sz="28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đó để  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</m:e>
                    </m:func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)&gt;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333" y="5592469"/>
                <a:ext cx="13744810" cy="544636"/>
              </a:xfrm>
              <a:prstGeom prst="rect">
                <a:avLst/>
              </a:prstGeom>
              <a:blipFill>
                <a:blip r:embed="rId18"/>
                <a:stretch>
                  <a:fillRect t="-5556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6045792" y="5114355"/>
                <a:ext cx="5550302" cy="5446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GB"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GB"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GB"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GB"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GB"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GB"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đồ</m:t>
                      </m:r>
                      <m:r>
                        <m:rPr>
                          <m:nor/>
                        </m:rPr>
                        <a:rPr lang="en-GB"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GB"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GB"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GB"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GB"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GB"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GB"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GB"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∈(</m:t>
                      </m:r>
                      <m:d>
                        <m:dPr>
                          <m:begChr m:val=""/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;+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792" y="5114355"/>
                <a:ext cx="5550302" cy="54463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357100" y="6193651"/>
                <a:ext cx="861724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000"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28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Bpt</a:t>
                </a:r>
                <a:r>
                  <a:rPr lang="en-US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ó </m:t>
                    </m:r>
                    <m:r>
                      <m:rPr>
                        <m:nor/>
                      </m:rPr>
                      <a:rPr lang="en-US" sz="28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nghi</m:t>
                    </m:r>
                    <m:r>
                      <m:rPr>
                        <m:nor/>
                      </m:rPr>
                      <a:rPr lang="en-US" sz="28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ệ</m:t>
                    </m:r>
                    <m:r>
                      <m:rPr>
                        <m:nor/>
                      </m:rPr>
                      <a:rPr lang="en-US" sz="28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800" dirty="0" err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en-US" sz="2800" dirty="0" err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ì: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  <m:r>
                      <a:rPr lang="en-GB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r>
                      <a:rPr lang="en-GB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1</m:t>
                    </m:r>
                    <m:r>
                      <a:rPr lang="en-GB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≤</m:t>
                    </m:r>
                    <m:r>
                      <a:rPr lang="en-GB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𝑀𝑖𝑛𝑓</m:t>
                    </m:r>
                    <m:r>
                      <a:rPr lang="en-GB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(</m:t>
                    </m:r>
                    <m:r>
                      <a:rPr lang="en-GB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𝑡</m:t>
                    </m:r>
                    <m:r>
                      <a:rPr lang="en-GB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)⇔</m:t>
                    </m:r>
                    <m:r>
                      <a:rPr lang="en-GB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  <m:r>
                      <a:rPr lang="en-GB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≤</m:t>
                    </m:r>
                    <m:r>
                      <a:rPr lang="en-GB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7</m:t>
                    </m:r>
                    <m:r>
                      <m:rPr>
                        <m:nor/>
                      </m:rPr>
                      <a:rPr lang="en-GB" sz="2800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00" y="6193651"/>
                <a:ext cx="8617247" cy="523220"/>
              </a:xfrm>
              <a:prstGeom prst="rect">
                <a:avLst/>
              </a:prstGeom>
              <a:blipFill>
                <a:blip r:embed="rId20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18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19" grpId="0"/>
      <p:bldP spid="2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0" y="3536406"/>
            <a:ext cx="11834900" cy="3321594"/>
            <a:chOff x="184495" y="3636271"/>
            <a:chExt cx="11834900" cy="448156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1"/>
              <a:ext cx="2362284" cy="788991"/>
              <a:chOff x="1275608" y="6239450"/>
              <a:chExt cx="4630932" cy="143356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83617" y="4835431"/>
                <a:ext cx="1135558" cy="4110288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086531" cy="1433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200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466"/>
            <a:ext cx="12099980" cy="2330628"/>
            <a:chOff x="534987" y="1869705"/>
            <a:chExt cx="23720344" cy="3422279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62283" cy="1176337"/>
                <a:chOff x="534987" y="1647866"/>
                <a:chExt cx="3562283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49566" y="1653395"/>
                  <a:ext cx="2847704" cy="9808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2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2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39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735036" y="1884875"/>
                  <a:ext cx="23520295" cy="3407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>
                    <a:defRPr/>
                  </a:pP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        </a:t>
                  </a:r>
                  <a:r>
                    <a:rPr lang="fr-FR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Tìm</a:t>
                  </a:r>
                  <a:r>
                    <a:rPr lang="fr-FR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tất</a:t>
                  </a:r>
                  <a:r>
                    <a:rPr lang="fr-FR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cả</a:t>
                  </a:r>
                  <a:r>
                    <a:rPr lang="fr-FR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fr-FR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giá</a:t>
                  </a:r>
                  <a:r>
                    <a:rPr lang="fr-FR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trị</a:t>
                  </a:r>
                  <a:r>
                    <a:rPr lang="fr-FR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thực</a:t>
                  </a:r>
                  <a:r>
                    <a:rPr lang="fr-FR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fr-FR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tham</a:t>
                  </a:r>
                  <a:r>
                    <a:rPr lang="fr-FR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fr-FR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m</m:t>
                      </m:r>
                    </m:oMath>
                  </a14:m>
                  <a:r>
                    <a:rPr lang="fr-FR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sao</a:t>
                  </a:r>
                  <a:r>
                    <a:rPr lang="fr-FR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cho</a:t>
                  </a:r>
                  <a:r>
                    <a:rPr lang="fr-FR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khoảng</a:t>
                  </a:r>
                  <a:r>
                    <a:rPr lang="fr-FR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</m:oMath>
                  </a14:m>
                  <a:r>
                    <a:rPr lang="fr-FR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thuộc</a:t>
                  </a:r>
                  <a:r>
                    <a:rPr lang="fr-FR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tập</a:t>
                  </a:r>
                  <a:r>
                    <a:rPr lang="fr-FR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nghiệm</a:t>
                  </a:r>
                  <a:r>
                    <a:rPr lang="fr-FR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fr-FR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bất</a:t>
                  </a:r>
                  <a:r>
                    <a:rPr lang="fr-FR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fr-FR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fr-FR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endParaRPr lang="fr-FR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defRPr/>
                  </a:pPr>
                  <a:r>
                    <a:rPr lang="fr-FR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4</m:t>
                              </m:r>
                              <m:r>
                                <m:rPr>
                                  <m:sty m:val="p"/>
                                </m:r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x</m:t>
                              </m:r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m</m:t>
                              </m:r>
                            </m:e>
                          </m:d>
                        </m:e>
                      </m:func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  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a14:m>
                  <a:r>
                    <a:rPr lang="fr-FR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	</a:t>
                  </a:r>
                  <a:r>
                    <a:rPr lang="en-AU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2999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036" y="1884875"/>
                  <a:ext cx="23520295" cy="3407109"/>
                </a:xfrm>
                <a:prstGeom prst="rect">
                  <a:avLst/>
                </a:prstGeom>
                <a:blipFill>
                  <a:blip r:embed="rId3"/>
                  <a:stretch>
                    <a:fillRect t="-367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Action Button: Forward or Next 62">
            <a:hlinkClick r:id="rId4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473161" y="1630509"/>
            <a:ext cx="5766273" cy="1039071"/>
            <a:chOff x="1458731" y="6334162"/>
            <a:chExt cx="13782856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2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  <m:r>
                          <a:rPr lang="fr-FR" sz="32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fr-FR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fr-FR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12</m:t>
                            </m:r>
                            <m:r>
                              <a:rPr lang="fr-FR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</m:t>
                            </m:r>
                            <m:r>
                              <a:rPr lang="fr-FR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13</m:t>
                            </m:r>
                          </m:e>
                        </m:d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6515045" y="1628309"/>
            <a:ext cx="5408014" cy="964853"/>
            <a:chOff x="1458731" y="6334162"/>
            <a:chExt cx="13782856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2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  <m:r>
                          <a:rPr lang="fr-FR" sz="32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fr-FR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12</m:t>
                            </m:r>
                            <m:r>
                              <a:rPr lang="fr-FR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</m:t>
                            </m:r>
                            <m:r>
                              <a:rPr lang="fr-FR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13</m:t>
                            </m:r>
                          </m:e>
                        </m:d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492157" y="2697530"/>
            <a:ext cx="5747277" cy="820232"/>
            <a:chOff x="1458731" y="6334162"/>
            <a:chExt cx="13782856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2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  <m:r>
                          <a:rPr lang="fr-FR" sz="32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fr-FR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fr-FR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13</m:t>
                            </m:r>
                            <m:r>
                              <a:rPr lang="fr-FR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</m:t>
                            </m:r>
                            <m:r>
                              <a:rPr lang="fr-FR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12</m:t>
                            </m:r>
                          </m:e>
                        </m:d>
                      </m:oMath>
                    </m:oMathPara>
                  </a14:m>
                  <a:endParaRPr lang="vi-VN" sz="3200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6491778" y="2588639"/>
            <a:ext cx="5431281" cy="961385"/>
            <a:chOff x="1458731" y="6334162"/>
            <a:chExt cx="13782856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2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  <m:r>
                          <a:rPr lang="fr-FR" sz="32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fr-FR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fr-FR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13</m:t>
                            </m:r>
                            <m:r>
                              <a:rPr lang="fr-FR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;−</m:t>
                            </m:r>
                            <m:r>
                              <a:rPr lang="fr-FR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12</m:t>
                            </m:r>
                          </m:e>
                        </m:d>
                      </m:oMath>
                    </m:oMathPara>
                  </a14:m>
                  <a:endParaRPr lang="vi-VN" sz="3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455376" y="1807125"/>
            <a:ext cx="446152" cy="76505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endParaRPr lang="en-US" sz="3199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401023" y="3610887"/>
                <a:ext cx="6390019" cy="19157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lvl="0" algn="just"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(</m:t>
                      </m:r>
                      <m:r>
                        <a:rPr lang="vi-VN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𝟏</m:t>
                      </m:r>
                      <m:r>
                        <a:rPr lang="vi-VN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)⇔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𝟏</m:t>
                              </m:r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32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vi-VN" sz="32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vi-VN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vi-VN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  <m:t>𝟒</m:t>
                                  </m:r>
                                  <m:r>
                                    <a:rPr lang="vi-VN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  <m:t>𝒙</m:t>
                                  </m:r>
                                  <m:r>
                                    <a:rPr lang="vi-VN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vi-VN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  <m:t>𝒎</m:t>
                                  </m:r>
                                </m:num>
                                <m:den>
                                  <m:r>
                                    <a:rPr lang="vi-VN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  <m:e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𝟒</m:t>
                              </m:r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𝒎</m:t>
                              </m:r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&gt;</m:t>
                              </m:r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23" y="3610887"/>
                <a:ext cx="6390019" cy="19157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6515045" y="3678134"/>
                <a:ext cx="5667385" cy="13713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&amp;</m:t>
                              </m:r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𝒎</m:t>
                              </m:r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&gt;−</m:t>
                              </m:r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𝟒</m:t>
                              </m:r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𝒇</m:t>
                              </m:r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&amp;</m:t>
                              </m:r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𝒎</m:t>
                              </m:r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&lt;</m:t>
                              </m:r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vi-VN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𝟒</m:t>
                              </m:r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𝟓</m:t>
                              </m:r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𝒈</m:t>
                              </m:r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vi-VN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045" y="3678134"/>
                <a:ext cx="5667385" cy="13713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2124404" y="6356936"/>
                <a:ext cx="297389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⇔−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  <m:r>
                        <m:rPr>
                          <m:nor/>
                        </m:rP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404" y="6356936"/>
                <a:ext cx="2973891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76115" y="5631037"/>
                <a:ext cx="526163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ệ 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ỏ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5" y="5631037"/>
                <a:ext cx="5261633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4882421" y="5096966"/>
                <a:ext cx="7110408" cy="1664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limLow>
                                <m:limLow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𝑀𝑎𝑥</m:t>
                                  </m:r>
                                </m:e>
                                <m:lim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lim>
                              </m:limLow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)=−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khi</m:t>
                              </m:r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limLow>
                                <m:limLow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𝑀𝑖𝑛</m:t>
                                  </m:r>
                                </m:e>
                                <m:lim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lim>
                              </m:limLow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khi</m:t>
                              </m:r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421" y="5096966"/>
                <a:ext cx="7110408" cy="166449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8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49" grpId="0" animBg="1"/>
      <p:bldP spid="14" grpId="0"/>
      <p:bldP spid="1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88159" y="3536406"/>
            <a:ext cx="11834900" cy="3321594"/>
            <a:chOff x="184495" y="3636271"/>
            <a:chExt cx="11834900" cy="448156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1"/>
              <a:ext cx="2362284" cy="788991"/>
              <a:chOff x="1275608" y="6239450"/>
              <a:chExt cx="4630932" cy="143356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83617" y="4835431"/>
                <a:ext cx="1135558" cy="4110288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086531" cy="1433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200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466"/>
            <a:ext cx="12099980" cy="1917124"/>
            <a:chOff x="534987" y="1869705"/>
            <a:chExt cx="23720344" cy="321577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40700" y="1653395"/>
                  <a:ext cx="2665442" cy="9808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2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32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40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3619" y="1884875"/>
                  <a:ext cx="20571712" cy="32006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Tìm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nghiệm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bất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x</m:t>
                          </m:r>
                        </m:e>
                      </m:func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x</m:t>
                              </m:r>
                            </m:sub>
                          </m:sSub>
                        </m:fName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5</m:t>
                          </m:r>
                        </m:e>
                      </m:func>
                    </m:oMath>
                  </a14:m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  <a:p>
                  <a:pPr>
                    <a:defRPr/>
                  </a:pPr>
                  <a:r>
                    <a:rPr lang="en-AU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2999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2999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619" y="1884875"/>
                  <a:ext cx="20571712" cy="3200603"/>
                </a:xfrm>
                <a:prstGeom prst="rect">
                  <a:avLst/>
                </a:prstGeom>
                <a:blipFill>
                  <a:blip r:embed="rId3"/>
                  <a:stretch>
                    <a:fillRect l="-1220" t="-351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Action Button: Forward or Next 62">
            <a:hlinkClick r:id="rId4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473161" y="1510589"/>
            <a:ext cx="5622839" cy="1039071"/>
            <a:chOff x="1458731" y="6334162"/>
            <a:chExt cx="13782856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  <m:r>
                          <a:rPr lang="vi-VN" sz="32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d>
                          <m:dPr>
                            <m:begChr m:val=""/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[</m:t>
                            </m:r>
                            <m:r>
                              <a:rPr lang="vi-VN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vi-VN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;+</m:t>
                            </m:r>
                            <m:r>
                              <a:rPr lang="vi-VN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∞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	</m:t>
                        </m:r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6515045" y="1508389"/>
            <a:ext cx="5408014" cy="964853"/>
            <a:chOff x="1458731" y="6334162"/>
            <a:chExt cx="13782856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2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  <m:r>
                          <a:rPr lang="vi-VN" sz="32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d>
                          <m:dPr>
                            <m:begChr m:val=""/>
                            <m:endChr m:val=""/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vi-VN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  <m:r>
                              <a:rPr lang="vi-VN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  <m:r>
                          <a:rPr lang="en-US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]</m:t>
                        </m:r>
                        <m:r>
                          <a:rPr lang="vi-VN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∪</m:t>
                        </m:r>
                        <m:d>
                          <m:dPr>
                            <m:begChr m:val=""/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vi-VN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vi-VN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;+</m:t>
                            </m:r>
                            <m:r>
                              <a:rPr lang="vi-VN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∞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492157" y="2697530"/>
            <a:ext cx="5603843" cy="872871"/>
            <a:chOff x="1458731" y="6334160"/>
            <a:chExt cx="13782856" cy="131376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5" y="6334160"/>
                  <a:ext cx="13101202" cy="1313763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  <m:r>
                          <a:rPr lang="vi-VN" sz="32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vi-VN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</m:t>
                            </m:r>
                            <m:r>
                              <a:rPr lang="vi-VN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vi-VN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vi-VN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3200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5" y="6334160"/>
                  <a:ext cx="13101202" cy="1313763"/>
                </a:xfrm>
                <a:prstGeom prst="rect">
                  <a:avLst/>
                </a:prstGeom>
                <a:blipFill>
                  <a:blip r:embed="rId7"/>
                  <a:stretch>
                    <a:fillRect b="-65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6491778" y="2623210"/>
            <a:ext cx="5431281" cy="961385"/>
            <a:chOff x="1458731" y="6378556"/>
            <a:chExt cx="13782856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5" y="6378556"/>
                  <a:ext cx="13101202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:endParaRPr lang="en-US" sz="2800" b="1" dirty="0">
                    <a:solidFill>
                      <a:prstClr val="black"/>
                    </a:solidFill>
                    <a:latin typeface="Cambria Math" panose="02040503050406030204" pitchFamily="18" charset="0"/>
                    <a:cs typeface="Times New Roman" pitchFamily="18" charset="0"/>
                  </a:endParaRPr>
                </a:p>
                <a:p>
                  <a:pPr algn="ctr">
                    <a:spcBef>
                      <a:spcPts val="9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  <m:r>
                          <a:rPr lang="vi-VN" sz="32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=[</m:t>
                        </m:r>
                        <m:d>
                          <m:dPr>
                            <m:begChr m:val=""/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vi-VN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</m:t>
                            </m:r>
                            <m:r>
                              <a:rPr lang="vi-VN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vi-VN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∪</m:t>
                        </m:r>
                        <m:d>
                          <m:dPr>
                            <m:begChr m:val=""/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[</m:t>
                            </m:r>
                            <m:r>
                              <a:rPr lang="vi-VN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5</m:t>
                            </m:r>
                            <m:r>
                              <a:rPr lang="vi-VN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;+</m:t>
                            </m:r>
                            <m:r>
                              <a:rPr lang="vi-VN" sz="3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∞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spcBef>
                      <a:spcPts val="900"/>
                    </a:spcBef>
                  </a:pPr>
                  <a:endParaRPr lang="vi-VN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5" y="6378556"/>
                  <a:ext cx="13101202" cy="1234536"/>
                </a:xfrm>
                <a:prstGeom prst="rect">
                  <a:avLst/>
                </a:prstGeom>
                <a:blipFill>
                  <a:blip r:embed="rId8"/>
                  <a:stretch>
                    <a:fillRect t="-361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6467747" y="2710449"/>
            <a:ext cx="446152" cy="76505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 </a:t>
            </a:r>
            <a:endParaRPr lang="en-US" sz="3199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-553590" y="4322246"/>
                <a:ext cx="494263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lvl="0" algn="just"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Bpt</m:t>
                      </m:r>
                      <m:r>
                        <m:rPr>
                          <m:nor/>
                        </m:rPr>
                        <a:rPr lang="en-US" sz="3200" b="1" dirty="0">
                          <a:solidFill>
                            <a:srgbClr val="000000"/>
                          </a:solidFill>
                          <a:ea typeface="Arial" panose="020B0604020202020204" pitchFamily="34" charset="0"/>
                        </a:rPr>
                        <m:t> </m:t>
                      </m:r>
                      <m:r>
                        <a:rPr lang="vi-VN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⇔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fName>
                        <m:e>
                          <m:r>
                            <a:rPr lang="en-US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3590" y="4322246"/>
                <a:ext cx="494263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127881" y="3620146"/>
                <a:ext cx="3656450" cy="19157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Sup>
                                        <m:sSubSupPr>
                                          <m:ctrlPr>
                                            <a:rPr lang="en-US" sz="3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2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𝑙𝑜𝑔</m:t>
                                          </m:r>
                                        </m:e>
                                        <m:sub>
                                          <m:r>
                                            <a:rPr lang="en-US" sz="32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  <m:sup>
                                          <m:r>
                                            <a:rPr lang="en-US" sz="32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fName>
                                    <m:e>
                                      <m:r>
                                        <a:rPr lang="en-US" sz="3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US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𝑙𝑜𝑔</m:t>
                                          </m:r>
                                        </m:e>
                                        <m:sub>
                                          <m:r>
                                            <a:rPr lang="en-US" sz="32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3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den>
                              </m:f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881" y="3620146"/>
                <a:ext cx="3656450" cy="19157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4630168" y="5202227"/>
                <a:ext cx="2750881" cy="1657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168" y="5202227"/>
                <a:ext cx="2750881" cy="16575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7914315" y="3853543"/>
                <a:ext cx="3881447" cy="1188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&amp;−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func>
                                <m:func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𝑙𝑜𝑔</m:t>
                                      </m:r>
                                    </m:e>
                                    <m:sub>
                                      <m:r>
                                        <a:rPr lang="en-US" sz="3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𝑙𝑜𝑔</m:t>
                                      </m:r>
                                    </m:e>
                                    <m:sub>
                                      <m:r>
                                        <a:rPr lang="en-US" sz="3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315" y="3853543"/>
                <a:ext cx="3881447" cy="11882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720521" y="5108086"/>
                <a:ext cx="2741263" cy="1657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521" y="5108086"/>
                <a:ext cx="2741263" cy="16575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83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49" grpId="0" animBg="1"/>
      <p:bldP spid="14" grpId="0"/>
      <p:bldP spid="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0" y="2835953"/>
            <a:ext cx="11834900" cy="4076572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642871"/>
              <a:chOff x="1275608" y="6239450"/>
              <a:chExt cx="4592537" cy="116806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086532" cy="1168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200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466"/>
            <a:ext cx="12099375" cy="1343974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40700" y="1653395"/>
                  <a:ext cx="2665442" cy="980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2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32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41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20940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marL="113665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Giải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bất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: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5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)&lt;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32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</m:oMath>
                  </a14:m>
                  <a:endPara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2999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2094083"/>
                </a:xfrm>
                <a:prstGeom prst="rect">
                  <a:avLst/>
                </a:prstGeom>
                <a:blipFill>
                  <a:blip r:embed="rId3"/>
                  <a:stretch>
                    <a:fillRect l="-116" t="-441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0" y="1487918"/>
            <a:ext cx="12164916" cy="1387895"/>
            <a:chOff x="247181" y="1490852"/>
            <a:chExt cx="11918267" cy="106450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869361" y="1857496"/>
                    <a:ext cx="2280848" cy="3730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&lt;</m:t>
                          </m:r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n-US" sz="2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9361" y="1857496"/>
                    <a:ext cx="2280848" cy="37307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6"/>
              <a:ext cx="3090381" cy="914402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38988" y="1853311"/>
                    <a:ext cx="2646734" cy="3730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&lt;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&lt;</m:t>
                          </m:r>
                          <m:func>
                            <m:func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e>
                          </m:func>
                        </m:oMath>
                      </m:oMathPara>
                    </a14:m>
                    <a:endParaRPr lang="en-US" sz="2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8988" y="1853311"/>
                    <a:ext cx="2646734" cy="37307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5"/>
              <a:ext cx="3090381" cy="1054015"/>
              <a:chOff x="5537206" y="1557992"/>
              <a:chExt cx="3079904" cy="979853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65426" y="1835686"/>
                    <a:ext cx="2280848" cy="7021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func>
                          <m:func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5</m:t>
                            </m:r>
                          </m:e>
                        </m:func>
                      </m:oMath>
                    </a14:m>
                    <a:r>
                      <a:rPr lang="en-AU" sz="2800" b="1" i="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	</a:t>
                    </a:r>
                    <a:r>
                      <a:rPr lang="vi-VN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65426" y="1835686"/>
                    <a:ext cx="2280848" cy="70215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3" y="1490852"/>
              <a:ext cx="3170505" cy="914400"/>
              <a:chOff x="5537206" y="1548236"/>
              <a:chExt cx="3159756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907602" y="1548236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772076" y="1843586"/>
                    <a:ext cx="2493487" cy="3730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&gt;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2076" y="1843586"/>
                    <a:ext cx="2493487" cy="37307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11233" y="1887231"/>
            <a:ext cx="546116" cy="6589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endParaRPr lang="en-US" sz="3199" dirty="0"/>
          </a:p>
        </p:txBody>
      </p: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620549" y="3575676"/>
                <a:ext cx="52305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Bpt</a:t>
                </a:r>
                <a:r>
                  <a:rPr lang="en-US" sz="3200" b="1" dirty="0">
                    <a:solidFill>
                      <a:srgbClr val="000000"/>
                    </a:solidFill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⇔</m:t>
                    </m:r>
                    <m:func>
                      <m:func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</m:e>
                    </m:func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)&lt;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549" y="3575676"/>
                <a:ext cx="5230534" cy="584775"/>
              </a:xfrm>
              <a:prstGeom prst="rect">
                <a:avLst/>
              </a:prstGeom>
              <a:blipFill>
                <a:blip r:embed="rId9"/>
                <a:stretch>
                  <a:fillRect l="-3030" t="-15789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045791" y="4199794"/>
                <a:ext cx="3531480" cy="11908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&amp;</m:t>
                              </m:r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&gt;</m:t>
                              </m:r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&amp;</m:t>
                              </m:r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791" y="4199794"/>
                <a:ext cx="3531480" cy="119083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6086612" y="4427035"/>
                <a:ext cx="6096000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AU" sz="3200" dirty="0">
                    <a:solidFill>
                      <a:prstClr val="black"/>
                    </a:solidFill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612" y="4427035"/>
                <a:ext cx="6096000" cy="584775"/>
              </a:xfrm>
              <a:prstGeom prst="rect">
                <a:avLst/>
              </a:prstGeom>
              <a:blipFill>
                <a:blip r:embed="rId11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91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12" grpId="0"/>
      <p:bldP spid="13" grpId="0"/>
      <p:bldP spid="1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0" y="2835953"/>
            <a:ext cx="11834900" cy="4076572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642871"/>
              <a:chOff x="1275608" y="6239450"/>
              <a:chExt cx="4592537" cy="116806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086532" cy="1168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200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466"/>
            <a:ext cx="12099375" cy="1980862"/>
            <a:chOff x="534987" y="1869705"/>
            <a:chExt cx="23719158" cy="3322689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40700" y="1653395"/>
                  <a:ext cx="2665442" cy="980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2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32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42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3259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marL="113665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Số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nghiệm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nguyên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bất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</a:p>
                <a:p>
                  <a:pPr marL="113665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	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𝑙𝑜𝑔</m:t>
                                      </m:r>
                                    </m:e>
                                    <m:sub>
                                      <m:r>
                                        <a:rPr lang="en-US" sz="32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−72)</m:t>
                              </m:r>
                            </m:e>
                          </m:d>
                        </m:e>
                      </m:func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≤1</m:t>
                      </m:r>
                      <m:r>
                        <a:rPr lang="en-US" sz="32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</m:oMath>
                  </a14:m>
                  <a:endPara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2999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3259116"/>
                </a:xfrm>
                <a:prstGeom prst="rect">
                  <a:avLst/>
                </a:prstGeom>
                <a:blipFill>
                  <a:blip r:embed="rId3"/>
                  <a:stretch>
                    <a:fillRect l="-116" t="-283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0" y="1487919"/>
            <a:ext cx="12164916" cy="1205872"/>
            <a:chOff x="247181" y="1490852"/>
            <a:chExt cx="11918267" cy="92489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869361" y="1857496"/>
                    <a:ext cx="2280848" cy="4169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AU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9361" y="1857496"/>
                    <a:ext cx="2280848" cy="41696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6"/>
              <a:ext cx="3090381" cy="914402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38988" y="1853312"/>
                    <a:ext cx="2646734" cy="4169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AU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8988" y="1853312"/>
                    <a:ext cx="2646734" cy="41696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0" y="1501346"/>
              <a:ext cx="3413495" cy="914403"/>
              <a:chOff x="5537206" y="1557992"/>
              <a:chExt cx="3401923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658281" y="1835412"/>
                    <a:ext cx="2280848" cy="4088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AU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fr-FR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.</m:t>
                        </m:r>
                      </m:oMath>
                    </a14:m>
                    <a:r>
                      <a:rPr lang="en-AU" sz="2800" b="1" i="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	</a:t>
                    </a:r>
                    <a:r>
                      <a:rPr lang="vi-VN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2999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58281" y="1835412"/>
                    <a:ext cx="2280848" cy="40886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3" y="1490852"/>
              <a:ext cx="3170505" cy="914400"/>
              <a:chOff x="5537206" y="1548236"/>
              <a:chExt cx="3159756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907602" y="1548236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772076" y="1843586"/>
                    <a:ext cx="2493487" cy="4169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AU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2076" y="1843586"/>
                    <a:ext cx="2493487" cy="41696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11233" y="1871465"/>
            <a:ext cx="546116" cy="6589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endParaRPr lang="en-US" sz="3199" dirty="0"/>
          </a:p>
        </p:txBody>
      </p: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97566" y="3512278"/>
                <a:ext cx="5775620" cy="584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𝐵𝑃𝑇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: 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𝑙𝑜𝑔</m:t>
                                      </m:r>
                                    </m:e>
                                    <m:sub>
                                      <m:r>
                                        <a:rPr lang="en-US" sz="3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en-US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−72)</m:t>
                              </m:r>
                            </m:e>
                          </m:d>
                        </m:e>
                      </m:func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br>
                  <a:rPr lang="en-US" sz="3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sz="32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66" y="3512278"/>
                <a:ext cx="5775620" cy="5848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33076" y="4179182"/>
                <a:ext cx="4429802" cy="2312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en-US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−72&gt;0</m:t>
                              </m:r>
                            </m:e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&amp;0&lt;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≠1</m:t>
                              </m:r>
                            </m:e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𝑙𝑜𝑔</m:t>
                                      </m:r>
                                    </m:e>
                                    <m:sub>
                                      <m:r>
                                        <a:rPr lang="en-US" sz="3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en-US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−72)&gt;0</m:t>
                              </m:r>
                            </m:e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𝑙𝑜𝑔</m:t>
                                      </m:r>
                                    </m:e>
                                    <m:sub>
                                      <m:r>
                                        <a:rPr lang="en-US" sz="3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en-US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−72)≤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76" y="4179182"/>
                <a:ext cx="4429802" cy="2312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3942577" y="4674632"/>
                <a:ext cx="5720819" cy="1190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en-US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&gt;73</m:t>
                              </m:r>
                            </m:e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𝑙𝑜𝑔</m:t>
                                      </m:r>
                                    </m:e>
                                    <m:sub>
                                      <m:r>
                                        <a:rPr lang="en-US" sz="3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en-US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−72)≤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577" y="4674632"/>
                <a:ext cx="5720819" cy="119083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593998" y="4512823"/>
                <a:ext cx="3327449" cy="1483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func>
                                <m:func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𝑙𝑜𝑔</m:t>
                                      </m:r>
                                    </m:e>
                                    <m:sub>
                                      <m:r>
                                        <a:rPr lang="en-US" sz="3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3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func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≤2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fr-FR" sz="3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3998" y="4512823"/>
                <a:ext cx="3327449" cy="14838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5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12" grpId="0"/>
      <p:bldP spid="13" grpId="0"/>
      <p:bldP spid="1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88159" y="3282464"/>
            <a:ext cx="11834900" cy="3604026"/>
            <a:chOff x="184495" y="3367124"/>
            <a:chExt cx="11834900" cy="355623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402636"/>
              <a:ext cx="11834900" cy="352072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367124"/>
              <a:ext cx="2362281" cy="788989"/>
              <a:chOff x="1275608" y="5750423"/>
              <a:chExt cx="4630928" cy="143355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83617" y="4346396"/>
                <a:ext cx="1135555" cy="411028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5750423"/>
                <a:ext cx="3086535" cy="1433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200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466"/>
            <a:ext cx="12099980" cy="1851978"/>
            <a:chOff x="534987" y="1869705"/>
            <a:chExt cx="23720344" cy="310649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40700" y="1653395"/>
                  <a:ext cx="2665442" cy="9808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2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32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43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3619" y="1884875"/>
                  <a:ext cx="20571712" cy="3091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Giải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bất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9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x</m:t>
                                  </m:r>
                                </m:sup>
                              </m:sSup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log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9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x</m:t>
                                      </m:r>
                                    </m:sup>
                                  </m:sSup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81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</a:p>
                <a:p>
                  <a:pPr algn="just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2999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619" y="1884875"/>
                  <a:ext cx="20571712" cy="3091327"/>
                </a:xfrm>
                <a:prstGeom prst="rect">
                  <a:avLst/>
                </a:prstGeom>
                <a:blipFill>
                  <a:blip r:embed="rId3"/>
                  <a:stretch>
                    <a:fillRect l="-1220" t="-364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Action Button: Forward or Next 62">
            <a:hlinkClick r:id="rId4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181223" y="1387856"/>
            <a:ext cx="6061904" cy="1039071"/>
            <a:chOff x="743125" y="6348630"/>
            <a:chExt cx="14859103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1573399" y="6348630"/>
                  <a:ext cx="14028829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=(</m:t>
                        </m:r>
                        <m:d>
                          <m:dPr>
                            <m:begChr m:val=""/>
                            <m:endChr m:val="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∞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]</m:t>
                                </m:r>
                              </m:e>
                            </m:func>
                          </m:e>
                        </m:d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∪</m:t>
                        </m:r>
                        <m:d>
                          <m:dPr>
                            <m:begChr m:val="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[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</m:func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8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;+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∞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	</m:t>
                        </m:r>
                      </m:oMath>
                    </m:oMathPara>
                  </a14:m>
                  <a:endParaRPr lang="en-US" sz="2999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3399" y="6348630"/>
                  <a:ext cx="14028829" cy="123453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743125" y="6483265"/>
              <a:ext cx="1088671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6515045" y="1412606"/>
            <a:ext cx="5408014" cy="954265"/>
            <a:chOff x="1458731" y="6326688"/>
            <a:chExt cx="13588582" cy="12209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084019" y="6326688"/>
                  <a:ext cx="12963294" cy="122098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2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</m:t>
                        </m:r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</m:func>
                            <m:r>
                              <a:rPr lang="en-US" sz="32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</m:func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8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4019" y="6326688"/>
                  <a:ext cx="12963294" cy="122098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214309" y="2411195"/>
            <a:ext cx="6028818" cy="872871"/>
            <a:chOff x="775354" y="6264180"/>
            <a:chExt cx="13741214" cy="131376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1415364" y="6264180"/>
                  <a:ext cx="13101204" cy="1313763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  <m:r>
                          <a:rPr lang="en-US" sz="28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=(</m:t>
                        </m:r>
                        <m:d>
                          <m:dPr>
                            <m:begChr m:val=""/>
                            <m:endChr m:val=""/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</m:t>
                            </m:r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2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</m:func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∪</m:t>
                        </m:r>
                        <m:d>
                          <m:dPr>
                            <m:begChr m:val=""/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2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</m:func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8</m:t>
                            </m:r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;+</m:t>
                            </m:r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∞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2999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5364" y="6264180"/>
                  <a:ext cx="13101204" cy="13137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775354" y="6407781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6506768" y="2323410"/>
            <a:ext cx="5431281" cy="961385"/>
            <a:chOff x="1458731" y="6378556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5" y="6378556"/>
                  <a:ext cx="13101202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:endParaRPr lang="en-US" sz="2800" b="1" dirty="0">
                    <a:solidFill>
                      <a:prstClr val="black"/>
                    </a:solidFill>
                    <a:latin typeface="Cambria Math" panose="02040503050406030204" pitchFamily="18" charset="0"/>
                    <a:cs typeface="Times New Roman" pitchFamily="18" charset="0"/>
                  </a:endParaRPr>
                </a:p>
                <a:p>
                  <a:pPr algn="ctr">
                    <a:spcBef>
                      <a:spcPts val="9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</m:t>
                        </m:r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</m:func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</m:t>
                            </m:r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</m:func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8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spcBef>
                      <a:spcPts val="900"/>
                    </a:spcBef>
                  </a:pPr>
                  <a:endParaRPr lang="vi-VN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5" y="6378556"/>
                  <a:ext cx="13101202" cy="123453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160681" y="1551964"/>
            <a:ext cx="446152" cy="76505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endParaRPr lang="en-US" sz="3199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137439" y="3203344"/>
                <a:ext cx="3352328" cy="5446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lvl="0" algn="just"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ề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ki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2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2800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r>
                        <a:rPr lang="en-US" sz="2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439" y="3203344"/>
                <a:ext cx="3352328" cy="5446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393363" y="3265265"/>
                <a:ext cx="6236579" cy="10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ó 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9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9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81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363" y="3265265"/>
                <a:ext cx="6236579" cy="10604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-29681" y="4455099"/>
                <a:ext cx="5191486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B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pt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tr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ở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th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nh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681" y="4455099"/>
                <a:ext cx="5191486" cy="8989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44630" y="3944220"/>
                <a:ext cx="7589898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9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9</m:t>
                                  </m:r>
                                </m:sub>
                              </m:sSub>
                            </m:fName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func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9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(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30" y="3944220"/>
                <a:ext cx="7589898" cy="8989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7678380" y="4168433"/>
                <a:ext cx="37101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9</m:t>
                              </m:r>
                            </m:sub>
                          </m:sSub>
                        </m:fName>
                        <m:e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</m:e>
                      </m:func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380" y="4168433"/>
                <a:ext cx="3710118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8026" y="5007168"/>
                <a:ext cx="1423183" cy="1879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&amp;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&amp;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26" y="5007168"/>
                <a:ext cx="1423183" cy="1879554"/>
              </a:xfrm>
              <a:prstGeom prst="rect">
                <a:avLst/>
              </a:prstGeom>
              <a:blipFill>
                <a:blip r:embed="rId14"/>
                <a:stretch>
                  <a:fillRect r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689883" y="5053695"/>
                <a:ext cx="3570978" cy="1879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𝑙𝑜𝑔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9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)≥</m:t>
                              </m: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𝑙𝑜𝑔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9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)≤</m:t>
                              </m: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883" y="5053695"/>
                <a:ext cx="3570978" cy="1879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538777" y="5373045"/>
                <a:ext cx="3410293" cy="1051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&amp;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≥</m:t>
                              </m:r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𝑙𝑜𝑔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&amp;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&lt;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≤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𝑙𝑜𝑔</m:t>
                                      </m:r>
                                    </m:e>
                                    <m:sub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777" y="5373045"/>
                <a:ext cx="3410293" cy="105118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96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49" grpId="0" animBg="1"/>
      <p:bldP spid="14" grpId="0"/>
      <p:bldP spid="16" grpId="0"/>
      <p:bldP spid="3" grpId="0"/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1233" y="2774344"/>
            <a:ext cx="12192000" cy="4240963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608894"/>
              <a:chOff x="1275608" y="6239450"/>
              <a:chExt cx="4592537" cy="110633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919979" cy="1106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466"/>
            <a:ext cx="12099375" cy="1780615"/>
            <a:chOff x="534987" y="1869705"/>
            <a:chExt cx="23719158" cy="298679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4549" y="1653395"/>
                  <a:ext cx="2517744" cy="9290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44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2923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Số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nghiệm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nguyên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bất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r>
                    <a:rPr lang="en-US" sz="32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125</m:t>
                              </m:r>
                              <m:r>
                                <a:rPr lang="en-US" sz="32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32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25</m:t>
                              </m:r>
                            </m:sub>
                          </m:sSub>
                        </m:fName>
                        <m:e>
                          <m:r>
                            <a:rPr lang="en-US" sz="32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32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sz="3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en-US" sz="32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bSup>
                        </m:fName>
                        <m:e>
                          <m:r>
                            <a:rPr lang="en-US" sz="32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func>
                    </m:oMath>
                  </a14:m>
                  <a:r>
                    <a:rPr lang="en-US" sz="32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  <a:endPara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2999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2923222"/>
                </a:xfrm>
                <a:prstGeom prst="rect">
                  <a:avLst/>
                </a:prstGeom>
                <a:blipFill>
                  <a:blip r:embed="rId3"/>
                  <a:stretch>
                    <a:fillRect l="-1220" t="-489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0" y="1409089"/>
            <a:ext cx="12164916" cy="1205872"/>
            <a:chOff x="247181" y="1490852"/>
            <a:chExt cx="11918267" cy="92489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869361" y="1857496"/>
                    <a:ext cx="2280848" cy="4169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9361" y="1857496"/>
                    <a:ext cx="2280848" cy="41696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6"/>
              <a:ext cx="3090381" cy="914402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38988" y="1853312"/>
                    <a:ext cx="2646734" cy="4169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AU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8988" y="1853312"/>
                    <a:ext cx="2646734" cy="41696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0" y="1501346"/>
              <a:ext cx="3413495" cy="914403"/>
              <a:chOff x="5537206" y="1557992"/>
              <a:chExt cx="3401923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658281" y="1835412"/>
                    <a:ext cx="2280848" cy="4088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AU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fr-FR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.</m:t>
                        </m:r>
                      </m:oMath>
                    </a14:m>
                    <a:r>
                      <a:rPr lang="en-AU" sz="2800" b="1" i="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	</a:t>
                    </a:r>
                    <a:r>
                      <a:rPr lang="vi-VN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2999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58281" y="1835412"/>
                    <a:ext cx="2280848" cy="40886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3" y="1490852"/>
              <a:ext cx="3170505" cy="914400"/>
              <a:chOff x="5537206" y="1548236"/>
              <a:chExt cx="3159756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907602" y="1548236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772076" y="1843586"/>
                    <a:ext cx="2493487" cy="4169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AU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2076" y="1843586"/>
                    <a:ext cx="2493487" cy="41696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11233" y="1792635"/>
            <a:ext cx="546116" cy="6589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endParaRPr lang="en-US" sz="3199" dirty="0"/>
          </a:p>
        </p:txBody>
      </p: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583576" y="2834340"/>
                <a:ext cx="42173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Điều </a:t>
                </a:r>
                <a:r>
                  <a:rPr lang="fr-FR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kiện</a:t>
                </a:r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fr-FR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fr-FR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fr-FR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  <m:r>
                      <a:rPr lang="fr-FR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fr-FR" sz="280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 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fr-FR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e>
                    </m:d>
                    <m:r>
                      <a:rPr lang="fr-FR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576" y="2834340"/>
                <a:ext cx="4217308" cy="523220"/>
              </a:xfrm>
              <a:prstGeom prst="rect">
                <a:avLst/>
              </a:prstGeom>
              <a:blipFill>
                <a:blip r:embed="rId9"/>
                <a:stretch>
                  <a:fillRect l="-3035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575135" y="3081328"/>
                <a:ext cx="6421630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ó: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fr-FR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sub>
                          </m:sSub>
                        </m:fName>
                        <m:e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</m:e>
                      </m:func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125</m:t>
                      </m:r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).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fr-FR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25</m:t>
                              </m:r>
                            </m:sub>
                          </m:sSub>
                        </m:fName>
                        <m:e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func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fr-FR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fr-FR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bSup>
                        </m:fName>
                        <m:e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135" y="3081328"/>
                <a:ext cx="6421630" cy="8989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2091764" y="3675552"/>
                <a:ext cx="8129544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fr-FR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fName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fr-FR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func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fr-FR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fr-FR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fr-FR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b>
                          </m:sSub>
                        </m:fName>
                        <m:e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func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fr-FR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fr-FR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bSup>
                        </m:fName>
                        <m:e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764" y="3675552"/>
                <a:ext cx="8129544" cy="8989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1697" y="4176768"/>
                <a:ext cx="6675289" cy="1333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  <m:func>
                            <m:func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vi-VN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vi-VN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e>
                          </m:func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vi-VN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vi-VN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vi-VN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vi-VN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vi-VN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vi-VN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bSup>
                        </m:fName>
                        <m:e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97" y="4176768"/>
                <a:ext cx="6675289" cy="13339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6860794" y="4346792"/>
                <a:ext cx="4617098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vi-VN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func>
                      <m:r>
                        <a:rPr lang="vi-VN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vi-VN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vi-VN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bSup>
                        </m:fName>
                        <m:e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794" y="4346792"/>
                <a:ext cx="4617098" cy="8989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47058" y="5474099"/>
                <a:ext cx="3999108" cy="537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r>
                        <a:rPr lang="vi-VN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vi-VN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vi-VN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bSup>
                        </m:fName>
                        <m:e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func>
                      <m:r>
                        <a:rPr lang="vi-VN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vi-VN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func>
                      <m:r>
                        <a:rPr lang="vi-VN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vi-VN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58" y="5474099"/>
                <a:ext cx="3999108" cy="53784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4007079" y="5311784"/>
                <a:ext cx="3013902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r>
                        <a:rPr lang="vi-VN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vi-VN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vi-VN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func>
                      <m:r>
                        <a:rPr lang="vi-VN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079" y="5311784"/>
                <a:ext cx="3013902" cy="89896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7100697" y="5387426"/>
                <a:ext cx="2609304" cy="716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p>
                      </m:sSup>
                      <m:r>
                        <a:rPr lang="vi-VN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vi-VN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vi-VN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vi-VN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5</m:t>
                          </m:r>
                        </m:e>
                        <m:sup>
                          <m:f>
                            <m:f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697" y="5387426"/>
                <a:ext cx="2609304" cy="71635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304101" y="6263522"/>
                <a:ext cx="2592569" cy="568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r>
                      <a:rPr lang="vi-VN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vi-VN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vi-VN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vi-VN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e>
                    </m:rad>
                    <m:r>
                      <a:rPr lang="vi-VN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01" y="6263522"/>
                <a:ext cx="2592569" cy="56816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215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12" grpId="0"/>
      <p:bldP spid="13" grpId="0"/>
      <p:bldP spid="14" grpId="0"/>
      <p:bldP spid="1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88159" y="3536405"/>
            <a:ext cx="11834900" cy="3321595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62284" cy="747293"/>
              <a:chOff x="1275608" y="6239450"/>
              <a:chExt cx="4630932" cy="13577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83617" y="4835431"/>
                <a:ext cx="1135558" cy="4110288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919979" cy="1357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466"/>
            <a:ext cx="12099980" cy="1855569"/>
            <a:chOff x="534987" y="1869705"/>
            <a:chExt cx="23720344" cy="311251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4549" y="1653395"/>
                  <a:ext cx="2517744" cy="9290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45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3619" y="1884875"/>
                  <a:ext cx="20571712" cy="30973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Biết đồ thị hàm số </a:t>
                  </a:r>
                  <a14:m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𝑎𝑥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cắt Ox, Oy lần lượt tại hai điểm </a:t>
                  </a:r>
                  <a14:m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 Tìm tập nghiệm </a:t>
                  </a:r>
                  <a14:m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𝑆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của bất phương trình</a:t>
                  </a:r>
                  <a:endPara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a14:m>
                  <a:r>
                    <a:rPr lang="vi-VN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2999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619" y="1884875"/>
                  <a:ext cx="20571712" cy="3097348"/>
                </a:xfrm>
                <a:prstGeom prst="rect">
                  <a:avLst/>
                </a:prstGeom>
                <a:blipFill>
                  <a:blip r:embed="rId3"/>
                  <a:stretch>
                    <a:fillRect l="-1220" t="-363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Action Button: Forward or Next 62">
            <a:hlinkClick r:id="rId4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181223" y="1522766"/>
            <a:ext cx="6061904" cy="1039071"/>
            <a:chOff x="743125" y="6348630"/>
            <a:chExt cx="14859103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1573399" y="6348630"/>
                  <a:ext cx="14028829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∞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;−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∪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32</m:t>
                                </m:r>
                              </m:den>
                            </m:f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sz="2999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3399" y="6348630"/>
                  <a:ext cx="14028829" cy="123453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743125" y="6483265"/>
              <a:ext cx="1088671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6289581" y="1502548"/>
            <a:ext cx="5793778" cy="954263"/>
            <a:chOff x="962828" y="6326688"/>
            <a:chExt cx="12743343" cy="12209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1458731" y="6326688"/>
                  <a:ext cx="12247440" cy="122098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2"/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𝑆</m:t>
                      </m:r>
                      <m:r>
                        <a:rPr lang="en-US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∞</m:t>
                          </m:r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32</m:t>
                              </m:r>
                            </m:den>
                          </m:f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;+</m:t>
                          </m:r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∞</m:t>
                          </m:r>
                        </m:e>
                      </m:d>
                    </m:oMath>
                  </a14:m>
                  <a:r>
                    <a:rPr lang="en-US" sz="2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8731" y="6326688"/>
                  <a:ext cx="12247440" cy="122098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962828" y="6481008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214309" y="2651035"/>
            <a:ext cx="6028818" cy="872871"/>
            <a:chOff x="775354" y="6264180"/>
            <a:chExt cx="13741214" cy="13137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1415365" y="6264180"/>
                  <a:ext cx="13101203" cy="1313763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∞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;−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2999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5365" y="6264180"/>
                  <a:ext cx="13101203" cy="131376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64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775354" y="6407781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6303093" y="2623210"/>
            <a:ext cx="5780266" cy="920648"/>
            <a:chOff x="993636" y="6378557"/>
            <a:chExt cx="14247951" cy="11822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1458731" y="6378557"/>
                  <a:ext cx="13782856" cy="118222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:endParaRPr lang="en-US" sz="2800" b="1" dirty="0">
                    <a:solidFill>
                      <a:prstClr val="black"/>
                    </a:solidFill>
                    <a:latin typeface="Cambria Math" panose="02040503050406030204" pitchFamily="18" charset="0"/>
                    <a:cs typeface="Times New Roman" pitchFamily="18" charset="0"/>
                  </a:endParaRPr>
                </a:p>
                <a:p>
                  <a:pPr algn="ctr">
                    <a:spcBef>
                      <a:spcPts val="9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32</m:t>
                                </m:r>
                              </m:den>
                            </m:f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;+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∞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spcBef>
                      <a:spcPts val="900"/>
                    </a:spcBef>
                  </a:pPr>
                  <a:endParaRPr lang="vi-VN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8731" y="6378557"/>
                  <a:ext cx="13782856" cy="118222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993636" y="6463354"/>
              <a:ext cx="1088671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180213" y="1635256"/>
            <a:ext cx="446152" cy="8373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endParaRPr lang="en-US" sz="3199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824635" y="3683106"/>
                <a:ext cx="33680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lvl="0" algn="just"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635" y="3683106"/>
                <a:ext cx="336803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80213" y="4233793"/>
                <a:ext cx="62088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Bpt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: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13" y="4233793"/>
                <a:ext cx="620881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4086476" y="4685498"/>
                <a:ext cx="2314480" cy="2356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&amp;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&lt;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&lt;−</m:t>
                                      </m:r>
                                      <m:f>
                                        <m:fPr>
                                          <m:ctrlPr>
                                            <a:rPr lang="en-US" sz="2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8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  <m:e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&gt;</m:t>
                                      </m:r>
                                      <m:f>
                                        <m:fPr>
                                          <m:ctrlPr>
                                            <a:rPr lang="en-US" sz="2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8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80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  <m:t>32</m:t>
                                          </m:r>
                                        </m:den>
                                      </m:f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476" y="4685498"/>
                <a:ext cx="2314480" cy="235673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6632635" y="4225894"/>
                <a:ext cx="390421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635" y="4225894"/>
                <a:ext cx="390421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-18729" y="4897982"/>
                <a:ext cx="4314258" cy="1687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&amp;−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&gt;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&amp;</m:t>
                                      </m:r>
                                      <m:func>
                                        <m:funcPr>
                                          <m:ctrlPr>
                                            <a:rPr lang="en-US" sz="2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𝑙𝑜𝑔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28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80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sz="280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&gt;</m:t>
                                      </m:r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&amp;</m:t>
                                      </m:r>
                                      <m:func>
                                        <m:funcPr>
                                          <m:ctrlPr>
                                            <a:rPr lang="en-US" sz="28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𝑙𝑜𝑔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28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80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sz="280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&lt;−</m:t>
                                      </m:r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729" y="4897982"/>
                <a:ext cx="4314258" cy="168783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389029" y="5333843"/>
                <a:ext cx="4879797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⇔−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h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𝑎𝑦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029" y="5333843"/>
                <a:ext cx="4879797" cy="90178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77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49" grpId="0" animBg="1"/>
      <p:bldP spid="14" grpId="0"/>
      <p:bldP spid="1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hlinkClick r:id="" action="ppaction://noaction"/>
            <a:extLst>
              <a:ext uri="{FF2B5EF4-FFF2-40B4-BE49-F238E27FC236}">
                <a16:creationId xmlns:a16="http://schemas.microsoft.com/office/drawing/2014/main" id="{098B84E5-3D5A-4303-8163-259271C3D175}"/>
              </a:ext>
            </a:extLst>
          </p:cNvPr>
          <p:cNvSpPr txBox="1"/>
          <p:nvPr/>
        </p:nvSpPr>
        <p:spPr>
          <a:xfrm>
            <a:off x="9199815" y="2874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50</a:t>
            </a:r>
          </a:p>
        </p:txBody>
      </p:sp>
      <p:sp>
        <p:nvSpPr>
          <p:cNvPr id="22" name="TextBox 21">
            <a:hlinkClick r:id="" action="ppaction://noaction"/>
            <a:extLst>
              <a:ext uri="{FF2B5EF4-FFF2-40B4-BE49-F238E27FC236}">
                <a16:creationId xmlns:a16="http://schemas.microsoft.com/office/drawing/2014/main" id="{2D116311-D887-475E-A44A-4AC352C1DFBC}"/>
              </a:ext>
            </a:extLst>
          </p:cNvPr>
          <p:cNvSpPr txBox="1"/>
          <p:nvPr/>
        </p:nvSpPr>
        <p:spPr>
          <a:xfrm>
            <a:off x="7186864" y="2874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49</a:t>
            </a:r>
          </a:p>
        </p:txBody>
      </p:sp>
      <p:sp>
        <p:nvSpPr>
          <p:cNvPr id="23" name="TextBox 22">
            <a:hlinkClick r:id="" action="ppaction://noaction"/>
            <a:extLst>
              <a:ext uri="{FF2B5EF4-FFF2-40B4-BE49-F238E27FC236}">
                <a16:creationId xmlns:a16="http://schemas.microsoft.com/office/drawing/2014/main" id="{BA2A77EC-6A51-47F0-86B7-056DAF74C522}"/>
              </a:ext>
            </a:extLst>
          </p:cNvPr>
          <p:cNvSpPr txBox="1"/>
          <p:nvPr/>
        </p:nvSpPr>
        <p:spPr>
          <a:xfrm>
            <a:off x="5243764" y="2874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48</a:t>
            </a:r>
          </a:p>
        </p:txBody>
      </p:sp>
      <p:sp>
        <p:nvSpPr>
          <p:cNvPr id="24" name="TextBox 23">
            <a:hlinkClick r:id="rId2" action="ppaction://hlinksldjump"/>
            <a:extLst>
              <a:ext uri="{FF2B5EF4-FFF2-40B4-BE49-F238E27FC236}">
                <a16:creationId xmlns:a16="http://schemas.microsoft.com/office/drawing/2014/main" id="{745C8C66-DF03-4067-9C7F-2C0016A87188}"/>
              </a:ext>
            </a:extLst>
          </p:cNvPr>
          <p:cNvSpPr txBox="1"/>
          <p:nvPr/>
        </p:nvSpPr>
        <p:spPr>
          <a:xfrm>
            <a:off x="3176839" y="28442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47</a:t>
            </a:r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4CE7376D-CD54-4F35-A381-BF158D6A3505}"/>
              </a:ext>
            </a:extLst>
          </p:cNvPr>
          <p:cNvSpPr txBox="1"/>
          <p:nvPr/>
        </p:nvSpPr>
        <p:spPr>
          <a:xfrm>
            <a:off x="1119439" y="28632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46</a:t>
            </a:r>
          </a:p>
        </p:txBody>
      </p:sp>
      <p:sp>
        <p:nvSpPr>
          <p:cNvPr id="8" name="Left Arrow 7">
            <a:hlinkClick r:id="rId4" action="ppaction://hlinksldjump"/>
          </p:cNvPr>
          <p:cNvSpPr/>
          <p:nvPr/>
        </p:nvSpPr>
        <p:spPr>
          <a:xfrm>
            <a:off x="10406743" y="5965371"/>
            <a:ext cx="638628" cy="5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628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57211" y="2458228"/>
            <a:ext cx="11834900" cy="4411973"/>
            <a:chOff x="184495" y="3686618"/>
            <a:chExt cx="11834900" cy="443121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6618"/>
              <a:ext cx="2342694" cy="673923"/>
              <a:chOff x="1275608" y="6330946"/>
              <a:chExt cx="4592532" cy="122449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2" y="4984607"/>
                <a:ext cx="828628" cy="407188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522878"/>
                <a:ext cx="2813137" cy="1032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466"/>
            <a:ext cx="12099375" cy="1343975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4549" y="1653395"/>
                  <a:ext cx="2517744" cy="9290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46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1600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AU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Bất</a:t>
                  </a:r>
                  <a:r>
                    <a:rPr lang="en-AU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AU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AU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AU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n-AU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lg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x</m:t>
                          </m:r>
                        </m:e>
                      </m:func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m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lg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x</m:t>
                          </m:r>
                        </m:e>
                      </m:func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m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3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a14:m>
                  <a:r>
                    <a:rPr lang="en-AU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AU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AU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AU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nghiệm</a:t>
                  </a:r>
                  <a14:m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x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r>
                    <a:rPr lang="en-AU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r>
                    <a:rPr lang="en-AU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AU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khi</a:t>
                  </a:r>
                  <a:r>
                    <a:rPr lang="en-AU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AU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giá</a:t>
                  </a:r>
                  <a:r>
                    <a:rPr lang="en-AU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AU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trị</a:t>
                  </a:r>
                  <a:r>
                    <a:rPr lang="en-AU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AU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AU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m </a:t>
                  </a:r>
                  <a:r>
                    <a:rPr lang="en-AU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AU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  <a:endParaRPr lang="en-US" sz="2999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160040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7051" b="-1730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0" y="1393323"/>
            <a:ext cx="12164915" cy="1387509"/>
            <a:chOff x="247181" y="1490852"/>
            <a:chExt cx="11918266" cy="1064212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14008"/>
              <a:ext cx="4006070" cy="901734"/>
              <a:chOff x="5537206" y="1569767"/>
              <a:chExt cx="3992488" cy="838289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69767"/>
                <a:ext cx="3701944" cy="8382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11225" y="1837010"/>
                    <a:ext cx="3534993" cy="3730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AU" sz="2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∞</m:t>
                              </m:r>
                              <m:r>
                                <a:rPr lang="en-AU" sz="2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;−</m:t>
                              </m:r>
                              <m:r>
                                <a:rPr lang="en-AU" sz="2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AU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∪</m:t>
                          </m:r>
                          <m:d>
                            <m:dPr>
                              <m:begChr m:val=""/>
                              <m:ctrlPr>
                                <a:rPr lang="en-US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[</m:t>
                              </m:r>
                              <m:r>
                                <a:rPr lang="en-AU" sz="2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6</m:t>
                              </m:r>
                              <m:r>
                                <a:rPr lang="en-AU" sz="2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;+</m:t>
                              </m:r>
                              <m:r>
                                <a:rPr lang="en-AU" sz="2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∞</m:t>
                              </m:r>
                            </m:e>
                          </m:d>
                        </m:oMath>
                      </m:oMathPara>
                    </a14:m>
                    <a:endPara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1225" y="1837010"/>
                    <a:ext cx="3534993" cy="37307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4058895" y="1501344"/>
              <a:ext cx="2848368" cy="914402"/>
              <a:chOff x="6429963" y="1557990"/>
              <a:chExt cx="2838711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6794038" y="1557990"/>
                <a:ext cx="2474636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429963" y="177542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579940" y="1855318"/>
                    <a:ext cx="2646734" cy="3730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AU" sz="2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∞</m:t>
                              </m:r>
                              <m:r>
                                <a:rPr lang="en-AU" sz="2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;−</m:t>
                              </m:r>
                              <m:r>
                                <a:rPr lang="en-AU" sz="2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e>
                          </m:d>
                        </m:oMath>
                      </m:oMathPara>
                    </a14:m>
                    <a:endParaRPr lang="en-US" sz="2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9940" y="1855318"/>
                    <a:ext cx="2646734" cy="37307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738033" y="1501344"/>
              <a:ext cx="2895632" cy="1053720"/>
              <a:chOff x="6193981" y="1557992"/>
              <a:chExt cx="2885814" cy="97957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6512804" y="1557992"/>
                <a:ext cx="2566991" cy="84030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193981" y="1760349"/>
                <a:ext cx="544265" cy="501101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658281" y="1835412"/>
                    <a:ext cx="2280848" cy="7021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begChr m:val=""/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    </m:t>
                            </m:r>
                            <m:r>
                              <a:rPr lang="en-US" sz="28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[</m:t>
                            </m:r>
                            <m:r>
                              <a:rPr lang="en-AU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6</m:t>
                            </m:r>
                            <m:r>
                              <a:rPr lang="en-AU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;+</m:t>
                            </m:r>
                            <m:r>
                              <a:rPr lang="en-AU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∞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fr-FR" sz="240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.</m:t>
                        </m:r>
                      </m:oMath>
                    </a14:m>
                    <a:r>
                      <a:rPr lang="en-AU" sz="2800" b="1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	</a:t>
                    </a:r>
                    <a:r>
                      <a:rPr lang="vi-VN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58281" y="1835412"/>
                    <a:ext cx="2280848" cy="70215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9431179" y="1490852"/>
              <a:ext cx="2734268" cy="914400"/>
              <a:chOff x="5971963" y="1548236"/>
              <a:chExt cx="2724998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331862" y="1548236"/>
                <a:ext cx="2365099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971963" y="180014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33096" y="1844111"/>
                    <a:ext cx="2493487" cy="3730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AU" sz="2800" i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AU" sz="2800" i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AU" sz="2800" i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;</m:t>
                          </m:r>
                          <m:r>
                            <m:rPr>
                              <m:nor/>
                            </m:rPr>
                            <a:rPr lang="en-AU" sz="2800" i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lang="en-AU" sz="2800" i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]</m:t>
                          </m:r>
                          <m:r>
                            <m:rPr>
                              <m:nor/>
                            </m:rPr>
                            <a:rPr lang="fr-FR" sz="2400" i="0" dirty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99" i="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3096" y="1844111"/>
                    <a:ext cx="2493487" cy="37307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-43015" y="1751863"/>
            <a:ext cx="600364" cy="7312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endParaRPr lang="en-US" sz="3199" dirty="0"/>
          </a:p>
        </p:txBody>
      </p: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616304" y="2610931"/>
                <a:ext cx="28108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Điều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kiện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fr-FR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fr-FR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304" y="2610931"/>
                <a:ext cx="2810834" cy="523220"/>
              </a:xfrm>
              <a:prstGeom prst="rect">
                <a:avLst/>
              </a:prstGeom>
              <a:blipFill>
                <a:blip r:embed="rId9"/>
                <a:stretch>
                  <a:fillRect l="-4338" t="-11628" r="-347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5697302" y="2661659"/>
                <a:ext cx="55361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𝑙𝑔</m:t>
                          </m:r>
                        </m:fName>
                        <m:e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8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8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28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→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𝑙𝑔</m:t>
                          </m:r>
                        </m:fName>
                        <m:e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302" y="2661659"/>
                <a:ext cx="553619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-372866" y="3235529"/>
                <a:ext cx="747356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đó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bpt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ở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𝑚𝑡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3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2866" y="3235529"/>
                <a:ext cx="747356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625180" y="3261363"/>
                <a:ext cx="4054251" cy="716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3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∗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180" y="3261363"/>
                <a:ext cx="4054251" cy="71609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90509" y="3822789"/>
                <a:ext cx="46745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,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09" y="3822789"/>
                <a:ext cx="467454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4762804" y="3563618"/>
                <a:ext cx="4636590" cy="956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hi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đó (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∗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) 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𝑓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804" y="3563618"/>
                <a:ext cx="4636590" cy="9569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244865" y="4297923"/>
                <a:ext cx="5184946" cy="1033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8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8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ó 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𝑓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65" y="4297923"/>
                <a:ext cx="5184946" cy="103336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5290349" y="4452590"/>
                <a:ext cx="6332183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;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𝑓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′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)=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𝑡</m:t>
                                </m:r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.</m:t>
                                </m:r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𝑡</m:t>
                                </m:r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=</m:t>
                                </m:r>
                                <m: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⇔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349" y="4452590"/>
                <a:ext cx="6332183" cy="8107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76327" y="5291284"/>
                <a:ext cx="4657942" cy="7116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Suy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limLowPr>
                      <m: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𝑚𝑎𝑥</m:t>
                        </m:r>
                      </m:e>
                      <m:lim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;+</m:t>
                        </m:r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lim>
                    </m:limLow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)=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)=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6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27" y="5291284"/>
                <a:ext cx="4657942" cy="711605"/>
              </a:xfrm>
              <a:prstGeom prst="rect">
                <a:avLst/>
              </a:prstGeom>
              <a:blipFill>
                <a:blip r:embed="rId17"/>
                <a:stretch>
                  <a:fillRect l="-2618" t="-9402" r="-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908280" y="5359720"/>
                <a:ext cx="4659994" cy="7116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limLow>
                      <m:limLow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limLowPr>
                      <m: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𝑚𝑎𝑥</m:t>
                        </m:r>
                      </m:e>
                      <m:lim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;+</m:t>
                        </m:r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∞</m:t>
                        </m:r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lim>
                    </m:limLow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)=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6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280" y="5359720"/>
                <a:ext cx="4659994" cy="711605"/>
              </a:xfrm>
              <a:prstGeom prst="rect">
                <a:avLst/>
              </a:prstGeom>
              <a:blipFill>
                <a:blip r:embed="rId18"/>
                <a:stretch>
                  <a:fillRect l="-2614" t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259620" y="6081523"/>
                <a:ext cx="5698291" cy="7024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TH2: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Tương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limLow>
                      <m:limLow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limLowPr>
                      <m: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𝑚𝑎𝑥</m:t>
                        </m:r>
                      </m:e>
                      <m:lim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;+</m:t>
                            </m:r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∞</m:t>
                            </m:r>
                          </m:e>
                        </m:d>
                      </m:lim>
                    </m:limLow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)=−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20" y="6081523"/>
                <a:ext cx="5698291" cy="702436"/>
              </a:xfrm>
              <a:prstGeom prst="rect">
                <a:avLst/>
              </a:prstGeom>
              <a:blipFill>
                <a:blip r:embed="rId19"/>
                <a:stretch>
                  <a:fillRect l="-2248" t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15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12" grpId="0"/>
      <p:bldP spid="13" grpId="0"/>
      <p:bldP spid="14" grpId="0"/>
      <p:bldP spid="1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0" y="3900176"/>
            <a:ext cx="11923059" cy="2906139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62284" cy="854124"/>
              <a:chOff x="1275608" y="6239450"/>
              <a:chExt cx="4630932" cy="155190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83617" y="4835431"/>
                <a:ext cx="1135558" cy="4110288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98388" cy="1551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467"/>
            <a:ext cx="11852238" cy="2534993"/>
            <a:chOff x="534987" y="1869705"/>
            <a:chExt cx="23340848" cy="4537959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3303600"/>
              <a:chOff x="534987" y="1647866"/>
              <a:chExt cx="23340848" cy="330360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3230575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08796" y="1653396"/>
                  <a:ext cx="2529248" cy="991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47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3618" y="1884875"/>
                  <a:ext cx="20042082" cy="45227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marL="113665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Tìm 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tất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cả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giá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trị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tham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m</m:t>
                      </m:r>
                    </m:oMath>
                  </a14:m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để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hàm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endParaRPr lang="en-US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113665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y</m:t>
                      </m:r>
                      <m:r>
                        <a:rPr lang="en-US" sz="3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m</m:t>
                              </m:r>
                              <m:func>
                                <m:funcPr>
                                  <m:ctrlP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uncPr>
                                <m:fName>
                                  <m:sSubSup>
                                    <m:sSubSupPr>
                                      <m:ctrlP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30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r>
                                        <a:rPr lang="en-US" sz="30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x</m:t>
                                  </m:r>
                                </m:e>
                              </m:func>
                              <m:r>
                                <a:rPr lang="en-US" sz="3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−4</m:t>
                              </m:r>
                              <m:func>
                                <m:funcPr>
                                  <m:ctrlP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30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x</m:t>
                                  </m:r>
                                </m:e>
                              </m:func>
                              <m:r>
                                <a:rPr lang="en-US" sz="3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m</m:t>
                              </m:r>
                              <m:r>
                                <a:rPr lang="en-US" sz="3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+3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xác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định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trên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0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khoảng</a:t>
                  </a:r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0;+∞</m:t>
                          </m:r>
                        </m:e>
                      </m:d>
                    </m:oMath>
                  </a14:m>
                  <a:r>
                    <a:rPr lang="en-US" sz="30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  <a:p>
                  <a:pPr algn="just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2999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618" y="1884875"/>
                  <a:ext cx="20042082" cy="4522789"/>
                </a:xfrm>
                <a:prstGeom prst="rect">
                  <a:avLst/>
                </a:prstGeom>
                <a:blipFill>
                  <a:blip r:embed="rId3"/>
                  <a:stretch>
                    <a:fillRect l="-240" t="-193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Action Button: Forward or Next 62">
            <a:hlinkClick r:id="rId4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116931" y="1972058"/>
            <a:ext cx="6061904" cy="838597"/>
            <a:chOff x="743125" y="6348630"/>
            <a:chExt cx="14859103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1573399" y="6348630"/>
                  <a:ext cx="14028829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−∞;−4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∪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1;+∞</m:t>
                            </m:r>
                          </m:e>
                        </m:d>
                      </m:oMath>
                    </m:oMathPara>
                  </a14:m>
                  <a:endParaRPr lang="en-US" sz="2999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3399" y="6348630"/>
                  <a:ext cx="14028829" cy="123453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743125" y="6483265"/>
              <a:ext cx="1088671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6243127" y="1987381"/>
            <a:ext cx="5793778" cy="795965"/>
            <a:chOff x="962828" y="6326688"/>
            <a:chExt cx="12743343" cy="12209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1458731" y="6326688"/>
                  <a:ext cx="12247440" cy="122098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2"/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        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</m:t>
                      </m:r>
                      <m:d>
                        <m:dPr>
                          <m:begChr m:val=""/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1;+∞</m:t>
                          </m:r>
                        </m:e>
                      </m:d>
                    </m:oMath>
                  </a14:m>
                  <a:r>
                    <a:rPr lang="en-US" sz="2800" i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8731" y="6326688"/>
                  <a:ext cx="12247440" cy="122098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71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962828" y="6481008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145691" y="2946169"/>
            <a:ext cx="6028818" cy="872871"/>
            <a:chOff x="775354" y="6264180"/>
            <a:chExt cx="13741214" cy="13137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1415365" y="6264180"/>
                  <a:ext cx="13101203" cy="1313763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  <m:r>
                          <a:rPr lang="en-US" sz="28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−4;1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2999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5365" y="6264180"/>
                  <a:ext cx="13101203" cy="131376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775354" y="6407781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6256639" y="2943667"/>
            <a:ext cx="5780266" cy="876989"/>
            <a:chOff x="993636" y="6378557"/>
            <a:chExt cx="14247951" cy="11822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1458731" y="6378557"/>
                  <a:ext cx="13782856" cy="118222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113665">
                    <a:lnSpc>
                      <a:spcPct val="115000"/>
                    </a:lnSpc>
                    <a:spcAft>
                      <a:spcPts val="1000"/>
                    </a:spcAft>
                  </a:pPr>
                  <a:endParaRPr lang="en-US" sz="2800" b="1" dirty="0">
                    <a:solidFill>
                      <a:prstClr val="black"/>
                    </a:solidFill>
                    <a:latin typeface="Cambria Math" panose="02040503050406030204" pitchFamily="18" charset="0"/>
                    <a:cs typeface="Times New Roman" pitchFamily="18" charset="0"/>
                  </a:endParaRPr>
                </a:p>
                <a:p>
                  <a:pPr marL="113665"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1;+∞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8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spcBef>
                      <a:spcPts val="900"/>
                    </a:spcBef>
                  </a:pPr>
                  <a:endParaRPr lang="vi-VN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8731" y="6378557"/>
                  <a:ext cx="13782856" cy="118222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993636" y="6463354"/>
              <a:ext cx="1088671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114912" y="1987381"/>
            <a:ext cx="446152" cy="76505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endParaRPr lang="en-US" sz="3199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-773767" y="4374828"/>
                <a:ext cx="77103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Đặ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𝑘h𝑖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đó 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0;+∞</m:t>
                          </m:r>
                        </m:e>
                      </m:d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ℝ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73767" y="4374828"/>
                <a:ext cx="771031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-281455" y="4706383"/>
                <a:ext cx="12231362" cy="982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𝑚𝑡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−4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+3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28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28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28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ℝ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−4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+3&gt;0,∀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ℝ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1455" y="4706383"/>
                <a:ext cx="12231362" cy="9823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57103" y="6081918"/>
                <a:ext cx="432631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=4−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−3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&lt;0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03" y="6081918"/>
                <a:ext cx="432631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711372" y="6138756"/>
                <a:ext cx="43629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&lt;−4 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h𝑎𝑦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&gt;1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372" y="6138756"/>
                <a:ext cx="4362926" cy="523220"/>
              </a:xfrm>
              <a:prstGeom prst="rect">
                <a:avLst/>
              </a:prstGeom>
              <a:blipFill>
                <a:blip r:embed="rId12"/>
                <a:stretch>
                  <a:fillRect t="-11628" r="-181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438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49" grpId="0" animBg="1"/>
      <p:bldP spid="4" grpId="0"/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88159" y="3536405"/>
            <a:ext cx="11834900" cy="3321595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62284" cy="747293"/>
              <a:chOff x="1275608" y="6239450"/>
              <a:chExt cx="4630932" cy="13577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83617" y="4835431"/>
                <a:ext cx="1135558" cy="4110288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919979" cy="1357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466"/>
            <a:ext cx="12099980" cy="1547793"/>
            <a:chOff x="534987" y="1869705"/>
            <a:chExt cx="23720344" cy="25962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4549" y="1653395"/>
                  <a:ext cx="2517744" cy="9290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48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3683619" y="1884875"/>
                  <a:ext cx="20571712" cy="25810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   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Tập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nghiệm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bất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phương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trình</a:t>
                  </a:r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+</m:t>
                                  </m:r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sz="3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a14:m>
                  <a:r>
                    <a:rPr lang="en-US" sz="32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  là:</a:t>
                  </a:r>
                </a:p>
                <a:p>
                  <a:pPr algn="just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endParaRPr lang="en-US" sz="2999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619" y="1884875"/>
                  <a:ext cx="20571712" cy="2581086"/>
                </a:xfrm>
                <a:prstGeom prst="rect">
                  <a:avLst/>
                </a:prstGeom>
                <a:blipFill>
                  <a:blip r:embed="rId3"/>
                  <a:stretch>
                    <a:fillRect l="-1511" t="-555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Action Button: Forward or Next 62">
            <a:hlinkClick r:id="rId4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181223" y="1522766"/>
            <a:ext cx="6061904" cy="1039071"/>
            <a:chOff x="743125" y="6348630"/>
            <a:chExt cx="14859103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1573399" y="6348630"/>
                  <a:ext cx="14028829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∩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;+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∞</m:t>
                            </m:r>
                          </m:e>
                        </m:d>
                      </m:oMath>
                    </m:oMathPara>
                  </a14:m>
                  <a:endParaRPr lang="en-US" sz="2999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3399" y="6348630"/>
                  <a:ext cx="14028829" cy="12345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743125" y="6483265"/>
              <a:ext cx="1088671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6289581" y="1502548"/>
            <a:ext cx="5793778" cy="954263"/>
            <a:chOff x="962828" y="6326688"/>
            <a:chExt cx="12743343" cy="122098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1458731" y="6326688"/>
                  <a:ext cx="12247440" cy="122098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2"/>
                  <a:r>
                    <a:rPr lang="en-US" sz="2800" dirty="0">
                      <a:solidFill>
                        <a:prstClr val="black"/>
                      </a:solidFill>
                      <a:cs typeface="Times New Roman" pitchFamily="18" charset="0"/>
                    </a:rPr>
                    <a:t>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∞</m:t>
                          </m:r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</m:oMath>
                  </a14:m>
                  <a:endPara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8731" y="6326688"/>
                  <a:ext cx="12247440" cy="12209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962828" y="6481008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214309" y="2651035"/>
            <a:ext cx="6028818" cy="872871"/>
            <a:chOff x="775354" y="6264180"/>
            <a:chExt cx="13741214" cy="131376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1415365" y="6264180"/>
                  <a:ext cx="13101203" cy="1313763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∞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∩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e>
                        </m:d>
                      </m:oMath>
                    </m:oMathPara>
                  </a14:m>
                  <a:endParaRPr lang="vi-VN" sz="2999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5365" y="6264180"/>
                  <a:ext cx="13101203" cy="13137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775354" y="6407781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6303093" y="2623210"/>
            <a:ext cx="5780266" cy="920648"/>
            <a:chOff x="993636" y="6378557"/>
            <a:chExt cx="14247951" cy="118222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1458731" y="6378557"/>
                  <a:ext cx="13782856" cy="118222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∪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;+</m:t>
                            </m:r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∞</m:t>
                            </m:r>
                          </m:e>
                        </m:d>
                      </m:oMath>
                    </m:oMathPara>
                  </a14:m>
                  <a:endParaRPr lang="vi-VN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8731" y="6378557"/>
                  <a:ext cx="13782856" cy="118222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993636" y="6463354"/>
              <a:ext cx="1088671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6298605" y="2696294"/>
            <a:ext cx="446152" cy="76505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 </a:t>
            </a:r>
            <a:endParaRPr lang="en-US" sz="3199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161553" y="4048005"/>
                <a:ext cx="1074691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BPT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en-US" sz="32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đã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32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ỏ</m:t>
                      </m:r>
                      <m:r>
                        <m:rPr>
                          <m:nor/>
                        </m:rPr>
                        <a:rPr lang="en-US" sz="32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32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553" y="4048005"/>
                <a:ext cx="10746916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614194" y="4883296"/>
                <a:ext cx="54414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194" y="4883296"/>
                <a:ext cx="544149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614194" y="5649091"/>
                <a:ext cx="44617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;+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194" y="5649091"/>
                <a:ext cx="4461799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61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49" grpId="0" animBg="1"/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88159" y="3510131"/>
            <a:ext cx="11834900" cy="3410931"/>
            <a:chOff x="184495" y="3686631"/>
            <a:chExt cx="11834900" cy="443120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6631"/>
              <a:ext cx="2362283" cy="824568"/>
              <a:chOff x="1275608" y="6330946"/>
              <a:chExt cx="4630931" cy="149820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83617" y="5067320"/>
                <a:ext cx="1135560" cy="4110284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471349"/>
                <a:ext cx="2919982" cy="1357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466"/>
            <a:ext cx="12099980" cy="1343977"/>
            <a:chOff x="534987" y="1869705"/>
            <a:chExt cx="23720344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4549" y="1653395"/>
                  <a:ext cx="2517744" cy="9290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49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3619" y="1884875"/>
                  <a:ext cx="20571712" cy="20580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Gọi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lần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lượt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tập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nghiệm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BPT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sau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x</m:t>
                          </m:r>
                        </m:sup>
                      </m:sSup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x</m:t>
                          </m:r>
                        </m:sup>
                      </m:sSup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5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x</m:t>
                          </m:r>
                        </m:sup>
                      </m:sSup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3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a14:m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;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x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≤−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a14:m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;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x</m:t>
                          </m:r>
                        </m:sup>
                      </m:sSup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a14:m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Tìm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khẳng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định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đúng</a:t>
                  </a: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?</a:t>
                  </a:r>
                  <a:endParaRPr lang="en-US" sz="2999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619" y="1884875"/>
                  <a:ext cx="20571712" cy="205804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49" t="-5473" b="-348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Action Button: Forward or Next 62">
            <a:hlinkClick r:id="rId4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181223" y="1522766"/>
            <a:ext cx="6061904" cy="1039071"/>
            <a:chOff x="743125" y="6348630"/>
            <a:chExt cx="14859103" cy="12345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1573399" y="6348630"/>
                  <a:ext cx="14028829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⊂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⊂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999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3399" y="6348630"/>
                  <a:ext cx="14028829" cy="12345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743125" y="6483265"/>
              <a:ext cx="1088671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6289581" y="1502548"/>
            <a:ext cx="5793778" cy="954263"/>
            <a:chOff x="962828" y="6326688"/>
            <a:chExt cx="12743343" cy="122098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1458731" y="6326688"/>
                  <a:ext cx="12247440" cy="122098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2"/>
                  <a:r>
                    <a:rPr lang="en-US" sz="2800" b="1" dirty="0">
                      <a:solidFill>
                        <a:prstClr val="black"/>
                      </a:solidFill>
                      <a:cs typeface="Times New Roman" pitchFamily="18" charset="0"/>
                    </a:rPr>
                    <a:t>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fr-FR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fr-FR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sub>
                      </m:sSub>
                      <m:r>
                        <a:rPr lang="fr-FR" sz="2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⊂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fr-FR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fr-FR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⊂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fr-FR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fr-FR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sub>
                      </m:sSub>
                    </m:oMath>
                  </a14:m>
                  <a:endPara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8731" y="6326688"/>
                  <a:ext cx="12247440" cy="12209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962828" y="6481008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214309" y="2651035"/>
            <a:ext cx="6028818" cy="872871"/>
            <a:chOff x="775354" y="6264180"/>
            <a:chExt cx="13741214" cy="131376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1415365" y="6264180"/>
                  <a:ext cx="13101203" cy="1313763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fr-FR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2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⊂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fr-FR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fr-FR" sz="2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⊂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fr-FR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vi-VN" sz="2999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5365" y="6264180"/>
                  <a:ext cx="13101203" cy="13137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775354" y="6407781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6303093" y="2623210"/>
            <a:ext cx="5780266" cy="920648"/>
            <a:chOff x="993636" y="6378557"/>
            <a:chExt cx="14247951" cy="118222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1458731" y="6378557"/>
                  <a:ext cx="13782856" cy="118222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fr-FR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fr-FR" sz="2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⊂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fr-FR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fr-FR" sz="2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⊂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fr-FR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fr-FR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vi-VN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8731" y="6378557"/>
                  <a:ext cx="13782856" cy="118222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993636" y="6463354"/>
              <a:ext cx="1088671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99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6298605" y="2696294"/>
            <a:ext cx="446152" cy="76505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 </a:t>
            </a:r>
            <a:endParaRPr lang="en-US" sz="3199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800332" y="3501995"/>
                <a:ext cx="10389319" cy="1110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pt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p>
                      </m:sSup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p>
                      </m:sSup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p>
                      </m:sSup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3</m:t>
                      </m:r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fr-FR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p>
                      </m:sSup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fr-FR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p>
                      </m:sSup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3</m:t>
                      </m:r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p>
                      </m:sSup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332" y="3501995"/>
                <a:ext cx="10389319" cy="11104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-83383" y="4431241"/>
                <a:ext cx="9674380" cy="5446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VT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ngh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ị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à </m:t>
                      </m:r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28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fr-FR" sz="28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383" y="4431241"/>
                <a:ext cx="9674380" cy="5446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9277633" y="4416903"/>
                <a:ext cx="28011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∞</m:t>
                          </m:r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633" y="4416903"/>
                <a:ext cx="280115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6349321" y="4874875"/>
                <a:ext cx="2791342" cy="896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fr-FR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321" y="4874875"/>
                <a:ext cx="2791342" cy="8961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89452" y="4846119"/>
                <a:ext cx="6117765" cy="896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pt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fr-FR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fr-FR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fr-FR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≤−</m:t>
                      </m:r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≤−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52" y="4846119"/>
                <a:ext cx="6117765" cy="8961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/>
              <p:cNvSpPr/>
              <p:nvPr/>
            </p:nvSpPr>
            <p:spPr>
              <a:xfrm>
                <a:off x="7460974" y="5913158"/>
                <a:ext cx="16153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974" y="5913158"/>
                <a:ext cx="161537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199023" y="5579071"/>
                <a:ext cx="7606185" cy="1145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pt</m:t>
                      </m:r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FR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  <m:r>
                                    <a:rPr lang="fr-FR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fr-FR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p>
                      </m:sSup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FR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  <m:r>
                                    <a:rPr lang="fr-FR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fr-FR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p>
                      </m:sSup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FR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  <m:r>
                                    <a:rPr lang="fr-FR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fr-FR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23" y="5579071"/>
                <a:ext cx="7606185" cy="114557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8890212" y="5932494"/>
                <a:ext cx="27096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⇒</m:t>
                          </m:r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∞</m:t>
                          </m:r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fr-FR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e>
                      </m:d>
                      <m:r>
                        <m:rPr>
                          <m:nor/>
                        </m:rPr>
                        <a:rPr lang="fr-FR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212" y="5932494"/>
                <a:ext cx="2709653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5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49" grpId="0" animBg="1"/>
      <p:bldP spid="4" grpId="0"/>
      <p:bldP spid="44" grpId="0"/>
      <p:bldP spid="45" grpId="0"/>
      <p:bldP spid="47" grpId="0"/>
      <p:bldP spid="48" grpId="0"/>
      <p:bldP spid="5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0421" y="2552927"/>
            <a:ext cx="11834900" cy="4318133"/>
            <a:chOff x="184495" y="3686616"/>
            <a:chExt cx="11834900" cy="443121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6616"/>
              <a:ext cx="2342694" cy="731860"/>
              <a:chOff x="1275608" y="6330946"/>
              <a:chExt cx="4592532" cy="132976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2" y="5016101"/>
                <a:ext cx="828628" cy="407188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554370"/>
                <a:ext cx="2919981" cy="1106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466"/>
            <a:ext cx="12099375" cy="1343975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14551" y="1653395"/>
                  <a:ext cx="2517744" cy="9290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2999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50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1164530" y="1933278"/>
                  <a:ext cx="23089615" cy="20620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marL="629920" indent="-629920">
                    <a:spcAft>
                      <a:spcPts val="0"/>
                    </a:spcAft>
                  </a:pPr>
                  <a:r>
                    <a:rPr lang="en-US" sz="2800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3200" b="0" i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                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để 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∀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32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ỏ</m:t>
                      </m:r>
                      <m:r>
                        <m:rPr>
                          <m:nor/>
                        </m:rPr>
                        <a:rPr lang="en-US" sz="32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32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endPara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629920" indent="-629920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3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𝑚</m:t>
                                </m:r>
                              </m:e>
                            </m:rad>
                          </m:e>
                        </m:func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320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+</m:t>
                                    </m:r>
                                    <m:r>
                                      <a:rPr lang="en-US" sz="3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</m:func>
                          </m:e>
                        </m:rad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                          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  </m:t>
                        </m:r>
                      </m:oMath>
                    </m:oMathPara>
                  </a14:m>
                  <a:endPara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4530" y="1933278"/>
                  <a:ext cx="23089615" cy="20620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0" y="1487919"/>
            <a:ext cx="12164915" cy="1387509"/>
            <a:chOff x="247181" y="1490852"/>
            <a:chExt cx="11918266" cy="1064212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14008"/>
              <a:ext cx="4006070" cy="901734"/>
              <a:chOff x="5537206" y="1569767"/>
              <a:chExt cx="3992488" cy="838289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69767"/>
                <a:ext cx="3701944" cy="8382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11225" y="1837010"/>
                    <a:ext cx="3534993" cy="3730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≤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&lt;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1225" y="1837010"/>
                    <a:ext cx="3534993" cy="37307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4058895" y="1501344"/>
              <a:ext cx="2848368" cy="914402"/>
              <a:chOff x="6429963" y="1557990"/>
              <a:chExt cx="2838711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6794038" y="1557990"/>
                <a:ext cx="2474636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429963" y="1775423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579940" y="1855318"/>
                    <a:ext cx="2646734" cy="3730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&lt;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&lt;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2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9940" y="1855318"/>
                    <a:ext cx="2646734" cy="37307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738033" y="1501344"/>
              <a:ext cx="2895632" cy="1053720"/>
              <a:chOff x="6193981" y="1557992"/>
              <a:chExt cx="2885814" cy="97957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6512804" y="1557992"/>
                <a:ext cx="2566991" cy="84030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193981" y="1760349"/>
                <a:ext cx="544265" cy="501101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658281" y="1835412"/>
                    <a:ext cx="2280848" cy="7021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 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≤</m:t>
                        </m:r>
                        <m:r>
                          <a:rPr lang="en-US" sz="2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oMath>
                    </a14:m>
                    <a:r>
                      <a:rPr lang="en-AU" sz="2800" b="1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	</a:t>
                    </a:r>
                    <a:r>
                      <a:rPr lang="vi-VN" sz="2999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58281" y="1835412"/>
                    <a:ext cx="2280848" cy="70215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9431179" y="1490852"/>
              <a:ext cx="2734268" cy="914400"/>
              <a:chOff x="5971963" y="1548236"/>
              <a:chExt cx="2724998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331862" y="1548236"/>
                <a:ext cx="2365099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971963" y="180014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33096" y="1844111"/>
                    <a:ext cx="2493487" cy="3730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&lt;</m:t>
                          </m:r>
                          <m:r>
                            <a:rPr lang="en-US" sz="28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2999" i="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3096" y="1844111"/>
                    <a:ext cx="2493487" cy="37307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11233" y="1887231"/>
            <a:ext cx="546116" cy="6589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endParaRPr lang="en-US" sz="3199" dirty="0"/>
          </a:p>
        </p:txBody>
      </p:sp>
      <p:sp>
        <p:nvSpPr>
          <p:cNvPr id="63" name="Action Button: Forward or Next 62">
            <a:hlinkClick r:id="rId8" action="ppaction://hlinksldjump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914178" y="2604761"/>
                <a:ext cx="6329810" cy="614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+</m:t>
                                  </m:r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func>
                        </m:e>
                      </m:rad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178" y="2604761"/>
                <a:ext cx="6329810" cy="6141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-691213" y="3183911"/>
                <a:ext cx="670458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tabLst>
                    <a:tab pos="629920" algn="l"/>
                    <a:tab pos="3599815" algn="l"/>
                    <a:tab pos="503999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BPT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: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4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5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91213" y="3183911"/>
                <a:ext cx="670458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992723" y="3182504"/>
                <a:ext cx="31349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⇔−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5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723" y="3182504"/>
                <a:ext cx="313496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22956" y="3651423"/>
                <a:ext cx="48740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ì 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≥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8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28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en-US" sz="280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56" y="3651423"/>
                <a:ext cx="487409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4933653" y="3641078"/>
                <a:ext cx="4963218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⇒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653" y="3641078"/>
                <a:ext cx="4963218" cy="89255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244865" y="4029901"/>
                <a:ext cx="5054204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BPT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≥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≤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65" y="4029901"/>
                <a:ext cx="5054204" cy="10534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5136177" y="4070677"/>
                <a:ext cx="3524555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&gt;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≤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4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177" y="4070677"/>
                <a:ext cx="3524555" cy="10534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311037" y="5087819"/>
            <a:ext cx="1097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BPT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mbria Math" panose="02040503050406030204" pitchFamily="18" charset="0"/>
                <a:cs typeface="Times New Roman" pitchFamily="18" charset="0"/>
              </a:rPr>
              <a:t>∀𝑥∈[0,2]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(I)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mbria Math" panose="02040503050406030204" pitchFamily="18" charset="0"/>
                <a:cs typeface="Times New Roman" pitchFamily="18" charset="0"/>
              </a:rPr>
              <a:t>∀𝑥∈[0,2]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-193872" y="5576003"/>
                <a:ext cx="78413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Xét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lập bảng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thiên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3872" y="5576003"/>
                <a:ext cx="7841314" cy="523220"/>
              </a:xfrm>
              <a:prstGeom prst="rect">
                <a:avLst/>
              </a:prstGeom>
              <a:blipFill>
                <a:blip r:embed="rId16"/>
                <a:stretch>
                  <a:fillRect t="-12791" r="-389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3394891" y="5779550"/>
                <a:ext cx="6340838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Từ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thiên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&amp;</m:t>
                            </m:r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𝑚</m:t>
                            </m:r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≤−</m:t>
                            </m:r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&amp;</m:t>
                            </m:r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𝑚</m:t>
                            </m:r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&gt;</m:t>
                            </m:r>
                            <m: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891" y="5779550"/>
                <a:ext cx="6340838" cy="1053494"/>
              </a:xfrm>
              <a:prstGeom prst="rect">
                <a:avLst/>
              </a:prstGeom>
              <a:blipFill>
                <a:blip r:embed="rId17"/>
                <a:stretch>
                  <a:fillRect l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01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51458" y="153261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C.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rèn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FF3D09-8FFB-4F57-83BB-92E1C85B0022}"/>
              </a:ext>
            </a:extLst>
          </p:cNvPr>
          <p:cNvSpPr txBox="1"/>
          <p:nvPr/>
        </p:nvSpPr>
        <p:spPr>
          <a:xfrm>
            <a:off x="3109160" y="2691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B77940-41C1-413A-AA81-8192B0D307B1}"/>
              </a:ext>
            </a:extLst>
          </p:cNvPr>
          <p:cNvSpPr txBox="1"/>
          <p:nvPr/>
        </p:nvSpPr>
        <p:spPr>
          <a:xfrm>
            <a:off x="5147510" y="269106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4CD161-0A48-44F9-9A05-E7FC93836563}"/>
              </a:ext>
            </a:extLst>
          </p:cNvPr>
          <p:cNvSpPr txBox="1"/>
          <p:nvPr/>
        </p:nvSpPr>
        <p:spPr>
          <a:xfrm>
            <a:off x="7090610" y="2691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D7670E-F8E5-4EB4-B50B-1FDEE92CFE92}"/>
              </a:ext>
            </a:extLst>
          </p:cNvPr>
          <p:cNvSpPr txBox="1"/>
          <p:nvPr/>
        </p:nvSpPr>
        <p:spPr>
          <a:xfrm>
            <a:off x="9152774" y="2630763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43D3FB-7CE9-43D7-BFA6-D363E325E507}"/>
              </a:ext>
            </a:extLst>
          </p:cNvPr>
          <p:cNvSpPr txBox="1"/>
          <p:nvPr/>
        </p:nvSpPr>
        <p:spPr>
          <a:xfrm>
            <a:off x="3109160" y="182163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343AFDF-A650-40A8-A20D-110C9BA7285B}"/>
              </a:ext>
            </a:extLst>
          </p:cNvPr>
          <p:cNvSpPr txBox="1"/>
          <p:nvPr/>
        </p:nvSpPr>
        <p:spPr>
          <a:xfrm>
            <a:off x="5147509" y="182163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944218B-3371-49D2-A89B-0B477332C518}"/>
              </a:ext>
            </a:extLst>
          </p:cNvPr>
          <p:cNvSpPr txBox="1"/>
          <p:nvPr/>
        </p:nvSpPr>
        <p:spPr>
          <a:xfrm>
            <a:off x="7090610" y="185310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4F0957-12C5-4E02-B0FC-33ADEFF32958}"/>
              </a:ext>
            </a:extLst>
          </p:cNvPr>
          <p:cNvSpPr txBox="1"/>
          <p:nvPr/>
        </p:nvSpPr>
        <p:spPr>
          <a:xfrm>
            <a:off x="9117848" y="185310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FE97036-68DE-470F-AB9A-8DBD58F27FF8}"/>
              </a:ext>
            </a:extLst>
          </p:cNvPr>
          <p:cNvSpPr txBox="1"/>
          <p:nvPr/>
        </p:nvSpPr>
        <p:spPr>
          <a:xfrm>
            <a:off x="9103561" y="97532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71AA8F7-64B2-4BE0-8E57-BA72EA55CE98}"/>
              </a:ext>
            </a:extLst>
          </p:cNvPr>
          <p:cNvSpPr txBox="1"/>
          <p:nvPr/>
        </p:nvSpPr>
        <p:spPr>
          <a:xfrm>
            <a:off x="7090610" y="97532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43240CC-6E71-4FFD-A938-A32FB5734398}"/>
              </a:ext>
            </a:extLst>
          </p:cNvPr>
          <p:cNvSpPr txBox="1"/>
          <p:nvPr/>
        </p:nvSpPr>
        <p:spPr>
          <a:xfrm>
            <a:off x="5147510" y="97532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956998-2A28-4702-BA87-01DF191F0743}"/>
              </a:ext>
            </a:extLst>
          </p:cNvPr>
          <p:cNvSpPr txBox="1"/>
          <p:nvPr/>
        </p:nvSpPr>
        <p:spPr>
          <a:xfrm>
            <a:off x="3080585" y="94472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3F9BCC0-A4E0-4C7A-9D41-5CA7A2C6AC66}"/>
              </a:ext>
            </a:extLst>
          </p:cNvPr>
          <p:cNvSpPr txBox="1"/>
          <p:nvPr/>
        </p:nvSpPr>
        <p:spPr>
          <a:xfrm>
            <a:off x="1051760" y="2710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DF3FC6E-A198-457B-9E1B-DF7859C9741B}"/>
              </a:ext>
            </a:extLst>
          </p:cNvPr>
          <p:cNvSpPr txBox="1"/>
          <p:nvPr/>
        </p:nvSpPr>
        <p:spPr>
          <a:xfrm>
            <a:off x="1051760" y="184068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08FA215-5800-4FEE-9CBE-09E9FAA0F1CC}"/>
              </a:ext>
            </a:extLst>
          </p:cNvPr>
          <p:cNvSpPr txBox="1"/>
          <p:nvPr/>
        </p:nvSpPr>
        <p:spPr>
          <a:xfrm>
            <a:off x="1023185" y="96377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531873D-41A8-4866-8AB6-68C2E91A2273}"/>
              </a:ext>
            </a:extLst>
          </p:cNvPr>
          <p:cNvSpPr txBox="1"/>
          <p:nvPr/>
        </p:nvSpPr>
        <p:spPr>
          <a:xfrm>
            <a:off x="3109160" y="418885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DCDECA7-F24E-489B-BBFA-645360987EA3}"/>
              </a:ext>
            </a:extLst>
          </p:cNvPr>
          <p:cNvSpPr txBox="1"/>
          <p:nvPr/>
        </p:nvSpPr>
        <p:spPr>
          <a:xfrm>
            <a:off x="5147510" y="418885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2C2175E-218D-45D8-82FE-8576E86C6C32}"/>
              </a:ext>
            </a:extLst>
          </p:cNvPr>
          <p:cNvSpPr txBox="1"/>
          <p:nvPr/>
        </p:nvSpPr>
        <p:spPr>
          <a:xfrm>
            <a:off x="7090610" y="418885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966B8CB-74B8-4A1E-8359-30F4897EA36E}"/>
              </a:ext>
            </a:extLst>
          </p:cNvPr>
          <p:cNvSpPr txBox="1"/>
          <p:nvPr/>
        </p:nvSpPr>
        <p:spPr>
          <a:xfrm>
            <a:off x="9184523" y="418885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66D8538-F35B-44D7-8BC1-498ACD060DC3}"/>
              </a:ext>
            </a:extLst>
          </p:cNvPr>
          <p:cNvSpPr txBox="1"/>
          <p:nvPr/>
        </p:nvSpPr>
        <p:spPr>
          <a:xfrm>
            <a:off x="3109160" y="337834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BD25D58-BD68-495A-B409-5564D5CE7125}"/>
              </a:ext>
            </a:extLst>
          </p:cNvPr>
          <p:cNvSpPr txBox="1"/>
          <p:nvPr/>
        </p:nvSpPr>
        <p:spPr>
          <a:xfrm>
            <a:off x="5147509" y="337834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ABA0A85-1BBD-41DD-BC19-EE1B0BF667EB}"/>
              </a:ext>
            </a:extLst>
          </p:cNvPr>
          <p:cNvSpPr txBox="1"/>
          <p:nvPr/>
        </p:nvSpPr>
        <p:spPr>
          <a:xfrm>
            <a:off x="7090610" y="340980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DC700C5-9E83-43FD-9FF0-12F4BCC4F671}"/>
              </a:ext>
            </a:extLst>
          </p:cNvPr>
          <p:cNvSpPr txBox="1"/>
          <p:nvPr/>
        </p:nvSpPr>
        <p:spPr>
          <a:xfrm>
            <a:off x="9141829" y="340980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18BB212-BA5B-4DFC-93F7-66927A5C73AC}"/>
              </a:ext>
            </a:extLst>
          </p:cNvPr>
          <p:cNvSpPr txBox="1"/>
          <p:nvPr/>
        </p:nvSpPr>
        <p:spPr>
          <a:xfrm>
            <a:off x="1051760" y="420790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0D5402-C915-443E-86A5-9650B25899BF}"/>
              </a:ext>
            </a:extLst>
          </p:cNvPr>
          <p:cNvSpPr txBox="1"/>
          <p:nvPr/>
        </p:nvSpPr>
        <p:spPr>
          <a:xfrm>
            <a:off x="1051760" y="339739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84FD07E-E98F-4BD4-A887-A518346E3B4A}"/>
              </a:ext>
            </a:extLst>
          </p:cNvPr>
          <p:cNvSpPr txBox="1"/>
          <p:nvPr/>
        </p:nvSpPr>
        <p:spPr>
          <a:xfrm>
            <a:off x="3109160" y="507732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A6E8FD8-2853-4DAA-9F02-EA9F4F4DE27E}"/>
              </a:ext>
            </a:extLst>
          </p:cNvPr>
          <p:cNvSpPr txBox="1"/>
          <p:nvPr/>
        </p:nvSpPr>
        <p:spPr>
          <a:xfrm>
            <a:off x="5147509" y="5077327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602794D-5F99-4D8D-8849-AB01D8A9E084}"/>
              </a:ext>
            </a:extLst>
          </p:cNvPr>
          <p:cNvSpPr txBox="1"/>
          <p:nvPr/>
        </p:nvSpPr>
        <p:spPr>
          <a:xfrm>
            <a:off x="7090610" y="510879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6A166C4-22C1-4A19-937F-D99ADB262949}"/>
              </a:ext>
            </a:extLst>
          </p:cNvPr>
          <p:cNvSpPr txBox="1"/>
          <p:nvPr/>
        </p:nvSpPr>
        <p:spPr>
          <a:xfrm>
            <a:off x="9117848" y="510879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30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891B268-9407-492A-9FE0-714939C75DF0}"/>
              </a:ext>
            </a:extLst>
          </p:cNvPr>
          <p:cNvSpPr txBox="1"/>
          <p:nvPr/>
        </p:nvSpPr>
        <p:spPr>
          <a:xfrm>
            <a:off x="1051760" y="509637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4F6D383-6AA3-4634-B8AA-C8C17F4DC868}"/>
              </a:ext>
            </a:extLst>
          </p:cNvPr>
          <p:cNvSpPr txBox="1"/>
          <p:nvPr/>
        </p:nvSpPr>
        <p:spPr>
          <a:xfrm>
            <a:off x="9141829" y="597429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35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2920D2-F8B9-4318-9F51-14171D0D5402}"/>
              </a:ext>
            </a:extLst>
          </p:cNvPr>
          <p:cNvSpPr txBox="1"/>
          <p:nvPr/>
        </p:nvSpPr>
        <p:spPr>
          <a:xfrm>
            <a:off x="7128878" y="597429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34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76E1C63-0239-4749-A4AA-545B83696BB0}"/>
              </a:ext>
            </a:extLst>
          </p:cNvPr>
          <p:cNvSpPr txBox="1"/>
          <p:nvPr/>
        </p:nvSpPr>
        <p:spPr>
          <a:xfrm>
            <a:off x="5185778" y="597429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33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DBFABBE-3C10-4D45-91BE-1D1C4A93E994}"/>
              </a:ext>
            </a:extLst>
          </p:cNvPr>
          <p:cNvSpPr txBox="1"/>
          <p:nvPr/>
        </p:nvSpPr>
        <p:spPr>
          <a:xfrm>
            <a:off x="3118853" y="594369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32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D602099-5076-4D71-A5A9-3EC76CE33AC6}"/>
              </a:ext>
            </a:extLst>
          </p:cNvPr>
          <p:cNvSpPr txBox="1"/>
          <p:nvPr/>
        </p:nvSpPr>
        <p:spPr>
          <a:xfrm>
            <a:off x="1061453" y="596274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31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181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2222" y="1432292"/>
            <a:ext cx="5126163" cy="461665"/>
            <a:chOff x="644526" y="2766774"/>
            <a:chExt cx="10253661" cy="923450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923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2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9809" y="2795826"/>
              <a:ext cx="728499" cy="861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2729" y="1881948"/>
            <a:ext cx="11161337" cy="2228553"/>
            <a:chOff x="1076414" y="4366505"/>
            <a:chExt cx="22325581" cy="4752766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4448180"/>
              <a:chOff x="637542" y="1083939"/>
              <a:chExt cx="8611674" cy="175126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98" tIns="8999" rIns="17998" bIns="8999" rtlCol="0" anchor="ctr"/>
              <a:lstStyle/>
              <a:p>
                <a:pPr algn="ctr"/>
                <a:endParaRPr lang="en-US" sz="22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193697" y="2542329"/>
                <a:ext cx="7867095" cy="292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2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66505"/>
              <a:ext cx="4711209" cy="996238"/>
              <a:chOff x="166396" y="8743692"/>
              <a:chExt cx="4711209" cy="99623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4193447" cy="98485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81"/>
                <a:ext cx="702538" cy="704911"/>
                <a:chOff x="-145995" y="8633545"/>
                <a:chExt cx="787401" cy="790061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5"/>
                  <a:ext cx="787400" cy="721801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684157" y="8743692"/>
                <a:ext cx="4193448" cy="951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</a:t>
                </a:r>
              </a:p>
            </p:txBody>
          </p:sp>
        </p:grpSp>
      </p:grpSp>
      <p:sp>
        <p:nvSpPr>
          <p:cNvPr id="41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44" y="172786"/>
            <a:ext cx="11682477" cy="58463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199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8869" y="152659"/>
            <a:ext cx="11048636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PH</a:t>
            </a:r>
            <a:r>
              <a:rPr lang="vi-VN" sz="31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1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 MŨ- LOGARIT</a:t>
            </a:r>
            <a:endParaRPr lang="en-US" sz="3199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51F719E-C72A-4E40-9CE6-799999C90F85}"/>
                  </a:ext>
                </a:extLst>
              </p:cNvPr>
              <p:cNvSpPr/>
              <p:nvPr/>
            </p:nvSpPr>
            <p:spPr>
              <a:xfrm>
                <a:off x="939530" y="2268658"/>
                <a:ext cx="10642694" cy="553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109"/>
                <a:r>
                  <a:rPr lang="en-US" sz="2999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Bất </a:t>
                </a:r>
                <a:r>
                  <a:rPr lang="en-US" sz="2999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999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999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mũ</a:t>
                </a:r>
                <a:r>
                  <a:rPr lang="en-US" sz="2999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cơ</a:t>
                </a:r>
                <a:r>
                  <a:rPr lang="en-US" sz="2999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bản</a:t>
                </a:r>
                <a:r>
                  <a:rPr lang="en-US" sz="2999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999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2999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99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99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999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999" i="1">
                        <a:solidFill>
                          <a:prstClr val="black"/>
                        </a:solidFill>
                        <a:latin typeface="Cambria Math"/>
                      </a:rPr>
                      <m:t>&gt;</m:t>
                    </m:r>
                    <m:r>
                      <a:rPr lang="en-US" sz="2999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999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999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51F719E-C72A-4E40-9CE6-799999C90F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303" y="4537013"/>
                <a:ext cx="21288159" cy="1015663"/>
              </a:xfrm>
              <a:prstGeom prst="rect">
                <a:avLst/>
              </a:prstGeom>
              <a:blipFill>
                <a:blip r:embed="rId3"/>
                <a:stretch>
                  <a:fillRect l="-1718" t="-17964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8AB4852-81DA-4057-B700-6445DC4E6183}"/>
                  </a:ext>
                </a:extLst>
              </p:cNvPr>
              <p:cNvSpPr/>
              <p:nvPr/>
            </p:nvSpPr>
            <p:spPr>
              <a:xfrm>
                <a:off x="1614100" y="2752987"/>
                <a:ext cx="7759753" cy="553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109"/>
                <a:r>
                  <a:rPr lang="en-US" sz="2999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999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2999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99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99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999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999" i="1">
                        <a:solidFill>
                          <a:prstClr val="black"/>
                        </a:solidFill>
                        <a:latin typeface="Cambria Math"/>
                      </a:rPr>
                      <m:t>≥</m:t>
                    </m:r>
                    <m:r>
                      <a:rPr lang="en-US" sz="2999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999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999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99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999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999" i="1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2999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sz="2999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999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99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999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999" i="1">
                        <a:solidFill>
                          <a:prstClr val="black"/>
                        </a:solidFill>
                        <a:latin typeface="Cambria Math"/>
                      </a:rPr>
                      <m:t>≤</m:t>
                    </m:r>
                    <m:r>
                      <a:rPr lang="en-US" sz="2999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2999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999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999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99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999" i="1">
                        <a:solidFill>
                          <a:prstClr val="black"/>
                        </a:solidFill>
                        <a:latin typeface="Cambria Math"/>
                      </a:rPr>
                      <m:t>&gt;0,</m:t>
                    </m:r>
                    <m:r>
                      <a:rPr lang="en-US" sz="2999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>
                      <a:rPr lang="en-US" sz="2999" i="1">
                        <a:solidFill>
                          <a:prstClr val="black"/>
                        </a:solidFill>
                        <a:latin typeface="Cambria Math"/>
                      </a:rPr>
                      <m:t>≠1.</m:t>
                    </m:r>
                  </m:oMath>
                </a14:m>
                <a:endParaRPr lang="en-US" sz="2999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8AB4852-81DA-4057-B700-6445DC4E61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619" y="5505799"/>
                <a:ext cx="15339136" cy="1015663"/>
              </a:xfrm>
              <a:prstGeom prst="rect">
                <a:avLst/>
              </a:prstGeom>
              <a:blipFill>
                <a:blip r:embed="rId4"/>
                <a:stretch>
                  <a:fillRect l="-2424" t="-17964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293242A9-7978-4CDE-8671-12CA8B17BFE0}"/>
              </a:ext>
            </a:extLst>
          </p:cNvPr>
          <p:cNvGrpSpPr/>
          <p:nvPr/>
        </p:nvGrpSpPr>
        <p:grpSpPr>
          <a:xfrm>
            <a:off x="436918" y="3843875"/>
            <a:ext cx="11161337" cy="2228553"/>
            <a:chOff x="1076414" y="4366505"/>
            <a:chExt cx="22325581" cy="4752766"/>
          </a:xfrm>
        </p:grpSpPr>
        <p:grpSp>
          <p:nvGrpSpPr>
            <p:cNvPr id="91" name="Group 5">
              <a:extLst>
                <a:ext uri="{FF2B5EF4-FFF2-40B4-BE49-F238E27FC236}">
                  <a16:creationId xmlns:a16="http://schemas.microsoft.com/office/drawing/2014/main" id="{6E8CE240-76B0-420A-A627-FB75B79CCE81}"/>
                </a:ext>
              </a:extLst>
            </p:cNvPr>
            <p:cNvGrpSpPr/>
            <p:nvPr/>
          </p:nvGrpSpPr>
          <p:grpSpPr>
            <a:xfrm>
              <a:off x="1533269" y="4671091"/>
              <a:ext cx="21868726" cy="4448180"/>
              <a:chOff x="637542" y="1083939"/>
              <a:chExt cx="8611674" cy="1751268"/>
            </a:xfrm>
          </p:grpSpPr>
          <p:sp>
            <p:nvSpPr>
              <p:cNvPr id="111" name="Rounded Rectangle 38">
                <a:extLst>
                  <a:ext uri="{FF2B5EF4-FFF2-40B4-BE49-F238E27FC236}">
                    <a16:creationId xmlns:a16="http://schemas.microsoft.com/office/drawing/2014/main" id="{30DF1362-9B45-4EDB-A9AF-747912A652AB}"/>
                  </a:ext>
                </a:extLst>
              </p:cNvPr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98" tIns="8999" rIns="17998" bIns="8999" rtlCol="0" anchor="ctr"/>
              <a:lstStyle/>
              <a:p>
                <a:pPr algn="ctr"/>
                <a:endParaRPr lang="en-US" sz="22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806E0D1-609A-42C9-A86B-5C03B23C8F83}"/>
                  </a:ext>
                </a:extLst>
              </p:cNvPr>
              <p:cNvSpPr txBox="1"/>
              <p:nvPr/>
            </p:nvSpPr>
            <p:spPr>
              <a:xfrm>
                <a:off x="1193697" y="2542329"/>
                <a:ext cx="7867095" cy="292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2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92" name="Group 65">
              <a:extLst>
                <a:ext uri="{FF2B5EF4-FFF2-40B4-BE49-F238E27FC236}">
                  <a16:creationId xmlns:a16="http://schemas.microsoft.com/office/drawing/2014/main" id="{366353E9-42BD-48AB-B849-549F52EF17C0}"/>
                </a:ext>
              </a:extLst>
            </p:cNvPr>
            <p:cNvGrpSpPr/>
            <p:nvPr/>
          </p:nvGrpSpPr>
          <p:grpSpPr>
            <a:xfrm>
              <a:off x="1076414" y="4366505"/>
              <a:ext cx="4711209" cy="996238"/>
              <a:chOff x="166396" y="8743692"/>
              <a:chExt cx="4711209" cy="996238"/>
            </a:xfrm>
          </p:grpSpPr>
          <p:sp>
            <p:nvSpPr>
              <p:cNvPr id="93" name="Freeform 20">
                <a:extLst>
                  <a:ext uri="{FF2B5EF4-FFF2-40B4-BE49-F238E27FC236}">
                    <a16:creationId xmlns:a16="http://schemas.microsoft.com/office/drawing/2014/main" id="{A607B9FF-8FB0-4245-99DF-16BB22154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0"/>
                <a:ext cx="4193447" cy="98485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4" name="Group 7">
                <a:extLst>
                  <a:ext uri="{FF2B5EF4-FFF2-40B4-BE49-F238E27FC236}">
                    <a16:creationId xmlns:a16="http://schemas.microsoft.com/office/drawing/2014/main" id="{F795BDA4-5B00-4875-A8D5-61223B149306}"/>
                  </a:ext>
                </a:extLst>
              </p:cNvPr>
              <p:cNvGrpSpPr/>
              <p:nvPr/>
            </p:nvGrpSpPr>
            <p:grpSpPr>
              <a:xfrm>
                <a:off x="166396" y="8780581"/>
                <a:ext cx="702538" cy="704911"/>
                <a:chOff x="-145995" y="8633545"/>
                <a:chExt cx="787401" cy="790061"/>
              </a:xfrm>
            </p:grpSpPr>
            <p:sp>
              <p:nvSpPr>
                <p:cNvPr id="99" name="Freeform 45">
                  <a:extLst>
                    <a:ext uri="{FF2B5EF4-FFF2-40B4-BE49-F238E27FC236}">
                      <a16:creationId xmlns:a16="http://schemas.microsoft.com/office/drawing/2014/main" id="{266A51C7-D88F-4477-8FD6-CFC5D76C33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Freeform 46">
                  <a:extLst>
                    <a:ext uri="{FF2B5EF4-FFF2-40B4-BE49-F238E27FC236}">
                      <a16:creationId xmlns:a16="http://schemas.microsoft.com/office/drawing/2014/main" id="{B44A69FE-4959-4F52-8902-37DBD522E2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47">
                  <a:extLst>
                    <a:ext uri="{FF2B5EF4-FFF2-40B4-BE49-F238E27FC236}">
                      <a16:creationId xmlns:a16="http://schemas.microsoft.com/office/drawing/2014/main" id="{4604DDDC-44D6-45F1-A9AD-C224CE7792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48">
                  <a:extLst>
                    <a:ext uri="{FF2B5EF4-FFF2-40B4-BE49-F238E27FC236}">
                      <a16:creationId xmlns:a16="http://schemas.microsoft.com/office/drawing/2014/main" id="{82716657-4DE3-4A29-99DD-4C3522E4D5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3" name="Freeform 49">
                  <a:extLst>
                    <a:ext uri="{FF2B5EF4-FFF2-40B4-BE49-F238E27FC236}">
                      <a16:creationId xmlns:a16="http://schemas.microsoft.com/office/drawing/2014/main" id="{4449AD5E-8352-458C-A5DB-50F60FBA8A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Freeform 50">
                  <a:extLst>
                    <a:ext uri="{FF2B5EF4-FFF2-40B4-BE49-F238E27FC236}">
                      <a16:creationId xmlns:a16="http://schemas.microsoft.com/office/drawing/2014/main" id="{3A6F2F34-D758-4C34-822D-D4FDC897029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5" name="Freeform 51">
                  <a:extLst>
                    <a:ext uri="{FF2B5EF4-FFF2-40B4-BE49-F238E27FC236}">
                      <a16:creationId xmlns:a16="http://schemas.microsoft.com/office/drawing/2014/main" id="{2BAB1486-30B6-4225-8FA8-777DABB170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6" name="Freeform 52">
                  <a:extLst>
                    <a:ext uri="{FF2B5EF4-FFF2-40B4-BE49-F238E27FC236}">
                      <a16:creationId xmlns:a16="http://schemas.microsoft.com/office/drawing/2014/main" id="{A5342C87-F2A1-4653-83D0-3A1FAAFCB5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5"/>
                  <a:ext cx="787400" cy="721801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7" name="Rectangle 53">
                  <a:extLst>
                    <a:ext uri="{FF2B5EF4-FFF2-40B4-BE49-F238E27FC236}">
                      <a16:creationId xmlns:a16="http://schemas.microsoft.com/office/drawing/2014/main" id="{56D5D106-A46C-4802-9F82-9F5B91A670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8" name="Rectangle 54">
                  <a:extLst>
                    <a:ext uri="{FF2B5EF4-FFF2-40B4-BE49-F238E27FC236}">
                      <a16:creationId xmlns:a16="http://schemas.microsoft.com/office/drawing/2014/main" id="{E72EB171-25D5-4F9B-9212-6EBDA7A0A7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9" name="Freeform 55">
                  <a:extLst>
                    <a:ext uri="{FF2B5EF4-FFF2-40B4-BE49-F238E27FC236}">
                      <a16:creationId xmlns:a16="http://schemas.microsoft.com/office/drawing/2014/main" id="{884F3D2D-BD41-46E9-BFA1-D7B56A582F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0" name="Freeform 56">
                  <a:extLst>
                    <a:ext uri="{FF2B5EF4-FFF2-40B4-BE49-F238E27FC236}">
                      <a16:creationId xmlns:a16="http://schemas.microsoft.com/office/drawing/2014/main" id="{3AC8A3C2-508B-410E-B197-EEFA700AE7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E222DC9-04F4-472A-B1B1-3CF8EDCFBA63}"/>
                  </a:ext>
                </a:extLst>
              </p:cNvPr>
              <p:cNvSpPr txBox="1"/>
              <p:nvPr/>
            </p:nvSpPr>
            <p:spPr>
              <a:xfrm>
                <a:off x="684157" y="8743692"/>
                <a:ext cx="4193448" cy="951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03F7762-A391-4B3B-9122-368A837C7227}"/>
                  </a:ext>
                </a:extLst>
              </p:cNvPr>
              <p:cNvSpPr/>
              <p:nvPr/>
            </p:nvSpPr>
            <p:spPr>
              <a:xfrm>
                <a:off x="809539" y="4422430"/>
                <a:ext cx="10788852" cy="1015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109">
                  <a:defRPr/>
                </a:pPr>
                <a:r>
                  <a:rPr lang="en-US" sz="2999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Bất </a:t>
                </a:r>
                <a:r>
                  <a:rPr lang="en-US" sz="2999" kern="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999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kern="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trình</a:t>
                </a:r>
                <a:r>
                  <a:rPr lang="en-US" sz="2999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kern="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lôgarit</a:t>
                </a:r>
                <a:r>
                  <a:rPr lang="en-US" sz="2999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kern="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cơ</a:t>
                </a:r>
                <a:r>
                  <a:rPr lang="en-US" sz="2999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kern="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bản</a:t>
                </a:r>
                <a:r>
                  <a:rPr lang="en-US" sz="2999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có </a:t>
                </a:r>
                <a:r>
                  <a:rPr lang="en-US" sz="2999" kern="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dạng</a:t>
                </a:r>
                <a:r>
                  <a:rPr lang="en-US" sz="2999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999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99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99" i="1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999" i="1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999" i="1" kern="0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</m:func>
                    <m:r>
                      <a:rPr lang="en-US" sz="2999" i="1" ker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999" i="1" ker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999" i="1" kern="0">
                        <a:solidFill>
                          <a:prstClr val="black"/>
                        </a:solidFill>
                        <a:latin typeface="Cambria Math"/>
                      </a:rPr>
                      <m:t>)&gt;</m:t>
                    </m:r>
                    <m:r>
                      <a:rPr lang="en-US" sz="2999" i="1" kern="0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2999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999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99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99" i="1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999" i="1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999" i="1" kern="0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</m:func>
                    <m:r>
                      <a:rPr lang="en-US" sz="2999" i="1" ker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999" i="1" ker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999" i="1" kern="0">
                        <a:solidFill>
                          <a:prstClr val="black"/>
                        </a:solidFill>
                        <a:latin typeface="Cambria Math"/>
                      </a:rPr>
                      <m:t>)≥</m:t>
                    </m:r>
                    <m:r>
                      <a:rPr lang="en-US" sz="2999" i="1" kern="0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2999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999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99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99" i="1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999" i="1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999" i="1" kern="0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</m:func>
                    <m:r>
                      <a:rPr lang="en-US" sz="2999" i="1" ker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999" i="1" ker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999" i="1" kern="0">
                        <a:solidFill>
                          <a:prstClr val="black"/>
                        </a:solidFill>
                        <a:latin typeface="Cambria Math"/>
                      </a:rPr>
                      <m:t>)&lt;</m:t>
                    </m:r>
                    <m:r>
                      <a:rPr lang="en-US" sz="2999" i="1" kern="0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2999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999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999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99" i="1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999" i="1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999" i="1" kern="0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</m:func>
                    <m:r>
                      <a:rPr lang="en-US" sz="2999" i="1" ker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999" i="1" ker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999" i="1" kern="0">
                        <a:solidFill>
                          <a:prstClr val="black"/>
                        </a:solidFill>
                        <a:latin typeface="Cambria Math"/>
                      </a:rPr>
                      <m:t>)≤</m:t>
                    </m:r>
                    <m:r>
                      <a:rPr lang="en-US" sz="2999" i="1" kern="0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SG" sz="2999" kern="0" dirty="0">
                    <a:solidFill>
                      <a:prstClr val="black"/>
                    </a:solidFill>
                  </a:rPr>
                  <a:t>.</a:t>
                </a:r>
                <a:endParaRPr lang="en-US" sz="2999" kern="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03F7762-A391-4B3B-9122-368A837C7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88" y="8845118"/>
                <a:ext cx="21580514" cy="1938992"/>
              </a:xfrm>
              <a:prstGeom prst="rect">
                <a:avLst/>
              </a:prstGeom>
              <a:blipFill>
                <a:blip r:embed="rId5"/>
                <a:stretch>
                  <a:fillRect l="-1723" t="-9748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95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59253" y="1105203"/>
            <a:ext cx="11632747" cy="5336410"/>
            <a:chOff x="1120323" y="10988402"/>
            <a:chExt cx="18994065" cy="5155080"/>
          </a:xfrm>
        </p:grpSpPr>
        <p:sp>
          <p:nvSpPr>
            <p:cNvPr id="27" name="Rounded Rectangle 26"/>
            <p:cNvSpPr/>
            <p:nvPr/>
          </p:nvSpPr>
          <p:spPr>
            <a:xfrm>
              <a:off x="1323892" y="11370896"/>
              <a:ext cx="18790496" cy="4772586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8" name="Group 2"/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29" name="Right Triangle 2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314449" y="10988402"/>
                <a:ext cx="3293212" cy="431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</a:t>
                </a:r>
                <a:r>
                  <a:rPr lang="en-US" sz="23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17" name="Rectangle 4">
            <a:extLst>
              <a:ext uri="{FF2B5EF4-FFF2-40B4-BE49-F238E27FC236}">
                <a16:creationId xmlns:a16="http://schemas.microsoft.com/office/drawing/2014/main" id="{9ECCBAC6-82E5-48A6-B9FA-8462FFDB8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44" y="172786"/>
            <a:ext cx="11682477" cy="58463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199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D22740-462F-469A-B804-17F1B15189F2}"/>
              </a:ext>
            </a:extLst>
          </p:cNvPr>
          <p:cNvSpPr txBox="1"/>
          <p:nvPr/>
        </p:nvSpPr>
        <p:spPr>
          <a:xfrm>
            <a:off x="458869" y="152659"/>
            <a:ext cx="11048636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PH</a:t>
            </a:r>
            <a:r>
              <a:rPr lang="vi-VN" sz="31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1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 MŨ- LOGARIT</a:t>
            </a:r>
            <a:endParaRPr lang="en-US" sz="3199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45BD612-634F-4A9A-9167-94770CE9EC25}"/>
                  </a:ext>
                </a:extLst>
              </p:cNvPr>
              <p:cNvSpPr/>
              <p:nvPr/>
            </p:nvSpPr>
            <p:spPr>
              <a:xfrm>
                <a:off x="715801" y="1952792"/>
                <a:ext cx="11361120" cy="4262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999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</a:t>
                </a:r>
                <a:r>
                  <a:rPr lang="nl-NL" sz="2999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99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99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999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999" i="1">
                        <a:latin typeface="Cambria Math"/>
                      </a:rPr>
                      <m:t>&gt;</m:t>
                    </m:r>
                    <m:r>
                      <a:rPr lang="en-US" sz="2999" i="1">
                        <a:latin typeface="Cambria Math"/>
                      </a:rPr>
                      <m:t>𝑏</m:t>
                    </m:r>
                    <m:r>
                      <a:rPr lang="en-US" sz="2999" i="1">
                        <a:latin typeface="Cambria Math"/>
                      </a:rPr>
                      <m:t>.</m:t>
                    </m:r>
                  </m:oMath>
                </a14:m>
                <a:endParaRPr lang="en-US" sz="2999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999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2999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99" i="1">
                        <a:latin typeface="Cambria Math"/>
                      </a:rPr>
                      <m:t>𝑏</m:t>
                    </m:r>
                    <m:r>
                      <a:rPr lang="en-US" sz="2999" i="1">
                        <a:latin typeface="Cambria Math"/>
                      </a:rPr>
                      <m:t>≤0</m:t>
                    </m:r>
                  </m:oMath>
                </a14:m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99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99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99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999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999" i="1">
                        <a:latin typeface="Cambria Math"/>
                      </a:rPr>
                      <m:t>&gt;</m:t>
                    </m:r>
                    <m:r>
                      <a:rPr lang="en-US" sz="2999" i="1">
                        <a:latin typeface="Cambria Math"/>
                      </a:rPr>
                      <m:t>𝑏</m:t>
                    </m:r>
                    <m:r>
                      <a:rPr lang="en-US" sz="2999" i="1">
                        <a:latin typeface="Cambria Math"/>
                      </a:rPr>
                      <m:t>,∀</m:t>
                    </m:r>
                    <m:r>
                      <a:rPr lang="en-US" sz="2999" i="1">
                        <a:latin typeface="Cambria Math"/>
                      </a:rPr>
                      <m:t>𝑥</m:t>
                    </m:r>
                    <m:r>
                      <a:rPr lang="en-US" sz="2999" i="1">
                        <a:latin typeface="Cambria Math"/>
                      </a:rPr>
                      <m:t>∈</m:t>
                    </m:r>
                    <m:r>
                      <a:rPr lang="en-US" sz="2999" i="1">
                        <a:latin typeface="Cambria Math"/>
                      </a:rPr>
                      <m:t>ℝ</m:t>
                    </m:r>
                    <m:r>
                      <a:rPr lang="en-US" sz="2999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999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2999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99" i="1">
                        <a:latin typeface="Cambria Math"/>
                      </a:rPr>
                      <m:t>𝑏</m:t>
                    </m:r>
                    <m:r>
                      <a:rPr lang="en-US" sz="2999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tương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đương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99" i="1">
                        <a:latin typeface="Cambria Math"/>
                      </a:rPr>
                      <m:t>𝑎</m:t>
                    </m:r>
                    <m:r>
                      <a:rPr lang="en-US" sz="2999" i="1">
                        <a:latin typeface="Cambria Math"/>
                      </a:rPr>
                      <m:t>&gt;1</m:t>
                    </m:r>
                  </m:oMath>
                </a14:m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x &gt;</a:t>
                </a:r>
                <a:r>
                  <a:rPr lang="en-US" sz="2999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999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999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99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999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999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  <a:p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99" i="1">
                        <a:latin typeface="Cambria Math"/>
                      </a:rPr>
                      <m:t>0&lt;</m:t>
                    </m:r>
                    <m:r>
                      <a:rPr lang="en-US" sz="2999" i="1">
                        <a:latin typeface="Cambria Math"/>
                      </a:rPr>
                      <m:t>𝑎</m:t>
                    </m:r>
                    <m:r>
                      <a:rPr lang="en-US" sz="2999" i="1">
                        <a:latin typeface="Cambria Math"/>
                      </a:rPr>
                      <m:t>&lt;1</m:t>
                    </m:r>
                  </m:oMath>
                </a14:m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x &lt;</a:t>
                </a:r>
                <a:r>
                  <a:rPr lang="en-US" sz="2999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999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999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99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999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999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nl-NL" sz="2999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</a:t>
                </a:r>
                <a:r>
                  <a:rPr lang="nl-NL" sz="2999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999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999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99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999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999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2999" i="1">
                        <a:latin typeface="Cambria Math"/>
                      </a:rPr>
                      <m:t>&gt;</m:t>
                    </m:r>
                    <m:r>
                      <a:rPr lang="en-US" sz="2999" i="1">
                        <a:latin typeface="Cambria Math"/>
                      </a:rPr>
                      <m:t>𝑏</m:t>
                    </m:r>
                  </m:oMath>
                </a14:m>
                <a:endParaRPr lang="en-US" sz="2999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999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2999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Trường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99" i="1">
                        <a:latin typeface="Cambria Math"/>
                      </a:rPr>
                      <m:t>𝑎</m:t>
                    </m:r>
                    <m:r>
                      <a:rPr lang="en-US" sz="2999" i="1">
                        <a:latin typeface="Cambria Math"/>
                      </a:rPr>
                      <m:t>&gt;1</m:t>
                    </m:r>
                  </m:oMath>
                </a14:m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2999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999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999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99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999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999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2999" i="1">
                        <a:latin typeface="Cambria Math"/>
                      </a:rPr>
                      <m:t>&gt;</m:t>
                    </m:r>
                    <m:r>
                      <a:rPr lang="en-US" sz="2999" i="1">
                        <a:latin typeface="Cambria Math"/>
                      </a:rPr>
                      <m:t>𝑏</m:t>
                    </m:r>
                    <m:r>
                      <a:rPr lang="en-US" sz="2999" i="1">
                        <a:latin typeface="Cambria Math"/>
                      </a:rPr>
                      <m:t>⇔</m:t>
                    </m:r>
                  </m:oMath>
                </a14:m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99" i="1">
                        <a:latin typeface="Cambria Math"/>
                      </a:rPr>
                      <m:t>𝑥</m:t>
                    </m:r>
                    <m:r>
                      <a:rPr lang="en-US" sz="2999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999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99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999" i="1">
                            <a:latin typeface="Cambria Math"/>
                          </a:rPr>
                          <m:t>𝑏</m:t>
                        </m:r>
                      </m:sup>
                    </m:sSup>
                  </m:oMath>
                </a14:m>
                <a:endParaRPr lang="en-US" sz="2999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999" b="1" dirty="0">
                    <a:latin typeface="Times New Roman" pitchFamily="18" charset="0"/>
                    <a:cs typeface="Times New Roman" pitchFamily="18" charset="0"/>
                    <a:sym typeface="Wingdings 2"/>
                  </a:rPr>
                  <a:t></a:t>
                </a:r>
                <a:r>
                  <a:rPr lang="en-US" sz="2999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Trường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99" i="1">
                        <a:latin typeface="Cambria Math"/>
                      </a:rPr>
                      <m:t>0&lt;</m:t>
                    </m:r>
                    <m:r>
                      <a:rPr lang="en-US" sz="2999" i="1">
                        <a:latin typeface="Cambria Math"/>
                      </a:rPr>
                      <m:t>𝑎</m:t>
                    </m:r>
                    <m:r>
                      <a:rPr lang="en-US" sz="2999" i="1">
                        <a:latin typeface="Cambria Math"/>
                      </a:rPr>
                      <m:t>&lt;1</m:t>
                    </m:r>
                  </m:oMath>
                </a14:m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sz="2999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999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999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999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99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999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999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2999" i="1">
                        <a:latin typeface="Cambria Math"/>
                      </a:rPr>
                      <m:t>&gt;</m:t>
                    </m:r>
                    <m:r>
                      <a:rPr lang="en-US" sz="2999" i="1">
                        <a:latin typeface="Cambria Math"/>
                      </a:rPr>
                      <m:t>𝑏</m:t>
                    </m:r>
                    <m:r>
                      <a:rPr lang="en-US" sz="2999" i="1">
                        <a:latin typeface="Cambria Math"/>
                      </a:rPr>
                      <m:t>⇔0&lt;</m:t>
                    </m:r>
                    <m:r>
                      <a:rPr lang="en-US" sz="2999" i="1">
                        <a:latin typeface="Cambria Math"/>
                      </a:rPr>
                      <m:t>𝑥</m:t>
                    </m:r>
                    <m:r>
                      <a:rPr lang="en-US" sz="2999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2999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99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999" i="1">
                            <a:latin typeface="Cambria Math"/>
                          </a:rPr>
                          <m:t>𝑏</m:t>
                        </m:r>
                      </m:sup>
                    </m:sSup>
                    <m:r>
                      <a:rPr lang="en-US" sz="2999" i="1">
                        <a:latin typeface="Cambria Math"/>
                      </a:rPr>
                      <m:t>.</m:t>
                    </m:r>
                  </m:oMath>
                </a14:m>
                <a:endParaRPr lang="en-US" sz="2999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45BD612-634F-4A9A-9167-94770CE9E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789" y="3905199"/>
                <a:ext cx="22725198" cy="7495513"/>
              </a:xfrm>
              <a:prstGeom prst="rect">
                <a:avLst/>
              </a:prstGeom>
              <a:blipFill>
                <a:blip r:embed="rId2"/>
                <a:stretch>
                  <a:fillRect l="-1636" t="-2604" r="-1422" b="-4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95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1400</TotalTime>
  <Words>5208</Words>
  <PresentationFormat>Widescreen</PresentationFormat>
  <Paragraphs>1095</Paragraphs>
  <Slides>64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Arial</vt:lpstr>
      <vt:lpstr>AvantGarde-Demi</vt:lpstr>
      <vt:lpstr>Calibri</vt:lpstr>
      <vt:lpstr>Calibri Light</vt:lpstr>
      <vt:lpstr>Cambria Math</vt:lpstr>
      <vt:lpstr>Tahoma</vt:lpstr>
      <vt:lpstr>Times New Roman</vt:lpstr>
      <vt:lpstr>Varpada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2020-03-13T06:14:36Z</dcterms:modified>
</cp:coreProperties>
</file>