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7" r:id="rId3"/>
    <p:sldId id="294" r:id="rId4"/>
    <p:sldId id="304" r:id="rId5"/>
    <p:sldId id="298" r:id="rId6"/>
    <p:sldId id="302" r:id="rId7"/>
    <p:sldId id="303" r:id="rId8"/>
    <p:sldId id="300" r:id="rId9"/>
    <p:sldId id="306" r:id="rId10"/>
    <p:sldId id="308" r:id="rId11"/>
    <p:sldId id="307" r:id="rId12"/>
    <p:sldId id="310" r:id="rId13"/>
    <p:sldId id="309" r:id="rId14"/>
    <p:sldId id="311" r:id="rId15"/>
    <p:sldId id="312" r:id="rId16"/>
    <p:sldId id="314" r:id="rId17"/>
    <p:sldId id="289" r:id="rId18"/>
    <p:sldId id="259" r:id="rId19"/>
    <p:sldId id="315" r:id="rId20"/>
    <p:sldId id="313" r:id="rId21"/>
    <p:sldId id="290" r:id="rId22"/>
  </p:sldIdLst>
  <p:sldSz cx="24385588" cy="13717588"/>
  <p:notesSz cx="6797675" cy="9928225"/>
  <p:embeddedFontLst>
    <p:embeddedFont>
      <p:font typeface="Tahoma" panose="020B060403050404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Schoolbook" panose="02040604050505020304" pitchFamily="18" charset="0"/>
      <p:regular r:id="rId30"/>
      <p:bold r:id="rId31"/>
      <p:italic r:id="rId32"/>
      <p:boldItalic r:id="rId33"/>
    </p:embeddedFont>
    <p:embeddedFont>
      <p:font typeface=".VnTime" panose="020B7200000000000000"/>
      <p:regular r:id="rId34"/>
      <p:bold r:id="rId35"/>
      <p:italic r:id="rId36"/>
      <p:boldItalic r:id="rId37"/>
    </p:embeddedFont>
    <p:embeddedFont>
      <p:font typeface="Papyrus" panose="03070502060502030205" pitchFamily="66" charset="0"/>
      <p:regular r:id="rId38"/>
    </p:embeddedFont>
    <p:embeddedFont>
      <p:font typeface="Questrial" panose="020B0604020202020204" charset="0"/>
      <p:regular r:id="rId39"/>
    </p:embeddedFont>
    <p:embeddedFont>
      <p:font typeface="VNI-Times" panose="020B0604020202020204"/>
      <p:regular r:id="rId40"/>
      <p:bold r:id="rId41"/>
      <p:italic r:id="rId42"/>
      <p:boldItalic r:id="rId43"/>
    </p:embeddedFont>
    <p:embeddedFont>
      <p:font typeface="SimSun" panose="02010600030101010101" pitchFamily="2" charset="-122"/>
      <p:regular r:id="rId44"/>
    </p:embeddedFont>
    <p:embeddedFont>
      <p:font typeface=".VnArial Narrow" panose="020B0604020202020204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33"/>
    <a:srgbClr val="3399FF"/>
    <a:srgbClr val="FF33CC"/>
    <a:srgbClr val="959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66" y="246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106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C2E8BF-98C0-4D73-900D-D1AC3FB2DBF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B2FF20-F69F-48BD-B8FA-6833D24EACF7}" type="slidenum">
              <a:rPr lang="vi-VN" altLang="en-US"/>
              <a:pPr/>
              <a:t>9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5660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09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3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24385588" cy="137175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zh-CN" altLang="en-US" sz="4800"/>
          </a:p>
        </p:txBody>
      </p:sp>
    </p:spTree>
    <p:extLst>
      <p:ext uri="{BB962C8B-B14F-4D97-AF65-F5344CB8AC3E}">
        <p14:creationId xmlns:p14="http://schemas.microsoft.com/office/powerpoint/2010/main" val="67234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ALCOHOL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lang="en-US" sz="3600" b="1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r>
            <a:endParaRPr sz="3600" b="1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</a:t>
            </a:r>
            <a:r>
              <a:rPr lang="en-US" sz="3600" b="1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r>
            <a:endParaRPr sz="36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23DCCC5-92F3-382A-378C-3537A9FB4D8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226266" y="-337799"/>
            <a:ext cx="2260877" cy="226087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6.jpeg"/><Relationship Id="rId10" Type="http://schemas.openxmlformats.org/officeDocument/2006/relationships/image" Target="../media/image14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LpGxTf3xX4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shorts/OkNBBy_bpy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dlSOAM-I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8-G6Z-0Rm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/>
          <p:nvPr/>
        </p:nvSpPr>
        <p:spPr>
          <a:xfrm>
            <a:off x="295753" y="3540716"/>
            <a:ext cx="23037213" cy="10470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>
                <a:solidFill>
                  <a:srgbClr val="FFFF00"/>
                </a:solidFill>
                <a:latin typeface=".VnArial Narrow" pitchFamily="34" charset="0"/>
                <a:ea typeface="Tahoma"/>
                <a:cs typeface="Tahoma"/>
                <a:sym typeface="Tahoma"/>
              </a:rPr>
              <a:t>Chương</a:t>
            </a:r>
            <a:r>
              <a:rPr lang="en-US" sz="6600" b="1" dirty="0">
                <a:solidFill>
                  <a:srgbClr val="FFFF00"/>
                </a:solidFill>
                <a:latin typeface=".VnArial Narrow" pitchFamily="34" charset="0"/>
                <a:ea typeface="Tahoma"/>
                <a:cs typeface="Tahoma"/>
                <a:sym typeface="Tahoma"/>
              </a:rPr>
              <a:t> </a:t>
            </a:r>
            <a:r>
              <a:rPr lang="en-US" sz="6600" b="1" dirty="0" smtClean="0">
                <a:solidFill>
                  <a:srgbClr val="FFFF00"/>
                </a:solidFill>
                <a:latin typeface=".VnArial Narrow" pitchFamily="34" charset="0"/>
                <a:ea typeface="Tahoma"/>
                <a:cs typeface="Tahoma"/>
                <a:sym typeface="Tahoma"/>
              </a:rPr>
              <a:t>5: DẪN XUẤT HALOGEN – ALCOHOL- PHENOL</a:t>
            </a:r>
            <a:endParaRPr sz="6600" dirty="0">
              <a:solidFill>
                <a:srgbClr val="FFFF00"/>
              </a:solidFill>
              <a:latin typeface=".VnArial Narrow" pitchFamily="34" charset="0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2326826" y="6227460"/>
            <a:ext cx="18975066" cy="17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dirty="0" err="1">
                <a:solidFill>
                  <a:srgbClr val="FF0000"/>
                </a:solidFill>
                <a:latin typeface="Papyrus" pitchFamily="66" charset="0"/>
                <a:ea typeface="Questrial"/>
                <a:cs typeface="Questrial"/>
                <a:sym typeface="Questrial"/>
              </a:rPr>
              <a:t>Bài</a:t>
            </a:r>
            <a:r>
              <a:rPr lang="en-US" sz="12000" b="1" dirty="0">
                <a:solidFill>
                  <a:srgbClr val="FF0000"/>
                </a:solidFill>
                <a:latin typeface="Papyrus" pitchFamily="66" charset="0"/>
                <a:ea typeface="Questrial"/>
                <a:cs typeface="Questrial"/>
                <a:sym typeface="Questrial"/>
              </a:rPr>
              <a:t> </a:t>
            </a:r>
            <a:r>
              <a:rPr lang="en-US" sz="12000" b="1" dirty="0" smtClean="0">
                <a:solidFill>
                  <a:srgbClr val="FF0000"/>
                </a:solidFill>
                <a:latin typeface="Papyrus" pitchFamily="66" charset="0"/>
                <a:ea typeface="Questrial"/>
                <a:cs typeface="Questrial"/>
                <a:sym typeface="Questrial"/>
              </a:rPr>
              <a:t>20: ALCOHOL</a:t>
            </a:r>
            <a:endParaRPr sz="12000" b="1" dirty="0">
              <a:solidFill>
                <a:srgbClr val="FF0000"/>
              </a:solidFill>
              <a:latin typeface="Papyrus" pitchFamily="66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4" name="MH_Others_2">
            <a:extLst>
              <a:ext uri="{FF2B5EF4-FFF2-40B4-BE49-F238E27FC236}">
                <a16:creationId xmlns:a16="http://schemas.microsoft.com/office/drawing/2014/main" id="{621F107A-C01C-1ADC-C9EC-5BC94A716E6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791523" y="8716586"/>
            <a:ext cx="1266039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135F82"/>
              </a:buClr>
              <a:buSzPts val="4800"/>
            </a:pP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Tiết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3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7249" y="2052548"/>
            <a:ext cx="10058400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955077" y="3620090"/>
            <a:ext cx="10058400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alcohol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29" y="4624144"/>
            <a:ext cx="4408714" cy="3866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377" y="4624144"/>
            <a:ext cx="4209937" cy="4133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311" y="4624144"/>
            <a:ext cx="3710327" cy="4133653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139543" y="8946271"/>
            <a:ext cx="10058400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ethanol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5077" y="10818913"/>
            <a:ext cx="162467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6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vi-VN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biết thành phần và ưu điểm của xăng </a:t>
            </a:r>
            <a:r>
              <a:rPr lang="vi-VN" sz="6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vi-VN" sz="66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sz="6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590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915" y="4233005"/>
            <a:ext cx="23384102" cy="903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85750" algn="l"/>
              </a:tabLst>
            </a:pPr>
            <a:r>
              <a:rPr lang="vi-VN" sz="6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  <a:endParaRPr lang="en-US" sz="6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285750" algn="l"/>
              </a:tabLst>
            </a:pP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vi-VN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alt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tabLst>
                <a:tab pos="285750" algn="l"/>
              </a:tabLst>
            </a:pPr>
            <a:r>
              <a:rPr lang="en-US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66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987734" y="2379119"/>
            <a:ext cx="21578352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3352571" y="8456006"/>
            <a:ext cx="7773300" cy="18161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5601" b="1"/>
              <a:t>&gt; 40% t</a:t>
            </a:r>
            <a:r>
              <a:rPr lang="vi-VN" altLang="en-US" sz="5601" b="1"/>
              <a:t>ai nạn giao thông do rượu bia </a:t>
            </a:r>
            <a:endParaRPr lang="en-US" altLang="en-US" sz="5601" b="1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1887959" y="8462356"/>
            <a:ext cx="9145058" cy="230832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altLang="en-US" sz="4800" b="1"/>
              <a:t>Sau gần 10 ngày điều trị, bệnh nhân </a:t>
            </a:r>
            <a:r>
              <a:rPr lang="en-US" altLang="en-US" sz="4800" b="1"/>
              <a:t>do ngộ độc rượu</a:t>
            </a:r>
            <a:r>
              <a:rPr lang="vi-VN" altLang="en-US" sz="4800" b="1"/>
              <a:t> đã tử vong</a:t>
            </a:r>
            <a:endParaRPr lang="en-US" altLang="en-US" sz="4800" b="1"/>
          </a:p>
        </p:txBody>
      </p:sp>
      <p:pic>
        <p:nvPicPr>
          <p:cNvPr id="48132" name="Picture 2" descr="D:\Desktop\GVG - Quang\tai_nan_giao_th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36" y="0"/>
            <a:ext cx="8687805" cy="77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D:\Desktop\GVG - Quang\Cung-uong-ruou-4-nguoi-chet-do-ngo-doc-methanol-img6195-15217900136221589390016-1521814510-519-width540height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959" y="0"/>
            <a:ext cx="9449894" cy="77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5388446" y="10770680"/>
            <a:ext cx="13870005" cy="10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401" b="1" dirty="0" err="1">
                <a:solidFill>
                  <a:srgbClr val="FF0000"/>
                </a:solidFill>
              </a:rPr>
              <a:t>Bạn</a:t>
            </a:r>
            <a:r>
              <a:rPr lang="en-US" altLang="en-US" sz="6401" b="1" dirty="0">
                <a:solidFill>
                  <a:srgbClr val="FF0000"/>
                </a:solidFill>
              </a:rPr>
              <a:t> </a:t>
            </a:r>
            <a:r>
              <a:rPr lang="en-US" altLang="en-US" sz="6401" b="1" dirty="0" err="1">
                <a:solidFill>
                  <a:srgbClr val="FF0000"/>
                </a:solidFill>
              </a:rPr>
              <a:t>suy</a:t>
            </a:r>
            <a:r>
              <a:rPr lang="en-US" altLang="en-US" sz="6401" b="1" dirty="0">
                <a:solidFill>
                  <a:srgbClr val="FF0000"/>
                </a:solidFill>
              </a:rPr>
              <a:t> </a:t>
            </a:r>
            <a:r>
              <a:rPr lang="en-US" altLang="en-US" sz="6401" b="1" dirty="0" err="1">
                <a:solidFill>
                  <a:srgbClr val="FF0000"/>
                </a:solidFill>
              </a:rPr>
              <a:t>nghĩ</a:t>
            </a:r>
            <a:r>
              <a:rPr lang="en-US" altLang="en-US" sz="6401" b="1" dirty="0">
                <a:solidFill>
                  <a:srgbClr val="FF0000"/>
                </a:solidFill>
              </a:rPr>
              <a:t> </a:t>
            </a:r>
            <a:r>
              <a:rPr lang="en-US" altLang="en-US" sz="6401" b="1" dirty="0" err="1">
                <a:solidFill>
                  <a:srgbClr val="FF0000"/>
                </a:solidFill>
              </a:rPr>
              <a:t>gì</a:t>
            </a:r>
            <a:r>
              <a:rPr lang="en-US" altLang="en-US" sz="6401" b="1" dirty="0">
                <a:solidFill>
                  <a:srgbClr val="FF0000"/>
                </a:solidFill>
              </a:rPr>
              <a:t> </a:t>
            </a:r>
            <a:r>
              <a:rPr lang="en-US" altLang="en-US" sz="6401" b="1" dirty="0" err="1">
                <a:solidFill>
                  <a:srgbClr val="FF0000"/>
                </a:solidFill>
              </a:rPr>
              <a:t>về</a:t>
            </a:r>
            <a:r>
              <a:rPr lang="en-US" altLang="en-US" sz="6401" b="1" dirty="0">
                <a:solidFill>
                  <a:srgbClr val="FF0000"/>
                </a:solidFill>
              </a:rPr>
              <a:t> </a:t>
            </a:r>
            <a:r>
              <a:rPr lang="en-US" altLang="en-US" sz="6401" b="1" dirty="0" err="1">
                <a:solidFill>
                  <a:srgbClr val="FF0000"/>
                </a:solidFill>
              </a:rPr>
              <a:t>vấn</a:t>
            </a:r>
            <a:r>
              <a:rPr lang="en-US" altLang="en-US" sz="6401" b="1" dirty="0">
                <a:solidFill>
                  <a:srgbClr val="FF0000"/>
                </a:solidFill>
              </a:rPr>
              <a:t> </a:t>
            </a:r>
            <a:r>
              <a:rPr lang="en-US" altLang="en-US" sz="6401" b="1" dirty="0" err="1">
                <a:solidFill>
                  <a:srgbClr val="FF0000"/>
                </a:solidFill>
              </a:rPr>
              <a:t>đề</a:t>
            </a:r>
            <a:r>
              <a:rPr lang="en-US" altLang="en-US" sz="6401" b="1" dirty="0">
                <a:solidFill>
                  <a:srgbClr val="FF0000"/>
                </a:solidFill>
              </a:rPr>
              <a:t> </a:t>
            </a:r>
            <a:r>
              <a:rPr lang="en-US" altLang="en-US" sz="6401" b="1" dirty="0" err="1">
                <a:solidFill>
                  <a:srgbClr val="FF0000"/>
                </a:solidFill>
              </a:rPr>
              <a:t>này</a:t>
            </a:r>
            <a:r>
              <a:rPr lang="en-US" altLang="en-US" sz="6401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2267" y="12182838"/>
            <a:ext cx="19571383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285750" algn="l"/>
              </a:tabLst>
            </a:pP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9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7249" y="2052548"/>
            <a:ext cx="10058400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67248" y="3456805"/>
            <a:ext cx="21415065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Hidrate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alkene :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nghệp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ethanol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467100" y="4554085"/>
            <a:ext cx="8420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CH</a:t>
            </a:r>
            <a:r>
              <a:rPr lang="en-US" alt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H</a:t>
            </a:r>
            <a:r>
              <a:rPr lang="en-US" alt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0099121" y="4541748"/>
            <a:ext cx="3686293" cy="1200151"/>
            <a:chOff x="1584" y="729"/>
            <a:chExt cx="952" cy="756"/>
          </a:xfrm>
        </p:grpSpPr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1584" y="124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1672" y="729"/>
              <a:ext cx="86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3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en-US" altLang="en-US" sz="3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,t</a:t>
              </a:r>
              <a:r>
                <a:rPr lang="en-US" altLang="en-US" sz="3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3878536" y="4727654"/>
            <a:ext cx="50745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67248" y="6118388"/>
            <a:ext cx="21415065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ethanol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859" y="12491896"/>
            <a:ext cx="5791870" cy="95261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86049" indent="-57155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6229" indent="-457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00720" indent="-457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115211" indent="-457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029703" indent="-45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944194" indent="-45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6858686" indent="-45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7773177" indent="-45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14E30CCE-D512-4429-9929-4389EAE06560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 algn="ctr"/>
              <a:t>14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9940" name="Text Box 9"/>
          <p:cNvSpPr txBox="1">
            <a:spLocks noChangeArrowheads="1"/>
          </p:cNvSpPr>
          <p:nvPr/>
        </p:nvSpPr>
        <p:spPr bwMode="auto">
          <a:xfrm>
            <a:off x="0" y="2133848"/>
            <a:ext cx="277585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u="sng" dirty="0">
                <a:solidFill>
                  <a:srgbClr val="0D1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altLang="en-US" sz="4800" b="1" u="sng" dirty="0" err="1">
                <a:solidFill>
                  <a:srgbClr val="0D1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800" b="1" u="sng" dirty="0">
                <a:solidFill>
                  <a:srgbClr val="0D1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0D1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800" b="1" u="sng" dirty="0">
                <a:solidFill>
                  <a:srgbClr val="0D1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0D11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en-US" sz="4800" b="1" u="sng" dirty="0">
              <a:solidFill>
                <a:srgbClr val="0D11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1" name="Picture 17" descr="D:\HINH ANH\20 11 2015 11b1 CAM HONG\P10707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95" y="2133848"/>
            <a:ext cx="5283811" cy="457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8" descr="D:\HINH ANH\20 11 2015 11b1 CAM HONG\P10707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412" y="2133848"/>
            <a:ext cx="6096706" cy="457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9" descr="D:\HINH ANH\20 11 2015 11b1 CAM HONG\P10707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380" y="2133848"/>
            <a:ext cx="5725189" cy="459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0" descr="D:\HINH ANH\20 11 2015 11b1 CAM HONG\P10707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7" y="6858796"/>
            <a:ext cx="6341210" cy="47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21" descr="D:\HINH ANH\20 11 2015 11b1 CAM HONG\P107077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183" y="6858796"/>
            <a:ext cx="6341210" cy="47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48570"/>
              </p:ext>
            </p:extLst>
          </p:nvPr>
        </p:nvGraphicFramePr>
        <p:xfrm>
          <a:off x="5298991" y="11236038"/>
          <a:ext cx="12803082" cy="2511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3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1715">
                <a:tc>
                  <a:txBody>
                    <a:bodyPr/>
                    <a:lstStyle/>
                    <a:p>
                      <a:pPr marL="0" marR="0" indent="1803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(C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6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H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10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O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5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)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n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 +  nH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O              nC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6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H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12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O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6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0" marR="0" indent="1803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 tinh bột 		</a:t>
                      </a:r>
                      <a:r>
                        <a:rPr lang="en-US" sz="4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glucose                                     </a:t>
                      </a:r>
                      <a:endParaRPr lang="en-US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0" marR="0" indent="1803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C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6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H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12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O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6           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         2C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H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5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OH  +  2CO</a:t>
                      </a:r>
                      <a:r>
                        <a:rPr lang="en-US" sz="4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  <a:sym typeface="Symbol"/>
                        </a:rPr>
                        <a:t></a:t>
                      </a:r>
                      <a:endParaRPr lang="en-US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182901" marR="182901" marT="91409" marB="914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98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572912"/>
              </p:ext>
            </p:extLst>
          </p:nvPr>
        </p:nvGraphicFramePr>
        <p:xfrm>
          <a:off x="11481513" y="11431324"/>
          <a:ext cx="1902046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9" imgW="495085" imgH="241195" progId="">
                  <p:embed/>
                </p:oleObj>
              </mc:Choice>
              <mc:Fallback>
                <p:oleObj r:id="rId9" imgW="495085" imgH="241195" progId="">
                  <p:embed/>
                  <p:pic>
                    <p:nvPicPr>
                      <p:cNvPr id="409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1513" y="11431324"/>
                        <a:ext cx="1902046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259039"/>
              </p:ext>
            </p:extLst>
          </p:nvPr>
        </p:nvGraphicFramePr>
        <p:xfrm>
          <a:off x="8345836" y="12744696"/>
          <a:ext cx="1902046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11" imgW="495085" imgH="241195" progId="">
                  <p:embed/>
                </p:oleObj>
              </mc:Choice>
              <mc:Fallback>
                <p:oleObj r:id="rId11" imgW="495085" imgH="241195" progId="">
                  <p:embed/>
                  <p:pic>
                    <p:nvPicPr>
                      <p:cNvPr id="4098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5836" y="12744696"/>
                        <a:ext cx="1902046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368313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28505" y="2362817"/>
            <a:ext cx="21415065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glycerol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48443" y="4554084"/>
            <a:ext cx="49011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CHCH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6049636" y="5225141"/>
            <a:ext cx="1918707" cy="752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968343" y="4717309"/>
            <a:ext cx="50864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CH-CH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12902191" y="5187537"/>
            <a:ext cx="1918707" cy="752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973500" y="4666736"/>
            <a:ext cx="559243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CH-CH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       OH  Cl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2825" y="5614823"/>
            <a:ext cx="0" cy="504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332881" y="5614823"/>
            <a:ext cx="0" cy="504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671823" y="5614823"/>
            <a:ext cx="0" cy="504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17332881" y="7478486"/>
            <a:ext cx="0" cy="1534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4820898" y="9307286"/>
            <a:ext cx="559243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- CH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    </a:t>
            </a:r>
            <a:r>
              <a:rPr lang="en-US" alt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en-US" alt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090223" y="10255373"/>
            <a:ext cx="0" cy="504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180279" y="10255373"/>
            <a:ext cx="0" cy="504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911107" y="10255373"/>
            <a:ext cx="0" cy="504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049636" y="4566447"/>
            <a:ext cx="334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450</a:t>
            </a:r>
            <a:r>
              <a:rPr lang="en-US" alt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2936968" y="4441050"/>
            <a:ext cx="1989969" cy="67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alt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 rot="5400000">
            <a:off x="16774733" y="8104255"/>
            <a:ext cx="1989969" cy="67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707" y="1463739"/>
            <a:ext cx="21472786" cy="1371866"/>
          </a:xfrm>
        </p:spPr>
        <p:txBody>
          <a:bodyPr/>
          <a:lstStyle/>
          <a:p>
            <a:r>
              <a:rPr lang="en-US" dirty="0" smtClean="0"/>
              <a:t>TỔNG HỢP KIẾN THỨC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35605"/>
            <a:ext cx="20345400" cy="108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0"/>
            <a:ext cx="24389766" cy="13717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43471" y="5218463"/>
            <a:ext cx="11997534" cy="2646889"/>
          </a:xfrm>
          <a:prstGeom prst="rect">
            <a:avLst/>
          </a:prstGeom>
          <a:noFill/>
        </p:spPr>
        <p:txBody>
          <a:bodyPr wrap="none" lIns="182889" tIns="91445" rIns="182889" bIns="91445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828891">
              <a:buClrTx/>
              <a:defRPr/>
            </a:pPr>
            <a:r>
              <a:rPr lang="en-US" sz="16000" b="1" kern="1200" dirty="0" smtClean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  <a:endParaRPr lang="en-US" sz="16000" b="1" kern="1200" dirty="0">
              <a:ln w="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19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-37823" y="3296777"/>
            <a:ext cx="24423411" cy="5651279"/>
            <a:chOff x="226013" y="2034258"/>
            <a:chExt cx="24423411" cy="2470268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4423411" cy="2470268"/>
              <a:chOff x="534987" y="1647866"/>
              <a:chExt cx="23595743" cy="2071680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3375080" cy="1998654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7052" y="2188895"/>
                  <a:ext cx="18931907" cy="1969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la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̀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đồ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́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cu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̀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ứ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ử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t-BR" sz="5400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ế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ta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́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du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̣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ớ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CuO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un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́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ra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aldehyde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̀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ta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́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du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̣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ớ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CuO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un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́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ra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cetone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la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̀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ấ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́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nhi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ệ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độ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ấ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ấ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ã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đị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vi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PTHH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minh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ọ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t-BR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</m:t>
                        </m:r>
                      </m:oMath>
                    </m:oMathPara>
                  </a14:m>
                  <a:endPara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7052" y="2188895"/>
                  <a:ext cx="18931907" cy="19698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8" name="Picture 115" descr="ALRMCL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110" y="162122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-37823" y="3296777"/>
            <a:ext cx="24423411" cy="5651279"/>
            <a:chOff x="226013" y="2034258"/>
            <a:chExt cx="24423411" cy="2470268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4423411" cy="2470268"/>
              <a:chOff x="534987" y="1647866"/>
              <a:chExt cx="23595743" cy="2071680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3375080" cy="1998654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69" cy="304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2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7052" y="2188895"/>
                  <a:ext cx="18931907" cy="22403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60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-US" sz="60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60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tinh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trong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qu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pt-BR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men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để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alcohol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46º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(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hi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su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ả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qu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72%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ri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alcolhol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nguy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0,8 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ml</m:t>
                        </m:r>
                        <m:r>
                          <m:rPr>
                            <m:nor/>
                          </m:rPr>
                          <a:rPr lang="vi-VN" sz="6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buNone/>
                  </a:pP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7052" y="2188895"/>
                  <a:ext cx="18931907" cy="22403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8" name="Picture 115" descr="ALRMCL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110" y="162122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22763710" y="2002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888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" descr="C:\Users\Toshiba\Pictures\New folder\hình nền pp\Lectur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"/>
            <a:ext cx="24385588" cy="137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218399" y="181414"/>
            <a:ext cx="63209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5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305267" y="834764"/>
            <a:ext cx="18147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C00000"/>
                </a:solidFill>
              </a:rPr>
              <a:t>Bài</a:t>
            </a:r>
            <a:r>
              <a:rPr lang="en-US" altLang="en-US" sz="4800" b="1" dirty="0">
                <a:solidFill>
                  <a:srgbClr val="C00000"/>
                </a:solidFill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</a:rPr>
              <a:t>tập</a:t>
            </a:r>
            <a:r>
              <a:rPr lang="en-US" altLang="en-US" sz="4800" b="1" dirty="0">
                <a:solidFill>
                  <a:srgbClr val="C00000"/>
                </a:solidFill>
              </a:rPr>
              <a:t> : </a:t>
            </a:r>
            <a:r>
              <a:rPr lang="en-US" altLang="en-US" sz="4800" b="1" dirty="0" err="1">
                <a:solidFill>
                  <a:srgbClr val="C00000"/>
                </a:solidFill>
              </a:rPr>
              <a:t>Nối</a:t>
            </a:r>
            <a:r>
              <a:rPr lang="en-US" altLang="en-US" sz="4800" b="1" dirty="0">
                <a:solidFill>
                  <a:srgbClr val="C00000"/>
                </a:solidFill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</a:rPr>
              <a:t>cột</a:t>
            </a:r>
            <a:r>
              <a:rPr lang="en-US" altLang="en-US" sz="4800" b="1" dirty="0">
                <a:solidFill>
                  <a:srgbClr val="C00000"/>
                </a:solidFill>
              </a:rPr>
              <a:t> I </a:t>
            </a:r>
            <a:r>
              <a:rPr lang="en-US" altLang="en-US" sz="4800" b="1" dirty="0" err="1">
                <a:solidFill>
                  <a:srgbClr val="C00000"/>
                </a:solidFill>
              </a:rPr>
              <a:t>với</a:t>
            </a:r>
            <a:r>
              <a:rPr lang="en-US" altLang="en-US" sz="4800" b="1" dirty="0">
                <a:solidFill>
                  <a:srgbClr val="C00000"/>
                </a:solidFill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</a:rPr>
              <a:t>cột</a:t>
            </a:r>
            <a:r>
              <a:rPr lang="en-US" altLang="en-US" sz="4800" b="1" dirty="0">
                <a:solidFill>
                  <a:srgbClr val="C00000"/>
                </a:solidFill>
              </a:rPr>
              <a:t> II </a:t>
            </a:r>
            <a:r>
              <a:rPr lang="en-US" altLang="en-US" sz="4800" b="1" dirty="0" err="1">
                <a:solidFill>
                  <a:srgbClr val="C00000"/>
                </a:solidFill>
              </a:rPr>
              <a:t>để</a:t>
            </a:r>
            <a:r>
              <a:rPr lang="en-US" altLang="en-US" sz="4800" b="1" dirty="0">
                <a:solidFill>
                  <a:srgbClr val="C00000"/>
                </a:solidFill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</a:rPr>
              <a:t>được</a:t>
            </a:r>
            <a:r>
              <a:rPr lang="en-US" altLang="en-US" sz="4800" b="1" dirty="0">
                <a:solidFill>
                  <a:srgbClr val="C00000"/>
                </a:solidFill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</a:rPr>
              <a:t>sản</a:t>
            </a:r>
            <a:r>
              <a:rPr lang="en-US" altLang="en-US" sz="4800" b="1" dirty="0">
                <a:solidFill>
                  <a:srgbClr val="C00000"/>
                </a:solidFill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</a:rPr>
              <a:t>phẩm</a:t>
            </a:r>
            <a:r>
              <a:rPr lang="en-US" altLang="en-US" sz="4800" b="1" dirty="0">
                <a:solidFill>
                  <a:srgbClr val="C00000"/>
                </a:solidFill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</a:rPr>
              <a:t>tương</a:t>
            </a:r>
            <a:r>
              <a:rPr lang="en-US" altLang="en-US" sz="4800" b="1" dirty="0">
                <a:solidFill>
                  <a:srgbClr val="C00000"/>
                </a:solidFill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</a:rPr>
              <a:t>ứng</a:t>
            </a:r>
            <a:r>
              <a:rPr lang="en-US" altLang="en-US" sz="4800" b="1" dirty="0">
                <a:solidFill>
                  <a:srgbClr val="C00000"/>
                </a:solidFill>
              </a:rPr>
              <a:t> 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4707710" y="6830154"/>
            <a:ext cx="1428915" cy="142891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7201" b="1">
                <a:solidFill>
                  <a:srgbClr val="0000FF"/>
                </a:solidFill>
              </a:rPr>
              <a:t>D.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2119"/>
              </p:ext>
            </p:extLst>
          </p:nvPr>
        </p:nvGraphicFramePr>
        <p:xfrm>
          <a:off x="-214219" y="1758094"/>
          <a:ext cx="24385592" cy="1255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2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1" marR="182901" marT="91435" marB="9143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1" marR="182901" marT="91435" marB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772">
                <a:tc>
                  <a:txBody>
                    <a:bodyPr/>
                    <a:lstStyle/>
                    <a:p>
                      <a:pPr marL="457200" indent="-457200" algn="l">
                        <a:buNone/>
                      </a:pP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 Na  →</a:t>
                      </a:r>
                    </a:p>
                  </a:txBody>
                  <a:tcPr marL="182901" marR="182901" marT="91435" marB="914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A. CH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+ 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│          │</a:t>
                      </a:r>
                    </a:p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ONa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ONa</a:t>
                      </a:r>
                      <a:endParaRPr lang="en-US" sz="4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1" marR="182901" marT="91435" marB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2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CH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 – CH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endParaRPr lang="en-US" sz="4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│</a:t>
                      </a:r>
                    </a:p>
                    <a:p>
                      <a:pPr algn="l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OH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1" marR="182901" marT="91435" marB="914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B. 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ONa  + H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4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1" marR="182901" marT="91435" marB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2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Na</a:t>
                      </a:r>
                      <a:endParaRPr lang="en-US" sz="4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│           │</a:t>
                      </a:r>
                      <a:endParaRPr lang="en-US" sz="4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       OH</a:t>
                      </a:r>
                    </a:p>
                  </a:txBody>
                  <a:tcPr marL="182901" marR="182901" marT="91435" marB="914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C.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CH – CH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400" b="1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│</a:t>
                      </a:r>
                    </a:p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4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1" marR="182901" marT="91435" marB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839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</a:t>
                      </a:r>
                      <a:r>
                        <a:rPr lang="en-US" sz="44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 –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OH </a:t>
                      </a:r>
                      <a:endParaRPr lang="en-US" sz="4400" b="1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│</a:t>
                      </a:r>
                    </a:p>
                    <a:p>
                      <a:pPr algn="l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82901" marR="182901" marT="91435" marB="914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D.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+   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│          │</a:t>
                      </a:r>
                    </a:p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Na       Na</a:t>
                      </a:r>
                    </a:p>
                  </a:txBody>
                  <a:tcPr marL="182901" marR="182901" marT="91435" marB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2839"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1" marR="182901" marT="91435" marB="914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E.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C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CH</a:t>
                      </a:r>
                      <a:r>
                        <a:rPr lang="en-US" sz="44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+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400" b="1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│</a:t>
                      </a:r>
                    </a:p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="1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400" b="1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1" marR="182901" marT="91435" marB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8958558" y="5974876"/>
            <a:ext cx="1286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8101899" y="8286542"/>
            <a:ext cx="1286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626076" y="4282050"/>
            <a:ext cx="3505606" cy="22862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911654" y="7386119"/>
            <a:ext cx="2133847" cy="1676594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9637936" y="5502160"/>
            <a:ext cx="4382007" cy="2133847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311955" y="11299881"/>
            <a:ext cx="2133847" cy="1676594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8025690" y="9930049"/>
            <a:ext cx="4420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latin typeface=".VnTime" panose="020B7200000000000000"/>
              </a:rPr>
              <a:t>H</a:t>
            </a:r>
            <a:r>
              <a:rPr lang="en-US" altLang="vi-VN" sz="2800" b="1" baseline="-25000" dirty="0" smtClean="0">
                <a:latin typeface=".VnTime" panose="020B7200000000000000"/>
              </a:rPr>
              <a:t>2</a:t>
            </a:r>
            <a:r>
              <a:rPr lang="en-US" altLang="vi-VN" sz="2800" b="1" dirty="0" smtClean="0">
                <a:latin typeface=".VnTime" panose="020B7200000000000000"/>
              </a:rPr>
              <a:t>SO</a:t>
            </a:r>
            <a:r>
              <a:rPr lang="en-US" altLang="vi-VN" sz="2800" b="1" baseline="-25000" dirty="0" smtClean="0">
                <a:latin typeface=".VnTime" panose="020B7200000000000000"/>
              </a:rPr>
              <a:t>4</a:t>
            </a:r>
            <a:r>
              <a:rPr lang="en-US" altLang="vi-VN" sz="2800" b="1" dirty="0" smtClean="0">
                <a:latin typeface=".VnTime" panose="020B7200000000000000"/>
              </a:rPr>
              <a:t>đ ,180</a:t>
            </a:r>
            <a:r>
              <a:rPr lang="en-US" altLang="vi-VN" sz="2800" b="1" baseline="30000" dirty="0" smtClean="0">
                <a:latin typeface=".VnTime" panose="020B7200000000000000"/>
              </a:rPr>
              <a:t>0</a:t>
            </a:r>
            <a:r>
              <a:rPr lang="en-US" altLang="vi-VN" sz="2800" b="1" dirty="0" smtClean="0">
                <a:latin typeface=".VnTime" panose="020B7200000000000000"/>
              </a:rPr>
              <a:t>C</a:t>
            </a:r>
            <a:endParaRPr lang="vi-VN" altLang="vi-VN" sz="2800" b="1" dirty="0">
              <a:latin typeface=".VnTime" panose="020B720000000000000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234574" y="10595032"/>
            <a:ext cx="2010009" cy="3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783771" y="2591100"/>
            <a:ext cx="23863074" cy="10288191"/>
          </a:xfrm>
        </p:spPr>
        <p:txBody>
          <a:bodyPr/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hiểu và trình bày quy trình sản xuất rượu Mẫu Sơn ? So sánh với quy trình sản xuất rượu tại các hộ gia </a:t>
            </a: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biết thực tế, em hãy cho biết tình hình sản xuất và kinh doanh rượu Mẫu Sơn ? Làm thế nào để bảo tồn và phát huy nghề nấu rượu truyền thông ? (GV có thể sử dụng video cho HS quan sát và trả lời câu hỏi) </a:t>
            </a:r>
            <a:r>
              <a:rPr lang="vi-VN" sz="5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https://www.youtube.com/watch?v=ILpGxTf3xX4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em, hành vi lạm dụng rượu có ảnh hưởng như thế nào đến đời sống ? Em hãy đề xuất phương án sử dụng rượu an toàn và hiệu quả ?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8331154" y="1636864"/>
            <a:ext cx="7983275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5601" b="1">
                <a:solidFill>
                  <a:srgbClr val="3333FF"/>
                </a:solidFill>
              </a:rPr>
              <a:t>VẬN DỤNG, MỞ RỘNG</a:t>
            </a:r>
          </a:p>
        </p:txBody>
      </p:sp>
    </p:spTree>
    <p:extLst>
      <p:ext uri="{BB962C8B-B14F-4D97-AF65-F5344CB8AC3E}">
        <p14:creationId xmlns:p14="http://schemas.microsoft.com/office/powerpoint/2010/main" val="13837550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84" y="1050943"/>
            <a:ext cx="19341882" cy="8227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056" y="10305324"/>
            <a:ext cx="1772813" cy="27893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81" y="6184155"/>
            <a:ext cx="14508497" cy="72865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60" y="10187629"/>
            <a:ext cx="7797270" cy="29070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21" y="9219916"/>
            <a:ext cx="2983538" cy="26350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959" y="8915718"/>
            <a:ext cx="2096419" cy="33014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4" y="8371204"/>
            <a:ext cx="5802474" cy="50285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64498" y="3607227"/>
            <a:ext cx="16804850" cy="153906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XIN CHÀO VÀ HẸN GẶP LẠI</a:t>
            </a:r>
            <a:endParaRPr lang="zh-CN" altLang="en-US" sz="8800" b="1" dirty="0">
              <a:solidFill>
                <a:srgbClr val="FFFF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8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6452" y="1856736"/>
            <a:ext cx="1779525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video?</a:t>
            </a:r>
            <a:endParaRPr lang="en-US" sz="5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7202" y="5430483"/>
            <a:ext cx="12351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/>
            <a:r>
              <a:rPr lang="en-US" sz="48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https://www.youtube.com/shorts/OkNBBy_bpyA</a:t>
            </a:r>
            <a:endParaRPr lang="en-US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562" y="1481959"/>
            <a:ext cx="6607026" cy="422515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16442"/>
              </p:ext>
            </p:extLst>
          </p:nvPr>
        </p:nvGraphicFramePr>
        <p:xfrm>
          <a:off x="-1283914" y="1880605"/>
          <a:ext cx="22612089" cy="384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1017">
                <a:tc>
                  <a:txBody>
                    <a:bodyPr/>
                    <a:lstStyle/>
                    <a:p>
                      <a:pPr algn="ctr"/>
                      <a:r>
                        <a:rPr lang="en-US" sz="60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60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6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6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endParaRPr lang="en-US" sz="60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6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sát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endParaRPr lang="en-US" sz="60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60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92" marR="182892" marT="91451" marB="9145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矩形 48"/>
          <p:cNvSpPr/>
          <p:nvPr/>
        </p:nvSpPr>
        <p:spPr>
          <a:xfrm>
            <a:off x="4006146" y="5205353"/>
            <a:ext cx="19836630" cy="2862322"/>
          </a:xfrm>
          <a:prstGeom prst="rect">
            <a:avLst/>
          </a:prstGeom>
          <a:ln w="57150">
            <a:solidFill>
              <a:schemeClr val="accent5"/>
            </a:solidFill>
            <a:prstDash val="lgDash"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Tx/>
              <a:buFontTx/>
              <a:buAutoNum type="arabicParenR"/>
              <a:defRPr/>
            </a:pPr>
            <a:r>
              <a:rPr lang="en-US" sz="6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6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6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just">
              <a:lnSpc>
                <a:spcPct val="150000"/>
              </a:lnSpc>
              <a:buClrTx/>
              <a:defRPr/>
            </a:pPr>
            <a:r>
              <a:rPr lang="vi-VN" sz="6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vi-VN" sz="6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vi-VN" sz="6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www.youtube.com/watch?v=HRdlSOAM-IM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4"/>
          <p:cNvSpPr>
            <a:spLocks noChangeAspect="1"/>
          </p:cNvSpPr>
          <p:nvPr/>
        </p:nvSpPr>
        <p:spPr>
          <a:xfrm>
            <a:off x="788853" y="6043248"/>
            <a:ext cx="2932387" cy="293575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6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    1,3</a:t>
            </a:r>
            <a:endParaRPr lang="zh-CN" altLang="zh-CN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Rounded Rectangle 14"/>
          <p:cNvSpPr>
            <a:spLocks noChangeAspect="1"/>
          </p:cNvSpPr>
          <p:nvPr/>
        </p:nvSpPr>
        <p:spPr>
          <a:xfrm>
            <a:off x="788852" y="10688479"/>
            <a:ext cx="2932387" cy="26978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    </a:t>
            </a:r>
            <a:r>
              <a:rPr lang="en-US" altLang="zh-CN" sz="6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2,4</a:t>
            </a:r>
            <a:endParaRPr lang="zh-CN" altLang="zh-CN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矩形 48">
            <a:extLst>
              <a:ext uri="{FF2B5EF4-FFF2-40B4-BE49-F238E27FC236}">
                <a16:creationId xmlns:a16="http://schemas.microsoft.com/office/drawing/2014/main" id="{C2176BC2-83A9-7DA3-E380-E07ECAB9B0E5}"/>
              </a:ext>
            </a:extLst>
          </p:cNvPr>
          <p:cNvSpPr/>
          <p:nvPr/>
        </p:nvSpPr>
        <p:spPr>
          <a:xfrm>
            <a:off x="4006146" y="10524021"/>
            <a:ext cx="19623562" cy="2862322"/>
          </a:xfrm>
          <a:prstGeom prst="rect">
            <a:avLst/>
          </a:prstGeom>
          <a:ln w="57150">
            <a:solidFill>
              <a:schemeClr val="accent5"/>
            </a:solidFill>
            <a:prstDash val="lgDash"/>
          </a:ln>
        </p:spPr>
        <p:txBody>
          <a:bodyPr wrap="square">
            <a:spAutoFit/>
          </a:bodyPr>
          <a:lstStyle/>
          <a:p>
            <a:pPr marL="1143000" lvl="0" indent="-1143000" algn="just">
              <a:lnSpc>
                <a:spcPct val="150000"/>
              </a:lnSpc>
              <a:buAutoNum type="arabicParenR"/>
              <a:tabLst>
                <a:tab pos="457200" algn="l"/>
              </a:tabLst>
            </a:pP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sz="6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6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www.youtube.com/watch?v=e8-G6Z-0Rmw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303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7249" y="2052548"/>
            <a:ext cx="10058400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52260" y="3151051"/>
            <a:ext cx="10058400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29337" y="3951674"/>
            <a:ext cx="16286461" cy="8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52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52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52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52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oxi</a:t>
            </a:r>
            <a:r>
              <a:rPr lang="en-US" altLang="en-US" sz="52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52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52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52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52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:</a:t>
            </a:r>
            <a:r>
              <a:rPr lang="en-US" altLang="en-US" sz="5201" i="1" dirty="0">
                <a:solidFill>
                  <a:srgbClr val="CC3300"/>
                </a:solidFill>
                <a:latin typeface="VNI-Times" panose="020B0604020202020204"/>
              </a:rPr>
              <a:t> 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750219" y="5323433"/>
            <a:ext cx="1219341" cy="1676594"/>
            <a:chOff x="2784" y="1152"/>
            <a:chExt cx="384" cy="528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784" y="1200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5201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32" y="1152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520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520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520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758060" y="5621917"/>
            <a:ext cx="6401541" cy="1981429"/>
            <a:chOff x="480" y="1056"/>
            <a:chExt cx="2016" cy="624"/>
          </a:xfrm>
        </p:grpSpPr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480" y="1323"/>
              <a:ext cx="1056" cy="0"/>
            </a:xfrm>
            <a:prstGeom prst="line">
              <a:avLst/>
            </a:prstGeom>
            <a:noFill/>
            <a:ln w="38100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1518" y="1056"/>
              <a:ext cx="6" cy="245"/>
            </a:xfrm>
            <a:prstGeom prst="line">
              <a:avLst/>
            </a:prstGeom>
            <a:noFill/>
            <a:ln w="38100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536" y="1056"/>
              <a:ext cx="240" cy="0"/>
            </a:xfrm>
            <a:prstGeom prst="line">
              <a:avLst/>
            </a:prstGeom>
            <a:noFill/>
            <a:ln w="38100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776" y="1056"/>
              <a:ext cx="0" cy="336"/>
            </a:xfrm>
            <a:prstGeom prst="line">
              <a:avLst/>
            </a:prstGeom>
            <a:noFill/>
            <a:ln w="38100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776" y="1392"/>
              <a:ext cx="528" cy="0"/>
            </a:xfrm>
            <a:prstGeom prst="line">
              <a:avLst/>
            </a:prstGeom>
            <a:noFill/>
            <a:ln w="38100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2304" y="1056"/>
              <a:ext cx="0" cy="336"/>
            </a:xfrm>
            <a:prstGeom prst="line">
              <a:avLst/>
            </a:prstGeom>
            <a:noFill/>
            <a:ln w="38100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2304" y="1056"/>
              <a:ext cx="192" cy="0"/>
            </a:xfrm>
            <a:prstGeom prst="line">
              <a:avLst/>
            </a:prstGeom>
            <a:noFill/>
            <a:ln w="38100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496" y="1056"/>
              <a:ext cx="0" cy="624"/>
            </a:xfrm>
            <a:prstGeom prst="line">
              <a:avLst/>
            </a:prstGeom>
            <a:noFill/>
            <a:ln w="38100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480" y="1680"/>
              <a:ext cx="2016" cy="0"/>
            </a:xfrm>
            <a:prstGeom prst="line">
              <a:avLst/>
            </a:prstGeom>
            <a:noFill/>
            <a:ln w="38100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480" y="1329"/>
              <a:ext cx="3" cy="351"/>
            </a:xfrm>
            <a:prstGeom prst="line">
              <a:avLst/>
            </a:prstGeom>
            <a:noFill/>
            <a:ln w="38100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6066265" y="5780686"/>
            <a:ext cx="2133847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20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52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520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20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4113415" y="5723529"/>
            <a:ext cx="2133847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20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520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20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Cu↓</a:t>
            </a:r>
            <a:r>
              <a:rPr lang="en-US" altLang="en-US" sz="520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9512307" y="5694952"/>
            <a:ext cx="3962859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520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5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52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= O</a:t>
            </a:r>
          </a:p>
        </p:txBody>
      </p: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7226042" y="7762115"/>
            <a:ext cx="1219341" cy="1676594"/>
            <a:chOff x="2784" y="1152"/>
            <a:chExt cx="384" cy="528"/>
          </a:xfrm>
        </p:grpSpPr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2784" y="1200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5201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2832" y="1152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520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520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520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8750219" y="7971689"/>
            <a:ext cx="4877364" cy="2095743"/>
            <a:chOff x="2832" y="1920"/>
            <a:chExt cx="1248" cy="660"/>
          </a:xfrm>
        </p:grpSpPr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2832" y="1920"/>
              <a:ext cx="124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5201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en-US" sz="520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5201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C – CH</a:t>
              </a:r>
              <a:r>
                <a:rPr lang="en-US" altLang="en-US" sz="520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20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3120" y="2340"/>
              <a:ext cx="47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5201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3360" y="22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3312" y="22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13475166" y="8066950"/>
            <a:ext cx="2133847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20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520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20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Cu↓</a:t>
            </a:r>
            <a:r>
              <a:rPr lang="en-US" altLang="en-US" sz="520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6066265" y="8066950"/>
            <a:ext cx="2133847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20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altLang="en-US" sz="5201" baseline="-25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20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33" name="Group 50"/>
          <p:cNvGrpSpPr>
            <a:grpSpLocks/>
          </p:cNvGrpSpPr>
          <p:nvPr/>
        </p:nvGrpSpPr>
        <p:grpSpPr bwMode="auto">
          <a:xfrm>
            <a:off x="7988131" y="10810468"/>
            <a:ext cx="1219341" cy="1676594"/>
            <a:chOff x="2784" y="1152"/>
            <a:chExt cx="384" cy="528"/>
          </a:xfrm>
        </p:grpSpPr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2784" y="1200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5201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35" name="Rectangle 52"/>
            <p:cNvSpPr>
              <a:spLocks noChangeArrowheads="1"/>
            </p:cNvSpPr>
            <p:nvPr/>
          </p:nvSpPr>
          <p:spPr bwMode="auto">
            <a:xfrm>
              <a:off x="2832" y="1152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520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520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520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53"/>
          <p:cNvSpPr>
            <a:spLocks noChangeArrowheads="1"/>
          </p:cNvSpPr>
          <p:nvPr/>
        </p:nvSpPr>
        <p:spPr bwMode="auto">
          <a:xfrm>
            <a:off x="9664725" y="11115303"/>
            <a:ext cx="670637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201">
                <a:latin typeface="Times New Roman" panose="02020603050405020304" pitchFamily="18" charset="0"/>
                <a:cs typeface="Times New Roman" panose="02020603050405020304" pitchFamily="18" charset="0"/>
              </a:rPr>
              <a:t>Không có phản ứng</a:t>
            </a:r>
          </a:p>
        </p:txBody>
      </p:sp>
      <p:sp>
        <p:nvSpPr>
          <p:cNvPr id="38" name="Rectangle 59"/>
          <p:cNvSpPr>
            <a:spLocks noChangeArrowheads="1"/>
          </p:cNvSpPr>
          <p:nvPr/>
        </p:nvSpPr>
        <p:spPr bwMode="auto">
          <a:xfrm>
            <a:off x="9512307" y="6847609"/>
            <a:ext cx="5487035" cy="762088"/>
          </a:xfrm>
          <a:prstGeom prst="rect">
            <a:avLst/>
          </a:prstGeom>
          <a:solidFill>
            <a:schemeClr val="accent5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  <a:contourClr>
              <a:schemeClr val="tx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520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Acetal</a:t>
            </a:r>
            <a:r>
              <a:rPr lang="en-US" altLang="en-US" sz="520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aldehyde</a:t>
            </a:r>
            <a:endParaRPr lang="en-US" altLang="en-US" sz="520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9969560" y="10048380"/>
            <a:ext cx="2286265" cy="762088"/>
          </a:xfrm>
          <a:prstGeom prst="rect">
            <a:avLst/>
          </a:prstGeom>
          <a:solidFill>
            <a:schemeClr val="accent5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  <a:contourClr>
              <a:schemeClr val="tx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520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ketone</a:t>
            </a:r>
            <a:endParaRPr lang="en-US" altLang="en-US" sz="520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64"/>
          <p:cNvGrpSpPr>
            <a:grpSpLocks/>
          </p:cNvGrpSpPr>
          <p:nvPr/>
        </p:nvGrpSpPr>
        <p:grpSpPr bwMode="auto">
          <a:xfrm>
            <a:off x="367249" y="5409171"/>
            <a:ext cx="8535388" cy="2352947"/>
            <a:chOff x="46" y="891"/>
            <a:chExt cx="2642" cy="741"/>
          </a:xfrm>
        </p:grpSpPr>
        <p:grpSp>
          <p:nvGrpSpPr>
            <p:cNvPr id="41" name="Group 45"/>
            <p:cNvGrpSpPr>
              <a:grpSpLocks/>
            </p:cNvGrpSpPr>
            <p:nvPr/>
          </p:nvGrpSpPr>
          <p:grpSpPr bwMode="auto">
            <a:xfrm>
              <a:off x="46" y="982"/>
              <a:ext cx="2642" cy="650"/>
              <a:chOff x="46" y="1030"/>
              <a:chExt cx="2642" cy="650"/>
            </a:xfrm>
          </p:grpSpPr>
          <p:sp>
            <p:nvSpPr>
              <p:cNvPr id="43" name="Text Box 6"/>
              <p:cNvSpPr txBox="1">
                <a:spLocks noChangeArrowheads="1"/>
              </p:cNvSpPr>
              <p:nvPr/>
            </p:nvSpPr>
            <p:spPr bwMode="auto">
              <a:xfrm>
                <a:off x="46" y="1030"/>
                <a:ext cx="2642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None/>
                </a:pPr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altLang="en-US" sz="520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CH </a:t>
                </a:r>
                <a:r>
                  <a:rPr lang="en-US" altLang="en-US" sz="520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altLang="en-US" sz="520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201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  </a:t>
                </a:r>
                <a:r>
                  <a:rPr lang="en-US" altLang="en-US" sz="520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</a:t>
                </a:r>
                <a:r>
                  <a:rPr lang="en-US" altLang="en-US" sz="5201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5201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546" y="1440"/>
                <a:ext cx="47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5201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>
                <a:off x="734" y="1323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633" y="891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5201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46" name="Group 65"/>
          <p:cNvGrpSpPr>
            <a:grpSpLocks/>
          </p:cNvGrpSpPr>
          <p:nvPr/>
        </p:nvGrpSpPr>
        <p:grpSpPr bwMode="auto">
          <a:xfrm>
            <a:off x="367249" y="7762115"/>
            <a:ext cx="8078135" cy="2305317"/>
            <a:chOff x="144" y="1638"/>
            <a:chExt cx="2304" cy="726"/>
          </a:xfrm>
        </p:grpSpPr>
        <p:grpSp>
          <p:nvGrpSpPr>
            <p:cNvPr id="47" name="Group 56"/>
            <p:cNvGrpSpPr>
              <a:grpSpLocks/>
            </p:cNvGrpSpPr>
            <p:nvPr/>
          </p:nvGrpSpPr>
          <p:grpSpPr bwMode="auto">
            <a:xfrm>
              <a:off x="144" y="1728"/>
              <a:ext cx="2304" cy="636"/>
              <a:chOff x="144" y="1797"/>
              <a:chExt cx="2304" cy="636"/>
            </a:xfrm>
          </p:grpSpPr>
          <p:sp>
            <p:nvSpPr>
              <p:cNvPr id="49" name="Text Box 31"/>
              <p:cNvSpPr txBox="1">
                <a:spLocks noChangeArrowheads="1"/>
              </p:cNvSpPr>
              <p:nvPr/>
            </p:nvSpPr>
            <p:spPr bwMode="auto">
              <a:xfrm>
                <a:off x="144" y="1797"/>
                <a:ext cx="2304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None/>
                </a:pPr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altLang="en-US" sz="520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</a:t>
                </a:r>
                <a:r>
                  <a:rPr lang="en-US" altLang="en-US" sz="5201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20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</a:t>
                </a:r>
                <a:r>
                  <a:rPr lang="en-US" altLang="en-US" sz="520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altLang="en-US" sz="520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</a:t>
                </a:r>
                <a:r>
                  <a:rPr lang="en-US" altLang="en-US" sz="5201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5201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32"/>
              <p:cNvSpPr>
                <a:spLocks noChangeArrowheads="1"/>
              </p:cNvSpPr>
              <p:nvPr/>
            </p:nvSpPr>
            <p:spPr bwMode="auto">
              <a:xfrm>
                <a:off x="685" y="2193"/>
                <a:ext cx="47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5201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51" name="Line 33"/>
              <p:cNvSpPr>
                <a:spLocks noChangeShapeType="1"/>
              </p:cNvSpPr>
              <p:nvPr/>
            </p:nvSpPr>
            <p:spPr bwMode="auto">
              <a:xfrm>
                <a:off x="837" y="209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Rectangle 62"/>
            <p:cNvSpPr>
              <a:spLocks noChangeArrowheads="1"/>
            </p:cNvSpPr>
            <p:nvPr/>
          </p:nvSpPr>
          <p:spPr bwMode="auto">
            <a:xfrm>
              <a:off x="729" y="163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5201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grpSp>
        <p:nvGrpSpPr>
          <p:cNvPr id="52" name="Group 66"/>
          <p:cNvGrpSpPr>
            <a:grpSpLocks/>
          </p:cNvGrpSpPr>
          <p:nvPr/>
        </p:nvGrpSpPr>
        <p:grpSpPr bwMode="auto">
          <a:xfrm>
            <a:off x="824502" y="10200798"/>
            <a:ext cx="7011211" cy="3048353"/>
            <a:chOff x="144" y="2400"/>
            <a:chExt cx="2208" cy="960"/>
          </a:xfrm>
        </p:grpSpPr>
        <p:grpSp>
          <p:nvGrpSpPr>
            <p:cNvPr id="53" name="Group 55"/>
            <p:cNvGrpSpPr>
              <a:grpSpLocks/>
            </p:cNvGrpSpPr>
            <p:nvPr/>
          </p:nvGrpSpPr>
          <p:grpSpPr bwMode="auto">
            <a:xfrm>
              <a:off x="144" y="2400"/>
              <a:ext cx="2208" cy="960"/>
              <a:chOff x="144" y="2736"/>
              <a:chExt cx="2208" cy="960"/>
            </a:xfrm>
          </p:grpSpPr>
          <p:sp>
            <p:nvSpPr>
              <p:cNvPr id="55" name="Text Box 43"/>
              <p:cNvSpPr txBox="1">
                <a:spLocks noChangeArrowheads="1"/>
              </p:cNvSpPr>
              <p:nvPr/>
            </p:nvSpPr>
            <p:spPr bwMode="auto">
              <a:xfrm>
                <a:off x="144" y="3024"/>
                <a:ext cx="220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None/>
                </a:pPr>
                <a:r>
                  <a:rPr lang="en-US" altLang="en-US" sz="520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altLang="en-US" sz="520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520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 </a:t>
                </a:r>
                <a:r>
                  <a:rPr lang="en-US" altLang="en-US" sz="520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altLang="en-US" sz="520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</a:t>
                </a:r>
                <a:r>
                  <a:rPr lang="en-US" altLang="en-US" sz="520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520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Cu</a:t>
                </a:r>
                <a:r>
                  <a:rPr lang="en-US" altLang="en-US" sz="5201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5201" u="sng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Rectangle 44"/>
              <p:cNvSpPr>
                <a:spLocks noChangeArrowheads="1"/>
              </p:cNvSpPr>
              <p:nvPr/>
            </p:nvSpPr>
            <p:spPr bwMode="auto">
              <a:xfrm>
                <a:off x="700" y="2736"/>
                <a:ext cx="47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altLang="en-US" sz="520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520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Line 47"/>
              <p:cNvSpPr>
                <a:spLocks noChangeShapeType="1"/>
              </p:cNvSpPr>
              <p:nvPr/>
            </p:nvSpPr>
            <p:spPr bwMode="auto">
              <a:xfrm>
                <a:off x="841" y="294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48"/>
              <p:cNvSpPr>
                <a:spLocks noChangeArrowheads="1"/>
              </p:cNvSpPr>
              <p:nvPr/>
            </p:nvSpPr>
            <p:spPr bwMode="auto">
              <a:xfrm>
                <a:off x="697" y="3456"/>
                <a:ext cx="47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52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520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59" name="Line 49"/>
              <p:cNvSpPr>
                <a:spLocks noChangeShapeType="1"/>
              </p:cNvSpPr>
              <p:nvPr/>
            </p:nvSpPr>
            <p:spPr bwMode="auto">
              <a:xfrm>
                <a:off x="841" y="331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>
              <a:off x="828" y="2601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5201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7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/>
      <p:bldP spid="21" grpId="0"/>
      <p:bldP spid="22" grpId="0"/>
      <p:bldP spid="31" grpId="0"/>
      <p:bldP spid="32" grpId="0"/>
      <p:bldP spid="36" grpId="0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/>
          <p:cNvSpPr>
            <a:spLocks noChangeArrowheads="1"/>
          </p:cNvSpPr>
          <p:nvPr/>
        </p:nvSpPr>
        <p:spPr bwMode="auto">
          <a:xfrm>
            <a:off x="1045028" y="3005726"/>
            <a:ext cx="21390427" cy="6824074"/>
          </a:xfrm>
          <a:prstGeom prst="rect">
            <a:avLst/>
          </a:prstGeom>
          <a:solidFill>
            <a:schemeClr val="accent5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60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60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60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en-US" altLang="en-US" sz="60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Oxi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alcohol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I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aldehyde</a:t>
            </a:r>
            <a:endParaRPr lang="en-US" altLang="en-US" sz="6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60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Oxi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alcohol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II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ketone</a:t>
            </a:r>
            <a:endParaRPr lang="en-US" altLang="en-US" sz="6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en-US" altLang="en-US" sz="6000" b="1" dirty="0">
                <a:latin typeface="Times New Roman" panose="02020603050405020304" pitchFamily="18" charset="0"/>
              </a:rPr>
              <a:t>           </a:t>
            </a:r>
            <a:endParaRPr lang="en-US" altLang="en-US" sz="6000" b="1" dirty="0" smtClean="0">
              <a:latin typeface="Times New Roman" panose="02020603050405020304" pitchFamily="18" charset="0"/>
            </a:endParaRPr>
          </a:p>
          <a:p>
            <a:r>
              <a:rPr lang="en-US" altLang="en-US" sz="6000" b="1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Alcohol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III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oxi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CuO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t</a:t>
            </a:r>
            <a:r>
              <a:rPr lang="en-US" altLang="en-US" sz="60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54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772584" y="1980141"/>
            <a:ext cx="21793502" cy="32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60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60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60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60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oxi</a:t>
            </a:r>
            <a:r>
              <a:rPr lang="en-US" altLang="en-US" sz="60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60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60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60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1" b="1" i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6001" b="1" i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6001" b="1" i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1" b="1" i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6001" b="1" i="1" dirty="0">
                <a:solidFill>
                  <a:srgbClr val="CC3300"/>
                </a:solidFill>
                <a:latin typeface="Times New Roman" panose="02020603050405020304" pitchFamily="18" charset="0"/>
              </a:rPr>
              <a:t>) 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6001" b="1" i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5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tỏa</a:t>
            </a:r>
            <a:r>
              <a:rPr lang="en-US" altLang="en-US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CO</a:t>
            </a:r>
            <a:r>
              <a:rPr lang="en-US" altLang="en-US" sz="5400" b="1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; H</a:t>
            </a:r>
            <a:r>
              <a:rPr lang="en-US" altLang="en-US" sz="5400" b="1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O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6001" b="1" i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3673" name="Group 9"/>
          <p:cNvGrpSpPr>
            <a:grpSpLocks/>
          </p:cNvGrpSpPr>
          <p:nvPr/>
        </p:nvGrpSpPr>
        <p:grpSpPr bwMode="auto">
          <a:xfrm>
            <a:off x="1159167" y="4919390"/>
            <a:ext cx="18290117" cy="2051156"/>
            <a:chOff x="0" y="626"/>
            <a:chExt cx="5424" cy="645"/>
          </a:xfrm>
        </p:grpSpPr>
        <p:sp>
          <p:nvSpPr>
            <p:cNvPr id="32774" name="Rectangle 5"/>
            <p:cNvSpPr>
              <a:spLocks noChangeArrowheads="1"/>
            </p:cNvSpPr>
            <p:nvPr/>
          </p:nvSpPr>
          <p:spPr bwMode="auto">
            <a:xfrm>
              <a:off x="0" y="626"/>
              <a:ext cx="5424" cy="645"/>
            </a:xfrm>
            <a:prstGeom prst="rect">
              <a:avLst/>
            </a:prstGeom>
            <a:solidFill>
              <a:schemeClr val="accent5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defRPr/>
              </a:pPr>
              <a:r>
                <a:rPr lang="en-US" altLang="en-US" sz="5601" b="1" dirty="0" smtClean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en-US" altLang="en-US" sz="5601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r>
                <a:rPr lang="en-US" altLang="en-US" sz="5601" b="1" dirty="0" smtClean="0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altLang="en-US" sz="5601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2n+1</a:t>
              </a:r>
              <a:r>
                <a:rPr lang="en-US" altLang="en-US" sz="5601" b="1" dirty="0" smtClean="0">
                  <a:solidFill>
                    <a:schemeClr val="bg1"/>
                  </a:solidFill>
                  <a:latin typeface="Times New Roman" pitchFamily="18" charset="0"/>
                </a:rPr>
                <a:t>OH</a:t>
              </a:r>
              <a:r>
                <a:rPr lang="en-US" altLang="en-US" sz="6401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6401" b="1" dirty="0">
                  <a:solidFill>
                    <a:schemeClr val="bg1"/>
                  </a:solidFill>
                  <a:latin typeface="Times New Roman" pitchFamily="18" charset="0"/>
                </a:rPr>
                <a:t>+(3n/2)O</a:t>
              </a:r>
              <a:r>
                <a:rPr lang="en-US" altLang="en-US" sz="6401" b="1" baseline="-25000" dirty="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r>
                <a:rPr lang="en-US" altLang="en-US" sz="6401" b="1" dirty="0">
                  <a:solidFill>
                    <a:schemeClr val="bg1"/>
                  </a:solidFill>
                  <a:latin typeface="Times New Roman" pitchFamily="18" charset="0"/>
                </a:rPr>
                <a:t>    </a:t>
              </a:r>
              <a:r>
                <a:rPr lang="en-US" altLang="en-US" sz="6401" b="1" dirty="0">
                  <a:solidFill>
                    <a:srgbClr val="FFFF00"/>
                  </a:solidFill>
                  <a:latin typeface="Times New Roman" pitchFamily="18" charset="0"/>
                </a:rPr>
                <a:t>     </a:t>
              </a:r>
              <a:r>
                <a:rPr lang="en-US" altLang="en-US" sz="6401" b="1" dirty="0">
                  <a:solidFill>
                    <a:schemeClr val="bg1"/>
                  </a:solidFill>
                  <a:latin typeface="Times New Roman" pitchFamily="18" charset="0"/>
                </a:rPr>
                <a:t>  nCO</a:t>
              </a:r>
              <a:r>
                <a:rPr lang="en-US" altLang="en-US" sz="6401" b="1" baseline="-25000" dirty="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r>
                <a:rPr lang="en-US" altLang="en-US" sz="6401" b="1" dirty="0">
                  <a:solidFill>
                    <a:schemeClr val="bg1"/>
                  </a:solidFill>
                  <a:latin typeface="Times New Roman" pitchFamily="18" charset="0"/>
                </a:rPr>
                <a:t> + (n+1)H</a:t>
              </a:r>
              <a:r>
                <a:rPr lang="en-US" altLang="en-US" sz="6401" b="1" baseline="-25000" dirty="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r>
                <a:rPr lang="en-US" altLang="en-US" sz="6401" b="1" dirty="0">
                  <a:solidFill>
                    <a:schemeClr val="bg1"/>
                  </a:solidFill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36873" name="Group 6"/>
            <p:cNvGrpSpPr>
              <a:grpSpLocks/>
            </p:cNvGrpSpPr>
            <p:nvPr/>
          </p:nvGrpSpPr>
          <p:grpSpPr bwMode="auto">
            <a:xfrm>
              <a:off x="2520" y="667"/>
              <a:ext cx="384" cy="553"/>
              <a:chOff x="2088" y="1243"/>
              <a:chExt cx="384" cy="553"/>
            </a:xfrm>
          </p:grpSpPr>
          <p:sp>
            <p:nvSpPr>
              <p:cNvPr id="36874" name="Rectangle 7"/>
              <p:cNvSpPr>
                <a:spLocks noChangeArrowheads="1"/>
              </p:cNvSpPr>
              <p:nvPr/>
            </p:nvSpPr>
            <p:spPr bwMode="auto">
              <a:xfrm>
                <a:off x="2088" y="1316"/>
                <a:ext cx="38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6401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</a:p>
            </p:txBody>
          </p:sp>
          <p:sp>
            <p:nvSpPr>
              <p:cNvPr id="36875" name="Rectangle 8"/>
              <p:cNvSpPr>
                <a:spLocks noChangeArrowheads="1"/>
              </p:cNvSpPr>
              <p:nvPr/>
            </p:nvSpPr>
            <p:spPr bwMode="auto">
              <a:xfrm>
                <a:off x="2136" y="1243"/>
                <a:ext cx="336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4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4000" b="1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" name="Rectangle 57"/>
          <p:cNvSpPr>
            <a:spLocks noChangeArrowheads="1"/>
          </p:cNvSpPr>
          <p:nvPr/>
        </p:nvSpPr>
        <p:spPr bwMode="auto">
          <a:xfrm>
            <a:off x="1417958" y="7367731"/>
            <a:ext cx="17772533" cy="4267694"/>
          </a:xfrm>
          <a:prstGeom prst="rect">
            <a:avLst/>
          </a:prstGeom>
          <a:ln w="76200">
            <a:solidFill>
              <a:srgbClr val="00B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520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1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201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1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đốt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1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1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1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alcohol 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no, </a:t>
            </a:r>
            <a:r>
              <a:rPr lang="en-US" sz="5201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1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chức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- nH</a:t>
            </a:r>
            <a:r>
              <a:rPr lang="en-US" sz="5201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         nCO</a:t>
            </a:r>
            <a:r>
              <a:rPr lang="en-US" sz="5201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defRPr/>
            </a:pPr>
            <a:endParaRPr lang="en-US" sz="5201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520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sz="5201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201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2n+1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OH            nH</a:t>
            </a:r>
            <a:r>
              <a:rPr lang="en-US" sz="5201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- nCO</a:t>
            </a:r>
            <a:r>
              <a:rPr lang="en-US" sz="5201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defRPr/>
            </a:pPr>
            <a:endParaRPr lang="en-US" sz="5201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- nO</a:t>
            </a:r>
            <a:r>
              <a:rPr lang="en-US" sz="5201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1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pư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́           1,5nCO</a:t>
            </a:r>
            <a:r>
              <a:rPr lang="en-US" sz="5201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6127290" y="8282236"/>
            <a:ext cx="1066923" cy="1015791"/>
          </a:xfrm>
          <a:prstGeom prst="rect">
            <a:avLst/>
          </a:prstGeom>
          <a:ln>
            <a:solidFill>
              <a:srgbClr val="377C34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7966417" y="9501578"/>
            <a:ext cx="1371759" cy="1015791"/>
          </a:xfrm>
          <a:prstGeom prst="rect">
            <a:avLst/>
          </a:prstGeom>
          <a:ln>
            <a:solidFill>
              <a:srgbClr val="377C34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6584542" y="10568500"/>
            <a:ext cx="1066923" cy="1015791"/>
          </a:xfrm>
          <a:prstGeom prst="rect">
            <a:avLst/>
          </a:prstGeom>
          <a:ln>
            <a:solidFill>
              <a:srgbClr val="377C34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2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" name="Rectangle 1"/>
          <p:cNvSpPr/>
          <p:nvPr/>
        </p:nvSpPr>
        <p:spPr>
          <a:xfrm>
            <a:off x="562581" y="11926961"/>
            <a:ext cx="23823007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vi-VN" sz="6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 ứng cháy của alcohol: Alco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</a:t>
            </a:r>
            <a:r>
              <a:rPr lang="vi-VN" sz="6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 cháy tỏa nhiều nhiệt </a:t>
            </a:r>
            <a:r>
              <a:rPr lang="vi-VN" sz="6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 </a:t>
            </a:r>
            <a:r>
              <a:rPr lang="vi-VN" sz="6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 làm </a:t>
            </a:r>
            <a:endParaRPr lang="en-US" sz="6000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6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 </a:t>
            </a:r>
            <a:r>
              <a:rPr lang="vi-VN" sz="6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 đốt trong đèn cồn, bếp cồn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7248" y="2052548"/>
            <a:ext cx="15634751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polyalcohol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3333FF"/>
                </a:solidFill>
                <a:latin typeface="Times New Roman" pitchFamily="18" charset="0"/>
              </a:rPr>
              <a:t>Cu(OH)</a:t>
            </a:r>
            <a:r>
              <a:rPr lang="en-US" altLang="en-US" sz="5400" b="1" baseline="-25000" dirty="0" smtClean="0">
                <a:solidFill>
                  <a:srgbClr val="3333FF"/>
                </a:solidFill>
                <a:latin typeface="Times New Roman" pitchFamily="18" charset="0"/>
              </a:rPr>
              <a:t>2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8592086" y="4723322"/>
            <a:ext cx="7769143" cy="1015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(</a:t>
            </a:r>
            <a:r>
              <a:rPr lang="en-US" alt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alt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endParaRPr lang="en-US" alt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367248" y="3430360"/>
            <a:ext cx="229139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+Cu(OH)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6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  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O]</a:t>
            </a:r>
            <a:r>
              <a:rPr lang="en-US" altLang="en-US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+ 2H</a:t>
            </a:r>
            <a:r>
              <a:rPr lang="en-US" alt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6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altLang="en-US" sz="6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681418" y="6566875"/>
            <a:ext cx="235904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@"/>
              <a:defRPr/>
            </a:pPr>
            <a:r>
              <a:rPr lang="en-US" altLang="en-US" sz="5400" dirty="0" err="1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Ancol</a:t>
            </a:r>
            <a:r>
              <a:rPr lang="en-US" altLang="en-US" sz="5400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đa</a:t>
            </a:r>
            <a:r>
              <a:rPr lang="en-US" altLang="en-US" sz="5400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chức</a:t>
            </a:r>
            <a:r>
              <a:rPr lang="en-US" altLang="en-US" sz="5400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tác</a:t>
            </a:r>
            <a:r>
              <a:rPr lang="en-US" altLang="en-US" sz="5400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dụng</a:t>
            </a:r>
            <a:r>
              <a:rPr lang="en-US" altLang="en-US" sz="5400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altLang="en-US" sz="5400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 Cu(OH)</a:t>
            </a:r>
            <a:r>
              <a:rPr lang="en-US" altLang="en-US" sz="5400" baseline="-25000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altLang="en-US" sz="5400" dirty="0" err="1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tạo</a:t>
            </a:r>
            <a:r>
              <a:rPr lang="en-US" altLang="en-US" sz="5400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u="sng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dung </a:t>
            </a:r>
            <a:r>
              <a:rPr lang="en-US" altLang="en-US" sz="5400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dịch</a:t>
            </a:r>
            <a:r>
              <a:rPr lang="en-US" altLang="en-US" sz="5400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màu</a:t>
            </a:r>
            <a:r>
              <a:rPr lang="en-US" altLang="en-US" sz="5400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xanh</a:t>
            </a:r>
            <a:r>
              <a:rPr lang="en-US" altLang="en-US" sz="5400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.</a:t>
            </a:r>
            <a:endParaRPr lang="en-US" altLang="en-US" sz="5400" u="sng" dirty="0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defRPr/>
            </a:pPr>
            <a:endParaRPr lang="en-US" altLang="en-US" sz="5400" dirty="0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40"/>
          <p:cNvSpPr>
            <a:spLocks noChangeArrowheads="1"/>
          </p:cNvSpPr>
          <p:nvPr/>
        </p:nvSpPr>
        <p:spPr bwMode="auto">
          <a:xfrm>
            <a:off x="367247" y="8519285"/>
            <a:ext cx="19316415" cy="262288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@"/>
              <a:defRPr/>
            </a:pPr>
            <a:r>
              <a:rPr lang="en-US" altLang="en-US" sz="5400" u="sng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NX</a:t>
            </a:r>
            <a:r>
              <a:rPr lang="en-US" altLang="en-US" sz="5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altLang="en-US" sz="5400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5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Cu(OH)</a:t>
            </a:r>
            <a:r>
              <a:rPr lang="en-US" altLang="en-US" sz="5400" baseline="-250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altLang="en-US" sz="54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altLang="en-US" sz="5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altLang="en-US" sz="5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biệt</a:t>
            </a:r>
            <a:r>
              <a:rPr lang="en-US" altLang="en-US" sz="5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ancol</a:t>
            </a:r>
            <a:r>
              <a:rPr lang="en-US" altLang="en-US" sz="5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đơn</a:t>
            </a:r>
            <a:r>
              <a:rPr lang="en-US" altLang="en-US" sz="5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chức</a:t>
            </a:r>
            <a:r>
              <a:rPr lang="en-US" altLang="en-US" sz="54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altLang="en-US" sz="54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ancol</a:t>
            </a:r>
            <a:r>
              <a:rPr lang="en-US" altLang="en-US" sz="5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đa</a:t>
            </a:r>
            <a:r>
              <a:rPr lang="en-US" altLang="en-US" sz="5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chức</a:t>
            </a:r>
            <a:r>
              <a:rPr lang="en-US" altLang="en-US" sz="5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endParaRPr lang="en-US" altLang="en-US" sz="5400" dirty="0" smtClean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en-US" sz="54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5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5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nhóm</a:t>
            </a:r>
            <a:r>
              <a:rPr lang="en-US" altLang="en-US" sz="5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–OH </a:t>
            </a:r>
            <a:r>
              <a:rPr lang="en-US" altLang="en-US" sz="5400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liền</a:t>
            </a:r>
            <a:r>
              <a:rPr lang="en-US" altLang="en-US" sz="54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kề</a:t>
            </a:r>
            <a:r>
              <a:rPr lang="en-US" altLang="en-US" sz="54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altLang="en-US" sz="5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altLang="en-US" sz="5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54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tử</a:t>
            </a:r>
            <a:endParaRPr lang="en-US" altLang="en-US" sz="5400" u="sng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defRPr/>
            </a:pPr>
            <a:endParaRPr lang="en-US" altLang="en-US" sz="5400" dirty="0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7656" y="3286849"/>
            <a:ext cx="7011211" cy="2601521"/>
            <a:chOff x="5867400" y="3276600"/>
            <a:chExt cx="3505200" cy="1300611"/>
          </a:xfrm>
        </p:grpSpPr>
        <p:sp>
          <p:nvSpPr>
            <p:cNvPr id="30766" name="Rectangle 78"/>
            <p:cNvSpPr>
              <a:spLocks noChangeArrowheads="1"/>
            </p:cNvSpPr>
            <p:nvPr/>
          </p:nvSpPr>
          <p:spPr bwMode="auto">
            <a:xfrm>
              <a:off x="5867400" y="3276600"/>
              <a:ext cx="2151943" cy="710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35000"/>
                </a:lnSpc>
                <a:spcBef>
                  <a:spcPct val="50000"/>
                </a:spcBef>
              </a:pPr>
              <a:r>
                <a:rPr lang="en-US" altLang="vi-VN" sz="6401" b="1"/>
                <a:t>CH</a:t>
              </a:r>
              <a:r>
                <a:rPr lang="en-US" altLang="vi-VN" sz="6401" b="1" baseline="-25000"/>
                <a:t>2</a:t>
              </a:r>
              <a:r>
                <a:rPr lang="en-US" altLang="vi-VN" sz="6401" b="1"/>
                <a:t>     CH</a:t>
              </a:r>
              <a:r>
                <a:rPr lang="en-US" altLang="vi-VN" sz="6401" b="1" baseline="-25000"/>
                <a:t>2</a:t>
              </a:r>
            </a:p>
          </p:txBody>
        </p:sp>
        <p:sp>
          <p:nvSpPr>
            <p:cNvPr id="30767" name="Line 79"/>
            <p:cNvSpPr>
              <a:spLocks noChangeShapeType="1"/>
            </p:cNvSpPr>
            <p:nvPr/>
          </p:nvSpPr>
          <p:spPr bwMode="auto">
            <a:xfrm flipV="1">
              <a:off x="6705600" y="36576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768" name="Line 83"/>
            <p:cNvSpPr>
              <a:spLocks noChangeShapeType="1"/>
            </p:cNvSpPr>
            <p:nvPr/>
          </p:nvSpPr>
          <p:spPr bwMode="auto">
            <a:xfrm>
              <a:off x="7924800" y="3657600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769" name="Text Box 84"/>
            <p:cNvSpPr txBox="1">
              <a:spLocks noChangeArrowheads="1"/>
            </p:cNvSpPr>
            <p:nvPr/>
          </p:nvSpPr>
          <p:spPr bwMode="auto">
            <a:xfrm>
              <a:off x="8305800" y="3352800"/>
              <a:ext cx="1066800" cy="5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6401" b="1"/>
                <a:t>CH</a:t>
              </a:r>
              <a:r>
                <a:rPr lang="en-US" altLang="vi-VN" sz="6401" b="1" baseline="-25000"/>
                <a:t>2</a:t>
              </a:r>
            </a:p>
          </p:txBody>
        </p:sp>
        <p:sp>
          <p:nvSpPr>
            <p:cNvPr id="30770" name="Line 85"/>
            <p:cNvSpPr>
              <a:spLocks noChangeShapeType="1"/>
            </p:cNvSpPr>
            <p:nvPr/>
          </p:nvSpPr>
          <p:spPr bwMode="auto">
            <a:xfrm>
              <a:off x="8458200" y="38100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771" name="Text Box 86"/>
            <p:cNvSpPr txBox="1">
              <a:spLocks noChangeArrowheads="1"/>
            </p:cNvSpPr>
            <p:nvPr/>
          </p:nvSpPr>
          <p:spPr bwMode="auto">
            <a:xfrm>
              <a:off x="8229600" y="4038600"/>
              <a:ext cx="914400" cy="5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6401" b="1"/>
                <a:t>OH</a:t>
              </a:r>
            </a:p>
          </p:txBody>
        </p:sp>
      </p:grpSp>
      <p:sp>
        <p:nvSpPr>
          <p:cNvPr id="14340" name="Rectangle 82"/>
          <p:cNvSpPr>
            <a:spLocks noChangeArrowheads="1"/>
          </p:cNvSpPr>
          <p:nvPr/>
        </p:nvSpPr>
        <p:spPr bwMode="auto">
          <a:xfrm>
            <a:off x="3167656" y="4658610"/>
            <a:ext cx="2781531" cy="14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vi-VN" sz="6401" b="1"/>
              <a:t>OH      </a:t>
            </a:r>
          </a:p>
        </p:txBody>
      </p:sp>
      <p:sp>
        <p:nvSpPr>
          <p:cNvPr id="14341" name="Line 81"/>
          <p:cNvSpPr>
            <a:spLocks noChangeShapeType="1"/>
          </p:cNvSpPr>
          <p:nvPr/>
        </p:nvSpPr>
        <p:spPr bwMode="auto">
          <a:xfrm>
            <a:off x="3472490" y="4506191"/>
            <a:ext cx="0" cy="6096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769966" y="3134432"/>
            <a:ext cx="7011211" cy="2601521"/>
            <a:chOff x="5867400" y="3276600"/>
            <a:chExt cx="3505200" cy="1300611"/>
          </a:xfrm>
        </p:grpSpPr>
        <p:sp>
          <p:nvSpPr>
            <p:cNvPr id="30760" name="Rectangle 78"/>
            <p:cNvSpPr>
              <a:spLocks noChangeArrowheads="1"/>
            </p:cNvSpPr>
            <p:nvPr/>
          </p:nvSpPr>
          <p:spPr bwMode="auto">
            <a:xfrm>
              <a:off x="5867400" y="3276600"/>
              <a:ext cx="1999675" cy="710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35000"/>
                </a:lnSpc>
                <a:spcBef>
                  <a:spcPct val="50000"/>
                </a:spcBef>
              </a:pPr>
              <a:r>
                <a:rPr lang="en-US" altLang="vi-VN" sz="6401" b="1"/>
                <a:t>CH</a:t>
              </a:r>
              <a:r>
                <a:rPr lang="en-US" altLang="vi-VN" sz="6401" b="1" baseline="-25000"/>
                <a:t>3</a:t>
              </a:r>
              <a:r>
                <a:rPr lang="en-US" altLang="vi-VN" sz="6401" b="1"/>
                <a:t>     CH</a:t>
              </a:r>
              <a:endParaRPr lang="en-US" altLang="vi-VN" sz="6401" b="1" baseline="-25000"/>
            </a:p>
          </p:txBody>
        </p:sp>
        <p:sp>
          <p:nvSpPr>
            <p:cNvPr id="30761" name="Line 79"/>
            <p:cNvSpPr>
              <a:spLocks noChangeShapeType="1"/>
            </p:cNvSpPr>
            <p:nvPr/>
          </p:nvSpPr>
          <p:spPr bwMode="auto">
            <a:xfrm flipV="1">
              <a:off x="6781800" y="37338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762" name="Line 83"/>
            <p:cNvSpPr>
              <a:spLocks noChangeShapeType="1"/>
            </p:cNvSpPr>
            <p:nvPr/>
          </p:nvSpPr>
          <p:spPr bwMode="auto">
            <a:xfrm>
              <a:off x="7924800" y="3733800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763" name="Text Box 84"/>
            <p:cNvSpPr txBox="1">
              <a:spLocks noChangeArrowheads="1"/>
            </p:cNvSpPr>
            <p:nvPr/>
          </p:nvSpPr>
          <p:spPr bwMode="auto">
            <a:xfrm>
              <a:off x="8305800" y="3352800"/>
              <a:ext cx="1066800" cy="5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6401" b="1"/>
                <a:t>CH</a:t>
              </a:r>
              <a:r>
                <a:rPr lang="en-US" altLang="vi-VN" sz="6401" b="1" baseline="-25000"/>
                <a:t>2</a:t>
              </a:r>
            </a:p>
          </p:txBody>
        </p:sp>
        <p:sp>
          <p:nvSpPr>
            <p:cNvPr id="30764" name="Line 85"/>
            <p:cNvSpPr>
              <a:spLocks noChangeShapeType="1"/>
            </p:cNvSpPr>
            <p:nvPr/>
          </p:nvSpPr>
          <p:spPr bwMode="auto">
            <a:xfrm>
              <a:off x="8458200" y="38100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765" name="Text Box 86"/>
            <p:cNvSpPr txBox="1">
              <a:spLocks noChangeArrowheads="1"/>
            </p:cNvSpPr>
            <p:nvPr/>
          </p:nvSpPr>
          <p:spPr bwMode="auto">
            <a:xfrm>
              <a:off x="8229600" y="4038600"/>
              <a:ext cx="914400" cy="5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6401" b="1"/>
                <a:t>OH</a:t>
              </a:r>
            </a:p>
          </p:txBody>
        </p:sp>
      </p:grpSp>
      <p:sp>
        <p:nvSpPr>
          <p:cNvPr id="14343" name="Rectangle 82"/>
          <p:cNvSpPr>
            <a:spLocks noChangeArrowheads="1"/>
          </p:cNvSpPr>
          <p:nvPr/>
        </p:nvSpPr>
        <p:spPr bwMode="auto">
          <a:xfrm>
            <a:off x="12769967" y="4506193"/>
            <a:ext cx="3919663" cy="14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vi-VN" sz="6401" b="1"/>
              <a:t>           OH</a:t>
            </a:r>
          </a:p>
        </p:txBody>
      </p:sp>
      <p:sp>
        <p:nvSpPr>
          <p:cNvPr id="14344" name="Line 81"/>
          <p:cNvSpPr>
            <a:spLocks noChangeShapeType="1"/>
          </p:cNvSpPr>
          <p:nvPr/>
        </p:nvSpPr>
        <p:spPr bwMode="auto">
          <a:xfrm>
            <a:off x="15665901" y="4353774"/>
            <a:ext cx="0" cy="6096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4345" name="TextBox 22"/>
          <p:cNvSpPr txBox="1">
            <a:spLocks noChangeArrowheads="1"/>
          </p:cNvSpPr>
          <p:nvPr/>
        </p:nvSpPr>
        <p:spPr bwMode="auto">
          <a:xfrm>
            <a:off x="2100733" y="3439268"/>
            <a:ext cx="869149" cy="10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401" b="1"/>
              <a:t>1.</a:t>
            </a:r>
            <a:endParaRPr lang="vi-VN" altLang="en-US" sz="6401" b="1"/>
          </a:p>
        </p:txBody>
      </p:sp>
      <p:sp>
        <p:nvSpPr>
          <p:cNvPr id="14346" name="TextBox 23"/>
          <p:cNvSpPr txBox="1">
            <a:spLocks noChangeArrowheads="1"/>
          </p:cNvSpPr>
          <p:nvPr/>
        </p:nvSpPr>
        <p:spPr bwMode="auto">
          <a:xfrm>
            <a:off x="11855461" y="3286851"/>
            <a:ext cx="1096775" cy="10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401" b="1"/>
              <a:t>2. </a:t>
            </a:r>
            <a:endParaRPr lang="vi-VN" altLang="en-US" sz="6401" b="1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892602" y="3439270"/>
            <a:ext cx="2286265" cy="2449104"/>
            <a:chOff x="8229600" y="3352800"/>
            <a:chExt cx="1143000" cy="1224411"/>
          </a:xfrm>
        </p:grpSpPr>
        <p:sp>
          <p:nvSpPr>
            <p:cNvPr id="30757" name="Text Box 84"/>
            <p:cNvSpPr txBox="1">
              <a:spLocks noChangeArrowheads="1"/>
            </p:cNvSpPr>
            <p:nvPr/>
          </p:nvSpPr>
          <p:spPr bwMode="auto">
            <a:xfrm>
              <a:off x="8305800" y="3352800"/>
              <a:ext cx="1066800" cy="5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6401" b="1"/>
                <a:t>CH</a:t>
              </a:r>
              <a:r>
                <a:rPr lang="en-US" altLang="vi-VN" sz="6401" b="1" baseline="-25000"/>
                <a:t>2   </a:t>
              </a:r>
            </a:p>
          </p:txBody>
        </p:sp>
        <p:sp>
          <p:nvSpPr>
            <p:cNvPr id="30758" name="Line 85"/>
            <p:cNvSpPr>
              <a:spLocks noChangeShapeType="1"/>
            </p:cNvSpPr>
            <p:nvPr/>
          </p:nvSpPr>
          <p:spPr bwMode="auto">
            <a:xfrm>
              <a:off x="8458200" y="38100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759" name="Text Box 86"/>
            <p:cNvSpPr txBox="1">
              <a:spLocks noChangeArrowheads="1"/>
            </p:cNvSpPr>
            <p:nvPr/>
          </p:nvSpPr>
          <p:spPr bwMode="auto">
            <a:xfrm>
              <a:off x="8229600" y="4038600"/>
              <a:ext cx="914400" cy="5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6401" b="1"/>
                <a:t>OH</a:t>
              </a:r>
            </a:p>
          </p:txBody>
        </p:sp>
      </p:grpSp>
      <p:sp>
        <p:nvSpPr>
          <p:cNvPr id="14348" name="Rectangle 82"/>
          <p:cNvSpPr>
            <a:spLocks noChangeArrowheads="1"/>
          </p:cNvSpPr>
          <p:nvPr/>
        </p:nvSpPr>
        <p:spPr bwMode="auto">
          <a:xfrm>
            <a:off x="3167656" y="4658610"/>
            <a:ext cx="2781531" cy="14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vi-VN" sz="6401" b="1"/>
              <a:t>OH      </a:t>
            </a:r>
          </a:p>
        </p:txBody>
      </p:sp>
      <p:sp>
        <p:nvSpPr>
          <p:cNvPr id="14349" name="Line 81"/>
          <p:cNvSpPr>
            <a:spLocks noChangeShapeType="1"/>
          </p:cNvSpPr>
          <p:nvPr/>
        </p:nvSpPr>
        <p:spPr bwMode="auto">
          <a:xfrm>
            <a:off x="3472490" y="4506191"/>
            <a:ext cx="0" cy="6096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4350" name="Rectangle 78"/>
          <p:cNvSpPr>
            <a:spLocks noChangeArrowheads="1"/>
          </p:cNvSpPr>
          <p:nvPr/>
        </p:nvSpPr>
        <p:spPr bwMode="auto">
          <a:xfrm>
            <a:off x="3472490" y="6335204"/>
            <a:ext cx="4397358" cy="14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vi-VN" sz="6401" b="1"/>
              <a:t>CH</a:t>
            </a:r>
            <a:r>
              <a:rPr lang="en-US" altLang="vi-VN" sz="6401" b="1" baseline="-25000"/>
              <a:t>3</a:t>
            </a:r>
            <a:r>
              <a:rPr lang="en-US" altLang="vi-VN" sz="6401" b="1"/>
              <a:t>CH</a:t>
            </a:r>
            <a:r>
              <a:rPr lang="en-US" altLang="vi-VN" sz="6401" b="1" baseline="-25000"/>
              <a:t>2</a:t>
            </a:r>
            <a:r>
              <a:rPr lang="en-US" altLang="vi-VN" sz="6401" b="1"/>
              <a:t>OH</a:t>
            </a:r>
            <a:endParaRPr lang="en-US" altLang="vi-VN" sz="6401" b="1" baseline="-25000"/>
          </a:p>
        </p:txBody>
      </p:sp>
      <p:sp>
        <p:nvSpPr>
          <p:cNvPr id="14351" name="Rectangle 82"/>
          <p:cNvSpPr>
            <a:spLocks noChangeArrowheads="1"/>
          </p:cNvSpPr>
          <p:nvPr/>
        </p:nvSpPr>
        <p:spPr bwMode="auto">
          <a:xfrm>
            <a:off x="11772901" y="8773887"/>
            <a:ext cx="1550424" cy="14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vi-VN" sz="6401" b="1"/>
              <a:t>      </a:t>
            </a:r>
          </a:p>
        </p:txBody>
      </p:sp>
      <p:sp>
        <p:nvSpPr>
          <p:cNvPr id="14352" name="TextBox 45"/>
          <p:cNvSpPr txBox="1">
            <a:spLocks noChangeArrowheads="1"/>
          </p:cNvSpPr>
          <p:nvPr/>
        </p:nvSpPr>
        <p:spPr bwMode="auto">
          <a:xfrm>
            <a:off x="2253150" y="6335205"/>
            <a:ext cx="1203465" cy="10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401" b="1"/>
              <a:t>3.</a:t>
            </a:r>
            <a:endParaRPr lang="vi-VN" altLang="en-US" sz="6401" b="1"/>
          </a:p>
        </p:txBody>
      </p:sp>
      <p:sp>
        <p:nvSpPr>
          <p:cNvPr id="14353" name="Line 83"/>
          <p:cNvSpPr>
            <a:spLocks noChangeShapeType="1"/>
          </p:cNvSpPr>
          <p:nvPr/>
        </p:nvSpPr>
        <p:spPr bwMode="auto">
          <a:xfrm>
            <a:off x="17190078" y="8005447"/>
            <a:ext cx="762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11363279" y="6506676"/>
            <a:ext cx="8570316" cy="3300460"/>
            <a:chOff x="5983382" y="2926827"/>
            <a:chExt cx="4284878" cy="1650550"/>
          </a:xfrm>
        </p:grpSpPr>
        <p:sp>
          <p:nvSpPr>
            <p:cNvPr id="30752" name="Rectangle 78"/>
            <p:cNvSpPr>
              <a:spLocks noChangeArrowheads="1"/>
            </p:cNvSpPr>
            <p:nvPr/>
          </p:nvSpPr>
          <p:spPr bwMode="auto">
            <a:xfrm>
              <a:off x="5983382" y="3303522"/>
              <a:ext cx="2934265" cy="71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35000"/>
                </a:lnSpc>
                <a:spcBef>
                  <a:spcPct val="50000"/>
                </a:spcBef>
              </a:pPr>
              <a:r>
                <a:rPr lang="en-US" altLang="vi-VN" sz="6401" b="1"/>
                <a:t> CH</a:t>
              </a:r>
              <a:r>
                <a:rPr lang="en-US" altLang="vi-VN" sz="6401" b="1" baseline="-25000"/>
                <a:t>2</a:t>
              </a:r>
              <a:r>
                <a:rPr lang="en-US" altLang="vi-VN" sz="6401" b="1"/>
                <a:t>   CH    CH</a:t>
              </a:r>
              <a:endParaRPr lang="en-US" altLang="vi-VN" sz="6401" b="1" baseline="-25000"/>
            </a:p>
          </p:txBody>
        </p:sp>
        <p:sp>
          <p:nvSpPr>
            <p:cNvPr id="30753" name="Line 83"/>
            <p:cNvSpPr>
              <a:spLocks noChangeShapeType="1"/>
            </p:cNvSpPr>
            <p:nvPr/>
          </p:nvSpPr>
          <p:spPr bwMode="auto">
            <a:xfrm>
              <a:off x="7874689" y="3679536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754" name="Text Box 84"/>
            <p:cNvSpPr txBox="1">
              <a:spLocks noChangeArrowheads="1"/>
            </p:cNvSpPr>
            <p:nvPr/>
          </p:nvSpPr>
          <p:spPr bwMode="auto">
            <a:xfrm>
              <a:off x="9201460" y="2926827"/>
              <a:ext cx="1066800" cy="103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6401" b="1"/>
                <a:t>       CH</a:t>
              </a:r>
              <a:r>
                <a:rPr lang="en-US" altLang="vi-VN" sz="6401" b="1" baseline="-25000"/>
                <a:t>2</a:t>
              </a:r>
            </a:p>
          </p:txBody>
        </p:sp>
        <p:sp>
          <p:nvSpPr>
            <p:cNvPr id="30755" name="Line 85"/>
            <p:cNvSpPr>
              <a:spLocks noChangeShapeType="1"/>
            </p:cNvSpPr>
            <p:nvPr/>
          </p:nvSpPr>
          <p:spPr bwMode="auto">
            <a:xfrm>
              <a:off x="8383251" y="3839989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756" name="Text Box 86"/>
            <p:cNvSpPr txBox="1">
              <a:spLocks noChangeArrowheads="1"/>
            </p:cNvSpPr>
            <p:nvPr/>
          </p:nvSpPr>
          <p:spPr bwMode="auto">
            <a:xfrm>
              <a:off x="8184630" y="4038600"/>
              <a:ext cx="914400" cy="53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6401" b="1"/>
                <a:t>OH</a:t>
              </a:r>
            </a:p>
          </p:txBody>
        </p:sp>
      </p:grpSp>
      <p:sp>
        <p:nvSpPr>
          <p:cNvPr id="14355" name="Rectangle 82"/>
          <p:cNvSpPr>
            <a:spLocks noChangeArrowheads="1"/>
          </p:cNvSpPr>
          <p:nvPr/>
        </p:nvSpPr>
        <p:spPr bwMode="auto">
          <a:xfrm>
            <a:off x="11556977" y="8630994"/>
            <a:ext cx="3009157" cy="14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vi-VN" sz="6401" b="1"/>
              <a:t>OH       </a:t>
            </a:r>
          </a:p>
        </p:txBody>
      </p:sp>
      <p:sp>
        <p:nvSpPr>
          <p:cNvPr id="14356" name="Rectangle 82"/>
          <p:cNvSpPr>
            <a:spLocks noChangeArrowheads="1"/>
          </p:cNvSpPr>
          <p:nvPr/>
        </p:nvSpPr>
        <p:spPr bwMode="auto">
          <a:xfrm>
            <a:off x="12617550" y="8630994"/>
            <a:ext cx="3858072" cy="14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vi-VN" sz="6401" b="1"/>
              <a:t>     OH       </a:t>
            </a:r>
          </a:p>
        </p:txBody>
      </p:sp>
      <p:sp>
        <p:nvSpPr>
          <p:cNvPr id="14357" name="Rectangle 82"/>
          <p:cNvSpPr>
            <a:spLocks noChangeArrowheads="1"/>
          </p:cNvSpPr>
          <p:nvPr/>
        </p:nvSpPr>
        <p:spPr bwMode="auto">
          <a:xfrm>
            <a:off x="17806100" y="8500805"/>
            <a:ext cx="3009157" cy="14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vi-VN" sz="6401" b="1"/>
              <a:t>OH       </a:t>
            </a:r>
          </a:p>
        </p:txBody>
      </p:sp>
      <p:sp>
        <p:nvSpPr>
          <p:cNvPr id="14358" name="Line 81"/>
          <p:cNvSpPr>
            <a:spLocks noChangeShapeType="1"/>
          </p:cNvSpPr>
          <p:nvPr/>
        </p:nvSpPr>
        <p:spPr bwMode="auto">
          <a:xfrm>
            <a:off x="14113148" y="8408717"/>
            <a:ext cx="0" cy="6096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4359" name="Line 81"/>
          <p:cNvSpPr>
            <a:spLocks noChangeShapeType="1"/>
          </p:cNvSpPr>
          <p:nvPr/>
        </p:nvSpPr>
        <p:spPr bwMode="auto">
          <a:xfrm>
            <a:off x="18257001" y="8345210"/>
            <a:ext cx="0" cy="6096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4360" name="Line 81"/>
          <p:cNvSpPr>
            <a:spLocks noChangeShapeType="1"/>
          </p:cNvSpPr>
          <p:nvPr/>
        </p:nvSpPr>
        <p:spPr bwMode="auto">
          <a:xfrm>
            <a:off x="11969774" y="8469050"/>
            <a:ext cx="0" cy="6096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4361" name="TextBox 67"/>
          <p:cNvSpPr txBox="1">
            <a:spLocks noChangeArrowheads="1"/>
          </p:cNvSpPr>
          <p:nvPr/>
        </p:nvSpPr>
        <p:spPr bwMode="auto">
          <a:xfrm>
            <a:off x="11703044" y="6335204"/>
            <a:ext cx="869149" cy="10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401" b="1"/>
              <a:t>4.</a:t>
            </a:r>
            <a:endParaRPr lang="vi-VN" altLang="en-US" sz="6401" b="1"/>
          </a:p>
        </p:txBody>
      </p:sp>
      <p:sp>
        <p:nvSpPr>
          <p:cNvPr id="14362" name="Line 83"/>
          <p:cNvSpPr>
            <a:spLocks noChangeShapeType="1"/>
          </p:cNvSpPr>
          <p:nvPr/>
        </p:nvSpPr>
        <p:spPr bwMode="auto">
          <a:xfrm>
            <a:off x="12912859" y="8011797"/>
            <a:ext cx="762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4363" name="TextBox 70"/>
          <p:cNvSpPr txBox="1">
            <a:spLocks noChangeArrowheads="1"/>
          </p:cNvSpPr>
          <p:nvPr/>
        </p:nvSpPr>
        <p:spPr bwMode="auto">
          <a:xfrm>
            <a:off x="3472491" y="8926303"/>
            <a:ext cx="2906565" cy="10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401" b="1"/>
              <a:t>CH</a:t>
            </a:r>
            <a:r>
              <a:rPr lang="en-US" altLang="en-US" sz="6401" b="1" baseline="-25000"/>
              <a:t>3</a:t>
            </a:r>
            <a:r>
              <a:rPr lang="en-US" altLang="en-US" sz="6401" b="1"/>
              <a:t>OH</a:t>
            </a:r>
            <a:endParaRPr lang="vi-VN" altLang="en-US" sz="6401" b="1"/>
          </a:p>
        </p:txBody>
      </p:sp>
      <p:sp>
        <p:nvSpPr>
          <p:cNvPr id="14364" name="TextBox 72"/>
          <p:cNvSpPr txBox="1">
            <a:spLocks noChangeArrowheads="1"/>
          </p:cNvSpPr>
          <p:nvPr/>
        </p:nvSpPr>
        <p:spPr bwMode="auto">
          <a:xfrm>
            <a:off x="2253149" y="9078721"/>
            <a:ext cx="825596" cy="10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401" b="1"/>
              <a:t>5</a:t>
            </a:r>
            <a:endParaRPr lang="vi-VN" altLang="en-US" sz="6401" b="1"/>
          </a:p>
        </p:txBody>
      </p:sp>
      <p:sp>
        <p:nvSpPr>
          <p:cNvPr id="52" name="Rounded Rectangle 51"/>
          <p:cNvSpPr/>
          <p:nvPr/>
        </p:nvSpPr>
        <p:spPr>
          <a:xfrm>
            <a:off x="15208648" y="4649082"/>
            <a:ext cx="3962859" cy="12193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1550625" y="8764359"/>
            <a:ext cx="3962859" cy="12193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0" y="0"/>
            <a:ext cx="24385588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en-US" altLang="en-US" sz="7200" b="1" dirty="0" err="1"/>
              <a:t>Hãy</a:t>
            </a:r>
            <a:r>
              <a:rPr lang="en-US" altLang="en-US" sz="7200" b="1" dirty="0"/>
              <a:t> </a:t>
            </a:r>
            <a:r>
              <a:rPr lang="en-US" altLang="en-US" sz="7200" b="1" dirty="0" err="1"/>
              <a:t>cho</a:t>
            </a:r>
            <a:r>
              <a:rPr lang="en-US" altLang="en-US" sz="7200" b="1" dirty="0"/>
              <a:t> </a:t>
            </a:r>
            <a:r>
              <a:rPr lang="en-US" altLang="en-US" sz="7200" b="1" dirty="0" err="1"/>
              <a:t>biết</a:t>
            </a:r>
            <a:r>
              <a:rPr lang="en-US" altLang="en-US" sz="7200" b="1" dirty="0"/>
              <a:t> </a:t>
            </a:r>
            <a:r>
              <a:rPr lang="en-US" altLang="en-US" sz="7200" b="1" dirty="0" err="1"/>
              <a:t>những</a:t>
            </a:r>
            <a:r>
              <a:rPr lang="en-US" altLang="en-US" sz="7200" b="1" dirty="0"/>
              <a:t> </a:t>
            </a:r>
            <a:r>
              <a:rPr lang="en-US" altLang="en-US" sz="7200" b="1" dirty="0" err="1"/>
              <a:t>chất</a:t>
            </a:r>
            <a:r>
              <a:rPr lang="en-US" altLang="en-US" sz="7200" b="1" dirty="0"/>
              <a:t> </a:t>
            </a:r>
            <a:r>
              <a:rPr lang="en-US" altLang="en-US" sz="7200" b="1" dirty="0" err="1"/>
              <a:t>nào</a:t>
            </a:r>
            <a:r>
              <a:rPr lang="en-US" altLang="en-US" sz="7200" b="1" dirty="0"/>
              <a:t> </a:t>
            </a:r>
            <a:r>
              <a:rPr lang="en-US" altLang="en-US" sz="7200" b="1" dirty="0" err="1"/>
              <a:t>sau</a:t>
            </a:r>
            <a:r>
              <a:rPr lang="en-US" altLang="en-US" sz="7200" b="1" dirty="0"/>
              <a:t> </a:t>
            </a:r>
            <a:r>
              <a:rPr lang="en-US" altLang="en-US" sz="7200" b="1" dirty="0" err="1"/>
              <a:t>đây</a:t>
            </a:r>
            <a:r>
              <a:rPr lang="en-US" altLang="en-US" sz="7200" b="1" dirty="0"/>
              <a:t> </a:t>
            </a:r>
            <a:r>
              <a:rPr lang="en-US" altLang="en-US" sz="7200" b="1" dirty="0" err="1"/>
              <a:t>phản</a:t>
            </a:r>
            <a:r>
              <a:rPr lang="en-US" altLang="en-US" sz="7200" b="1" dirty="0"/>
              <a:t> </a:t>
            </a:r>
            <a:r>
              <a:rPr lang="en-US" altLang="en-US" sz="7200" b="1" dirty="0" err="1"/>
              <a:t>ứng</a:t>
            </a:r>
            <a:r>
              <a:rPr lang="en-US" altLang="en-US" sz="7200" b="1" dirty="0"/>
              <a:t> </a:t>
            </a:r>
            <a:r>
              <a:rPr lang="en-US" altLang="en-US" sz="7200" b="1" dirty="0" err="1"/>
              <a:t>được</a:t>
            </a:r>
            <a:r>
              <a:rPr lang="en-US" altLang="en-US" sz="7200" b="1" dirty="0"/>
              <a:t> </a:t>
            </a:r>
            <a:r>
              <a:rPr lang="en-US" altLang="en-US" sz="7200" b="1" dirty="0" err="1"/>
              <a:t>với</a:t>
            </a:r>
            <a:r>
              <a:rPr lang="en-US" altLang="en-US" sz="7200" b="1" dirty="0"/>
              <a:t> Cu(OH)</a:t>
            </a:r>
            <a:r>
              <a:rPr lang="en-US" altLang="en-US" sz="7200" b="1" baseline="-25000" dirty="0"/>
              <a:t>2</a:t>
            </a:r>
            <a:r>
              <a:rPr lang="en-US" altLang="en-US" sz="7200" b="1" baseline="30000" dirty="0"/>
              <a:t>.</a:t>
            </a:r>
            <a:r>
              <a:rPr lang="en-US" altLang="en-US" sz="7200" b="1" dirty="0"/>
              <a:t> </a:t>
            </a:r>
            <a:endParaRPr lang="vi-VN" altLang="en-US" sz="7200" b="1" dirty="0"/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5671169" y="11439430"/>
            <a:ext cx="7769143" cy="1015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2,4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3" grpId="0"/>
      <p:bldP spid="14345" grpId="0"/>
      <p:bldP spid="14346" grpId="0"/>
      <p:bldP spid="14348" grpId="0"/>
      <p:bldP spid="14350" grpId="0"/>
      <p:bldP spid="14351" grpId="0"/>
      <p:bldP spid="14352" grpId="0"/>
      <p:bldP spid="14355" grpId="0"/>
      <p:bldP spid="14356" grpId="0"/>
      <p:bldP spid="14357" grpId="0"/>
      <p:bldP spid="14361" grpId="0"/>
      <p:bldP spid="14363" grpId="0"/>
      <p:bldP spid="14364" grpId="0"/>
      <p:bldP spid="52" grpId="0" animBg="1"/>
      <p:bldP spid="54" grpId="0" animBg="1"/>
      <p:bldP spid="51" grpId="0" animBg="1"/>
      <p:bldP spid="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854156542,D:\ANCOL DỰ THI BÀI GIẢNG E LEARNING\Media.ppcx"/>
</p:tagLst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1119</Words>
  <Application>Microsoft Office PowerPoint</Application>
  <PresentationFormat>Custom</PresentationFormat>
  <Paragraphs>211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Tahoma</vt:lpstr>
      <vt:lpstr>Calibri</vt:lpstr>
      <vt:lpstr>Symbol</vt:lpstr>
      <vt:lpstr>Century Schoolbook</vt:lpstr>
      <vt:lpstr>.VnTime</vt:lpstr>
      <vt:lpstr>Arial</vt:lpstr>
      <vt:lpstr>幼圆</vt:lpstr>
      <vt:lpstr>Papyrus</vt:lpstr>
      <vt:lpstr>Questrial</vt:lpstr>
      <vt:lpstr>.VnBlack</vt:lpstr>
      <vt:lpstr>VNI-Times</vt:lpstr>
      <vt:lpstr>SimSun</vt:lpstr>
      <vt:lpstr>.VnArial Narrow</vt:lpstr>
      <vt:lpstr>Batang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HỢP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creator>Vnteach.com</dc:creator>
  <cp:keywords>VnTeach.Com</cp:keywords>
  <cp:lastModifiedBy>dell</cp:lastModifiedBy>
  <cp:revision>54</cp:revision>
  <dcterms:created xsi:type="dcterms:W3CDTF">2013-08-07T06:38:09Z</dcterms:created>
  <dcterms:modified xsi:type="dcterms:W3CDTF">2023-06-03T14:23:31Z</dcterms:modified>
</cp:coreProperties>
</file>