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Hammersmith One"/>
      <p:regular r:id="rId32"/>
    </p:embeddedFont>
    <p:embeddedFont>
      <p:font typeface="Lobster"/>
      <p:regular r:id="rId33"/>
    </p:embeddedFont>
    <p:embeddedFont>
      <p:font typeface="Bebas Neue"/>
      <p:regular r:id="rId34"/>
    </p:embeddedFont>
    <p:embeddedFont>
      <p:font typeface="Quicksand Medium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obster-regular.fntdata"/><Relationship Id="rId10" Type="http://schemas.openxmlformats.org/officeDocument/2006/relationships/slide" Target="slides/slide5.xml"/><Relationship Id="rId32" Type="http://schemas.openxmlformats.org/officeDocument/2006/relationships/font" Target="fonts/HammersmithOne-regular.fntdata"/><Relationship Id="rId13" Type="http://schemas.openxmlformats.org/officeDocument/2006/relationships/slide" Target="slides/slide8.xml"/><Relationship Id="rId35" Type="http://schemas.openxmlformats.org/officeDocument/2006/relationships/font" Target="fonts/QuicksandMedium-regular.fntdata"/><Relationship Id="rId12" Type="http://schemas.openxmlformats.org/officeDocument/2006/relationships/slide" Target="slides/slide7.xml"/><Relationship Id="rId34" Type="http://schemas.openxmlformats.org/officeDocument/2006/relationships/font" Target="fonts/BebasNeu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Quicksand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6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8" cy="1706131"/>
            <a:chOff x="9601332" y="3570186"/>
            <a:chExt cx="1128185" cy="1562192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4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2" type="title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" name="Google Shape;45;p3"/>
          <p:cNvSpPr txBox="1"/>
          <p:nvPr>
            <p:ph idx="3" type="subTitle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4" type="title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3"/>
          <p:cNvSpPr txBox="1"/>
          <p:nvPr>
            <p:ph idx="5" type="subTitle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6" type="title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3"/>
          <p:cNvSpPr txBox="1"/>
          <p:nvPr>
            <p:ph idx="7" type="subTitle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9" type="subTitle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3" type="subTitle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14" type="subTitle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15" type="subTitle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5" name="Google Shape;55;p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3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3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3"/>
            <p:cNvSpPr/>
            <p:nvPr/>
          </p:nvSpPr>
          <p:spPr>
            <a:xfrm>
              <a:off x="2943425" y="3566975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062825" y="3709950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3"/>
            <p:cNvSpPr/>
            <p:nvPr/>
          </p:nvSpPr>
          <p:spPr>
            <a:xfrm>
              <a:off x="2978125" y="596500"/>
              <a:ext cx="591275" cy="1200000"/>
            </a:xfrm>
            <a:custGeom>
              <a:rect b="b" l="l" r="r" t="t"/>
              <a:pathLst>
                <a:path extrusionOk="0" h="48000" w="23651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250825" y="727625"/>
              <a:ext cx="65900" cy="1320150"/>
            </a:xfrm>
            <a:custGeom>
              <a:rect b="b" l="l" r="r" t="t"/>
              <a:pathLst>
                <a:path extrusionOk="0" h="52806" w="2636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" name="Google Shape;78;p4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79" name="Google Shape;79;p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 rot="-1506053">
            <a:off x="-146719" y="3868384"/>
            <a:ext cx="1021051" cy="1629906"/>
            <a:chOff x="8529317" y="3813271"/>
            <a:chExt cx="934909" cy="1492397"/>
          </a:xfrm>
        </p:grpSpPr>
        <p:sp>
          <p:nvSpPr>
            <p:cNvPr id="88" name="Google Shape;88;p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91" name="Google Shape;91;p4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" name="Google Shape;95;p5"/>
          <p:cNvSpPr txBox="1"/>
          <p:nvPr>
            <p:ph idx="1" type="subTitle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2" type="subTitle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3" type="subTitle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4" type="subTitle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5" type="subTitle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6" type="subTitle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"/>
          <p:cNvSpPr txBox="1"/>
          <p:nvPr>
            <p:ph idx="7" type="subTitle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8" type="subTitle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5"/>
          <p:cNvSpPr txBox="1"/>
          <p:nvPr>
            <p:ph idx="9" type="subTitle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13" type="subTitle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14" type="subTitle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15" type="subTitle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7" name="Google Shape;107;p5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108" name="Google Shape;108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111" name="Google Shape;111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114" name="Google Shape;114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17" name="Google Shape;117;p5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20" name="Google Shape;120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123" name="Google Shape;123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flipH="1" rot="709829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126" name="Google Shape;126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129" name="Google Shape;129;p5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140" name="Google Shape;140;p7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143" name="Google Shape;143;p7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152" name="Google Shape;152;p7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55" name="Google Shape;155;p7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58" name="Google Shape;158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7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161" name="Google Shape;161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46222" l="4927" r="0" t="0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0" i="0" lang="en-US" sz="60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3: Vận tốc, gia tốc trong dao động điều hòa </a:t>
            </a:r>
            <a:endParaRPr b="0" i="0" sz="6000" u="none" cap="none" strike="noStrike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01195" y="2393872"/>
            <a:ext cx="8783898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 và vận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>
            <p:ph type="title"/>
          </p:nvPr>
        </p:nvSpPr>
        <p:spPr>
          <a:xfrm>
            <a:off x="0" y="0"/>
            <a:ext cx="9144000" cy="16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Phiếu học tập số 2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Nêu dạng đồ thị của vận tốc theo thời gian?Lấy ví dụ? Từ đồ thị sau đây đọc và tính các giá trị liên quan?</a:t>
            </a:r>
            <a:endParaRPr/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63610" y="485237"/>
            <a:ext cx="9167854" cy="46582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Đồ thị (v- t): có dạng là một đường hình sin.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Trên đồ thị như hình vẽ là đồ thị vận tốc – thời gian của hai dao động điều hòa: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Vận tốc cực đại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: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4π cm/s;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2π cm/s.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Chu kì T = 0,2 s ⇨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0,4 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Tần số góc ω: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5π (rad/s).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Biên độ A: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0,8 cm;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0,4 cm.</a:t>
            </a:r>
            <a:br>
              <a:rPr lang="en-US"/>
            </a:b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8507" cy="1733385"/>
          </a:xfrm>
          <a:prstGeom prst="rect">
            <a:avLst/>
          </a:prstGeom>
          <a:solidFill>
            <a:srgbClr val="2DFF8F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3" name="Google Shape;253;p20"/>
          <p:cNvSpPr/>
          <p:nvPr/>
        </p:nvSpPr>
        <p:spPr>
          <a:xfrm>
            <a:off x="5144495" y="1121133"/>
            <a:ext cx="341906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733384"/>
            <a:ext cx="9162466" cy="14789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5" name="Google Shape;255;p20"/>
          <p:cNvSpPr/>
          <p:nvPr/>
        </p:nvSpPr>
        <p:spPr>
          <a:xfrm>
            <a:off x="5709037" y="2274073"/>
            <a:ext cx="333954" cy="31805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3212326"/>
            <a:ext cx="9108506" cy="19311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7" name="Google Shape;257;p20"/>
          <p:cNvSpPr/>
          <p:nvPr/>
        </p:nvSpPr>
        <p:spPr>
          <a:xfrm>
            <a:off x="159026" y="4552121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151076" y="567067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71563" y="1115831"/>
            <a:ext cx="9072438" cy="4139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gia tốc của vật dao động điều hòa? Tại các vị trí: Biên và VT cân bằng, độ lớn gia tốc nhận giá trị thế nào? Đơn vị của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481461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Gia tốc trong dao động điều hòa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119271" y="-151322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0" y="333955"/>
            <a:ext cx="8980222" cy="77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-69186" y="854310"/>
            <a:ext cx="9223513" cy="530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85" r="0" t="-3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>
            <p:ph type="title"/>
          </p:nvPr>
        </p:nvSpPr>
        <p:spPr>
          <a:xfrm>
            <a:off x="190832" y="254193"/>
            <a:ext cx="8830924" cy="7849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937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4: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dạng đồ thị của gia tốc theo thời gian? Từ đó nêu dạng đồ thị của các đại lượng: x, v, a.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Lấy ví dụ? Từ đồ thị đọc và tính các giá trị liên quan?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70934" y="-4466820"/>
            <a:ext cx="6579518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899" y="-5540414"/>
            <a:ext cx="6803241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độ, vận tốc và gia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>
            <p:ph type="title"/>
          </p:nvPr>
        </p:nvSpPr>
        <p:spPr>
          <a:xfrm>
            <a:off x="751806" y="8721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0" y="1130161"/>
            <a:ext cx="9072438" cy="4873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: Một vật dao động điều hòa với phương trình x = 2cos(πt + π/6) cm. Lấy π</a:t>
            </a:r>
            <a:r>
              <a:rPr b="1" baseline="30000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10. 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Viết phương trình vận tốc, gia tốc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Xác định vận tốc, gia tốc của vật ở thời điểm t = 0,5 (s).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Tính tốc độ cực đại, gia tốc cực đại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type="title"/>
          </p:nvPr>
        </p:nvSpPr>
        <p:spPr>
          <a:xfrm>
            <a:off x="759757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tự luận . Một vật dao động điều hòa với tần số góc 10 rad/s. Khi vật có li độ 3 cm thì vận tốc của vật có giá trị 40 cm/s. Hãy tính: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Gia tốc của vật khi x = 2,5 cm.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Biên độ dao động của vật.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Độ lớn vận tốc cực đại và độ lớn gia tốc cực đại.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 txBox="1"/>
          <p:nvPr>
            <p:ph type="title"/>
          </p:nvPr>
        </p:nvSpPr>
        <p:spPr>
          <a:xfrm>
            <a:off x="704156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04551" y="3565280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201044" y="0"/>
            <a:ext cx="8495037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967230" y="7831078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" y="-560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có thể dựa vào đồ thị (x-t) của dao động điều hòa để xác định vận tốc, gia tốc của vật được không?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10" y="1510748"/>
            <a:ext cx="8754387" cy="356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vận tốc của vật dao động điều hòa? Tại các vị trí: Biên và VT cân bằng, độ lớn vận tốc nhận giá trị thế nào? Đơn vị của vận tốc?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li độ?</a:t>
            </a:r>
            <a:endParaRPr b="0" i="0" sz="36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0" y="2174058"/>
            <a:ext cx="908834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 vậy vận tốc của vật dao động điều hòa biến thiên điều hòa cùng tần số nhưng sớm pha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10" y="652007"/>
            <a:ext cx="9024730" cy="134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>
            <p:ph type="title"/>
          </p:nvPr>
        </p:nvSpPr>
        <p:spPr>
          <a:xfrm>
            <a:off x="151261" y="381663"/>
            <a:ext cx="8992739" cy="4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▪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Nhận xét: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luôn cùng chiều với chiều chuyển động; vật chuyển động theo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&gt;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; vật chuyển động ngược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&lt;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DĐ ĐH biến thiên điều hòa cùng tần số nhưng sớm pha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đổi chiều tại vị trí biên.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vị trí biên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±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):     Độ lớn cực tiểu: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0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VTCB 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0 ): Độ lớn cực đại 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ω</a:t>
            </a: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.A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.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>
            <p:ph type="title"/>
          </p:nvPr>
        </p:nvSpPr>
        <p:spPr>
          <a:xfrm>
            <a:off x="664341" y="70741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Do v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sớm pha hơn </a:t>
            </a: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góc π/2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giữa vận tốc và li độ tại cùng một thời điểm.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