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1" r:id="rId2"/>
    <p:sldId id="276" r:id="rId3"/>
    <p:sldId id="326" r:id="rId4"/>
    <p:sldId id="259" r:id="rId5"/>
    <p:sldId id="335" r:id="rId6"/>
    <p:sldId id="337" r:id="rId7"/>
    <p:sldId id="348" r:id="rId8"/>
    <p:sldId id="301" r:id="rId9"/>
    <p:sldId id="349" r:id="rId10"/>
    <p:sldId id="350" r:id="rId11"/>
    <p:sldId id="351" r:id="rId12"/>
    <p:sldId id="352" r:id="rId13"/>
    <p:sldId id="274" r:id="rId14"/>
    <p:sldId id="353" r:id="rId15"/>
    <p:sldId id="327" r:id="rId16"/>
    <p:sldId id="356" r:id="rId17"/>
    <p:sldId id="342" r:id="rId18"/>
    <p:sldId id="354" r:id="rId19"/>
    <p:sldId id="346" r:id="rId20"/>
    <p:sldId id="355" r:id="rId21"/>
    <p:sldId id="333" r:id="rId22"/>
    <p:sldId id="334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A3DBE1"/>
    <a:srgbClr val="F26532"/>
    <a:srgbClr val="E26714"/>
    <a:srgbClr val="EE8640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187" autoAdjust="0"/>
  </p:normalViewPr>
  <p:slideViewPr>
    <p:cSldViewPr snapToGrid="0" showGuides="1">
      <p:cViewPr varScale="1">
        <p:scale>
          <a:sx n="59" d="100"/>
          <a:sy n="59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2321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11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23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99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9209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74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40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6045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27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0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8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04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IEach7rmD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parachutist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8482" y="4525149"/>
            <a:ext cx="63625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person who jumps from a plane using a parachute</a:t>
            </a:r>
          </a:p>
        </p:txBody>
      </p:sp>
      <p:sp>
        <p:nvSpPr>
          <p:cNvPr id="2" name="Rectangle 1"/>
          <p:cNvSpPr/>
          <p:nvPr/>
        </p:nvSpPr>
        <p:spPr>
          <a:xfrm>
            <a:off x="2862987" y="2771761"/>
            <a:ext cx="226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pærəʃuːtɪst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074" name="Picture 2" descr="person with a blue, white and red parachute">
            <a:extLst>
              <a:ext uri="{FF2B5EF4-FFF2-40B4-BE49-F238E27FC236}">
                <a16:creationId xmlns:a16="http://schemas.microsoft.com/office/drawing/2014/main" id="{79EEF1DA-04C7-440A-8F13-1FEA09E8A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5" t="12836" r="26144"/>
          <a:stretch/>
        </p:blipFill>
        <p:spPr bwMode="auto">
          <a:xfrm>
            <a:off x="8125325" y="880278"/>
            <a:ext cx="4066675" cy="59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rachutist__gb_1">
            <a:hlinkClick r:id="" action="ppaction://media"/>
            <a:extLst>
              <a:ext uri="{FF2B5EF4-FFF2-40B4-BE49-F238E27FC236}">
                <a16:creationId xmlns:a16="http://schemas.microsoft.com/office/drawing/2014/main" id="{5868D3AD-8AC3-49AC-A935-2E1090343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6674" y="3561647"/>
            <a:ext cx="700003" cy="70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06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127095" y="164813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instructor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1397" y="4587108"/>
            <a:ext cx="63625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person whose job is to teach somebody a practical skill or sport</a:t>
            </a:r>
          </a:p>
        </p:txBody>
      </p:sp>
      <p:sp>
        <p:nvSpPr>
          <p:cNvPr id="2" name="Rectangle 1"/>
          <p:cNvSpPr/>
          <p:nvPr/>
        </p:nvSpPr>
        <p:spPr>
          <a:xfrm>
            <a:off x="2487808" y="2771761"/>
            <a:ext cx="2298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ɪnˈstrʌktə</a:t>
            </a:r>
            <a:r>
              <a:rPr lang="en-US" sz="2800" b="1" dirty="0">
                <a:solidFill>
                  <a:srgbClr val="0FB7BD"/>
                </a:solidFill>
              </a:rPr>
              <a:t>(r)/</a:t>
            </a:r>
          </a:p>
        </p:txBody>
      </p:sp>
      <p:pic>
        <p:nvPicPr>
          <p:cNvPr id="4" name="instructor__gb_1">
            <a:hlinkClick r:id="" action="ppaction://media"/>
            <a:extLst>
              <a:ext uri="{FF2B5EF4-FFF2-40B4-BE49-F238E27FC236}">
                <a16:creationId xmlns:a16="http://schemas.microsoft.com/office/drawing/2014/main" id="{0C183C76-1F10-4F39-A4AF-B651EBCAE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2825" y="3617028"/>
            <a:ext cx="648033" cy="648033"/>
          </a:xfrm>
          <a:prstGeom prst="rect">
            <a:avLst/>
          </a:prstGeom>
        </p:spPr>
      </p:pic>
      <p:pic>
        <p:nvPicPr>
          <p:cNvPr id="4098" name="Picture 2" descr="woman in black tank top and black leggings doing yoga">
            <a:extLst>
              <a:ext uri="{FF2B5EF4-FFF2-40B4-BE49-F238E27FC236}">
                <a16:creationId xmlns:a16="http://schemas.microsoft.com/office/drawing/2014/main" id="{0FADB135-CA00-4F61-AF28-20FB639E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388" y="852236"/>
            <a:ext cx="4804611" cy="600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47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127095" y="164813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technical (adj)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1397" y="4587108"/>
            <a:ext cx="63625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connected with the practical use of machines, methods, etc. in science and industry</a:t>
            </a:r>
          </a:p>
        </p:txBody>
      </p:sp>
      <p:sp>
        <p:nvSpPr>
          <p:cNvPr id="2" name="Rectangle 1"/>
          <p:cNvSpPr/>
          <p:nvPr/>
        </p:nvSpPr>
        <p:spPr>
          <a:xfrm>
            <a:off x="2815719" y="2771761"/>
            <a:ext cx="1642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teknɪkl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5122" name="Picture 2" descr="grayscale photo of electric tower">
            <a:extLst>
              <a:ext uri="{FF2B5EF4-FFF2-40B4-BE49-F238E27FC236}">
                <a16:creationId xmlns:a16="http://schemas.microsoft.com/office/drawing/2014/main" id="{25FD50D1-DFC8-4614-9CD6-E492A6227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9"/>
          <a:stretch/>
        </p:blipFill>
        <p:spPr bwMode="auto">
          <a:xfrm>
            <a:off x="7622970" y="880278"/>
            <a:ext cx="4569030" cy="597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echnical__gb_2">
            <a:hlinkClick r:id="" action="ppaction://media"/>
            <a:extLst>
              <a:ext uri="{FF2B5EF4-FFF2-40B4-BE49-F238E27FC236}">
                <a16:creationId xmlns:a16="http://schemas.microsoft.com/office/drawing/2014/main" id="{2D5A7965-AAC7-4E2B-9A59-FAA2B14C0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4279" y="3563020"/>
            <a:ext cx="794583" cy="79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76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641422" y="1070381"/>
            <a:ext cx="9445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Work in pairs. Look at the picture and tell your partner what this woman’s job is.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A6FA7F0F-2C8C-467C-B8ED-C7084CC5146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55F36-AC82-49C7-A82B-5A85AE21B67F}"/>
              </a:ext>
            </a:extLst>
          </p:cNvPr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F5A6B-3FC4-44DE-94F2-3E5FC9393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152" y="2211913"/>
            <a:ext cx="6539696" cy="32744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28B835-EE0B-47D1-9541-952B417814EF}"/>
              </a:ext>
            </a:extLst>
          </p:cNvPr>
          <p:cNvSpPr txBox="1"/>
          <p:nvPr/>
        </p:nvSpPr>
        <p:spPr>
          <a:xfrm>
            <a:off x="4142372" y="5787619"/>
            <a:ext cx="3907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She’s a cosmonaut.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1452186" y="396854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/>
          <p:nvPr/>
        </p:nvCxnSpPr>
        <p:spPr>
          <a:xfrm rot="5400000">
            <a:off x="2907695" y="3169461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1" name="Google Shape;131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1137570" y="14967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3715676" y="253208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7" y="1201753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6673"/>
                </a:solidFill>
              </a:rPr>
              <a:t> Video: A history of women in space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6486018" y="3021890"/>
            <a:ext cx="4903830" cy="1566326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to a talk about Valentina Tereshkova. Choose the best answer to complete each sentence.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</a:rPr>
              <a:t>Task 3: Listen again and give short answers to the following questions.</a:t>
            </a:r>
          </a:p>
        </p:txBody>
      </p:sp>
      <p:cxnSp>
        <p:nvCxnSpPr>
          <p:cNvPr id="137" name="Google Shape;137;p4"/>
          <p:cNvCxnSpPr/>
          <p:nvPr/>
        </p:nvCxnSpPr>
        <p:spPr>
          <a:xfrm>
            <a:off x="3033847" y="1919503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0" name="Google Shape;140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65123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6486017" y="2111821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Work in pairs. Look at the picture and tell your partner what this woman's job is </a:t>
            </a:r>
          </a:p>
        </p:txBody>
      </p:sp>
    </p:spTree>
    <p:extLst>
      <p:ext uri="{BB962C8B-B14F-4D97-AF65-F5344CB8AC3E}">
        <p14:creationId xmlns:p14="http://schemas.microsoft.com/office/powerpoint/2010/main" val="1468654479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561900" y="1104748"/>
            <a:ext cx="9884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Listen to a talk about Valentina Tereshkova. Choose the best answer to complete each sentence.  </a:t>
            </a:r>
          </a:p>
          <a:p>
            <a:r>
              <a:rPr lang="en-US" sz="2800" b="1" dirty="0">
                <a:solidFill>
                  <a:srgbClr val="0FB7BD"/>
                </a:solidFill>
              </a:rPr>
              <a:t>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2194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74448" y="2322095"/>
            <a:ext cx="1085024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Valentina Tereshkova joined a local flying club and became a talented parachutist while she was _______.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Tereshkova and _______ other women were chosen for the Soviet space </a:t>
            </a:r>
            <a:r>
              <a:rPr lang="en-US" sz="2400" dirty="0" err="1">
                <a:ea typeface="Calibri" panose="020F0502020204030204" pitchFamily="34" charset="0"/>
              </a:rPr>
              <a:t>programme</a:t>
            </a:r>
            <a:r>
              <a:rPr lang="en-US" sz="2400" dirty="0"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Tereshkova joined the Soviet Air Force and became _______</a:t>
            </a:r>
            <a:r>
              <a:rPr lang="en-US" sz="2400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400" dirty="0">
                <a:ea typeface="Calibri" panose="020F0502020204030204" pitchFamily="34" charset="0"/>
              </a:rPr>
              <a:t>after completing her training and passing an examination. 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She travelled into space in Vostok 6 and successfully returned to earth on _______.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After the flight, Tereshkova received many awards, and _______.</a:t>
            </a:r>
            <a:endParaRPr lang="en-US" sz="3200" dirty="0">
              <a:ea typeface="Calibri" panose="020F0502020204030204" pitchFamily="34" charset="0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680FAE82-C05B-4EC6-B4C5-98890AC003BD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8FBFE-ECA3-48FD-908C-6402F697BDD6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047">
            <a:hlinkClick r:id="" action="ppaction://media"/>
            <a:extLst>
              <a:ext uri="{FF2B5EF4-FFF2-40B4-BE49-F238E27FC236}">
                <a16:creationId xmlns:a16="http://schemas.microsoft.com/office/drawing/2014/main" id="{12E9024C-8B9A-41B8-9B49-C46C950B1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3147" y="162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38301"/>
      </p:ext>
    </p:extLst>
  </p:cSld>
  <p:clrMapOvr>
    <a:masterClrMapping/>
  </p:clrMapOvr>
  <p:transition spd="slow" advTm="1308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561900" y="1104748"/>
            <a:ext cx="9884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Listen to a talk about Valentina Tereshkova. Choose the best answer to complete each sentence.  </a:t>
            </a:r>
          </a:p>
          <a:p>
            <a:r>
              <a:rPr lang="en-US" sz="2800" b="1" dirty="0">
                <a:solidFill>
                  <a:srgbClr val="0FB7BD"/>
                </a:solidFill>
              </a:rPr>
              <a:t>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2194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74448" y="2322095"/>
            <a:ext cx="10850244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Valentina Tereshkova joined a local flying club and became a talented parachutist while she was _</a:t>
            </a:r>
            <a:r>
              <a:rPr lang="en-US" sz="2400" dirty="0">
                <a:solidFill>
                  <a:srgbClr val="FF0000"/>
                </a:solidFill>
                <a:ea typeface="Calibri" panose="020F0502020204030204" pitchFamily="34" charset="0"/>
              </a:rPr>
              <a:t>A. working as a factory worker</a:t>
            </a:r>
            <a:r>
              <a:rPr lang="en-US" sz="2400" dirty="0">
                <a:ea typeface="Calibri" panose="020F0502020204030204" pitchFamily="34" charset="0"/>
              </a:rPr>
              <a:t>_____.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Tereshkova and __</a:t>
            </a:r>
            <a:r>
              <a:rPr lang="en-US" sz="2400" dirty="0">
                <a:solidFill>
                  <a:srgbClr val="FF0000"/>
                </a:solidFill>
                <a:ea typeface="Calibri" panose="020F0502020204030204" pitchFamily="34" charset="0"/>
              </a:rPr>
              <a:t>B. four</a:t>
            </a:r>
            <a:r>
              <a:rPr lang="en-US" sz="2400" dirty="0">
                <a:ea typeface="Calibri" panose="020F0502020204030204" pitchFamily="34" charset="0"/>
              </a:rPr>
              <a:t>______ other women were chosen for the Soviet space </a:t>
            </a:r>
            <a:r>
              <a:rPr lang="en-US" sz="2400" dirty="0" err="1">
                <a:ea typeface="Calibri" panose="020F0502020204030204" pitchFamily="34" charset="0"/>
              </a:rPr>
              <a:t>programme</a:t>
            </a:r>
            <a:r>
              <a:rPr lang="en-US" sz="2400" dirty="0"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Tereshkova joined the Soviet Air Force and became _</a:t>
            </a:r>
            <a:r>
              <a:rPr lang="en-US" sz="2400" dirty="0">
                <a:solidFill>
                  <a:srgbClr val="FF0000"/>
                </a:solidFill>
                <a:ea typeface="Calibri" panose="020F0502020204030204" pitchFamily="34" charset="0"/>
              </a:rPr>
              <a:t>A. _an Air Force officer__ </a:t>
            </a:r>
            <a:r>
              <a:rPr lang="en-US" sz="2400" dirty="0">
                <a:ea typeface="Calibri" panose="020F0502020204030204" pitchFamily="34" charset="0"/>
              </a:rPr>
              <a:t>after completing her training and passing an examination. 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She travelled into space in Vostok 6 and successfully returned to earth on __</a:t>
            </a:r>
            <a:r>
              <a:rPr lang="en-US" sz="2400" dirty="0">
                <a:solidFill>
                  <a:srgbClr val="FF0000"/>
                </a:solidFill>
                <a:ea typeface="Calibri" panose="020F0502020204030204" pitchFamily="34" charset="0"/>
              </a:rPr>
              <a:t>B. 19 June 1963</a:t>
            </a:r>
            <a:r>
              <a:rPr lang="en-US" sz="2400" dirty="0">
                <a:ea typeface="Calibri" panose="020F0502020204030204" pitchFamily="34" charset="0"/>
              </a:rPr>
              <a:t>______.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After the flight, Tereshkova received many awards, and _</a:t>
            </a:r>
            <a:r>
              <a:rPr lang="en-US" sz="2400" dirty="0">
                <a:solidFill>
                  <a:srgbClr val="FF0000"/>
                </a:solidFill>
                <a:ea typeface="Calibri" panose="020F0502020204030204" pitchFamily="34" charset="0"/>
              </a:rPr>
              <a:t>B. completed her university degree_______.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en-US" sz="3200" dirty="0">
              <a:ea typeface="Calibri" panose="020F0502020204030204" pitchFamily="34" charset="0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680FAE82-C05B-4EC6-B4C5-98890AC003BD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8FBFE-ECA3-48FD-908C-6402F697BDD6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047">
            <a:hlinkClick r:id="" action="ppaction://media"/>
            <a:extLst>
              <a:ext uri="{FF2B5EF4-FFF2-40B4-BE49-F238E27FC236}">
                <a16:creationId xmlns:a16="http://schemas.microsoft.com/office/drawing/2014/main" id="{12E9024C-8B9A-41B8-9B49-C46C950B1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3147" y="162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18904"/>
      </p:ext>
    </p:extLst>
  </p:cSld>
  <p:clrMapOvr>
    <a:masterClrMapping/>
  </p:clrMapOvr>
  <p:transition spd="slow" advTm="1308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466118" y="1104748"/>
            <a:ext cx="9884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Listen again and give short answers to the following questions. </a:t>
            </a:r>
          </a:p>
          <a:p>
            <a:r>
              <a:rPr lang="en-US" sz="2800" b="1" dirty="0">
                <a:solidFill>
                  <a:srgbClr val="0FB7BD"/>
                </a:solidFill>
              </a:rPr>
              <a:t>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6118" y="1896855"/>
            <a:ext cx="824064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ea typeface="Calibri" panose="020F0502020204030204" pitchFamily="34" charset="0"/>
              </a:rPr>
              <a:t>1. When was Tereshkova born?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  <a:ea typeface="Calibri" panose="020F0502020204030204" pitchFamily="34" charset="0"/>
              </a:rPr>
              <a:t>- 1937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ea typeface="Calibri" panose="020F0502020204030204" pitchFamily="34" charset="0"/>
              </a:rPr>
              <a:t>2. How old was she when she started working?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  <a:ea typeface="Calibri" panose="020F0502020204030204" pitchFamily="34" charset="0"/>
              </a:rPr>
              <a:t>– 16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ea typeface="Calibri" panose="020F0502020204030204" pitchFamily="34" charset="0"/>
              </a:rPr>
              <a:t>3. When did she join the Soviet space </a:t>
            </a:r>
            <a:r>
              <a:rPr lang="en-US" sz="2400" b="1" dirty="0" err="1">
                <a:ea typeface="Calibri" panose="020F0502020204030204" pitchFamily="34" charset="0"/>
              </a:rPr>
              <a:t>programe</a:t>
            </a:r>
            <a:r>
              <a:rPr lang="en-US" sz="2400" b="1" dirty="0">
                <a:ea typeface="Calibri" panose="020F0502020204030204" pitchFamily="34" charset="0"/>
              </a:rPr>
              <a:t>?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  <a:ea typeface="Calibri" panose="020F0502020204030204" pitchFamily="34" charset="0"/>
              </a:rPr>
              <a:t>- 1962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ea typeface="Calibri" panose="020F0502020204030204" pitchFamily="34" charset="0"/>
              </a:rPr>
              <a:t>4. At what age did she travel into space?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  <a:ea typeface="Calibri" panose="020F0502020204030204" pitchFamily="34" charset="0"/>
              </a:rPr>
              <a:t>- 26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ea typeface="Calibri" panose="020F0502020204030204" pitchFamily="34" charset="0"/>
              </a:rPr>
              <a:t>5. How many days did she spend in space?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  <a:ea typeface="Calibri" panose="020F0502020204030204" pitchFamily="34" charset="0"/>
              </a:rPr>
              <a:t>– Three days/3 days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7F5CACFC-2FFC-4706-B157-6E5981D98EA7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132E1-53B6-4784-A473-C912974B16DA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2" name="048">
            <a:hlinkClick r:id="" action="ppaction://media"/>
            <a:extLst>
              <a:ext uri="{FF2B5EF4-FFF2-40B4-BE49-F238E27FC236}">
                <a16:creationId xmlns:a16="http://schemas.microsoft.com/office/drawing/2014/main" id="{4B369EE6-C1B8-4C6A-AE79-B3649C18D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3147" y="134268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6B58DF-7577-4152-8316-F6D66D3A78F0}"/>
              </a:ext>
            </a:extLst>
          </p:cNvPr>
          <p:cNvSpPr txBox="1"/>
          <p:nvPr/>
        </p:nvSpPr>
        <p:spPr>
          <a:xfrm>
            <a:off x="596620" y="126170"/>
            <a:ext cx="2194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183886440"/>
      </p:ext>
    </p:extLst>
  </p:cSld>
  <p:clrMapOvr>
    <a:masterClrMapping/>
  </p:clrMapOvr>
  <p:transition spd="slow" advTm="1206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1452186" y="396854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/>
          <p:nvPr/>
        </p:nvCxnSpPr>
        <p:spPr>
          <a:xfrm rot="5400000">
            <a:off x="2907695" y="3169461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1" name="Google Shape;131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1137570" y="14967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3715676" y="253208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7" y="1201753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6673"/>
                </a:solidFill>
              </a:rPr>
              <a:t> Video: A history of women in space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6486018" y="3021890"/>
            <a:ext cx="4903830" cy="1566326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to a talk about Valentina Tereshkova. Choose the best answer to complete each sentence.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</a:rPr>
              <a:t>Task 3: Listen again and give short answers to the following questions.</a:t>
            </a:r>
          </a:p>
        </p:txBody>
      </p:sp>
      <p:cxnSp>
        <p:nvCxnSpPr>
          <p:cNvPr id="137" name="Google Shape;137;p4"/>
          <p:cNvCxnSpPr/>
          <p:nvPr/>
        </p:nvCxnSpPr>
        <p:spPr>
          <a:xfrm>
            <a:off x="3033847" y="1919503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8" name="Google Shape;138;p4"/>
          <p:cNvSpPr/>
          <p:nvPr/>
        </p:nvSpPr>
        <p:spPr>
          <a:xfrm>
            <a:off x="3906363" y="4908549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65123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4"/>
          <p:cNvCxnSpPr/>
          <p:nvPr/>
        </p:nvCxnSpPr>
        <p:spPr>
          <a:xfrm>
            <a:off x="3370550" y="4286280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4" name="Google Shape;144;p4"/>
          <p:cNvSpPr/>
          <p:nvPr/>
        </p:nvSpPr>
        <p:spPr>
          <a:xfrm>
            <a:off x="6486017" y="2111821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Work in pairs. Look at the picture and tell your partner what this woman's job is </a:t>
            </a:r>
          </a:p>
        </p:txBody>
      </p:sp>
      <p:sp>
        <p:nvSpPr>
          <p:cNvPr id="18" name="Google Shape;139;p4">
            <a:extLst>
              <a:ext uri="{FF2B5EF4-FFF2-40B4-BE49-F238E27FC236}">
                <a16:creationId xmlns:a16="http://schemas.microsoft.com/office/drawing/2014/main" id="{EC37DF80-BF80-4B96-B679-D206F5840C5D}"/>
              </a:ext>
            </a:extLst>
          </p:cNvPr>
          <p:cNvSpPr/>
          <p:nvPr/>
        </p:nvSpPr>
        <p:spPr>
          <a:xfrm>
            <a:off x="6486017" y="4825922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Work in groups. Discuss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4097977129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646592" y="1094441"/>
            <a:ext cx="9884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Work in groups. Discuss the following questions.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AFTER LISTENING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7F5CACFC-2FFC-4706-B157-6E5981D98EA7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132E1-53B6-4784-A473-C912974B16DA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69337F-261B-4B86-A644-4569E751BE28}"/>
              </a:ext>
            </a:extLst>
          </p:cNvPr>
          <p:cNvSpPr txBox="1"/>
          <p:nvPr/>
        </p:nvSpPr>
        <p:spPr>
          <a:xfrm>
            <a:off x="5623540" y="2580382"/>
            <a:ext cx="60939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Do you want to be a cosmonaut? Why or why not?    </a:t>
            </a:r>
          </a:p>
        </p:txBody>
      </p:sp>
    </p:spTree>
    <p:extLst>
      <p:ext uri="{BB962C8B-B14F-4D97-AF65-F5344CB8AC3E}">
        <p14:creationId xmlns:p14="http://schemas.microsoft.com/office/powerpoint/2010/main" val="342339150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45116" y="2786581"/>
            <a:ext cx="44252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GENDER EQUALITY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6337654" y="2786581"/>
            <a:ext cx="339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122515" y="2767704"/>
            <a:ext cx="320824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1452186" y="396854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/>
          <p:nvPr/>
        </p:nvCxnSpPr>
        <p:spPr>
          <a:xfrm rot="5400000">
            <a:off x="2907695" y="3169461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1" name="Google Shape;131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1137570" y="14967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3715676" y="253208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7" y="1201753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6673"/>
                </a:solidFill>
              </a:rPr>
              <a:t> Video: A history of women in space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6486018" y="3021890"/>
            <a:ext cx="4903830" cy="1566326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to a talk about Valentina Tereshkova. Choose the best answer to complete each sentence.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</a:rPr>
              <a:t>Task 3: Listen again and give short answers to the following questions.</a:t>
            </a:r>
          </a:p>
        </p:txBody>
      </p:sp>
      <p:cxnSp>
        <p:nvCxnSpPr>
          <p:cNvPr id="137" name="Google Shape;137;p4"/>
          <p:cNvCxnSpPr/>
          <p:nvPr/>
        </p:nvCxnSpPr>
        <p:spPr>
          <a:xfrm>
            <a:off x="3033847" y="1919503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8" name="Google Shape;138;p4"/>
          <p:cNvSpPr/>
          <p:nvPr/>
        </p:nvSpPr>
        <p:spPr>
          <a:xfrm>
            <a:off x="3906363" y="4908549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6512316" y="5748591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65123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4"/>
          <p:cNvCxnSpPr/>
          <p:nvPr/>
        </p:nvCxnSpPr>
        <p:spPr>
          <a:xfrm>
            <a:off x="3370550" y="4286280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4" name="Google Shape;144;p4"/>
          <p:cNvSpPr/>
          <p:nvPr/>
        </p:nvSpPr>
        <p:spPr>
          <a:xfrm>
            <a:off x="6486017" y="2111821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Work in pairs. Look at the picture and tell your partner what this woman's job is </a:t>
            </a:r>
          </a:p>
        </p:txBody>
      </p:sp>
      <p:sp>
        <p:nvSpPr>
          <p:cNvPr id="18" name="Google Shape;139;p4">
            <a:extLst>
              <a:ext uri="{FF2B5EF4-FFF2-40B4-BE49-F238E27FC236}">
                <a16:creationId xmlns:a16="http://schemas.microsoft.com/office/drawing/2014/main" id="{EC37DF80-BF80-4B96-B679-D206F5840C5D}"/>
              </a:ext>
            </a:extLst>
          </p:cNvPr>
          <p:cNvSpPr/>
          <p:nvPr/>
        </p:nvSpPr>
        <p:spPr>
          <a:xfrm>
            <a:off x="6486017" y="4825922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Work in groups. Discuss the following questions.</a:t>
            </a:r>
          </a:p>
        </p:txBody>
      </p:sp>
      <p:cxnSp>
        <p:nvCxnSpPr>
          <p:cNvPr id="19" name="Google Shape;130;p4">
            <a:extLst>
              <a:ext uri="{FF2B5EF4-FFF2-40B4-BE49-F238E27FC236}">
                <a16:creationId xmlns:a16="http://schemas.microsoft.com/office/drawing/2014/main" id="{1AC62373-FBB6-439F-A0D2-159B2B321E27}"/>
              </a:ext>
            </a:extLst>
          </p:cNvPr>
          <p:cNvCxnSpPr/>
          <p:nvPr/>
        </p:nvCxnSpPr>
        <p:spPr>
          <a:xfrm rot="5400000">
            <a:off x="3081097" y="5413388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" name="Google Shape;129;p4">
            <a:extLst>
              <a:ext uri="{FF2B5EF4-FFF2-40B4-BE49-F238E27FC236}">
                <a16:creationId xmlns:a16="http://schemas.microsoft.com/office/drawing/2014/main" id="{D93D6D99-F984-416B-BDCD-335994AF88EB}"/>
              </a:ext>
            </a:extLst>
          </p:cNvPr>
          <p:cNvSpPr/>
          <p:nvPr/>
        </p:nvSpPr>
        <p:spPr>
          <a:xfrm>
            <a:off x="1281206" y="573151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6320746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58390" y="2317712"/>
            <a:ext cx="93825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A21E2B"/>
                </a:solidFill>
                <a:cs typeface="Times New Roman" panose="02020603050405020304" pitchFamily="18" charset="0"/>
              </a:rPr>
              <a:t>Lexical items about women in space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A21E2B"/>
                </a:solidFill>
                <a:cs typeface="Times New Roman" panose="02020603050405020304" pitchFamily="18" charset="0"/>
              </a:rPr>
              <a:t>Listening for specific information</a:t>
            </a:r>
          </a:p>
        </p:txBody>
      </p:sp>
    </p:spTree>
    <p:extLst>
      <p:ext uri="{BB962C8B-B14F-4D97-AF65-F5344CB8AC3E}">
        <p14:creationId xmlns:p14="http://schemas.microsoft.com/office/powerpoint/2010/main" val="335279078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21E2B"/>
                </a:solidFill>
              </a:rPr>
              <a:t>Do exercises in the workbook.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21E2B"/>
                </a:solidFill>
              </a:rPr>
              <a:t>Prepare for the Project.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81041803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3" name="Curved Connector 32"/>
          <p:cNvCxnSpPr/>
          <p:nvPr/>
        </p:nvCxnSpPr>
        <p:spPr>
          <a:xfrm>
            <a:off x="5786080" y="2259410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2552987" y="4820657"/>
            <a:ext cx="4205795" cy="15624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rgbClr val="006673"/>
              </a:solidFill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393022" y="1956160"/>
            <a:ext cx="4476526" cy="20718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36" name="Curved Connector 35"/>
          <p:cNvCxnSpPr/>
          <p:nvPr/>
        </p:nvCxnSpPr>
        <p:spPr>
          <a:xfrm rot="10800000" flipV="1">
            <a:off x="6068386" y="3830343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Subtitle 71"/>
          <p:cNvSpPr txBox="1">
            <a:spLocks/>
          </p:cNvSpPr>
          <p:nvPr/>
        </p:nvSpPr>
        <p:spPr>
          <a:xfrm>
            <a:off x="1689965" y="2068120"/>
            <a:ext cx="4047093" cy="1814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6673"/>
                </a:solidFill>
                <a:cs typeface="Times New Roman" panose="02020603050405020304" pitchFamily="18" charset="0"/>
              </a:rPr>
              <a:t>Knowledge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A21E2B"/>
                </a:solidFill>
                <a:cs typeface="Times New Roman" panose="02020603050405020304" pitchFamily="18" charset="0"/>
              </a:rPr>
              <a:t>Listen for specific information in a talk about the first woman in space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A21E2B"/>
                </a:solidFill>
                <a:cs typeface="Times New Roman" panose="02020603050405020304" pitchFamily="18" charset="0"/>
              </a:rPr>
              <a:t>Identify and use lexical items related to gender equality</a:t>
            </a:r>
          </a:p>
        </p:txBody>
      </p:sp>
      <p:sp>
        <p:nvSpPr>
          <p:cNvPr id="38" name="Subtitle 71"/>
          <p:cNvSpPr txBox="1">
            <a:spLocks/>
          </p:cNvSpPr>
          <p:nvPr/>
        </p:nvSpPr>
        <p:spPr>
          <a:xfrm>
            <a:off x="2705337" y="4942507"/>
            <a:ext cx="3901094" cy="1440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6673"/>
                </a:solidFill>
                <a:cs typeface="Times New Roman" panose="02020603050405020304" pitchFamily="18" charset="0"/>
              </a:rPr>
              <a:t>Personal qualities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A21E2B"/>
                </a:solidFill>
                <a:cs typeface="Times New Roman" panose="02020603050405020304" pitchFamily="18" charset="0"/>
              </a:rPr>
              <a:t>Develop an awareness of women’s achievements in their jobs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A21E2B"/>
                </a:solidFill>
                <a:cs typeface="Times New Roman" panose="02020603050405020304" pitchFamily="18" charset="0"/>
              </a:rPr>
              <a:t>Be respectful towards all genders</a:t>
            </a:r>
          </a:p>
          <a:p>
            <a:br>
              <a:rPr lang="en-US" sz="1600" dirty="0">
                <a:solidFill>
                  <a:srgbClr val="A21E2B"/>
                </a:solidFill>
                <a:cs typeface="Times New Roman" panose="02020603050405020304" pitchFamily="18" charset="0"/>
              </a:rPr>
            </a:br>
            <a:endParaRPr lang="en-US" sz="1600" dirty="0">
              <a:solidFill>
                <a:srgbClr val="A21E2B"/>
              </a:solidFill>
              <a:cs typeface="Times New Roman" panose="02020603050405020304" pitchFamily="18" charset="0"/>
            </a:endParaRPr>
          </a:p>
          <a:p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626822" y="2630179"/>
            <a:ext cx="4429105" cy="2117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rgbClr val="006673"/>
              </a:solidFill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0" name="Subtitle 71"/>
          <p:cNvSpPr txBox="1">
            <a:spLocks/>
          </p:cNvSpPr>
          <p:nvPr/>
        </p:nvSpPr>
        <p:spPr>
          <a:xfrm>
            <a:off x="6801953" y="2744703"/>
            <a:ext cx="4297146" cy="2138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>
                <a:solidFill>
                  <a:srgbClr val="006673"/>
                </a:solidFill>
                <a:cs typeface="Times New Roman" panose="02020603050405020304" pitchFamily="18" charset="0"/>
              </a:rPr>
              <a:t>Core competence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A21E2B"/>
                </a:solidFill>
                <a:cs typeface="Times New Roman" panose="02020603050405020304" pitchFamily="18" charset="0"/>
              </a:rPr>
              <a:t>Develop communication skills and problem-solving skills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A21E2B"/>
                </a:solidFill>
                <a:cs typeface="Times New Roman" panose="02020603050405020304" pitchFamily="18" charset="0"/>
              </a:rPr>
              <a:t>Be collaborative and supportive in pair work and teamwork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A21E2B"/>
                </a:solidFill>
                <a:cs typeface="Times New Roman" panose="02020603050405020304" pitchFamily="18" charset="0"/>
              </a:rPr>
              <a:t>Actively join in class activities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4699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1452186" y="396854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/>
          <p:nvPr/>
        </p:nvCxnSpPr>
        <p:spPr>
          <a:xfrm rot="5400000">
            <a:off x="2907695" y="3169461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1" name="Google Shape;131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1137570" y="14967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3715676" y="253208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7" y="1201753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6673"/>
                </a:solidFill>
              </a:rPr>
              <a:t> Video: A history of women in space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6486018" y="3021890"/>
            <a:ext cx="4903830" cy="1566326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to a talk about Valentina Tereshkova. Choose the best answer to complete each sentence.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</a:rPr>
              <a:t>Task 3: Listen again and give short answers to the following questions.</a:t>
            </a:r>
          </a:p>
        </p:txBody>
      </p:sp>
      <p:cxnSp>
        <p:nvCxnSpPr>
          <p:cNvPr id="137" name="Google Shape;137;p4"/>
          <p:cNvCxnSpPr/>
          <p:nvPr/>
        </p:nvCxnSpPr>
        <p:spPr>
          <a:xfrm>
            <a:off x="3033847" y="1919503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8" name="Google Shape;138;p4"/>
          <p:cNvSpPr/>
          <p:nvPr/>
        </p:nvSpPr>
        <p:spPr>
          <a:xfrm>
            <a:off x="3906363" y="4908549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6512316" y="5748591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65123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4"/>
          <p:cNvCxnSpPr/>
          <p:nvPr/>
        </p:nvCxnSpPr>
        <p:spPr>
          <a:xfrm>
            <a:off x="3402919" y="4290549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4" name="Google Shape;144;p4"/>
          <p:cNvSpPr/>
          <p:nvPr/>
        </p:nvSpPr>
        <p:spPr>
          <a:xfrm>
            <a:off x="6486017" y="2111821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Work in pairs. Look at the picture and tell your partner what this woman's job is </a:t>
            </a:r>
          </a:p>
        </p:txBody>
      </p:sp>
      <p:sp>
        <p:nvSpPr>
          <p:cNvPr id="18" name="Google Shape;139;p4">
            <a:extLst>
              <a:ext uri="{FF2B5EF4-FFF2-40B4-BE49-F238E27FC236}">
                <a16:creationId xmlns:a16="http://schemas.microsoft.com/office/drawing/2014/main" id="{EC37DF80-BF80-4B96-B679-D206F5840C5D}"/>
              </a:ext>
            </a:extLst>
          </p:cNvPr>
          <p:cNvSpPr/>
          <p:nvPr/>
        </p:nvSpPr>
        <p:spPr>
          <a:xfrm>
            <a:off x="6486017" y="4825922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Work in groups. Discuss the following questions.</a:t>
            </a:r>
          </a:p>
        </p:txBody>
      </p:sp>
      <p:cxnSp>
        <p:nvCxnSpPr>
          <p:cNvPr id="19" name="Google Shape;130;p4">
            <a:extLst>
              <a:ext uri="{FF2B5EF4-FFF2-40B4-BE49-F238E27FC236}">
                <a16:creationId xmlns:a16="http://schemas.microsoft.com/office/drawing/2014/main" id="{1AC62373-FBB6-439F-A0D2-159B2B321E27}"/>
              </a:ext>
            </a:extLst>
          </p:cNvPr>
          <p:cNvCxnSpPr/>
          <p:nvPr/>
        </p:nvCxnSpPr>
        <p:spPr>
          <a:xfrm rot="5400000">
            <a:off x="3081097" y="5413388"/>
            <a:ext cx="990300" cy="604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" name="Google Shape;129;p4">
            <a:extLst>
              <a:ext uri="{FF2B5EF4-FFF2-40B4-BE49-F238E27FC236}">
                <a16:creationId xmlns:a16="http://schemas.microsoft.com/office/drawing/2014/main" id="{D93D6D99-F984-416B-BDCD-335994AF88EB}"/>
              </a:ext>
            </a:extLst>
          </p:cNvPr>
          <p:cNvSpPr/>
          <p:nvPr/>
        </p:nvSpPr>
        <p:spPr>
          <a:xfrm>
            <a:off x="1281206" y="573151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50552" y="166368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959985" y="416279"/>
            <a:ext cx="332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44967" y="378420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104ED-04D0-4E8E-8416-AB714B176587}"/>
              </a:ext>
            </a:extLst>
          </p:cNvPr>
          <p:cNvSpPr/>
          <p:nvPr/>
        </p:nvSpPr>
        <p:spPr>
          <a:xfrm>
            <a:off x="5861964" y="1627417"/>
            <a:ext cx="5498763" cy="4733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Video: A history of women in space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0200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2318083" y="1093778"/>
            <a:ext cx="7555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Watch a video: </a:t>
            </a:r>
            <a:r>
              <a:rPr lang="en-US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https://www.youtube.com/watch?v=HIEach7rmDg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934D6-11D1-4803-B8B5-48132FDBADDF}"/>
              </a:ext>
            </a:extLst>
          </p:cNvPr>
          <p:cNvSpPr txBox="1"/>
          <p:nvPr/>
        </p:nvSpPr>
        <p:spPr>
          <a:xfrm>
            <a:off x="1298608" y="2911444"/>
            <a:ext cx="93132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/>
              <a:t>Write down as many names that you can hear as possible.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/>
              <a:t>After watching: Which names have you already known and which names have you never heard of?</a:t>
            </a:r>
          </a:p>
        </p:txBody>
      </p:sp>
    </p:spTree>
    <p:extLst>
      <p:ext uri="{BB962C8B-B14F-4D97-AF65-F5344CB8AC3E}">
        <p14:creationId xmlns:p14="http://schemas.microsoft.com/office/powerpoint/2010/main" val="663334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1137570" y="14967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3715676" y="253208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7" y="1201753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6673"/>
                </a:solidFill>
              </a:rPr>
              <a:t> Video: A history of women in space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137" name="Google Shape;137;p4"/>
          <p:cNvCxnSpPr/>
          <p:nvPr/>
        </p:nvCxnSpPr>
        <p:spPr>
          <a:xfrm>
            <a:off x="3033847" y="1919503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0" name="Google Shape;140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3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65123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6486017" y="2111821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Work in pairs. Look at the picture and tell your partner what this woman's job is </a:t>
            </a:r>
          </a:p>
        </p:txBody>
      </p:sp>
    </p:spTree>
    <p:extLst>
      <p:ext uri="{BB962C8B-B14F-4D97-AF65-F5344CB8AC3E}">
        <p14:creationId xmlns:p14="http://schemas.microsoft.com/office/powerpoint/2010/main" val="303519425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cosmonaut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2387" y="4451320"/>
            <a:ext cx="63625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an astronaut from the former Soviet Union or Russia</a:t>
            </a:r>
          </a:p>
        </p:txBody>
      </p:sp>
      <p:sp>
        <p:nvSpPr>
          <p:cNvPr id="2" name="Rectangle 1"/>
          <p:cNvSpPr/>
          <p:nvPr/>
        </p:nvSpPr>
        <p:spPr>
          <a:xfrm>
            <a:off x="2920278" y="2771761"/>
            <a:ext cx="2146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kɒzmənɔːt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39C183-5484-49E2-BA5B-17AAB85E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06" y="880278"/>
            <a:ext cx="4491594" cy="59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smonaut__gb_1">
            <a:hlinkClick r:id="" action="ppaction://media"/>
            <a:extLst>
              <a:ext uri="{FF2B5EF4-FFF2-40B4-BE49-F238E27FC236}">
                <a16:creationId xmlns:a16="http://schemas.microsoft.com/office/drawing/2014/main" id="{D04FB73F-F5B3-46FC-B3F3-30EB5D5C7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8" y="3446838"/>
            <a:ext cx="816309" cy="81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space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8482" y="4525149"/>
            <a:ext cx="63625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area outside the earth’s atmosphere where all the other planets and stars are</a:t>
            </a:r>
          </a:p>
        </p:txBody>
      </p:sp>
      <p:sp>
        <p:nvSpPr>
          <p:cNvPr id="2" name="Rectangle 1"/>
          <p:cNvSpPr/>
          <p:nvPr/>
        </p:nvSpPr>
        <p:spPr>
          <a:xfrm>
            <a:off x="3364310" y="2771761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speɪs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space__gb_1">
            <a:hlinkClick r:id="" action="ppaction://media"/>
            <a:extLst>
              <a:ext uri="{FF2B5EF4-FFF2-40B4-BE49-F238E27FC236}">
                <a16:creationId xmlns:a16="http://schemas.microsoft.com/office/drawing/2014/main" id="{853EE9D7-3D84-46F8-A769-BBF6A6435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5427" y="3560051"/>
            <a:ext cx="736099" cy="73609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6C7B848-2136-40D9-BEEF-8636F9886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4"/>
          <a:stretch/>
        </p:blipFill>
        <p:spPr bwMode="auto">
          <a:xfrm>
            <a:off x="7800476" y="880278"/>
            <a:ext cx="4391524" cy="59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55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2570</TotalTime>
  <Words>992</Words>
  <PresentationFormat>Widescreen</PresentationFormat>
  <Paragraphs>171</Paragraphs>
  <Slides>23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2022-04-07T18:10:16Z</dcterms:modified>
</cp:coreProperties>
</file>