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60" r:id="rId3"/>
    <p:sldId id="261" r:id="rId4"/>
    <p:sldId id="262" r:id="rId5"/>
    <p:sldId id="275" r:id="rId6"/>
    <p:sldId id="276" r:id="rId7"/>
    <p:sldId id="277" r:id="rId8"/>
    <p:sldId id="278" r:id="rId9"/>
    <p:sldId id="269" r:id="rId10"/>
    <p:sldId id="279" r:id="rId11"/>
    <p:sldId id="281" r:id="rId12"/>
    <p:sldId id="282" r:id="rId13"/>
    <p:sldId id="283" r:id="rId14"/>
    <p:sldId id="284" r:id="rId15"/>
    <p:sldId id="28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8"/>
    <p:restoredTop sz="74729"/>
  </p:normalViewPr>
  <p:slideViewPr>
    <p:cSldViewPr snapToGrid="0" snapToObjects="1">
      <p:cViewPr>
        <p:scale>
          <a:sx n="76" d="100"/>
          <a:sy n="76" d="100"/>
        </p:scale>
        <p:origin x="1320" y="5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780F45-B7B1-224D-9725-F0521FAF47FE}"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A370A4F0-6BFC-1B46-9626-49543A964DD7}">
      <dgm:prSet phldrT="[Text]"/>
      <dgm:spPr/>
      <dgm:t>
        <a:bodyPr/>
        <a:lstStyle/>
        <a:p>
          <a:r>
            <a:rPr lang="vi-VN"/>
            <a:t>Người tham gia</a:t>
          </a:r>
          <a:endParaRPr lang="en-US"/>
        </a:p>
      </dgm:t>
    </dgm:pt>
    <dgm:pt modelId="{730E3877-4D9D-2A45-93EA-1799BB34800E}" type="parTrans" cxnId="{6FF5F18B-B236-604D-ABEF-B53F2C5DBD83}">
      <dgm:prSet/>
      <dgm:spPr/>
      <dgm:t>
        <a:bodyPr/>
        <a:lstStyle/>
        <a:p>
          <a:endParaRPr lang="en-US"/>
        </a:p>
      </dgm:t>
    </dgm:pt>
    <dgm:pt modelId="{D100A4EF-AB30-4C45-B50F-4DD40E5D06D7}" type="sibTrans" cxnId="{6FF5F18B-B236-604D-ABEF-B53F2C5DBD83}">
      <dgm:prSet/>
      <dgm:spPr/>
      <dgm:t>
        <a:bodyPr/>
        <a:lstStyle/>
        <a:p>
          <a:endParaRPr lang="en-US"/>
        </a:p>
      </dgm:t>
    </dgm:pt>
    <dgm:pt modelId="{921DD432-9716-0649-A3ED-0694041910D2}">
      <dgm:prSet phldrT="[Text]"/>
      <dgm:spPr/>
      <dgm:t>
        <a:bodyPr/>
        <a:lstStyle/>
        <a:p>
          <a:r>
            <a:rPr lang="vi-VN"/>
            <a:t>Cách tổ chức hoạt động</a:t>
          </a:r>
          <a:endParaRPr lang="en-US"/>
        </a:p>
      </dgm:t>
    </dgm:pt>
    <dgm:pt modelId="{002ACB1C-5BBA-BF4B-826C-2B703CA07945}" type="parTrans" cxnId="{9843BE1D-9D40-8F47-8CB7-8C5727845B3D}">
      <dgm:prSet/>
      <dgm:spPr/>
      <dgm:t>
        <a:bodyPr/>
        <a:lstStyle/>
        <a:p>
          <a:endParaRPr lang="en-US"/>
        </a:p>
      </dgm:t>
    </dgm:pt>
    <dgm:pt modelId="{E2BF987A-0D65-3342-B442-68BBC074A5AA}" type="sibTrans" cxnId="{9843BE1D-9D40-8F47-8CB7-8C5727845B3D}">
      <dgm:prSet/>
      <dgm:spPr/>
      <dgm:t>
        <a:bodyPr/>
        <a:lstStyle/>
        <a:p>
          <a:endParaRPr lang="en-US"/>
        </a:p>
      </dgm:t>
    </dgm:pt>
    <dgm:pt modelId="{B65ECC04-51BD-5C4E-B282-0C89077E739F}">
      <dgm:prSet phldrT="[Text]"/>
      <dgm:spPr/>
      <dgm:t>
        <a:bodyPr/>
        <a:lstStyle/>
        <a:p>
          <a:r>
            <a:rPr lang="vi-VN"/>
            <a:t>Đánh giá kết quả </a:t>
          </a:r>
          <a:endParaRPr lang="en-US"/>
        </a:p>
      </dgm:t>
    </dgm:pt>
    <dgm:pt modelId="{9527DB24-5541-BD47-9A82-133EE3BE25F8}" type="parTrans" cxnId="{E5595F9F-D74C-1E43-AB03-D1FB6018229C}">
      <dgm:prSet/>
      <dgm:spPr/>
      <dgm:t>
        <a:bodyPr/>
        <a:lstStyle/>
        <a:p>
          <a:endParaRPr lang="en-US"/>
        </a:p>
      </dgm:t>
    </dgm:pt>
    <dgm:pt modelId="{3748D79F-94C1-3140-8F4A-612ED21520FF}" type="sibTrans" cxnId="{E5595F9F-D74C-1E43-AB03-D1FB6018229C}">
      <dgm:prSet/>
      <dgm:spPr/>
      <dgm:t>
        <a:bodyPr/>
        <a:lstStyle/>
        <a:p>
          <a:endParaRPr lang="en-US"/>
        </a:p>
      </dgm:t>
    </dgm:pt>
    <dgm:pt modelId="{28336145-38DE-634C-9ACD-90A67CDBE048}">
      <dgm:prSet phldrT="[Text]"/>
      <dgm:spPr/>
      <dgm:t>
        <a:bodyPr/>
        <a:lstStyle/>
        <a:p>
          <a:r>
            <a:rPr lang="en-US"/>
            <a:t>L</a:t>
          </a:r>
          <a:r>
            <a:rPr lang="vi-VN"/>
            <a:t>ưu hình ảnh </a:t>
          </a:r>
          <a:endParaRPr lang="en-US"/>
        </a:p>
      </dgm:t>
    </dgm:pt>
    <dgm:pt modelId="{FEB862AE-69F2-F248-9EED-AF65E5928F1C}" type="parTrans" cxnId="{237AE959-99BB-4445-9AD8-64CF74BB57AB}">
      <dgm:prSet/>
      <dgm:spPr/>
      <dgm:t>
        <a:bodyPr/>
        <a:lstStyle/>
        <a:p>
          <a:endParaRPr lang="en-US"/>
        </a:p>
      </dgm:t>
    </dgm:pt>
    <dgm:pt modelId="{F067DC97-11B7-6C42-AE07-B0F024164E40}" type="sibTrans" cxnId="{237AE959-99BB-4445-9AD8-64CF74BB57AB}">
      <dgm:prSet/>
      <dgm:spPr/>
      <dgm:t>
        <a:bodyPr/>
        <a:lstStyle/>
        <a:p>
          <a:endParaRPr lang="en-US"/>
        </a:p>
      </dgm:t>
    </dgm:pt>
    <dgm:pt modelId="{9A30E367-D678-1F45-BAD9-E779EC867A42}" type="pres">
      <dgm:prSet presAssocID="{C9780F45-B7B1-224D-9725-F0521FAF47FE}" presName="diagram" presStyleCnt="0">
        <dgm:presLayoutVars>
          <dgm:dir/>
          <dgm:resizeHandles val="exact"/>
        </dgm:presLayoutVars>
      </dgm:prSet>
      <dgm:spPr/>
    </dgm:pt>
    <dgm:pt modelId="{C8885A7E-8CB4-204C-8231-300847795769}" type="pres">
      <dgm:prSet presAssocID="{A370A4F0-6BFC-1B46-9626-49543A964DD7}" presName="node" presStyleLbl="node1" presStyleIdx="0" presStyleCnt="4">
        <dgm:presLayoutVars>
          <dgm:bulletEnabled val="1"/>
        </dgm:presLayoutVars>
      </dgm:prSet>
      <dgm:spPr/>
      <dgm:t>
        <a:bodyPr/>
        <a:lstStyle/>
        <a:p>
          <a:endParaRPr lang="en-US"/>
        </a:p>
      </dgm:t>
    </dgm:pt>
    <dgm:pt modelId="{58A3ACAB-5DBF-6043-8253-D36096CE94D5}" type="pres">
      <dgm:prSet presAssocID="{D100A4EF-AB30-4C45-B50F-4DD40E5D06D7}" presName="sibTrans" presStyleCnt="0"/>
      <dgm:spPr/>
    </dgm:pt>
    <dgm:pt modelId="{8E2F4919-CA26-CD41-B781-B943EA743BC8}" type="pres">
      <dgm:prSet presAssocID="{921DD432-9716-0649-A3ED-0694041910D2}" presName="node" presStyleLbl="node1" presStyleIdx="1" presStyleCnt="4">
        <dgm:presLayoutVars>
          <dgm:bulletEnabled val="1"/>
        </dgm:presLayoutVars>
      </dgm:prSet>
      <dgm:spPr/>
      <dgm:t>
        <a:bodyPr/>
        <a:lstStyle/>
        <a:p>
          <a:endParaRPr lang="en-US"/>
        </a:p>
      </dgm:t>
    </dgm:pt>
    <dgm:pt modelId="{26B07F6B-21E8-174E-9856-BDF6056C8BE7}" type="pres">
      <dgm:prSet presAssocID="{E2BF987A-0D65-3342-B442-68BBC074A5AA}" presName="sibTrans" presStyleCnt="0"/>
      <dgm:spPr/>
    </dgm:pt>
    <dgm:pt modelId="{52A243AF-CDE0-8D4C-A41E-2893F56D3A45}" type="pres">
      <dgm:prSet presAssocID="{B65ECC04-51BD-5C4E-B282-0C89077E739F}" presName="node" presStyleLbl="node1" presStyleIdx="2" presStyleCnt="4">
        <dgm:presLayoutVars>
          <dgm:bulletEnabled val="1"/>
        </dgm:presLayoutVars>
      </dgm:prSet>
      <dgm:spPr/>
      <dgm:t>
        <a:bodyPr/>
        <a:lstStyle/>
        <a:p>
          <a:endParaRPr lang="en-US"/>
        </a:p>
      </dgm:t>
    </dgm:pt>
    <dgm:pt modelId="{D3AF6756-6BDB-5C42-B1F8-1CF174B18AFF}" type="pres">
      <dgm:prSet presAssocID="{3748D79F-94C1-3140-8F4A-612ED21520FF}" presName="sibTrans" presStyleCnt="0"/>
      <dgm:spPr/>
    </dgm:pt>
    <dgm:pt modelId="{19125A5C-F1C6-D441-B83C-B6845C2FA683}" type="pres">
      <dgm:prSet presAssocID="{28336145-38DE-634C-9ACD-90A67CDBE048}" presName="node" presStyleLbl="node1" presStyleIdx="3" presStyleCnt="4">
        <dgm:presLayoutVars>
          <dgm:bulletEnabled val="1"/>
        </dgm:presLayoutVars>
      </dgm:prSet>
      <dgm:spPr/>
      <dgm:t>
        <a:bodyPr/>
        <a:lstStyle/>
        <a:p>
          <a:endParaRPr lang="en-US"/>
        </a:p>
      </dgm:t>
    </dgm:pt>
  </dgm:ptLst>
  <dgm:cxnLst>
    <dgm:cxn modelId="{237AE959-99BB-4445-9AD8-64CF74BB57AB}" srcId="{C9780F45-B7B1-224D-9725-F0521FAF47FE}" destId="{28336145-38DE-634C-9ACD-90A67CDBE048}" srcOrd="3" destOrd="0" parTransId="{FEB862AE-69F2-F248-9EED-AF65E5928F1C}" sibTransId="{F067DC97-11B7-6C42-AE07-B0F024164E40}"/>
    <dgm:cxn modelId="{86C04303-EEFF-D744-959E-5A7E456000B7}" type="presOf" srcId="{921DD432-9716-0649-A3ED-0694041910D2}" destId="{8E2F4919-CA26-CD41-B781-B943EA743BC8}" srcOrd="0" destOrd="0" presId="urn:microsoft.com/office/officeart/2005/8/layout/default"/>
    <dgm:cxn modelId="{72A82F2A-B76B-3546-B31E-A9D2D4A0D8E9}" type="presOf" srcId="{B65ECC04-51BD-5C4E-B282-0C89077E739F}" destId="{52A243AF-CDE0-8D4C-A41E-2893F56D3A45}" srcOrd="0" destOrd="0" presId="urn:microsoft.com/office/officeart/2005/8/layout/default"/>
    <dgm:cxn modelId="{6FF5F18B-B236-604D-ABEF-B53F2C5DBD83}" srcId="{C9780F45-B7B1-224D-9725-F0521FAF47FE}" destId="{A370A4F0-6BFC-1B46-9626-49543A964DD7}" srcOrd="0" destOrd="0" parTransId="{730E3877-4D9D-2A45-93EA-1799BB34800E}" sibTransId="{D100A4EF-AB30-4C45-B50F-4DD40E5D06D7}"/>
    <dgm:cxn modelId="{1417B1A3-6CB9-474A-A3BC-2522A597739C}" type="presOf" srcId="{A370A4F0-6BFC-1B46-9626-49543A964DD7}" destId="{C8885A7E-8CB4-204C-8231-300847795769}" srcOrd="0" destOrd="0" presId="urn:microsoft.com/office/officeart/2005/8/layout/default"/>
    <dgm:cxn modelId="{9843BE1D-9D40-8F47-8CB7-8C5727845B3D}" srcId="{C9780F45-B7B1-224D-9725-F0521FAF47FE}" destId="{921DD432-9716-0649-A3ED-0694041910D2}" srcOrd="1" destOrd="0" parTransId="{002ACB1C-5BBA-BF4B-826C-2B703CA07945}" sibTransId="{E2BF987A-0D65-3342-B442-68BBC074A5AA}"/>
    <dgm:cxn modelId="{C269CD91-E259-604A-82F4-097ED044204F}" type="presOf" srcId="{C9780F45-B7B1-224D-9725-F0521FAF47FE}" destId="{9A30E367-D678-1F45-BAD9-E779EC867A42}" srcOrd="0" destOrd="0" presId="urn:microsoft.com/office/officeart/2005/8/layout/default"/>
    <dgm:cxn modelId="{547DC8A8-7627-1845-BE85-86D514EE2681}" type="presOf" srcId="{28336145-38DE-634C-9ACD-90A67CDBE048}" destId="{19125A5C-F1C6-D441-B83C-B6845C2FA683}" srcOrd="0" destOrd="0" presId="urn:microsoft.com/office/officeart/2005/8/layout/default"/>
    <dgm:cxn modelId="{E5595F9F-D74C-1E43-AB03-D1FB6018229C}" srcId="{C9780F45-B7B1-224D-9725-F0521FAF47FE}" destId="{B65ECC04-51BD-5C4E-B282-0C89077E739F}" srcOrd="2" destOrd="0" parTransId="{9527DB24-5541-BD47-9A82-133EE3BE25F8}" sibTransId="{3748D79F-94C1-3140-8F4A-612ED21520FF}"/>
    <dgm:cxn modelId="{92DE265D-55D6-AE46-AC61-7670B6C945AB}" type="presParOf" srcId="{9A30E367-D678-1F45-BAD9-E779EC867A42}" destId="{C8885A7E-8CB4-204C-8231-300847795769}" srcOrd="0" destOrd="0" presId="urn:microsoft.com/office/officeart/2005/8/layout/default"/>
    <dgm:cxn modelId="{AC92CB43-92F3-7E45-856B-6D51B297F971}" type="presParOf" srcId="{9A30E367-D678-1F45-BAD9-E779EC867A42}" destId="{58A3ACAB-5DBF-6043-8253-D36096CE94D5}" srcOrd="1" destOrd="0" presId="urn:microsoft.com/office/officeart/2005/8/layout/default"/>
    <dgm:cxn modelId="{93AAAD58-BA81-654F-8A0C-EFAB908620AF}" type="presParOf" srcId="{9A30E367-D678-1F45-BAD9-E779EC867A42}" destId="{8E2F4919-CA26-CD41-B781-B943EA743BC8}" srcOrd="2" destOrd="0" presId="urn:microsoft.com/office/officeart/2005/8/layout/default"/>
    <dgm:cxn modelId="{28397D35-60E9-CC4A-8C2C-3A535AEA0C66}" type="presParOf" srcId="{9A30E367-D678-1F45-BAD9-E779EC867A42}" destId="{26B07F6B-21E8-174E-9856-BDF6056C8BE7}" srcOrd="3" destOrd="0" presId="urn:microsoft.com/office/officeart/2005/8/layout/default"/>
    <dgm:cxn modelId="{035FE24D-3212-2442-8FDB-B03C61446E3E}" type="presParOf" srcId="{9A30E367-D678-1F45-BAD9-E779EC867A42}" destId="{52A243AF-CDE0-8D4C-A41E-2893F56D3A45}" srcOrd="4" destOrd="0" presId="urn:microsoft.com/office/officeart/2005/8/layout/default"/>
    <dgm:cxn modelId="{A9DEC6E8-7086-664C-B142-1DF90A4648F1}" type="presParOf" srcId="{9A30E367-D678-1F45-BAD9-E779EC867A42}" destId="{D3AF6756-6BDB-5C42-B1F8-1CF174B18AFF}" srcOrd="5" destOrd="0" presId="urn:microsoft.com/office/officeart/2005/8/layout/default"/>
    <dgm:cxn modelId="{0DE7E7BB-DC60-7148-9326-E89E6ADF3DC9}" type="presParOf" srcId="{9A30E367-D678-1F45-BAD9-E779EC867A42}" destId="{19125A5C-F1C6-D441-B83C-B6845C2FA683}"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780F45-B7B1-224D-9725-F0521FAF47FE}"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A370A4F0-6BFC-1B46-9626-49543A964DD7}">
      <dgm:prSet phldrT="[Text]"/>
      <dgm:spPr/>
      <dgm:t>
        <a:bodyPr/>
        <a:lstStyle/>
        <a:p>
          <a:r>
            <a:rPr lang="vi-VN"/>
            <a:t>Viết bài báo cáo</a:t>
          </a:r>
          <a:endParaRPr lang="en-US"/>
        </a:p>
      </dgm:t>
    </dgm:pt>
    <dgm:pt modelId="{730E3877-4D9D-2A45-93EA-1799BB34800E}" type="parTrans" cxnId="{6FF5F18B-B236-604D-ABEF-B53F2C5DBD83}">
      <dgm:prSet/>
      <dgm:spPr/>
      <dgm:t>
        <a:bodyPr/>
        <a:lstStyle/>
        <a:p>
          <a:endParaRPr lang="en-US"/>
        </a:p>
      </dgm:t>
    </dgm:pt>
    <dgm:pt modelId="{D100A4EF-AB30-4C45-B50F-4DD40E5D06D7}" type="sibTrans" cxnId="{6FF5F18B-B236-604D-ABEF-B53F2C5DBD83}">
      <dgm:prSet/>
      <dgm:spPr/>
      <dgm:t>
        <a:bodyPr/>
        <a:lstStyle/>
        <a:p>
          <a:endParaRPr lang="en-US"/>
        </a:p>
      </dgm:t>
    </dgm:pt>
    <dgm:pt modelId="{921DD432-9716-0649-A3ED-0694041910D2}">
      <dgm:prSet phldrT="[Text]"/>
      <dgm:spPr/>
      <dgm:t>
        <a:bodyPr/>
        <a:lstStyle/>
        <a:p>
          <a:r>
            <a:rPr lang="vi-VN"/>
            <a:t>Vẽ tranh về hoạt động</a:t>
          </a:r>
          <a:endParaRPr lang="en-US"/>
        </a:p>
      </dgm:t>
    </dgm:pt>
    <dgm:pt modelId="{002ACB1C-5BBA-BF4B-826C-2B703CA07945}" type="parTrans" cxnId="{9843BE1D-9D40-8F47-8CB7-8C5727845B3D}">
      <dgm:prSet/>
      <dgm:spPr/>
      <dgm:t>
        <a:bodyPr/>
        <a:lstStyle/>
        <a:p>
          <a:endParaRPr lang="en-US"/>
        </a:p>
      </dgm:t>
    </dgm:pt>
    <dgm:pt modelId="{E2BF987A-0D65-3342-B442-68BBC074A5AA}" type="sibTrans" cxnId="{9843BE1D-9D40-8F47-8CB7-8C5727845B3D}">
      <dgm:prSet/>
      <dgm:spPr/>
      <dgm:t>
        <a:bodyPr/>
        <a:lstStyle/>
        <a:p>
          <a:endParaRPr lang="en-US"/>
        </a:p>
      </dgm:t>
    </dgm:pt>
    <dgm:pt modelId="{B65ECC04-51BD-5C4E-B282-0C89077E739F}">
      <dgm:prSet phldrT="[Text]"/>
      <dgm:spPr/>
      <dgm:t>
        <a:bodyPr/>
        <a:lstStyle/>
        <a:p>
          <a:r>
            <a:rPr lang="vi-VN"/>
            <a:t>Bài trình chiếu trên PowerPoint</a:t>
          </a:r>
          <a:endParaRPr lang="en-US"/>
        </a:p>
      </dgm:t>
    </dgm:pt>
    <dgm:pt modelId="{9527DB24-5541-BD47-9A82-133EE3BE25F8}" type="parTrans" cxnId="{E5595F9F-D74C-1E43-AB03-D1FB6018229C}">
      <dgm:prSet/>
      <dgm:spPr/>
      <dgm:t>
        <a:bodyPr/>
        <a:lstStyle/>
        <a:p>
          <a:endParaRPr lang="en-US"/>
        </a:p>
      </dgm:t>
    </dgm:pt>
    <dgm:pt modelId="{3748D79F-94C1-3140-8F4A-612ED21520FF}" type="sibTrans" cxnId="{E5595F9F-D74C-1E43-AB03-D1FB6018229C}">
      <dgm:prSet/>
      <dgm:spPr/>
      <dgm:t>
        <a:bodyPr/>
        <a:lstStyle/>
        <a:p>
          <a:endParaRPr lang="en-US"/>
        </a:p>
      </dgm:t>
    </dgm:pt>
    <dgm:pt modelId="{28336145-38DE-634C-9ACD-90A67CDBE048}">
      <dgm:prSet phldrT="[Text]"/>
      <dgm:spPr/>
      <dgm:t>
        <a:bodyPr/>
        <a:lstStyle/>
        <a:p>
          <a:r>
            <a:rPr lang="vi-VN"/>
            <a:t>Làm clip báo cáo</a:t>
          </a:r>
          <a:endParaRPr lang="en-US"/>
        </a:p>
      </dgm:t>
    </dgm:pt>
    <dgm:pt modelId="{FEB862AE-69F2-F248-9EED-AF65E5928F1C}" type="parTrans" cxnId="{237AE959-99BB-4445-9AD8-64CF74BB57AB}">
      <dgm:prSet/>
      <dgm:spPr/>
      <dgm:t>
        <a:bodyPr/>
        <a:lstStyle/>
        <a:p>
          <a:endParaRPr lang="en-US"/>
        </a:p>
      </dgm:t>
    </dgm:pt>
    <dgm:pt modelId="{F067DC97-11B7-6C42-AE07-B0F024164E40}" type="sibTrans" cxnId="{237AE959-99BB-4445-9AD8-64CF74BB57AB}">
      <dgm:prSet/>
      <dgm:spPr/>
      <dgm:t>
        <a:bodyPr/>
        <a:lstStyle/>
        <a:p>
          <a:endParaRPr lang="en-US"/>
        </a:p>
      </dgm:t>
    </dgm:pt>
    <dgm:pt modelId="{2654A6FE-4EBF-2041-93C3-54C37C11F6C0}">
      <dgm:prSet/>
      <dgm:spPr/>
      <dgm:t>
        <a:bodyPr/>
        <a:lstStyle/>
        <a:p>
          <a:r>
            <a:rPr lang="vi-VN"/>
            <a:t>Làm sản phẩm tuyên truyền </a:t>
          </a:r>
          <a:endParaRPr lang="en-US"/>
        </a:p>
      </dgm:t>
    </dgm:pt>
    <dgm:pt modelId="{43FA6444-4B73-4144-A178-1D4587A07094}" type="parTrans" cxnId="{D2922B41-5008-674A-B8D4-6209D762DBF9}">
      <dgm:prSet/>
      <dgm:spPr/>
      <dgm:t>
        <a:bodyPr/>
        <a:lstStyle/>
        <a:p>
          <a:endParaRPr lang="en-US"/>
        </a:p>
      </dgm:t>
    </dgm:pt>
    <dgm:pt modelId="{72C55F25-F4C7-4244-8417-5C9FA74156C5}" type="sibTrans" cxnId="{D2922B41-5008-674A-B8D4-6209D762DBF9}">
      <dgm:prSet/>
      <dgm:spPr/>
      <dgm:t>
        <a:bodyPr/>
        <a:lstStyle/>
        <a:p>
          <a:endParaRPr lang="en-US"/>
        </a:p>
      </dgm:t>
    </dgm:pt>
    <dgm:pt modelId="{9A30E367-D678-1F45-BAD9-E779EC867A42}" type="pres">
      <dgm:prSet presAssocID="{C9780F45-B7B1-224D-9725-F0521FAF47FE}" presName="diagram" presStyleCnt="0">
        <dgm:presLayoutVars>
          <dgm:dir/>
          <dgm:resizeHandles val="exact"/>
        </dgm:presLayoutVars>
      </dgm:prSet>
      <dgm:spPr/>
    </dgm:pt>
    <dgm:pt modelId="{C8885A7E-8CB4-204C-8231-300847795769}" type="pres">
      <dgm:prSet presAssocID="{A370A4F0-6BFC-1B46-9626-49543A964DD7}" presName="node" presStyleLbl="node1" presStyleIdx="0" presStyleCnt="5">
        <dgm:presLayoutVars>
          <dgm:bulletEnabled val="1"/>
        </dgm:presLayoutVars>
      </dgm:prSet>
      <dgm:spPr/>
      <dgm:t>
        <a:bodyPr/>
        <a:lstStyle/>
        <a:p>
          <a:endParaRPr lang="en-US"/>
        </a:p>
      </dgm:t>
    </dgm:pt>
    <dgm:pt modelId="{58A3ACAB-5DBF-6043-8253-D36096CE94D5}" type="pres">
      <dgm:prSet presAssocID="{D100A4EF-AB30-4C45-B50F-4DD40E5D06D7}" presName="sibTrans" presStyleCnt="0"/>
      <dgm:spPr/>
    </dgm:pt>
    <dgm:pt modelId="{8E2F4919-CA26-CD41-B781-B943EA743BC8}" type="pres">
      <dgm:prSet presAssocID="{921DD432-9716-0649-A3ED-0694041910D2}" presName="node" presStyleLbl="node1" presStyleIdx="1" presStyleCnt="5">
        <dgm:presLayoutVars>
          <dgm:bulletEnabled val="1"/>
        </dgm:presLayoutVars>
      </dgm:prSet>
      <dgm:spPr/>
      <dgm:t>
        <a:bodyPr/>
        <a:lstStyle/>
        <a:p>
          <a:endParaRPr lang="en-US"/>
        </a:p>
      </dgm:t>
    </dgm:pt>
    <dgm:pt modelId="{26B07F6B-21E8-174E-9856-BDF6056C8BE7}" type="pres">
      <dgm:prSet presAssocID="{E2BF987A-0D65-3342-B442-68BBC074A5AA}" presName="sibTrans" presStyleCnt="0"/>
      <dgm:spPr/>
    </dgm:pt>
    <dgm:pt modelId="{52A243AF-CDE0-8D4C-A41E-2893F56D3A45}" type="pres">
      <dgm:prSet presAssocID="{B65ECC04-51BD-5C4E-B282-0C89077E739F}" presName="node" presStyleLbl="node1" presStyleIdx="2" presStyleCnt="5">
        <dgm:presLayoutVars>
          <dgm:bulletEnabled val="1"/>
        </dgm:presLayoutVars>
      </dgm:prSet>
      <dgm:spPr/>
      <dgm:t>
        <a:bodyPr/>
        <a:lstStyle/>
        <a:p>
          <a:endParaRPr lang="en-US"/>
        </a:p>
      </dgm:t>
    </dgm:pt>
    <dgm:pt modelId="{D3AF6756-6BDB-5C42-B1F8-1CF174B18AFF}" type="pres">
      <dgm:prSet presAssocID="{3748D79F-94C1-3140-8F4A-612ED21520FF}" presName="sibTrans" presStyleCnt="0"/>
      <dgm:spPr/>
    </dgm:pt>
    <dgm:pt modelId="{19125A5C-F1C6-D441-B83C-B6845C2FA683}" type="pres">
      <dgm:prSet presAssocID="{28336145-38DE-634C-9ACD-90A67CDBE048}" presName="node" presStyleLbl="node1" presStyleIdx="3" presStyleCnt="5">
        <dgm:presLayoutVars>
          <dgm:bulletEnabled val="1"/>
        </dgm:presLayoutVars>
      </dgm:prSet>
      <dgm:spPr/>
      <dgm:t>
        <a:bodyPr/>
        <a:lstStyle/>
        <a:p>
          <a:endParaRPr lang="en-US"/>
        </a:p>
      </dgm:t>
    </dgm:pt>
    <dgm:pt modelId="{BB233EA4-BB7A-A74E-ACF4-4986A2846087}" type="pres">
      <dgm:prSet presAssocID="{F067DC97-11B7-6C42-AE07-B0F024164E40}" presName="sibTrans" presStyleCnt="0"/>
      <dgm:spPr/>
    </dgm:pt>
    <dgm:pt modelId="{A2508F51-33F7-E14F-BB28-C016622F5974}" type="pres">
      <dgm:prSet presAssocID="{2654A6FE-4EBF-2041-93C3-54C37C11F6C0}" presName="node" presStyleLbl="node1" presStyleIdx="4" presStyleCnt="5">
        <dgm:presLayoutVars>
          <dgm:bulletEnabled val="1"/>
        </dgm:presLayoutVars>
      </dgm:prSet>
      <dgm:spPr/>
    </dgm:pt>
  </dgm:ptLst>
  <dgm:cxnLst>
    <dgm:cxn modelId="{D2922B41-5008-674A-B8D4-6209D762DBF9}" srcId="{C9780F45-B7B1-224D-9725-F0521FAF47FE}" destId="{2654A6FE-4EBF-2041-93C3-54C37C11F6C0}" srcOrd="4" destOrd="0" parTransId="{43FA6444-4B73-4144-A178-1D4587A07094}" sibTransId="{72C55F25-F4C7-4244-8417-5C9FA74156C5}"/>
    <dgm:cxn modelId="{1D5730C5-8CE3-B648-949E-12E02A5149C0}" type="presOf" srcId="{A370A4F0-6BFC-1B46-9626-49543A964DD7}" destId="{C8885A7E-8CB4-204C-8231-300847795769}" srcOrd="0" destOrd="0" presId="urn:microsoft.com/office/officeart/2005/8/layout/default"/>
    <dgm:cxn modelId="{237AE959-99BB-4445-9AD8-64CF74BB57AB}" srcId="{C9780F45-B7B1-224D-9725-F0521FAF47FE}" destId="{28336145-38DE-634C-9ACD-90A67CDBE048}" srcOrd="3" destOrd="0" parTransId="{FEB862AE-69F2-F248-9EED-AF65E5928F1C}" sibTransId="{F067DC97-11B7-6C42-AE07-B0F024164E40}"/>
    <dgm:cxn modelId="{6FF5F18B-B236-604D-ABEF-B53F2C5DBD83}" srcId="{C9780F45-B7B1-224D-9725-F0521FAF47FE}" destId="{A370A4F0-6BFC-1B46-9626-49543A964DD7}" srcOrd="0" destOrd="0" parTransId="{730E3877-4D9D-2A45-93EA-1799BB34800E}" sibTransId="{D100A4EF-AB30-4C45-B50F-4DD40E5D06D7}"/>
    <dgm:cxn modelId="{C2A39D98-2607-0043-835B-99F87CFEF8F3}" type="presOf" srcId="{B65ECC04-51BD-5C4E-B282-0C89077E739F}" destId="{52A243AF-CDE0-8D4C-A41E-2893F56D3A45}" srcOrd="0" destOrd="0" presId="urn:microsoft.com/office/officeart/2005/8/layout/default"/>
    <dgm:cxn modelId="{4B3C2F5C-849F-FF44-8AC2-076A7633C01D}" type="presOf" srcId="{28336145-38DE-634C-9ACD-90A67CDBE048}" destId="{19125A5C-F1C6-D441-B83C-B6845C2FA683}" srcOrd="0" destOrd="0" presId="urn:microsoft.com/office/officeart/2005/8/layout/default"/>
    <dgm:cxn modelId="{DC236EE9-8952-044A-BE72-B2F77D846425}" type="presOf" srcId="{921DD432-9716-0649-A3ED-0694041910D2}" destId="{8E2F4919-CA26-CD41-B781-B943EA743BC8}" srcOrd="0" destOrd="0" presId="urn:microsoft.com/office/officeart/2005/8/layout/default"/>
    <dgm:cxn modelId="{9843BE1D-9D40-8F47-8CB7-8C5727845B3D}" srcId="{C9780F45-B7B1-224D-9725-F0521FAF47FE}" destId="{921DD432-9716-0649-A3ED-0694041910D2}" srcOrd="1" destOrd="0" parTransId="{002ACB1C-5BBA-BF4B-826C-2B703CA07945}" sibTransId="{E2BF987A-0D65-3342-B442-68BBC074A5AA}"/>
    <dgm:cxn modelId="{2A341A30-43A7-A049-8626-96D070EC0AA9}" type="presOf" srcId="{C9780F45-B7B1-224D-9725-F0521FAF47FE}" destId="{9A30E367-D678-1F45-BAD9-E779EC867A42}" srcOrd="0" destOrd="0" presId="urn:microsoft.com/office/officeart/2005/8/layout/default"/>
    <dgm:cxn modelId="{E5595F9F-D74C-1E43-AB03-D1FB6018229C}" srcId="{C9780F45-B7B1-224D-9725-F0521FAF47FE}" destId="{B65ECC04-51BD-5C4E-B282-0C89077E739F}" srcOrd="2" destOrd="0" parTransId="{9527DB24-5541-BD47-9A82-133EE3BE25F8}" sibTransId="{3748D79F-94C1-3140-8F4A-612ED21520FF}"/>
    <dgm:cxn modelId="{B4EE3475-008F-4E45-AEB2-7093D5D2A464}" type="presOf" srcId="{2654A6FE-4EBF-2041-93C3-54C37C11F6C0}" destId="{A2508F51-33F7-E14F-BB28-C016622F5974}" srcOrd="0" destOrd="0" presId="urn:microsoft.com/office/officeart/2005/8/layout/default"/>
    <dgm:cxn modelId="{C23EF2C9-3BE4-4046-8AD6-233F4AA927BD}" type="presParOf" srcId="{9A30E367-D678-1F45-BAD9-E779EC867A42}" destId="{C8885A7E-8CB4-204C-8231-300847795769}" srcOrd="0" destOrd="0" presId="urn:microsoft.com/office/officeart/2005/8/layout/default"/>
    <dgm:cxn modelId="{D3316A1B-C40C-2B43-974F-21887B688012}" type="presParOf" srcId="{9A30E367-D678-1F45-BAD9-E779EC867A42}" destId="{58A3ACAB-5DBF-6043-8253-D36096CE94D5}" srcOrd="1" destOrd="0" presId="urn:microsoft.com/office/officeart/2005/8/layout/default"/>
    <dgm:cxn modelId="{D32736D4-511E-5440-8653-BBE903B74B04}" type="presParOf" srcId="{9A30E367-D678-1F45-BAD9-E779EC867A42}" destId="{8E2F4919-CA26-CD41-B781-B943EA743BC8}" srcOrd="2" destOrd="0" presId="urn:microsoft.com/office/officeart/2005/8/layout/default"/>
    <dgm:cxn modelId="{6644D04E-7923-434C-8830-3BB03CC60E9D}" type="presParOf" srcId="{9A30E367-D678-1F45-BAD9-E779EC867A42}" destId="{26B07F6B-21E8-174E-9856-BDF6056C8BE7}" srcOrd="3" destOrd="0" presId="urn:microsoft.com/office/officeart/2005/8/layout/default"/>
    <dgm:cxn modelId="{9D61AA88-89CF-1A45-AA9B-1E1C5C8CAE8A}" type="presParOf" srcId="{9A30E367-D678-1F45-BAD9-E779EC867A42}" destId="{52A243AF-CDE0-8D4C-A41E-2893F56D3A45}" srcOrd="4" destOrd="0" presId="urn:microsoft.com/office/officeart/2005/8/layout/default"/>
    <dgm:cxn modelId="{4EE4B14C-1755-6F49-ACED-F9D349F1444F}" type="presParOf" srcId="{9A30E367-D678-1F45-BAD9-E779EC867A42}" destId="{D3AF6756-6BDB-5C42-B1F8-1CF174B18AFF}" srcOrd="5" destOrd="0" presId="urn:microsoft.com/office/officeart/2005/8/layout/default"/>
    <dgm:cxn modelId="{0AB5E93E-4A67-ED4A-B9A7-884F3FC7FB5B}" type="presParOf" srcId="{9A30E367-D678-1F45-BAD9-E779EC867A42}" destId="{19125A5C-F1C6-D441-B83C-B6845C2FA683}" srcOrd="6" destOrd="0" presId="urn:microsoft.com/office/officeart/2005/8/layout/default"/>
    <dgm:cxn modelId="{FFBA16B4-CFB4-B54C-B3FC-728EB4F344A9}" type="presParOf" srcId="{9A30E367-D678-1F45-BAD9-E779EC867A42}" destId="{BB233EA4-BB7A-A74E-ACF4-4986A2846087}" srcOrd="7" destOrd="0" presId="urn:microsoft.com/office/officeart/2005/8/layout/default"/>
    <dgm:cxn modelId="{239E12C6-1C77-FB4A-8CFD-A9623E592AA9}" type="presParOf" srcId="{9A30E367-D678-1F45-BAD9-E779EC867A42}" destId="{A2508F51-33F7-E14F-BB28-C016622F5974}"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85A7E-8CB4-204C-8231-300847795769}">
      <dsp:nvSpPr>
        <dsp:cNvPr id="0" name=""/>
        <dsp:cNvSpPr/>
      </dsp:nvSpPr>
      <dsp:spPr>
        <a:xfrm>
          <a:off x="715" y="329029"/>
          <a:ext cx="2789287" cy="16735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vi-VN" sz="3400" kern="1200"/>
            <a:t>Người tham gia</a:t>
          </a:r>
          <a:endParaRPr lang="en-US" sz="3400" kern="1200"/>
        </a:p>
      </dsp:txBody>
      <dsp:txXfrm>
        <a:off x="715" y="329029"/>
        <a:ext cx="2789287" cy="1673572"/>
      </dsp:txXfrm>
    </dsp:sp>
    <dsp:sp modelId="{8E2F4919-CA26-CD41-B781-B943EA743BC8}">
      <dsp:nvSpPr>
        <dsp:cNvPr id="0" name=""/>
        <dsp:cNvSpPr/>
      </dsp:nvSpPr>
      <dsp:spPr>
        <a:xfrm>
          <a:off x="3068931" y="329029"/>
          <a:ext cx="2789287" cy="16735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vi-VN" sz="3400" kern="1200"/>
            <a:t>Cách tổ chức hoạt động</a:t>
          </a:r>
          <a:endParaRPr lang="en-US" sz="3400" kern="1200"/>
        </a:p>
      </dsp:txBody>
      <dsp:txXfrm>
        <a:off x="3068931" y="329029"/>
        <a:ext cx="2789287" cy="1673572"/>
      </dsp:txXfrm>
    </dsp:sp>
    <dsp:sp modelId="{52A243AF-CDE0-8D4C-A41E-2893F56D3A45}">
      <dsp:nvSpPr>
        <dsp:cNvPr id="0" name=""/>
        <dsp:cNvSpPr/>
      </dsp:nvSpPr>
      <dsp:spPr>
        <a:xfrm>
          <a:off x="715" y="2281530"/>
          <a:ext cx="2789287" cy="16735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vi-VN" sz="3400" kern="1200"/>
            <a:t>Đánh giá kết quả </a:t>
          </a:r>
          <a:endParaRPr lang="en-US" sz="3400" kern="1200"/>
        </a:p>
      </dsp:txBody>
      <dsp:txXfrm>
        <a:off x="715" y="2281530"/>
        <a:ext cx="2789287" cy="1673572"/>
      </dsp:txXfrm>
    </dsp:sp>
    <dsp:sp modelId="{19125A5C-F1C6-D441-B83C-B6845C2FA683}">
      <dsp:nvSpPr>
        <dsp:cNvPr id="0" name=""/>
        <dsp:cNvSpPr/>
      </dsp:nvSpPr>
      <dsp:spPr>
        <a:xfrm>
          <a:off x="3068931" y="2281530"/>
          <a:ext cx="2789287" cy="16735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a:t>L</a:t>
          </a:r>
          <a:r>
            <a:rPr lang="vi-VN" sz="3400" kern="1200"/>
            <a:t>ưu hình ảnh </a:t>
          </a:r>
          <a:endParaRPr lang="en-US" sz="3400" kern="1200"/>
        </a:p>
      </dsp:txBody>
      <dsp:txXfrm>
        <a:off x="3068931" y="2281530"/>
        <a:ext cx="2789287" cy="16735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85A7E-8CB4-204C-8231-300847795769}">
      <dsp:nvSpPr>
        <dsp:cNvPr id="0" name=""/>
        <dsp:cNvSpPr/>
      </dsp:nvSpPr>
      <dsp:spPr>
        <a:xfrm>
          <a:off x="682588" y="2182"/>
          <a:ext cx="2139884" cy="128393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vi-VN" sz="2600" kern="1200"/>
            <a:t>Viết bài báo cáo</a:t>
          </a:r>
          <a:endParaRPr lang="en-US" sz="2600" kern="1200"/>
        </a:p>
      </dsp:txBody>
      <dsp:txXfrm>
        <a:off x="682588" y="2182"/>
        <a:ext cx="2139884" cy="1283930"/>
      </dsp:txXfrm>
    </dsp:sp>
    <dsp:sp modelId="{8E2F4919-CA26-CD41-B781-B943EA743BC8}">
      <dsp:nvSpPr>
        <dsp:cNvPr id="0" name=""/>
        <dsp:cNvSpPr/>
      </dsp:nvSpPr>
      <dsp:spPr>
        <a:xfrm>
          <a:off x="3036461" y="2182"/>
          <a:ext cx="2139884" cy="128393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vi-VN" sz="2600" kern="1200"/>
            <a:t>Vẽ tranh về hoạt động</a:t>
          </a:r>
          <a:endParaRPr lang="en-US" sz="2600" kern="1200"/>
        </a:p>
      </dsp:txBody>
      <dsp:txXfrm>
        <a:off x="3036461" y="2182"/>
        <a:ext cx="2139884" cy="1283930"/>
      </dsp:txXfrm>
    </dsp:sp>
    <dsp:sp modelId="{52A243AF-CDE0-8D4C-A41E-2893F56D3A45}">
      <dsp:nvSpPr>
        <dsp:cNvPr id="0" name=""/>
        <dsp:cNvSpPr/>
      </dsp:nvSpPr>
      <dsp:spPr>
        <a:xfrm>
          <a:off x="682588" y="1500101"/>
          <a:ext cx="2139884" cy="128393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vi-VN" sz="2600" kern="1200"/>
            <a:t>Bài trình chiếu trên PowerPoint</a:t>
          </a:r>
          <a:endParaRPr lang="en-US" sz="2600" kern="1200"/>
        </a:p>
      </dsp:txBody>
      <dsp:txXfrm>
        <a:off x="682588" y="1500101"/>
        <a:ext cx="2139884" cy="1283930"/>
      </dsp:txXfrm>
    </dsp:sp>
    <dsp:sp modelId="{19125A5C-F1C6-D441-B83C-B6845C2FA683}">
      <dsp:nvSpPr>
        <dsp:cNvPr id="0" name=""/>
        <dsp:cNvSpPr/>
      </dsp:nvSpPr>
      <dsp:spPr>
        <a:xfrm>
          <a:off x="3036461" y="1500101"/>
          <a:ext cx="2139884" cy="128393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vi-VN" sz="2600" kern="1200"/>
            <a:t>Làm clip báo cáo</a:t>
          </a:r>
          <a:endParaRPr lang="en-US" sz="2600" kern="1200"/>
        </a:p>
      </dsp:txBody>
      <dsp:txXfrm>
        <a:off x="3036461" y="1500101"/>
        <a:ext cx="2139884" cy="1283930"/>
      </dsp:txXfrm>
    </dsp:sp>
    <dsp:sp modelId="{A2508F51-33F7-E14F-BB28-C016622F5974}">
      <dsp:nvSpPr>
        <dsp:cNvPr id="0" name=""/>
        <dsp:cNvSpPr/>
      </dsp:nvSpPr>
      <dsp:spPr>
        <a:xfrm>
          <a:off x="1859524" y="2998020"/>
          <a:ext cx="2139884" cy="128393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vi-VN" sz="2600" kern="1200"/>
            <a:t>Làm sản phẩm tuyên truyền </a:t>
          </a:r>
          <a:endParaRPr lang="en-US" sz="2600" kern="1200"/>
        </a:p>
      </dsp:txBody>
      <dsp:txXfrm>
        <a:off x="1859524" y="2998020"/>
        <a:ext cx="2139884" cy="128393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3EA07B-5DEE-9144-B4CF-FE22A25B7C3A}" type="datetimeFigureOut">
              <a:t>12/02/2023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93651D-E093-344A-9F2C-3B2639B9936A}" type="slidenum">
              <a:t>‹#›</a:t>
            </a:fld>
            <a:endParaRPr lang="en-US"/>
          </a:p>
        </p:txBody>
      </p:sp>
    </p:spTree>
    <p:extLst>
      <p:ext uri="{BB962C8B-B14F-4D97-AF65-F5344CB8AC3E}">
        <p14:creationId xmlns:p14="http://schemas.microsoft.com/office/powerpoint/2010/main" val="1681920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3651D-E093-344A-9F2C-3B2639B9936A}" type="slidenum">
              <a:rPr lang="uk-UA"/>
              <a:t>4</a:t>
            </a:fld>
            <a:endParaRPr lang="uk-UA"/>
          </a:p>
        </p:txBody>
      </p:sp>
    </p:spTree>
    <p:extLst>
      <p:ext uri="{BB962C8B-B14F-4D97-AF65-F5344CB8AC3E}">
        <p14:creationId xmlns:p14="http://schemas.microsoft.com/office/powerpoint/2010/main" val="647037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a:solidFill>
                  <a:schemeClr val="tx1"/>
                </a:solidFill>
                <a:effectLst/>
                <a:latin typeface="+mn-lt"/>
                <a:ea typeface="+mn-ea"/>
                <a:cs typeface="+mn-cs"/>
              </a:rPr>
              <a:t>Tranh 1: Tranh vẽ mọi người đang cùng nhau dọn vệ sinh đường làng. Các nhân vật trong tranh đang tích cực làm việc. Nếu em ở đó, em có thể cùng mọi người tham gia những việc vừa sức </a:t>
            </a:r>
            <a:r>
              <a:rPr lang="en-US" sz="1200" kern="1200">
                <a:solidFill>
                  <a:schemeClr val="tx1"/>
                </a:solidFill>
                <a:effectLst/>
                <a:latin typeface="+mn-lt"/>
                <a:ea typeface="+mn-ea"/>
                <a:cs typeface="+mn-cs"/>
              </a:rPr>
              <a:t>như </a:t>
            </a:r>
            <a:r>
              <a:rPr lang="vi-VN" sz="1200" kern="1200">
                <a:solidFill>
                  <a:schemeClr val="tx1"/>
                </a:solidFill>
                <a:effectLst/>
                <a:latin typeface="+mn-lt"/>
                <a:ea typeface="+mn-ea"/>
                <a:cs typeface="+mn-cs"/>
              </a:rPr>
              <a:t>quét đường, gom rác,… Theo em, việc cùng hàng xóm dọn dẹp đường làm ngõ xóm sẽ giúp bảo vệ môi trường và mọi người gần gũi nhau hơn.</a:t>
            </a:r>
            <a:r>
              <a:rPr lang="en-US">
                <a:effectLst/>
              </a:rPr>
              <a:t> </a:t>
            </a:r>
            <a:endParaRPr lang="en-US"/>
          </a:p>
        </p:txBody>
      </p:sp>
      <p:sp>
        <p:nvSpPr>
          <p:cNvPr id="4" name="Slide Number Placeholder 3"/>
          <p:cNvSpPr>
            <a:spLocks noGrp="1"/>
          </p:cNvSpPr>
          <p:nvPr>
            <p:ph type="sldNum" sz="quarter" idx="10"/>
          </p:nvPr>
        </p:nvSpPr>
        <p:spPr/>
        <p:txBody>
          <a:bodyPr/>
          <a:lstStyle/>
          <a:p>
            <a:fld id="{9693651D-E093-344A-9F2C-3B2639B9936A}" type="slidenum">
              <a:rPr lang="uk-UA"/>
              <a:t>5</a:t>
            </a:fld>
            <a:endParaRPr lang="uk-UA"/>
          </a:p>
        </p:txBody>
      </p:sp>
    </p:spTree>
    <p:extLst>
      <p:ext uri="{BB962C8B-B14F-4D97-AF65-F5344CB8AC3E}">
        <p14:creationId xmlns:p14="http://schemas.microsoft.com/office/powerpoint/2010/main" val="1341458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a:solidFill>
                  <a:schemeClr val="tx1"/>
                </a:solidFill>
                <a:effectLst/>
                <a:latin typeface="+mn-lt"/>
                <a:ea typeface="+mn-ea"/>
                <a:cs typeface="+mn-cs"/>
              </a:rPr>
              <a:t>Tranh 2. Tranh vẽ mọi người đang cùng nhau chuẩn bị </a:t>
            </a:r>
            <a:r>
              <a:rPr lang="en-US" sz="1200" kern="1200">
                <a:solidFill>
                  <a:schemeClr val="tx1"/>
                </a:solidFill>
                <a:effectLst/>
                <a:latin typeface="+mn-lt"/>
                <a:ea typeface="+mn-ea"/>
                <a:cs typeface="+mn-cs"/>
              </a:rPr>
              <a:t>H</a:t>
            </a:r>
            <a:r>
              <a:rPr lang="vi-VN" sz="1200" kern="1200">
                <a:solidFill>
                  <a:schemeClr val="tx1"/>
                </a:solidFill>
                <a:effectLst/>
                <a:latin typeface="+mn-lt"/>
                <a:ea typeface="+mn-ea"/>
                <a:cs typeface="+mn-cs"/>
              </a:rPr>
              <a:t>ội nghị </a:t>
            </a:r>
            <a:r>
              <a:rPr lang="en-US" sz="1200" kern="1200">
                <a:solidFill>
                  <a:schemeClr val="tx1"/>
                </a:solidFill>
                <a:effectLst/>
                <a:latin typeface="+mn-lt"/>
                <a:ea typeface="+mn-ea"/>
                <a:cs typeface="+mn-cs"/>
              </a:rPr>
              <a:t>Đại </a:t>
            </a:r>
            <a:r>
              <a:rPr lang="vi-VN" sz="1200" kern="1200">
                <a:solidFill>
                  <a:schemeClr val="tx1"/>
                </a:solidFill>
                <a:effectLst/>
                <a:latin typeface="+mn-lt"/>
                <a:ea typeface="+mn-ea"/>
                <a:cs typeface="+mn-cs"/>
              </a:rPr>
              <a:t>đoàn kết </a:t>
            </a:r>
            <a:r>
              <a:rPr lang="en-US" sz="1200" kern="1200">
                <a:solidFill>
                  <a:schemeClr val="tx1"/>
                </a:solidFill>
                <a:effectLst/>
                <a:latin typeface="+mn-lt"/>
                <a:ea typeface="+mn-ea"/>
                <a:cs typeface="+mn-cs"/>
              </a:rPr>
              <a:t>toàn </a:t>
            </a:r>
            <a:r>
              <a:rPr lang="vi-VN" sz="1200" kern="1200">
                <a:solidFill>
                  <a:schemeClr val="tx1"/>
                </a:solidFill>
                <a:effectLst/>
                <a:latin typeface="+mn-lt"/>
                <a:ea typeface="+mn-ea"/>
                <a:cs typeface="+mn-cs"/>
              </a:rPr>
              <a:t>dân tộc. Đây là hoạt động diễn ra hằng năm ở các khu dân cư/ làng xóm/ và thường được tổ chức vào ngày Đại đoàn kết </a:t>
            </a:r>
            <a:r>
              <a:rPr lang="en-US" sz="1200" kern="1200">
                <a:solidFill>
                  <a:schemeClr val="tx1"/>
                </a:solidFill>
                <a:effectLst/>
                <a:latin typeface="+mn-lt"/>
                <a:ea typeface="+mn-ea"/>
                <a:cs typeface="+mn-cs"/>
              </a:rPr>
              <a:t>toàn </a:t>
            </a:r>
            <a:r>
              <a:rPr lang="vi-VN" sz="1200" kern="1200">
                <a:solidFill>
                  <a:schemeClr val="tx1"/>
                </a:solidFill>
                <a:effectLst/>
                <a:latin typeface="+mn-lt"/>
                <a:ea typeface="+mn-ea"/>
                <a:cs typeface="+mn-cs"/>
              </a:rPr>
              <a:t>dân tộc (18/11 hằng năm). Mọi người đang chuẩn bị rất tích cực, các bạn nhỏ thì cắt xúc xích giấy, các bác nữ thì cắm hoa, các các nam thì treo khẩu hiệu. Nếu em là thành viên của hoạt động em có thể cắt xúc xích hoa cùng các bạn, quét dọn hội trường, cắm hoa cùng các bác nữ, chuẩn bị nước uống cho mọi người,… Việc cùng nhau chuẩn bị cho ngày hội Đại đoàn kết </a:t>
            </a:r>
            <a:r>
              <a:rPr lang="en-US" sz="1200" kern="1200">
                <a:solidFill>
                  <a:schemeClr val="tx1"/>
                </a:solidFill>
                <a:effectLst/>
                <a:latin typeface="+mn-lt"/>
                <a:ea typeface="+mn-ea"/>
                <a:cs typeface="+mn-cs"/>
              </a:rPr>
              <a:t>giúp</a:t>
            </a:r>
            <a:r>
              <a:rPr lang="vi-VN" sz="1200" kern="1200">
                <a:solidFill>
                  <a:schemeClr val="tx1"/>
                </a:solidFill>
                <a:effectLst/>
                <a:latin typeface="+mn-lt"/>
                <a:ea typeface="+mn-ea"/>
                <a:cs typeface="+mn-cs"/>
              </a:rPr>
              <a:t> mọi người gần gũi và yêu thương nhau hơn.</a:t>
            </a:r>
            <a:r>
              <a:rPr lang="en-US">
                <a:effectLst/>
              </a:rPr>
              <a:t> </a:t>
            </a:r>
            <a:endParaRPr lang="en-US"/>
          </a:p>
        </p:txBody>
      </p:sp>
      <p:sp>
        <p:nvSpPr>
          <p:cNvPr id="4" name="Slide Number Placeholder 3"/>
          <p:cNvSpPr>
            <a:spLocks noGrp="1"/>
          </p:cNvSpPr>
          <p:nvPr>
            <p:ph type="sldNum" sz="quarter" idx="10"/>
          </p:nvPr>
        </p:nvSpPr>
        <p:spPr/>
        <p:txBody>
          <a:bodyPr/>
          <a:lstStyle/>
          <a:p>
            <a:fld id="{9693651D-E093-344A-9F2C-3B2639B9936A}" type="slidenum">
              <a:rPr lang="uk-UA"/>
              <a:t>6</a:t>
            </a:fld>
            <a:endParaRPr lang="uk-UA"/>
          </a:p>
        </p:txBody>
      </p:sp>
    </p:spTree>
    <p:extLst>
      <p:ext uri="{BB962C8B-B14F-4D97-AF65-F5344CB8AC3E}">
        <p14:creationId xmlns:p14="http://schemas.microsoft.com/office/powerpoint/2010/main" val="2026520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a:solidFill>
                  <a:schemeClr val="tx1"/>
                </a:solidFill>
                <a:effectLst/>
                <a:latin typeface="+mn-lt"/>
                <a:ea typeface="+mn-ea"/>
                <a:cs typeface="+mn-cs"/>
              </a:rPr>
              <a:t>Tranh 3. Tranh vẽ các bạn nữ đang học múa truyền thống (múa xêêng tiền) ở sân đình. Thường thì trước lễ hội của làng, xã,… các bạn nam, nữ trong làng thường học hát múa các bài hát truyền thống để biểu diễn trong lễ hội. Ngày nay, nhiều nơi, các câu lạc bộ múa hát truyền thống có sinh hoạt thường kì hằng tuần, hằng tháng… Các bạn nữ tham gia múa rất vui vẻ, say mê. Nếu em là thành viên của hoạt động này</a:t>
            </a:r>
            <a:r>
              <a:rPr lang="en-US" sz="1200" kern="1200">
                <a:solidFill>
                  <a:schemeClr val="tx1"/>
                </a:solidFill>
                <a:effectLst/>
                <a:latin typeface="+mn-lt"/>
                <a:ea typeface="+mn-ea"/>
                <a:cs typeface="+mn-cs"/>
              </a:rPr>
              <a:t>,</a:t>
            </a:r>
            <a:r>
              <a:rPr lang="vi-VN" sz="1200" kern="1200">
                <a:solidFill>
                  <a:schemeClr val="tx1"/>
                </a:solidFill>
                <a:effectLst/>
                <a:latin typeface="+mn-lt"/>
                <a:ea typeface="+mn-ea"/>
                <a:cs typeface="+mn-cs"/>
              </a:rPr>
              <a:t> em sẽ tích cực tham gia múa cùng các bạn… Việc tham gia các hoạt động này giúp chúng em hiểu và yêu quê hương mình hơn, cũng làm cho chúng em có thêm nhiều bạn ở nơi mình sinh sống và gần gũi với các cô, các bác hàng xóm hơn.</a:t>
            </a:r>
            <a:r>
              <a:rPr lang="en-US">
                <a:effectLst/>
              </a:rPr>
              <a:t> </a:t>
            </a:r>
            <a:endParaRPr lang="en-US"/>
          </a:p>
        </p:txBody>
      </p:sp>
      <p:sp>
        <p:nvSpPr>
          <p:cNvPr id="4" name="Slide Number Placeholder 3"/>
          <p:cNvSpPr>
            <a:spLocks noGrp="1"/>
          </p:cNvSpPr>
          <p:nvPr>
            <p:ph type="sldNum" sz="quarter" idx="10"/>
          </p:nvPr>
        </p:nvSpPr>
        <p:spPr/>
        <p:txBody>
          <a:bodyPr/>
          <a:lstStyle/>
          <a:p>
            <a:fld id="{9693651D-E093-344A-9F2C-3B2639B9936A}" type="slidenum">
              <a:rPr lang="uk-UA"/>
              <a:t>7</a:t>
            </a:fld>
            <a:endParaRPr lang="uk-UA"/>
          </a:p>
        </p:txBody>
      </p:sp>
    </p:spTree>
    <p:extLst>
      <p:ext uri="{BB962C8B-B14F-4D97-AF65-F5344CB8AC3E}">
        <p14:creationId xmlns:p14="http://schemas.microsoft.com/office/powerpoint/2010/main" val="679628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a:solidFill>
                  <a:schemeClr val="tx1"/>
                </a:solidFill>
                <a:effectLst/>
                <a:latin typeface="+mn-lt"/>
                <a:ea typeface="+mn-ea"/>
                <a:cs typeface="+mn-cs"/>
              </a:rPr>
              <a:t>Tranh 4. Thăm hỏi cựu chiến binh. Hoạt động thăm hỏi cựu chiến binh, thương binh, liệt sĩ, bà mẹ Việt Nam anh hùng, gia đình có công với cách mạng thường diễn ra vào các dịp lễ, tết, ngày thương binh, liệt sĩ 27/7. Các nhân vật trong tranh đang tham gia với thái độ chân thành, cởi mở. Nếu em được tham gia hoạt động em có thể làm những món quà nhỏ để tặng bác thương binh, hoặc sẽ giúp bác việc nhà vừa sức,… Việc cùng nhau thăm hỏi gia đình thương </a:t>
            </a:r>
            <a:r>
              <a:rPr lang="en-US" sz="1200" kern="1200">
                <a:solidFill>
                  <a:schemeClr val="tx1"/>
                </a:solidFill>
                <a:effectLst/>
                <a:latin typeface="+mn-lt"/>
                <a:ea typeface="+mn-ea"/>
                <a:cs typeface="+mn-cs"/>
              </a:rPr>
              <a:t>binh</a:t>
            </a:r>
            <a:r>
              <a:rPr lang="vi-VN" sz="1200" kern="1200">
                <a:solidFill>
                  <a:schemeClr val="tx1"/>
                </a:solidFill>
                <a:effectLst/>
                <a:latin typeface="+mn-lt"/>
                <a:ea typeface="+mn-ea"/>
                <a:cs typeface="+mn-cs"/>
              </a:rPr>
              <a:t>, liệt sĩ, gia đình có công </a:t>
            </a:r>
            <a:r>
              <a:rPr lang="en-US" sz="1200" kern="1200">
                <a:solidFill>
                  <a:schemeClr val="tx1"/>
                </a:solidFill>
                <a:effectLst/>
                <a:latin typeface="+mn-lt"/>
                <a:ea typeface="+mn-ea"/>
                <a:cs typeface="+mn-cs"/>
              </a:rPr>
              <a:t>với </a:t>
            </a:r>
            <a:r>
              <a:rPr lang="vi-VN" sz="1200" kern="1200">
                <a:solidFill>
                  <a:schemeClr val="tx1"/>
                </a:solidFill>
                <a:effectLst/>
                <a:latin typeface="+mn-lt"/>
                <a:ea typeface="+mn-ea"/>
                <a:cs typeface="+mn-cs"/>
              </a:rPr>
              <a:t>cách mạng sẽ thể hiện được nét văn hoá uống nước nhớ nguồn của con người Việt Nam.</a:t>
            </a:r>
            <a:r>
              <a:rPr lang="en-US">
                <a:effectLst/>
              </a:rPr>
              <a:t> </a:t>
            </a:r>
            <a:endParaRPr lang="en-US"/>
          </a:p>
        </p:txBody>
      </p:sp>
      <p:sp>
        <p:nvSpPr>
          <p:cNvPr id="4" name="Slide Number Placeholder 3"/>
          <p:cNvSpPr>
            <a:spLocks noGrp="1"/>
          </p:cNvSpPr>
          <p:nvPr>
            <p:ph type="sldNum" sz="quarter" idx="10"/>
          </p:nvPr>
        </p:nvSpPr>
        <p:spPr/>
        <p:txBody>
          <a:bodyPr/>
          <a:lstStyle/>
          <a:p>
            <a:fld id="{9693651D-E093-344A-9F2C-3B2639B9936A}" type="slidenum">
              <a:rPr lang="uk-UA"/>
              <a:t>8</a:t>
            </a:fld>
            <a:endParaRPr lang="uk-UA"/>
          </a:p>
        </p:txBody>
      </p:sp>
    </p:spTree>
    <p:extLst>
      <p:ext uri="{BB962C8B-B14F-4D97-AF65-F5344CB8AC3E}">
        <p14:creationId xmlns:p14="http://schemas.microsoft.com/office/powerpoint/2010/main" val="1208092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3651D-E093-344A-9F2C-3B2639B9936A}" type="slidenum">
              <a:t>9</a:t>
            </a:fld>
            <a:endParaRPr lang="en-US"/>
          </a:p>
        </p:txBody>
      </p:sp>
    </p:spTree>
    <p:extLst>
      <p:ext uri="{BB962C8B-B14F-4D97-AF65-F5344CB8AC3E}">
        <p14:creationId xmlns:p14="http://schemas.microsoft.com/office/powerpoint/2010/main" val="1405409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3651D-E093-344A-9F2C-3B2639B9936A}" type="slidenum">
              <a:t>10</a:t>
            </a:fld>
            <a:endParaRPr lang="en-US"/>
          </a:p>
        </p:txBody>
      </p:sp>
    </p:spTree>
    <p:extLst>
      <p:ext uri="{BB962C8B-B14F-4D97-AF65-F5344CB8AC3E}">
        <p14:creationId xmlns:p14="http://schemas.microsoft.com/office/powerpoint/2010/main" val="1214819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a:solidFill>
                  <a:schemeClr val="tx1"/>
                </a:solidFill>
                <a:effectLst/>
                <a:latin typeface="+mn-lt"/>
                <a:ea typeface="+mn-ea"/>
                <a:cs typeface="+mn-cs"/>
              </a:rPr>
              <a:t>+ Thuận lợi bao gồm thế mạnh giúp em thực hiện hoạt động và những điều mà người khác mang lại cho em dễ dàng thực hiện hoạt động hơn.</a:t>
            </a:r>
            <a:r>
              <a:rPr lang="en-US">
                <a:effectLst/>
              </a:rPr>
              <a:t> </a:t>
            </a:r>
          </a:p>
          <a:p>
            <a:r>
              <a:rPr lang="vi-VN" sz="1200" kern="1200">
                <a:solidFill>
                  <a:schemeClr val="tx1"/>
                </a:solidFill>
                <a:effectLst/>
                <a:latin typeface="+mn-lt"/>
                <a:ea typeface="+mn-ea"/>
                <a:cs typeface="+mn-cs"/>
              </a:rPr>
              <a:t>+ Khó khăn bao gồm những khó khăn do chính em khó vượt qua và rào cản mà môi trường xung quanh hay người khác mang lại cho em.</a:t>
            </a:r>
            <a:r>
              <a:rPr lang="en-US">
                <a:effectLst/>
              </a:rPr>
              <a:t> </a:t>
            </a:r>
          </a:p>
          <a:p>
            <a:r>
              <a:rPr lang="vi-VN" sz="1200" kern="1200">
                <a:solidFill>
                  <a:schemeClr val="tx1"/>
                </a:solidFill>
                <a:effectLst/>
                <a:latin typeface="+mn-lt"/>
                <a:ea typeface="+mn-ea"/>
                <a:cs typeface="+mn-cs"/>
              </a:rPr>
              <a:t>+ Cách giải quyết: Để tháo gỡ khó khăn, em cần xác định được nguyên nhân của khó khăn và giải quyết hoặc tìm người hỗ trợ.</a:t>
            </a:r>
            <a:r>
              <a:rPr lang="en-US">
                <a:effectLst/>
              </a:rPr>
              <a:t> </a:t>
            </a:r>
            <a:endParaRPr lang="en-US"/>
          </a:p>
        </p:txBody>
      </p:sp>
      <p:sp>
        <p:nvSpPr>
          <p:cNvPr id="4" name="Slide Number Placeholder 3"/>
          <p:cNvSpPr>
            <a:spLocks noGrp="1"/>
          </p:cNvSpPr>
          <p:nvPr>
            <p:ph type="sldNum" sz="quarter" idx="10"/>
          </p:nvPr>
        </p:nvSpPr>
        <p:spPr/>
        <p:txBody>
          <a:bodyPr/>
          <a:lstStyle/>
          <a:p>
            <a:fld id="{9693651D-E093-344A-9F2C-3B2639B9936A}" type="slidenum">
              <a:t>11</a:t>
            </a:fld>
            <a:endParaRPr lang="en-US"/>
          </a:p>
        </p:txBody>
      </p:sp>
    </p:spTree>
    <p:extLst>
      <p:ext uri="{BB962C8B-B14F-4D97-AF65-F5344CB8AC3E}">
        <p14:creationId xmlns:p14="http://schemas.microsoft.com/office/powerpoint/2010/main" val="1010264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3651D-E093-344A-9F2C-3B2639B9936A}" type="slidenum">
              <a:rPr lang="uk-UA"/>
              <a:t>14</a:t>
            </a:fld>
            <a:endParaRPr lang="uk-UA"/>
          </a:p>
        </p:txBody>
      </p:sp>
    </p:spTree>
    <p:extLst>
      <p:ext uri="{BB962C8B-B14F-4D97-AF65-F5344CB8AC3E}">
        <p14:creationId xmlns:p14="http://schemas.microsoft.com/office/powerpoint/2010/main" val="1843685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B369075-9A0D-C346-8EAB-489A20EE2E4C}" type="datetimeFigureOut">
              <a:t>12/02/2023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F3A5B-15E4-E047-90D4-FCD417AC803D}" type="slidenum">
              <a:t>‹#›</a:t>
            </a:fld>
            <a:endParaRPr lang="en-US"/>
          </a:p>
        </p:txBody>
      </p:sp>
    </p:spTree>
    <p:extLst>
      <p:ext uri="{BB962C8B-B14F-4D97-AF65-F5344CB8AC3E}">
        <p14:creationId xmlns:p14="http://schemas.microsoft.com/office/powerpoint/2010/main" val="1614663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369075-9A0D-C346-8EAB-489A20EE2E4C}" type="datetimeFigureOut">
              <a:t>12/02/2023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F3A5B-15E4-E047-90D4-FCD417AC803D}" type="slidenum">
              <a:t>‹#›</a:t>
            </a:fld>
            <a:endParaRPr lang="en-US"/>
          </a:p>
        </p:txBody>
      </p:sp>
    </p:spTree>
    <p:extLst>
      <p:ext uri="{BB962C8B-B14F-4D97-AF65-F5344CB8AC3E}">
        <p14:creationId xmlns:p14="http://schemas.microsoft.com/office/powerpoint/2010/main" val="1563764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369075-9A0D-C346-8EAB-489A20EE2E4C}" type="datetimeFigureOut">
              <a:t>12/02/2023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F3A5B-15E4-E047-90D4-FCD417AC803D}" type="slidenum">
              <a:t>‹#›</a:t>
            </a:fld>
            <a:endParaRPr lang="en-US"/>
          </a:p>
        </p:txBody>
      </p:sp>
    </p:spTree>
    <p:extLst>
      <p:ext uri="{BB962C8B-B14F-4D97-AF65-F5344CB8AC3E}">
        <p14:creationId xmlns:p14="http://schemas.microsoft.com/office/powerpoint/2010/main" val="1282659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369075-9A0D-C346-8EAB-489A20EE2E4C}" type="datetimeFigureOut">
              <a:t>12/02/2023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F3A5B-15E4-E047-90D4-FCD417AC803D}" type="slidenum">
              <a:t>‹#›</a:t>
            </a:fld>
            <a:endParaRPr lang="en-US"/>
          </a:p>
        </p:txBody>
      </p:sp>
    </p:spTree>
    <p:extLst>
      <p:ext uri="{BB962C8B-B14F-4D97-AF65-F5344CB8AC3E}">
        <p14:creationId xmlns:p14="http://schemas.microsoft.com/office/powerpoint/2010/main" val="2044585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369075-9A0D-C346-8EAB-489A20EE2E4C}" type="datetimeFigureOut">
              <a:t>12/02/2023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F3A5B-15E4-E047-90D4-FCD417AC803D}" type="slidenum">
              <a:t>‹#›</a:t>
            </a:fld>
            <a:endParaRPr lang="en-US"/>
          </a:p>
        </p:txBody>
      </p:sp>
    </p:spTree>
    <p:extLst>
      <p:ext uri="{BB962C8B-B14F-4D97-AF65-F5344CB8AC3E}">
        <p14:creationId xmlns:p14="http://schemas.microsoft.com/office/powerpoint/2010/main" val="1457368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369075-9A0D-C346-8EAB-489A20EE2E4C}" type="datetimeFigureOut">
              <a:t>12/02/2023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F3A5B-15E4-E047-90D4-FCD417AC803D}" type="slidenum">
              <a:t>‹#›</a:t>
            </a:fld>
            <a:endParaRPr lang="en-US"/>
          </a:p>
        </p:txBody>
      </p:sp>
    </p:spTree>
    <p:extLst>
      <p:ext uri="{BB962C8B-B14F-4D97-AF65-F5344CB8AC3E}">
        <p14:creationId xmlns:p14="http://schemas.microsoft.com/office/powerpoint/2010/main" val="1943872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369075-9A0D-C346-8EAB-489A20EE2E4C}" type="datetimeFigureOut">
              <a:t>12/02/2023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7F3A5B-15E4-E047-90D4-FCD417AC803D}" type="slidenum">
              <a:t>‹#›</a:t>
            </a:fld>
            <a:endParaRPr lang="en-US"/>
          </a:p>
        </p:txBody>
      </p:sp>
    </p:spTree>
    <p:extLst>
      <p:ext uri="{BB962C8B-B14F-4D97-AF65-F5344CB8AC3E}">
        <p14:creationId xmlns:p14="http://schemas.microsoft.com/office/powerpoint/2010/main" val="1003125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369075-9A0D-C346-8EAB-489A20EE2E4C}" type="datetimeFigureOut">
              <a:t>12/02/2023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7F3A5B-15E4-E047-90D4-FCD417AC803D}" type="slidenum">
              <a:t>‹#›</a:t>
            </a:fld>
            <a:endParaRPr lang="en-US"/>
          </a:p>
        </p:txBody>
      </p:sp>
    </p:spTree>
    <p:extLst>
      <p:ext uri="{BB962C8B-B14F-4D97-AF65-F5344CB8AC3E}">
        <p14:creationId xmlns:p14="http://schemas.microsoft.com/office/powerpoint/2010/main" val="1780220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369075-9A0D-C346-8EAB-489A20EE2E4C}" type="datetimeFigureOut">
              <a:t>12/02/2023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7F3A5B-15E4-E047-90D4-FCD417AC803D}" type="slidenum">
              <a:t>‹#›</a:t>
            </a:fld>
            <a:endParaRPr lang="en-US"/>
          </a:p>
        </p:txBody>
      </p:sp>
    </p:spTree>
    <p:extLst>
      <p:ext uri="{BB962C8B-B14F-4D97-AF65-F5344CB8AC3E}">
        <p14:creationId xmlns:p14="http://schemas.microsoft.com/office/powerpoint/2010/main" val="1430866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369075-9A0D-C346-8EAB-489A20EE2E4C}" type="datetimeFigureOut">
              <a:t>12/02/2023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F3A5B-15E4-E047-90D4-FCD417AC803D}" type="slidenum">
              <a:t>‹#›</a:t>
            </a:fld>
            <a:endParaRPr lang="en-US"/>
          </a:p>
        </p:txBody>
      </p:sp>
    </p:spTree>
    <p:extLst>
      <p:ext uri="{BB962C8B-B14F-4D97-AF65-F5344CB8AC3E}">
        <p14:creationId xmlns:p14="http://schemas.microsoft.com/office/powerpoint/2010/main" val="1043823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369075-9A0D-C346-8EAB-489A20EE2E4C}" type="datetimeFigureOut">
              <a:t>12/02/2023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F3A5B-15E4-E047-90D4-FCD417AC803D}" type="slidenum">
              <a:t>‹#›</a:t>
            </a:fld>
            <a:endParaRPr lang="en-US"/>
          </a:p>
        </p:txBody>
      </p:sp>
    </p:spTree>
    <p:extLst>
      <p:ext uri="{BB962C8B-B14F-4D97-AF65-F5344CB8AC3E}">
        <p14:creationId xmlns:p14="http://schemas.microsoft.com/office/powerpoint/2010/main" val="7433495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369075-9A0D-C346-8EAB-489A20EE2E4C}" type="datetimeFigureOut">
              <a:t>12/02/2023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F3A5B-15E4-E047-90D4-FCD417AC803D}" type="slidenum">
              <a:t>‹#›</a:t>
            </a:fld>
            <a:endParaRPr lang="en-US"/>
          </a:p>
        </p:txBody>
      </p:sp>
    </p:spTree>
    <p:extLst>
      <p:ext uri="{BB962C8B-B14F-4D97-AF65-F5344CB8AC3E}">
        <p14:creationId xmlns:p14="http://schemas.microsoft.com/office/powerpoint/2010/main" val="1558545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6.jpeg"/><Relationship Id="rId5"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0.jpg"/><Relationship Id="rId6"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6448"/>
            <a:ext cx="12192000" cy="6858000"/>
            <a:chOff x="0" y="-6448"/>
            <a:chExt cx="12192000" cy="6858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48"/>
              <a:ext cx="12192000" cy="6858000"/>
            </a:xfrm>
            <a:prstGeom prst="rect">
              <a:avLst/>
            </a:prstGeom>
          </p:spPr>
        </p:pic>
        <p:sp>
          <p:nvSpPr>
            <p:cNvPr id="5" name="Rounded Rectangle 4"/>
            <p:cNvSpPr/>
            <p:nvPr/>
          </p:nvSpPr>
          <p:spPr>
            <a:xfrm>
              <a:off x="0" y="5748173"/>
              <a:ext cx="12192000" cy="1103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ln w="0"/>
                  <a:solidFill>
                    <a:srgbClr val="C00000"/>
                  </a:solidFill>
                  <a:effectLst>
                    <a:outerShdw blurRad="38100" dist="25400" dir="5400000" algn="ctr" rotWithShape="0">
                      <a:srgbClr val="6E747A">
                        <a:alpha val="43000"/>
                      </a:srgbClr>
                    </a:outerShdw>
                  </a:effectLst>
                </a:rPr>
                <a:t>CHỦ ĐỀ 4</a:t>
              </a:r>
            </a:p>
            <a:p>
              <a:pPr algn="ctr"/>
              <a:r>
                <a:rPr lang="en-US" sz="3200">
                  <a:ln w="0"/>
                  <a:solidFill>
                    <a:srgbClr val="C00000"/>
                  </a:solidFill>
                  <a:effectLst>
                    <a:outerShdw blurRad="38100" dist="25400" dir="5400000" algn="ctr" rotWithShape="0">
                      <a:srgbClr val="6E747A">
                        <a:alpha val="43000"/>
                      </a:srgbClr>
                    </a:outerShdw>
                  </a:effectLst>
                </a:rPr>
                <a:t>EM YÊU TRUYỀN THỐNG QUÊ HƯƠNG</a:t>
              </a:r>
            </a:p>
          </p:txBody>
        </p:sp>
      </p:grpSp>
    </p:spTree>
    <p:extLst>
      <p:ext uri="{BB962C8B-B14F-4D97-AF65-F5344CB8AC3E}">
        <p14:creationId xmlns:p14="http://schemas.microsoft.com/office/powerpoint/2010/main" val="12141073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2815" y="1315535"/>
            <a:ext cx="11362944" cy="954107"/>
          </a:xfrm>
          <a:prstGeom prst="rect">
            <a:avLst/>
          </a:prstGeom>
        </p:spPr>
        <p:txBody>
          <a:bodyPr wrap="square">
            <a:spAutoFit/>
          </a:bodyPr>
          <a:lstStyle/>
          <a:p>
            <a:r>
              <a:rPr lang="vi-VN" sz="2800"/>
              <a:t>3.</a:t>
            </a:r>
            <a:r>
              <a:rPr lang="vi-VN" sz="2800" b="1"/>
              <a:t> Ra quyết định về hoạt động kết nối cộng đồng em có thể tham gia.</a:t>
            </a:r>
            <a:r>
              <a:rPr lang="en-US" sz="2800">
                <a:effectLst/>
              </a:rPr>
              <a:t> </a:t>
            </a:r>
            <a:endParaRPr lang="en-US" sz="2800"/>
          </a:p>
        </p:txBody>
      </p:sp>
      <p:sp>
        <p:nvSpPr>
          <p:cNvPr id="13" name="Title 1"/>
          <p:cNvSpPr>
            <a:spLocks noGrp="1"/>
          </p:cNvSpPr>
          <p:nvPr>
            <p:ph type="title"/>
          </p:nvPr>
        </p:nvSpPr>
        <p:spPr>
          <a:xfrm>
            <a:off x="0" y="0"/>
            <a:ext cx="12192000" cy="1249018"/>
          </a:xfrm>
          <a:solidFill>
            <a:schemeClr val="accent4">
              <a:lumMod val="40000"/>
              <a:lumOff val="60000"/>
            </a:schemeClr>
          </a:solidFill>
        </p:spPr>
        <p:txBody>
          <a:bodyPr>
            <a:normAutofit/>
          </a:bodyPr>
          <a:lstStyle/>
          <a:p>
            <a:pPr algn="ctr"/>
            <a:r>
              <a:rPr lang="en-US" sz="2800" b="1">
                <a:solidFill>
                  <a:srgbClr val="FF0000"/>
                </a:solidFill>
                <a:latin typeface="Times New Roman" charset="0"/>
                <a:ea typeface="Times New Roman" charset="0"/>
                <a:cs typeface="Times New Roman" charset="0"/>
              </a:rPr>
              <a:t>HOẠT ĐỘNG 3. </a:t>
            </a:r>
            <a:r>
              <a:rPr lang="vi-VN" sz="2400" b="1">
                <a:solidFill>
                  <a:srgbClr val="FF0000"/>
                </a:solidFill>
              </a:rPr>
              <a:t>XÁC ĐỊNH CÁC HOẠT ĐỘNG KẾT NỐI CỘNG ĐỒNG MÀ EM CÓ THỂ THAM GIA</a:t>
            </a:r>
            <a:r>
              <a:rPr lang="en-US" sz="2400">
                <a:solidFill>
                  <a:srgbClr val="FF0000"/>
                </a:solidFill>
                <a:effectLst/>
              </a:rPr>
              <a:t> </a:t>
            </a:r>
            <a:r>
              <a:rPr lang="en-US" sz="2800" b="1">
                <a:solidFill>
                  <a:srgbClr val="FF0000"/>
                </a:solidFill>
                <a:effectLst/>
                <a:latin typeface="Times New Roman" charset="0"/>
                <a:ea typeface="Times New Roman" charset="0"/>
                <a:cs typeface="Times New Roman" charset="0"/>
              </a:rPr>
              <a:t> </a:t>
            </a:r>
            <a:endParaRPr lang="en-US" sz="2800" b="1">
              <a:solidFill>
                <a:srgbClr val="FF0000"/>
              </a:solidFill>
              <a:latin typeface="Times New Roman" charset="0"/>
              <a:ea typeface="Times New Roman" charset="0"/>
              <a:cs typeface="Times New Roman"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7433" y="1844988"/>
            <a:ext cx="9495367" cy="5013012"/>
          </a:xfrm>
          <a:prstGeom prst="rect">
            <a:avLst/>
          </a:prstGeom>
        </p:spPr>
      </p:pic>
    </p:spTree>
    <p:extLst>
      <p:ext uri="{BB962C8B-B14F-4D97-AF65-F5344CB8AC3E}">
        <p14:creationId xmlns:p14="http://schemas.microsoft.com/office/powerpoint/2010/main" val="2851342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2815" y="1315535"/>
            <a:ext cx="11362944" cy="954107"/>
          </a:xfrm>
          <a:prstGeom prst="rect">
            <a:avLst/>
          </a:prstGeom>
        </p:spPr>
        <p:txBody>
          <a:bodyPr wrap="square">
            <a:spAutoFit/>
          </a:bodyPr>
          <a:lstStyle/>
          <a:p>
            <a:r>
              <a:rPr lang="vi-VN" sz="2800" b="1"/>
              <a:t>3. Ra quyết định về hoạt động kết nối cộng đồng em có thể tham gia.</a:t>
            </a:r>
            <a:r>
              <a:rPr lang="en-US" sz="2800" b="1">
                <a:effectLst/>
              </a:rPr>
              <a:t> </a:t>
            </a:r>
            <a:endParaRPr lang="en-US" sz="2800" b="1"/>
          </a:p>
        </p:txBody>
      </p:sp>
      <p:sp>
        <p:nvSpPr>
          <p:cNvPr id="13" name="Title 1"/>
          <p:cNvSpPr>
            <a:spLocks noGrp="1"/>
          </p:cNvSpPr>
          <p:nvPr>
            <p:ph type="title"/>
          </p:nvPr>
        </p:nvSpPr>
        <p:spPr>
          <a:xfrm>
            <a:off x="0" y="0"/>
            <a:ext cx="12192000" cy="1249018"/>
          </a:xfrm>
          <a:solidFill>
            <a:schemeClr val="accent4">
              <a:lumMod val="40000"/>
              <a:lumOff val="60000"/>
            </a:schemeClr>
          </a:solidFill>
        </p:spPr>
        <p:txBody>
          <a:bodyPr>
            <a:normAutofit/>
          </a:bodyPr>
          <a:lstStyle/>
          <a:p>
            <a:pPr algn="ctr"/>
            <a:r>
              <a:rPr lang="en-US" sz="2800" b="1">
                <a:solidFill>
                  <a:srgbClr val="FF0000"/>
                </a:solidFill>
                <a:latin typeface="Times New Roman" charset="0"/>
                <a:ea typeface="Times New Roman" charset="0"/>
                <a:cs typeface="Times New Roman" charset="0"/>
              </a:rPr>
              <a:t>HOẠT ĐỘNG 3. </a:t>
            </a:r>
            <a:r>
              <a:rPr lang="vi-VN" sz="2400" b="1">
                <a:solidFill>
                  <a:srgbClr val="FF0000"/>
                </a:solidFill>
              </a:rPr>
              <a:t>XÁC ĐỊNH CÁC HOẠT ĐỘNG KẾT NỐI CỘNG ĐỒNG MÀ EM CÓ THỂ THAM GIA</a:t>
            </a:r>
            <a:r>
              <a:rPr lang="en-US" sz="2400">
                <a:solidFill>
                  <a:srgbClr val="FF0000"/>
                </a:solidFill>
                <a:effectLst/>
              </a:rPr>
              <a:t> </a:t>
            </a:r>
            <a:r>
              <a:rPr lang="en-US" sz="2800" b="1">
                <a:solidFill>
                  <a:srgbClr val="FF0000"/>
                </a:solidFill>
                <a:effectLst/>
                <a:latin typeface="Times New Roman" charset="0"/>
                <a:ea typeface="Times New Roman" charset="0"/>
                <a:cs typeface="Times New Roman" charset="0"/>
              </a:rPr>
              <a:t> </a:t>
            </a:r>
            <a:endParaRPr lang="en-US" sz="2800" b="1">
              <a:solidFill>
                <a:srgbClr val="FF0000"/>
              </a:solidFill>
              <a:latin typeface="Times New Roman" charset="0"/>
              <a:ea typeface="Times New Roman" charset="0"/>
              <a:cs typeface="Times New Roman" charset="0"/>
            </a:endParaRPr>
          </a:p>
        </p:txBody>
      </p:sp>
      <p:sp>
        <p:nvSpPr>
          <p:cNvPr id="4" name="Rectangle 3"/>
          <p:cNvSpPr/>
          <p:nvPr/>
        </p:nvSpPr>
        <p:spPr>
          <a:xfrm>
            <a:off x="442974" y="2422731"/>
            <a:ext cx="4941826" cy="1107996"/>
          </a:xfrm>
          <a:prstGeom prst="rect">
            <a:avLst/>
          </a:prstGeom>
        </p:spPr>
        <p:txBody>
          <a:bodyPr wrap="square">
            <a:spAutoFit/>
          </a:bodyPr>
          <a:lstStyle/>
          <a:p>
            <a:r>
              <a:rPr lang="vi-VN" sz="2200" i="1">
                <a:effectLst/>
                <a:ea typeface="Calibri" charset="0"/>
              </a:rPr>
              <a:t>+ Em hiểu thế nào là thuận lợi? Em có những thuận lợi gì để tham gia/thực hiện hoạt động kết nối cộng đồng?</a:t>
            </a:r>
            <a:r>
              <a:rPr lang="en-US" sz="2200" i="1">
                <a:effectLst/>
              </a:rPr>
              <a:t> </a:t>
            </a:r>
            <a:endParaRPr lang="en-US" sz="2200" i="1"/>
          </a:p>
        </p:txBody>
      </p:sp>
      <p:sp>
        <p:nvSpPr>
          <p:cNvPr id="5" name="AutoShape 2" descr="hương pháp dạy hát ở tiểu học và trung học cơ sở ~ GIÁO VIÊN ÂM NHẠC &amp;  NHỮNG KI"/>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5869092" y="2397484"/>
            <a:ext cx="5740400" cy="3846069"/>
          </a:xfrm>
          <a:prstGeom prst="rect">
            <a:avLst/>
          </a:prstGeom>
        </p:spPr>
      </p:pic>
      <p:sp>
        <p:nvSpPr>
          <p:cNvPr id="7" name="Rectangle 6"/>
          <p:cNvSpPr/>
          <p:nvPr/>
        </p:nvSpPr>
        <p:spPr>
          <a:xfrm>
            <a:off x="442974" y="3766521"/>
            <a:ext cx="5094226" cy="1107996"/>
          </a:xfrm>
          <a:prstGeom prst="rect">
            <a:avLst/>
          </a:prstGeom>
        </p:spPr>
        <p:txBody>
          <a:bodyPr wrap="square">
            <a:spAutoFit/>
          </a:bodyPr>
          <a:lstStyle/>
          <a:p>
            <a:r>
              <a:rPr lang="vi-VN" sz="2200" i="1">
                <a:effectLst/>
                <a:ea typeface="Calibri" charset="0"/>
              </a:rPr>
              <a:t>Em hiểu thế nào là khó khăn? Em có những khó khăn để tham gia/thực hiện hoạt động kết nối cộng đồng?</a:t>
            </a:r>
            <a:r>
              <a:rPr lang="en-US" sz="2200" i="1">
                <a:effectLst/>
              </a:rPr>
              <a:t> </a:t>
            </a:r>
            <a:endParaRPr lang="en-US" sz="2200" i="1"/>
          </a:p>
        </p:txBody>
      </p:sp>
      <p:sp>
        <p:nvSpPr>
          <p:cNvPr id="9" name="Rectangle 8"/>
          <p:cNvSpPr/>
          <p:nvPr/>
        </p:nvSpPr>
        <p:spPr>
          <a:xfrm>
            <a:off x="466682" y="5120236"/>
            <a:ext cx="5070518" cy="769441"/>
          </a:xfrm>
          <a:prstGeom prst="rect">
            <a:avLst/>
          </a:prstGeom>
        </p:spPr>
        <p:txBody>
          <a:bodyPr wrap="square">
            <a:spAutoFit/>
          </a:bodyPr>
          <a:lstStyle/>
          <a:p>
            <a:r>
              <a:rPr lang="vi-VN" sz="2200" i="1">
                <a:effectLst/>
                <a:ea typeface="Calibri" charset="0"/>
              </a:rPr>
              <a:t>+ Em có cách nào / giải pháp nào để tháo gỡ các khó khăn đó không?</a:t>
            </a:r>
            <a:r>
              <a:rPr lang="en-US" sz="2200" i="1">
                <a:effectLst/>
              </a:rPr>
              <a:t> </a:t>
            </a:r>
            <a:endParaRPr lang="en-US" sz="2200" i="1"/>
          </a:p>
        </p:txBody>
      </p:sp>
    </p:spTree>
    <p:extLst>
      <p:ext uri="{BB962C8B-B14F-4D97-AF65-F5344CB8AC3E}">
        <p14:creationId xmlns:p14="http://schemas.microsoft.com/office/powerpoint/2010/main" val="20515861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12192000" cy="1249018"/>
          </a:xfrm>
          <a:solidFill>
            <a:schemeClr val="accent4">
              <a:lumMod val="40000"/>
              <a:lumOff val="60000"/>
            </a:schemeClr>
          </a:solidFill>
        </p:spPr>
        <p:txBody>
          <a:bodyPr>
            <a:normAutofit/>
          </a:bodyPr>
          <a:lstStyle/>
          <a:p>
            <a:pPr algn="ctr"/>
            <a:r>
              <a:rPr lang="en-US" sz="2800" b="1">
                <a:solidFill>
                  <a:srgbClr val="FF0000"/>
                </a:solidFill>
                <a:latin typeface="Times New Roman" charset="0"/>
                <a:ea typeface="Times New Roman" charset="0"/>
                <a:cs typeface="Times New Roman" charset="0"/>
              </a:rPr>
              <a:t>HOẠT ĐỘNG 3. </a:t>
            </a:r>
            <a:r>
              <a:rPr lang="vi-VN" sz="2800" b="1">
                <a:solidFill>
                  <a:srgbClr val="FF0000"/>
                </a:solidFill>
                <a:latin typeface="Times New Roman" charset="0"/>
                <a:ea typeface="Times New Roman" charset="0"/>
                <a:cs typeface="Times New Roman" charset="0"/>
              </a:rPr>
              <a:t>LẬP KẾ HOẠCH THAM GIA CÁC HOẠT ĐỘNG             KẾT NỐI CỘNG ĐỒNG</a:t>
            </a:r>
            <a:r>
              <a:rPr lang="en-US" sz="2800" b="1">
                <a:solidFill>
                  <a:srgbClr val="FF0000"/>
                </a:solidFill>
                <a:latin typeface="Times New Roman" charset="0"/>
                <a:ea typeface="Times New Roman" charset="0"/>
                <a:cs typeface="Times New Roman" charset="0"/>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6132" y="1249018"/>
            <a:ext cx="9652001" cy="5428765"/>
          </a:xfrm>
          <a:prstGeom prst="rect">
            <a:avLst/>
          </a:prstGeom>
        </p:spPr>
      </p:pic>
    </p:spTree>
    <p:extLst>
      <p:ext uri="{BB962C8B-B14F-4D97-AF65-F5344CB8AC3E}">
        <p14:creationId xmlns:p14="http://schemas.microsoft.com/office/powerpoint/2010/main" val="217870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12192000" cy="1249018"/>
          </a:xfrm>
          <a:solidFill>
            <a:schemeClr val="accent4">
              <a:lumMod val="40000"/>
              <a:lumOff val="60000"/>
            </a:schemeClr>
          </a:solidFill>
        </p:spPr>
        <p:txBody>
          <a:bodyPr>
            <a:normAutofit/>
          </a:bodyPr>
          <a:lstStyle/>
          <a:p>
            <a:pPr algn="ctr"/>
            <a:r>
              <a:rPr lang="en-US" sz="2800" b="1">
                <a:solidFill>
                  <a:srgbClr val="FF0000"/>
                </a:solidFill>
                <a:latin typeface="Times New Roman" charset="0"/>
                <a:ea typeface="Times New Roman" charset="0"/>
                <a:cs typeface="Times New Roman" charset="0"/>
              </a:rPr>
              <a:t>HOẠT ĐỘNG </a:t>
            </a:r>
            <a:r>
              <a:rPr lang="vi-VN" sz="2800" b="1">
                <a:solidFill>
                  <a:srgbClr val="FF0000"/>
                </a:solidFill>
                <a:latin typeface="Times New Roman" charset="0"/>
                <a:ea typeface="Times New Roman" charset="0"/>
                <a:cs typeface="Times New Roman" charset="0"/>
              </a:rPr>
              <a:t>TIẾP NỐI</a:t>
            </a:r>
            <a:r>
              <a:rPr lang="en-US" sz="2800" b="1">
                <a:solidFill>
                  <a:srgbClr val="FF0000"/>
                </a:solidFill>
                <a:latin typeface="Times New Roman" charset="0"/>
                <a:ea typeface="Times New Roman" charset="0"/>
                <a:cs typeface="Times New Roman" charset="0"/>
              </a:rPr>
              <a:t>  </a:t>
            </a:r>
          </a:p>
        </p:txBody>
      </p:sp>
      <p:sp>
        <p:nvSpPr>
          <p:cNvPr id="6" name="Rectangle 5"/>
          <p:cNvSpPr/>
          <p:nvPr/>
        </p:nvSpPr>
        <p:spPr>
          <a:xfrm>
            <a:off x="1083733" y="1825069"/>
            <a:ext cx="2946400" cy="1954381"/>
          </a:xfrm>
          <a:prstGeom prst="rect">
            <a:avLst/>
          </a:prstGeom>
        </p:spPr>
        <p:txBody>
          <a:bodyPr wrap="square">
            <a:spAutoFit/>
          </a:bodyPr>
          <a:lstStyle/>
          <a:p>
            <a:pPr algn="just">
              <a:lnSpc>
                <a:spcPct val="110000"/>
              </a:lnSpc>
              <a:spcAft>
                <a:spcPts val="200"/>
              </a:spcAft>
            </a:pPr>
            <a:r>
              <a:rPr lang="vi-VN" sz="2200" b="1">
                <a:effectLst/>
                <a:latin typeface="Times New Roman" charset="0"/>
                <a:ea typeface="Calibri" charset="0"/>
                <a:cs typeface="Times New Roman" charset="0"/>
              </a:rPr>
              <a:t>Thực hiện kế hoạch tham gia kết nối cộng đồng cùng với người thân và ghi nhớ các nội dung sau.</a:t>
            </a:r>
            <a:endParaRPr lang="en-US" sz="2200" b="1">
              <a:effectLst/>
              <a:latin typeface="Times New Roman" charset="0"/>
              <a:ea typeface="Calibri" charset="0"/>
              <a:cs typeface="Times New Roman" charset="0"/>
            </a:endParaRPr>
          </a:p>
        </p:txBody>
      </p:sp>
      <p:graphicFrame>
        <p:nvGraphicFramePr>
          <p:cNvPr id="7" name="Diagram 6"/>
          <p:cNvGraphicFramePr/>
          <p:nvPr>
            <p:extLst>
              <p:ext uri="{D42A27DB-BD31-4B8C-83A1-F6EECF244321}">
                <p14:modId xmlns:p14="http://schemas.microsoft.com/office/powerpoint/2010/main" val="1607582232"/>
              </p:ext>
            </p:extLst>
          </p:nvPr>
        </p:nvGraphicFramePr>
        <p:xfrm>
          <a:off x="4893733" y="1439333"/>
          <a:ext cx="5858934" cy="4284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0023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12192000" cy="1249018"/>
          </a:xfrm>
          <a:solidFill>
            <a:schemeClr val="accent4">
              <a:lumMod val="40000"/>
              <a:lumOff val="60000"/>
            </a:schemeClr>
          </a:solidFill>
        </p:spPr>
        <p:txBody>
          <a:bodyPr>
            <a:normAutofit/>
          </a:bodyPr>
          <a:lstStyle/>
          <a:p>
            <a:pPr algn="ctr"/>
            <a:r>
              <a:rPr lang="en-US" sz="2800" b="1">
                <a:solidFill>
                  <a:srgbClr val="FF0000"/>
                </a:solidFill>
                <a:latin typeface="Times New Roman" charset="0"/>
                <a:ea typeface="Times New Roman" charset="0"/>
                <a:cs typeface="Times New Roman" charset="0"/>
              </a:rPr>
              <a:t>HOẠT ĐỘNG </a:t>
            </a:r>
            <a:r>
              <a:rPr lang="vi-VN" sz="2800" b="1">
                <a:solidFill>
                  <a:srgbClr val="FF0000"/>
                </a:solidFill>
                <a:latin typeface="Times New Roman" charset="0"/>
                <a:ea typeface="Times New Roman" charset="0"/>
                <a:cs typeface="Times New Roman" charset="0"/>
              </a:rPr>
              <a:t>TIẾP NỐI</a:t>
            </a:r>
            <a:r>
              <a:rPr lang="en-US" sz="2800" b="1">
                <a:solidFill>
                  <a:srgbClr val="FF0000"/>
                </a:solidFill>
                <a:latin typeface="Times New Roman" charset="0"/>
                <a:ea typeface="Times New Roman" charset="0"/>
                <a:cs typeface="Times New Roman" charset="0"/>
              </a:rPr>
              <a:t>  </a:t>
            </a:r>
          </a:p>
        </p:txBody>
      </p:sp>
      <p:sp>
        <p:nvSpPr>
          <p:cNvPr id="6" name="Rectangle 5"/>
          <p:cNvSpPr/>
          <p:nvPr/>
        </p:nvSpPr>
        <p:spPr>
          <a:xfrm>
            <a:off x="1083733" y="1825069"/>
            <a:ext cx="2946400" cy="904863"/>
          </a:xfrm>
          <a:prstGeom prst="rect">
            <a:avLst/>
          </a:prstGeom>
        </p:spPr>
        <p:txBody>
          <a:bodyPr wrap="square">
            <a:spAutoFit/>
          </a:bodyPr>
          <a:lstStyle/>
          <a:p>
            <a:pPr algn="just">
              <a:lnSpc>
                <a:spcPct val="110000"/>
              </a:lnSpc>
              <a:spcAft>
                <a:spcPts val="200"/>
              </a:spcAft>
            </a:pPr>
            <a:r>
              <a:rPr lang="vi-VN" sz="2400" b="1"/>
              <a:t>Lựa chọn loại hình báo cáo</a:t>
            </a:r>
            <a:r>
              <a:rPr lang="en-US" sz="2400" b="1">
                <a:effectLst/>
              </a:rPr>
              <a:t> và chuẩn bị</a:t>
            </a:r>
            <a:endParaRPr lang="en-US" sz="2200" b="1">
              <a:effectLst/>
              <a:latin typeface="Times New Roman" charset="0"/>
              <a:ea typeface="Calibri" charset="0"/>
              <a:cs typeface="Times New Roman" charset="0"/>
            </a:endParaRPr>
          </a:p>
        </p:txBody>
      </p:sp>
      <p:graphicFrame>
        <p:nvGraphicFramePr>
          <p:cNvPr id="7" name="Diagram 6"/>
          <p:cNvGraphicFramePr/>
          <p:nvPr>
            <p:extLst>
              <p:ext uri="{D42A27DB-BD31-4B8C-83A1-F6EECF244321}">
                <p14:modId xmlns:p14="http://schemas.microsoft.com/office/powerpoint/2010/main" val="809615476"/>
              </p:ext>
            </p:extLst>
          </p:nvPr>
        </p:nvGraphicFramePr>
        <p:xfrm>
          <a:off x="4893733" y="1439333"/>
          <a:ext cx="5858934" cy="428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2810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600" y="0"/>
            <a:ext cx="10972800" cy="6858000"/>
          </a:xfrm>
          <a:prstGeom prst="rect">
            <a:avLst/>
          </a:prstGeom>
        </p:spPr>
      </p:pic>
    </p:spTree>
    <p:extLst>
      <p:ext uri="{BB962C8B-B14F-4D97-AF65-F5344CB8AC3E}">
        <p14:creationId xmlns:p14="http://schemas.microsoft.com/office/powerpoint/2010/main" val="2052761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8977"/>
            <a:ext cx="10515600" cy="976658"/>
          </a:xfrm>
        </p:spPr>
        <p:txBody>
          <a:bodyPr/>
          <a:lstStyle/>
          <a:p>
            <a:pPr algn="ctr"/>
            <a:r>
              <a:rPr lang="en-US">
                <a:ln w="0"/>
                <a:solidFill>
                  <a:srgbClr val="C00000"/>
                </a:solidFill>
                <a:effectLst>
                  <a:outerShdw blurRad="38100" dist="25400" dir="5400000" algn="ctr" rotWithShape="0">
                    <a:srgbClr val="6E747A">
                      <a:alpha val="43000"/>
                    </a:srgbClr>
                  </a:outerShdw>
                </a:effectLst>
                <a:latin typeface="Times New Roman" charset="0"/>
                <a:ea typeface="Times New Roman" charset="0"/>
                <a:cs typeface="Times New Roman" charset="0"/>
              </a:rPr>
              <a:t>CHỦ ĐỀ 4</a:t>
            </a:r>
          </a:p>
        </p:txBody>
      </p:sp>
      <p:sp>
        <p:nvSpPr>
          <p:cNvPr id="4" name="Rectangle 3"/>
          <p:cNvSpPr/>
          <p:nvPr/>
        </p:nvSpPr>
        <p:spPr>
          <a:xfrm>
            <a:off x="620783" y="2271596"/>
            <a:ext cx="10950434" cy="923330"/>
          </a:xfrm>
          <a:prstGeom prst="rect">
            <a:avLst/>
          </a:prstGeom>
          <a:noFill/>
        </p:spPr>
        <p:txBody>
          <a:bodyPr wrap="none" lIns="91440" tIns="45720" rIns="91440" bIns="45720">
            <a:spAutoFit/>
          </a:bodyPr>
          <a:lstStyle/>
          <a:p>
            <a:pPr algn="ctr"/>
            <a:r>
              <a:rPr lang="vi-VN" sz="5400" b="1">
                <a:ln w="22225">
                  <a:solidFill>
                    <a:schemeClr val="accent2"/>
                  </a:solidFill>
                  <a:prstDash val="solid"/>
                </a:ln>
                <a:solidFill>
                  <a:srgbClr val="C00000"/>
                </a:solidFill>
              </a:rPr>
              <a:t>Em yêu truyền thống quê hương</a:t>
            </a:r>
            <a:endParaRPr lang="vi-VN" sz="5400" b="1" cap="none" spc="0">
              <a:ln w="22225">
                <a:solidFill>
                  <a:schemeClr val="accent2"/>
                </a:solidFill>
                <a:prstDash val="solid"/>
              </a:ln>
              <a:solidFill>
                <a:srgbClr val="C00000"/>
              </a:solidFill>
              <a:effectLst/>
            </a:endParaRPr>
          </a:p>
        </p:txBody>
      </p:sp>
      <p:sp>
        <p:nvSpPr>
          <p:cNvPr id="6" name="Rectangle 5"/>
          <p:cNvSpPr/>
          <p:nvPr/>
        </p:nvSpPr>
        <p:spPr>
          <a:xfrm>
            <a:off x="0" y="-1612"/>
            <a:ext cx="12192000" cy="584775"/>
          </a:xfrm>
          <a:prstGeom prst="rect">
            <a:avLst/>
          </a:prstGeom>
          <a:solidFill>
            <a:schemeClr val="accent6">
              <a:lumMod val="60000"/>
              <a:lumOff val="40000"/>
            </a:schemeClr>
          </a:solidFill>
        </p:spPr>
        <p:txBody>
          <a:bodyPr wrap="square" lIns="91440" tIns="45720" rIns="91440" bIns="45720">
            <a:spAutoFit/>
          </a:bodyPr>
          <a:lstStyle/>
          <a:p>
            <a:pPr algn="ctr"/>
            <a:r>
              <a:rPr lang="en-US" sz="3200" b="1">
                <a:ln w="22225">
                  <a:solidFill>
                    <a:schemeClr val="accent2"/>
                  </a:solidFill>
                  <a:prstDash val="solid"/>
                </a:ln>
                <a:solidFill>
                  <a:schemeClr val="accent2">
                    <a:lumMod val="40000"/>
                    <a:lumOff val="60000"/>
                  </a:schemeClr>
                </a:solidFill>
              </a:rPr>
              <a:t>HOẠT ĐỘNG TRẢI NGHIỆM 4</a:t>
            </a:r>
          </a:p>
        </p:txBody>
      </p:sp>
      <p:pic>
        <p:nvPicPr>
          <p:cNvPr id="7" name="Picture 6"/>
          <p:cNvPicPr>
            <a:picLocks noChangeAspect="1"/>
          </p:cNvPicPr>
          <p:nvPr/>
        </p:nvPicPr>
        <p:blipFill>
          <a:blip r:embed="rId2"/>
          <a:stretch>
            <a:fillRect/>
          </a:stretch>
        </p:blipFill>
        <p:spPr>
          <a:xfrm>
            <a:off x="180560" y="4509557"/>
            <a:ext cx="4038600" cy="2324100"/>
          </a:xfrm>
          <a:prstGeom prst="rect">
            <a:avLst/>
          </a:prstGeom>
        </p:spPr>
      </p:pic>
      <p:pic>
        <p:nvPicPr>
          <p:cNvPr id="8" name="Picture 7"/>
          <p:cNvPicPr>
            <a:picLocks noChangeAspect="1"/>
          </p:cNvPicPr>
          <p:nvPr/>
        </p:nvPicPr>
        <p:blipFill>
          <a:blip r:embed="rId3"/>
          <a:stretch>
            <a:fillRect/>
          </a:stretch>
        </p:blipFill>
        <p:spPr>
          <a:xfrm>
            <a:off x="4219160" y="4509557"/>
            <a:ext cx="3492500" cy="2324100"/>
          </a:xfrm>
          <a:prstGeom prst="rect">
            <a:avLst/>
          </a:prstGeom>
        </p:spPr>
      </p:pic>
      <p:pic>
        <p:nvPicPr>
          <p:cNvPr id="9" name="Picture 8"/>
          <p:cNvPicPr>
            <a:picLocks noChangeAspect="1"/>
          </p:cNvPicPr>
          <p:nvPr/>
        </p:nvPicPr>
        <p:blipFill>
          <a:blip r:embed="rId4"/>
          <a:stretch>
            <a:fillRect/>
          </a:stretch>
        </p:blipFill>
        <p:spPr>
          <a:xfrm>
            <a:off x="7713728" y="4509557"/>
            <a:ext cx="4376293" cy="2286966"/>
          </a:xfrm>
          <a:prstGeom prst="rect">
            <a:avLst/>
          </a:prstGeom>
        </p:spPr>
      </p:pic>
      <p:sp>
        <p:nvSpPr>
          <p:cNvPr id="10" name="TextBox 9"/>
          <p:cNvSpPr txBox="1"/>
          <p:nvPr/>
        </p:nvSpPr>
        <p:spPr>
          <a:xfrm>
            <a:off x="2431773" y="3248254"/>
            <a:ext cx="8307467" cy="584775"/>
          </a:xfrm>
          <a:prstGeom prst="rect">
            <a:avLst/>
          </a:prstGeom>
          <a:noFill/>
        </p:spPr>
        <p:txBody>
          <a:bodyPr wrap="none" rtlCol="0">
            <a:spAutoFit/>
          </a:bodyPr>
          <a:lstStyle/>
          <a:p>
            <a:r>
              <a:rPr lang="en-US" sz="3200"/>
              <a:t>TUẦN 14 </a:t>
            </a:r>
            <a:r>
              <a:rPr lang="mr-IN" sz="3200"/>
              <a:t>–</a:t>
            </a:r>
            <a:r>
              <a:rPr lang="en-US" sz="3200"/>
              <a:t> HOẠT ĐỘNG GIÁO DỤC THEO CHỦ ĐỀ</a:t>
            </a:r>
          </a:p>
        </p:txBody>
      </p:sp>
    </p:spTree>
    <p:extLst>
      <p:ext uri="{BB962C8B-B14F-4D97-AF65-F5344CB8AC3E}">
        <p14:creationId xmlns:p14="http://schemas.microsoft.com/office/powerpoint/2010/main" val="21147246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8D7D2-31FD-E6AF-178E-28441737FD5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93E20754-B64C-777F-8716-0276D399EC3C}"/>
              </a:ext>
            </a:extLst>
          </p:cNvPr>
          <p:cNvSpPr>
            <a:spLocks noGrp="1"/>
          </p:cNvSpPr>
          <p:nvPr>
            <p:ph idx="1"/>
          </p:nvPr>
        </p:nvSpPr>
        <p:spPr/>
        <p:txBody>
          <a:bodyPr/>
          <a:lstStyle/>
          <a:p>
            <a:endParaRPr lang="en-US"/>
          </a:p>
        </p:txBody>
      </p:sp>
      <p:pic>
        <p:nvPicPr>
          <p:cNvPr id="5" name="Picture 2" descr="7">
            <a:extLst>
              <a:ext uri="{FF2B5EF4-FFF2-40B4-BE49-F238E27FC236}">
                <a16:creationId xmlns:a16="http://schemas.microsoft.com/office/drawing/2014/main" xmlns="" id="{FD4BF27C-B709-050E-08CA-AE9F06F6E0C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365125"/>
            <a:ext cx="12192000" cy="68580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xmlns="" id="{CE95236A-A1E0-7AE3-F537-A0F935859C72}"/>
              </a:ext>
            </a:extLst>
          </p:cNvPr>
          <p:cNvSpPr txBox="1"/>
          <p:nvPr/>
        </p:nvSpPr>
        <p:spPr>
          <a:xfrm>
            <a:off x="167552" y="1056184"/>
            <a:ext cx="11481109" cy="769441"/>
          </a:xfrm>
          <a:prstGeom prst="rect">
            <a:avLst/>
          </a:prstGeom>
          <a:noFill/>
        </p:spPr>
        <p:txBody>
          <a:bodyPr wrap="square">
            <a:spAutoFit/>
          </a:bodyPr>
          <a:lstStyle/>
          <a:p>
            <a:pPr algn="ctr"/>
            <a:r>
              <a:rPr lang="en-US" sz="4400" b="1" i="1" dirty="0">
                <a:solidFill>
                  <a:srgbClr val="FFFF00"/>
                </a:solidFill>
                <a:effectLst>
                  <a:outerShdw blurRad="38100" dist="38100" dir="2700000" algn="tl">
                    <a:srgbClr val="000000">
                      <a:alpha val="43137"/>
                    </a:srgbClr>
                  </a:outerShdw>
                </a:effectLst>
                <a:latin typeface="Constantia" panose="02030602050306030303" pitchFamily="18" charset="0"/>
                <a:ea typeface="Arial" panose="020B0604020202020204" pitchFamily="34" charset="0"/>
              </a:rPr>
              <a:t>Khởi động: Trò chơi tôi cần</a:t>
            </a:r>
            <a:endParaRPr lang="en-US" sz="4400" i="1" dirty="0">
              <a:solidFill>
                <a:srgbClr val="FFFF00"/>
              </a:solidFill>
              <a:effectLst>
                <a:outerShdw blurRad="38100" dist="38100" dir="2700000" algn="tl">
                  <a:srgbClr val="000000">
                    <a:alpha val="43137"/>
                  </a:srgbClr>
                </a:outerShdw>
              </a:effectLst>
              <a:latin typeface="Constantia" panose="02030602050306030303" pitchFamily="18" charset="0"/>
            </a:endParaRPr>
          </a:p>
        </p:txBody>
      </p:sp>
      <p:grpSp>
        <p:nvGrpSpPr>
          <p:cNvPr id="8" name="Group 7"/>
          <p:cNvGrpSpPr/>
          <p:nvPr/>
        </p:nvGrpSpPr>
        <p:grpSpPr>
          <a:xfrm>
            <a:off x="2069945" y="2424679"/>
            <a:ext cx="7676322" cy="1815882"/>
            <a:chOff x="1670602" y="2965187"/>
            <a:chExt cx="7676322" cy="1815882"/>
          </a:xfrm>
        </p:grpSpPr>
        <p:sp>
          <p:nvSpPr>
            <p:cNvPr id="6" name="Rectangle 5"/>
            <p:cNvSpPr/>
            <p:nvPr/>
          </p:nvSpPr>
          <p:spPr>
            <a:xfrm>
              <a:off x="3250924" y="2965187"/>
              <a:ext cx="6096000" cy="1815882"/>
            </a:xfrm>
            <a:prstGeom prst="rect">
              <a:avLst/>
            </a:prstGeom>
          </p:spPr>
          <p:txBody>
            <a:bodyPr>
              <a:spAutoFit/>
            </a:bodyPr>
            <a:lstStyle/>
            <a:p>
              <a:r>
                <a:rPr lang="en-US" sz="2800">
                  <a:effectLst/>
                  <a:ea typeface="Times New Roman" charset="0"/>
                </a:rPr>
                <a:t>Khi tất cả chúng ta đều cần 1 thứ gì đó, ví dụ như cần mua được vé xem phim, cần mượn cuốn sách ở thư viện,… chúng ta làm thế nào để không mất trật tự?</a:t>
              </a:r>
              <a:r>
                <a:rPr lang="en-US" sz="2800">
                  <a:effectLst/>
                </a:rPr>
                <a:t> </a:t>
              </a:r>
              <a:endParaRPr lang="en-US" sz="2800"/>
            </a:p>
          </p:txBody>
        </p:sp>
        <p:pic>
          <p:nvPicPr>
            <p:cNvPr id="7" name="Picture 6"/>
            <p:cNvPicPr>
              <a:picLocks noChangeAspect="1"/>
            </p:cNvPicPr>
            <p:nvPr/>
          </p:nvPicPr>
          <p:blipFill>
            <a:blip r:embed="rId5"/>
            <a:stretch>
              <a:fillRect/>
            </a:stretch>
          </p:blipFill>
          <p:spPr>
            <a:xfrm>
              <a:off x="1670602" y="2965187"/>
              <a:ext cx="1580322" cy="1580322"/>
            </a:xfrm>
            <a:prstGeom prst="rect">
              <a:avLst/>
            </a:prstGeom>
          </p:spPr>
        </p:pic>
      </p:grpSp>
    </p:spTree>
    <p:extLst>
      <p:ext uri="{BB962C8B-B14F-4D97-AF65-F5344CB8AC3E}">
        <p14:creationId xmlns:p14="http://schemas.microsoft.com/office/powerpoint/2010/main" val="245929897"/>
      </p:ext>
    </p:extLst>
  </p:cSld>
  <p:clrMapOvr>
    <a:masterClrMapping/>
  </p:clrMapOvr>
  <mc:AlternateContent xmlns:mc="http://schemas.openxmlformats.org/markup-compatibility/2006" xmlns:p14="http://schemas.microsoft.com/office/powerpoint/2010/main">
    <mc:Choice Requires="p14">
      <p:transition spd="slow" p14:dur="125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49018"/>
          </a:xfrm>
          <a:solidFill>
            <a:schemeClr val="accent4">
              <a:lumMod val="40000"/>
              <a:lumOff val="60000"/>
            </a:schemeClr>
          </a:solidFill>
        </p:spPr>
        <p:txBody>
          <a:bodyPr>
            <a:normAutofit/>
          </a:bodyPr>
          <a:lstStyle/>
          <a:p>
            <a:pPr algn="ctr"/>
            <a:r>
              <a:rPr lang="en-US" sz="2800" b="1">
                <a:solidFill>
                  <a:srgbClr val="FF0000"/>
                </a:solidFill>
                <a:latin typeface="Times New Roman" charset="0"/>
                <a:ea typeface="Times New Roman" charset="0"/>
                <a:cs typeface="Times New Roman" charset="0"/>
              </a:rPr>
              <a:t>HOẠT ĐỘNG 3. </a:t>
            </a:r>
            <a:r>
              <a:rPr lang="vi-VN" sz="2400" b="1">
                <a:solidFill>
                  <a:srgbClr val="FF0000"/>
                </a:solidFill>
              </a:rPr>
              <a:t>XÁC ĐỊNH CÁC HOẠT ĐỘNG KẾT NỐI CỘNG ĐỒNG MÀ EM CÓ THỂ THAM GIA</a:t>
            </a:r>
            <a:r>
              <a:rPr lang="en-US" sz="2400">
                <a:solidFill>
                  <a:srgbClr val="FF0000"/>
                </a:solidFill>
                <a:effectLst/>
              </a:rPr>
              <a:t> </a:t>
            </a:r>
            <a:r>
              <a:rPr lang="en-US" sz="2800" b="1">
                <a:solidFill>
                  <a:srgbClr val="FF0000"/>
                </a:solidFill>
                <a:effectLst/>
                <a:latin typeface="Times New Roman" charset="0"/>
                <a:ea typeface="Times New Roman" charset="0"/>
                <a:cs typeface="Times New Roman" charset="0"/>
              </a:rPr>
              <a:t> </a:t>
            </a:r>
            <a:endParaRPr lang="en-US" sz="2800" b="1">
              <a:solidFill>
                <a:srgbClr val="FF0000"/>
              </a:solidFill>
              <a:latin typeface="Times New Roman" charset="0"/>
              <a:ea typeface="Times New Roman" charset="0"/>
              <a:cs typeface="Times New Roman" charset="0"/>
            </a:endParaRPr>
          </a:p>
        </p:txBody>
      </p:sp>
      <p:sp>
        <p:nvSpPr>
          <p:cNvPr id="3" name="Content Placeholder 2"/>
          <p:cNvSpPr>
            <a:spLocks noGrp="1"/>
          </p:cNvSpPr>
          <p:nvPr>
            <p:ph idx="1"/>
          </p:nvPr>
        </p:nvSpPr>
        <p:spPr>
          <a:xfrm>
            <a:off x="1116494" y="1358487"/>
            <a:ext cx="10515600" cy="867879"/>
          </a:xfrm>
        </p:spPr>
        <p:txBody>
          <a:bodyPr>
            <a:normAutofit/>
          </a:bodyPr>
          <a:lstStyle/>
          <a:p>
            <a:pPr marL="0" lvl="0" indent="0" algn="ctr">
              <a:lnSpc>
                <a:spcPct val="100000"/>
              </a:lnSpc>
              <a:spcBef>
                <a:spcPts val="0"/>
              </a:spcBef>
              <a:buNone/>
            </a:pPr>
            <a:r>
              <a:rPr lang="en-US"/>
              <a:t>1. </a:t>
            </a:r>
            <a:r>
              <a:rPr lang="vi-VN"/>
              <a:t>Chia sẻ những hoạt động kết nối cộng đồng ở địa phương em</a:t>
            </a:r>
            <a:r>
              <a:rPr lang="en-US">
                <a:effectLst/>
              </a:rPr>
              <a:t> </a:t>
            </a:r>
            <a:endParaRPr lang="en-US"/>
          </a:p>
        </p:txBody>
      </p:sp>
      <p:sp>
        <p:nvSpPr>
          <p:cNvPr id="5" name="Rectangle 4"/>
          <p:cNvSpPr/>
          <p:nvPr/>
        </p:nvSpPr>
        <p:spPr>
          <a:xfrm>
            <a:off x="357808" y="1970068"/>
            <a:ext cx="3829879" cy="4562275"/>
          </a:xfrm>
          <a:prstGeom prst="rect">
            <a:avLst/>
          </a:prstGeom>
        </p:spPr>
        <p:txBody>
          <a:bodyPr wrap="square">
            <a:spAutoFit/>
          </a:bodyPr>
          <a:lstStyle/>
          <a:p>
            <a:pPr algn="just">
              <a:lnSpc>
                <a:spcPct val="110000"/>
              </a:lnSpc>
              <a:spcAft>
                <a:spcPts val="200"/>
              </a:spcAft>
            </a:pPr>
            <a:r>
              <a:rPr lang="vi-VN" sz="2200"/>
              <a:t>Quan sát tranh vẽ trang 38, thảo luận theo nhóm để trả lời các câu hỏi</a:t>
            </a:r>
            <a:r>
              <a:rPr lang="en-US" sz="2200">
                <a:effectLst/>
              </a:rPr>
              <a:t> :</a:t>
            </a:r>
            <a:endParaRPr lang="vi-VN" sz="2200" i="1">
              <a:effectLst/>
              <a:latin typeface="Times New Roman" charset="0"/>
              <a:ea typeface="Calibri" charset="0"/>
              <a:cs typeface="Times New Roman" charset="0"/>
            </a:endParaRPr>
          </a:p>
          <a:p>
            <a:pPr algn="just">
              <a:lnSpc>
                <a:spcPct val="110000"/>
              </a:lnSpc>
              <a:spcAft>
                <a:spcPts val="200"/>
              </a:spcAft>
            </a:pPr>
            <a:r>
              <a:rPr lang="vi-VN" sz="2200" i="1">
                <a:effectLst/>
                <a:latin typeface="Times New Roman" charset="0"/>
                <a:ea typeface="Calibri" charset="0"/>
                <a:cs typeface="Times New Roman" charset="0"/>
              </a:rPr>
              <a:t>+ Tranh vẽ hoạt động gì?</a:t>
            </a:r>
            <a:endParaRPr lang="en-US" sz="2200">
              <a:effectLst/>
              <a:latin typeface="Times New Roman" charset="0"/>
              <a:ea typeface="Calibri" charset="0"/>
              <a:cs typeface="Times New Roman" charset="0"/>
            </a:endParaRPr>
          </a:p>
          <a:p>
            <a:pPr algn="just">
              <a:lnSpc>
                <a:spcPct val="110000"/>
              </a:lnSpc>
              <a:spcAft>
                <a:spcPts val="200"/>
              </a:spcAft>
            </a:pPr>
            <a:r>
              <a:rPr lang="vi-VN" sz="2200" i="1">
                <a:effectLst/>
                <a:latin typeface="Times New Roman" charset="0"/>
                <a:ea typeface="Calibri" charset="0"/>
                <a:cs typeface="Times New Roman" charset="0"/>
              </a:rPr>
              <a:t>+ Hoạt động đó thường diễn ra ở đâu, vào thời gian nào?</a:t>
            </a:r>
            <a:endParaRPr lang="en-US" sz="2200">
              <a:effectLst/>
              <a:latin typeface="Times New Roman" charset="0"/>
              <a:ea typeface="Calibri" charset="0"/>
              <a:cs typeface="Times New Roman" charset="0"/>
            </a:endParaRPr>
          </a:p>
          <a:p>
            <a:pPr algn="just">
              <a:lnSpc>
                <a:spcPct val="110000"/>
              </a:lnSpc>
              <a:spcAft>
                <a:spcPts val="200"/>
              </a:spcAft>
            </a:pPr>
            <a:r>
              <a:rPr lang="vi-VN" sz="2200" i="1">
                <a:effectLst/>
                <a:latin typeface="Times New Roman" charset="0"/>
                <a:ea typeface="Calibri" charset="0"/>
                <a:cs typeface="Times New Roman" charset="0"/>
              </a:rPr>
              <a:t>+ Các nhân vật trong tranh đang tham gia hoạt động như thế nào?</a:t>
            </a:r>
            <a:endParaRPr lang="en-US" sz="2200">
              <a:effectLst/>
              <a:latin typeface="Times New Roman" charset="0"/>
              <a:ea typeface="Calibri" charset="0"/>
              <a:cs typeface="Times New Roman" charset="0"/>
            </a:endParaRPr>
          </a:p>
          <a:p>
            <a:r>
              <a:rPr lang="vi-VN" sz="2200" i="1">
                <a:effectLst/>
                <a:latin typeface="Times New Roman" charset="0"/>
                <a:ea typeface="Calibri" charset="0"/>
              </a:rPr>
              <a:t>+ Theo em, hoạt động đó giúp gì cho việc kết nối những người xung quanh?</a:t>
            </a:r>
            <a:r>
              <a:rPr lang="en-US" sz="2200">
                <a:effectLst/>
              </a:rPr>
              <a:t> </a:t>
            </a:r>
            <a:endParaRPr lang="en-US" sz="220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9483" y="2093354"/>
            <a:ext cx="3543204" cy="2286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0649" y="2093354"/>
            <a:ext cx="3549010" cy="22860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2870" y="4521324"/>
            <a:ext cx="3624568" cy="225949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419483" y="4559962"/>
            <a:ext cx="3487065" cy="2193234"/>
          </a:xfrm>
          <a:prstGeom prst="rect">
            <a:avLst/>
          </a:prstGeom>
        </p:spPr>
      </p:pic>
    </p:spTree>
    <p:extLst>
      <p:ext uri="{BB962C8B-B14F-4D97-AF65-F5344CB8AC3E}">
        <p14:creationId xmlns:p14="http://schemas.microsoft.com/office/powerpoint/2010/main" val="11064110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49018"/>
          </a:xfrm>
          <a:solidFill>
            <a:schemeClr val="accent4">
              <a:lumMod val="40000"/>
              <a:lumOff val="60000"/>
            </a:schemeClr>
          </a:solidFill>
        </p:spPr>
        <p:txBody>
          <a:bodyPr>
            <a:normAutofit/>
          </a:bodyPr>
          <a:lstStyle/>
          <a:p>
            <a:pPr algn="ctr"/>
            <a:r>
              <a:rPr lang="en-US" sz="2800" b="1">
                <a:solidFill>
                  <a:srgbClr val="FF0000"/>
                </a:solidFill>
                <a:latin typeface="Times New Roman" charset="0"/>
                <a:ea typeface="Times New Roman" charset="0"/>
                <a:cs typeface="Times New Roman" charset="0"/>
              </a:rPr>
              <a:t>HOẠT ĐỘNG 3. </a:t>
            </a:r>
            <a:r>
              <a:rPr lang="vi-VN" sz="2400" b="1">
                <a:solidFill>
                  <a:srgbClr val="FF0000"/>
                </a:solidFill>
              </a:rPr>
              <a:t>XÁC ĐỊNH CÁC HOẠT ĐỘNG KẾT NỐI CỘNG ĐỒNG MÀ EM CÓ THỂ THAM GIA</a:t>
            </a:r>
            <a:r>
              <a:rPr lang="en-US" sz="2400">
                <a:solidFill>
                  <a:srgbClr val="FF0000"/>
                </a:solidFill>
                <a:effectLst/>
              </a:rPr>
              <a:t> </a:t>
            </a:r>
            <a:r>
              <a:rPr lang="en-US" sz="2800" b="1">
                <a:solidFill>
                  <a:srgbClr val="FF0000"/>
                </a:solidFill>
                <a:effectLst/>
                <a:latin typeface="Times New Roman" charset="0"/>
                <a:ea typeface="Times New Roman" charset="0"/>
                <a:cs typeface="Times New Roman" charset="0"/>
              </a:rPr>
              <a:t> </a:t>
            </a:r>
            <a:endParaRPr lang="en-US" sz="2800" b="1">
              <a:solidFill>
                <a:srgbClr val="FF0000"/>
              </a:solidFill>
              <a:latin typeface="Times New Roman" charset="0"/>
              <a:ea typeface="Times New Roman" charset="0"/>
              <a:cs typeface="Times New Roman" charset="0"/>
            </a:endParaRPr>
          </a:p>
        </p:txBody>
      </p:sp>
      <p:sp>
        <p:nvSpPr>
          <p:cNvPr id="3" name="Content Placeholder 2"/>
          <p:cNvSpPr>
            <a:spLocks noGrp="1"/>
          </p:cNvSpPr>
          <p:nvPr>
            <p:ph idx="1"/>
          </p:nvPr>
        </p:nvSpPr>
        <p:spPr>
          <a:xfrm>
            <a:off x="357808" y="1353427"/>
            <a:ext cx="10515600" cy="867879"/>
          </a:xfrm>
        </p:spPr>
        <p:txBody>
          <a:bodyPr>
            <a:normAutofit/>
          </a:bodyPr>
          <a:lstStyle/>
          <a:p>
            <a:pPr marL="0" indent="0" algn="ctr">
              <a:lnSpc>
                <a:spcPct val="100000"/>
              </a:lnSpc>
              <a:spcBef>
                <a:spcPts val="0"/>
              </a:spcBef>
              <a:buNone/>
            </a:pPr>
            <a:r>
              <a:rPr lang="vi-VN">
                <a:latin typeface="Times New Roman" charset="0"/>
                <a:ea typeface="Calibri" charset="0"/>
                <a:cs typeface="Times New Roman" charset="0"/>
              </a:rPr>
              <a:t>CHIA SẺ VỀ BỨC TRANH 1</a:t>
            </a:r>
          </a:p>
          <a:p>
            <a:pPr marL="0" lvl="0" indent="0" algn="ctr">
              <a:lnSpc>
                <a:spcPct val="100000"/>
              </a:lnSpc>
              <a:spcBef>
                <a:spcPts val="0"/>
              </a:spcBef>
              <a:buNone/>
            </a:pPr>
            <a:endParaRPr lang="en-US"/>
          </a:p>
        </p:txBody>
      </p:sp>
      <p:sp>
        <p:nvSpPr>
          <p:cNvPr id="5" name="Rectangle 4"/>
          <p:cNvSpPr/>
          <p:nvPr/>
        </p:nvSpPr>
        <p:spPr>
          <a:xfrm>
            <a:off x="357808" y="1970068"/>
            <a:ext cx="3829879" cy="3419398"/>
          </a:xfrm>
          <a:prstGeom prst="rect">
            <a:avLst/>
          </a:prstGeom>
        </p:spPr>
        <p:txBody>
          <a:bodyPr wrap="square">
            <a:spAutoFit/>
          </a:bodyPr>
          <a:lstStyle/>
          <a:p>
            <a:pPr algn="just">
              <a:lnSpc>
                <a:spcPct val="110000"/>
              </a:lnSpc>
              <a:spcAft>
                <a:spcPts val="200"/>
              </a:spcAft>
            </a:pPr>
            <a:r>
              <a:rPr lang="vi-VN" sz="2200" i="1">
                <a:effectLst/>
                <a:latin typeface="Times New Roman" charset="0"/>
                <a:ea typeface="Calibri" charset="0"/>
                <a:cs typeface="Times New Roman" charset="0"/>
              </a:rPr>
              <a:t>+ Tranh vẽ hoạt động gì?</a:t>
            </a:r>
            <a:endParaRPr lang="en-US" sz="2200">
              <a:effectLst/>
              <a:latin typeface="Times New Roman" charset="0"/>
              <a:ea typeface="Calibri" charset="0"/>
              <a:cs typeface="Times New Roman" charset="0"/>
            </a:endParaRPr>
          </a:p>
          <a:p>
            <a:pPr algn="just">
              <a:lnSpc>
                <a:spcPct val="110000"/>
              </a:lnSpc>
              <a:spcAft>
                <a:spcPts val="200"/>
              </a:spcAft>
            </a:pPr>
            <a:r>
              <a:rPr lang="vi-VN" sz="2200" i="1">
                <a:effectLst/>
                <a:latin typeface="Times New Roman" charset="0"/>
                <a:ea typeface="Calibri" charset="0"/>
                <a:cs typeface="Times New Roman" charset="0"/>
              </a:rPr>
              <a:t>+ Hoạt động đó thường diễn ra ở đâu, vào thời gian nào?</a:t>
            </a:r>
            <a:endParaRPr lang="en-US" sz="2200">
              <a:effectLst/>
              <a:latin typeface="Times New Roman" charset="0"/>
              <a:ea typeface="Calibri" charset="0"/>
              <a:cs typeface="Times New Roman" charset="0"/>
            </a:endParaRPr>
          </a:p>
          <a:p>
            <a:pPr algn="just">
              <a:lnSpc>
                <a:spcPct val="110000"/>
              </a:lnSpc>
              <a:spcAft>
                <a:spcPts val="200"/>
              </a:spcAft>
            </a:pPr>
            <a:r>
              <a:rPr lang="vi-VN" sz="2200" i="1">
                <a:effectLst/>
                <a:latin typeface="Times New Roman" charset="0"/>
                <a:ea typeface="Calibri" charset="0"/>
                <a:cs typeface="Times New Roman" charset="0"/>
              </a:rPr>
              <a:t>+ Các nhân vật trong tranh đang tham gia hoạt động như thế nào?</a:t>
            </a:r>
            <a:endParaRPr lang="en-US" sz="2200">
              <a:effectLst/>
              <a:latin typeface="Times New Roman" charset="0"/>
              <a:ea typeface="Calibri" charset="0"/>
              <a:cs typeface="Times New Roman" charset="0"/>
            </a:endParaRPr>
          </a:p>
          <a:p>
            <a:r>
              <a:rPr lang="vi-VN" sz="2200" i="1">
                <a:effectLst/>
                <a:latin typeface="Times New Roman" charset="0"/>
                <a:ea typeface="Calibri" charset="0"/>
              </a:rPr>
              <a:t>+ Theo em, hoạt động đó giúp gì cho việc kết nối những người xung quanh?</a:t>
            </a:r>
            <a:r>
              <a:rPr lang="en-US" sz="2200">
                <a:effectLst/>
              </a:rPr>
              <a:t> </a:t>
            </a:r>
            <a:endParaRPr lang="en-US" sz="220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87687" y="1970068"/>
            <a:ext cx="6981297" cy="4390976"/>
          </a:xfrm>
          <a:prstGeom prst="rect">
            <a:avLst/>
          </a:prstGeom>
        </p:spPr>
      </p:pic>
    </p:spTree>
    <p:extLst>
      <p:ext uri="{BB962C8B-B14F-4D97-AF65-F5344CB8AC3E}">
        <p14:creationId xmlns:p14="http://schemas.microsoft.com/office/powerpoint/2010/main" val="15626178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49018"/>
          </a:xfrm>
          <a:solidFill>
            <a:schemeClr val="accent4">
              <a:lumMod val="40000"/>
              <a:lumOff val="60000"/>
            </a:schemeClr>
          </a:solidFill>
        </p:spPr>
        <p:txBody>
          <a:bodyPr>
            <a:normAutofit/>
          </a:bodyPr>
          <a:lstStyle/>
          <a:p>
            <a:pPr algn="ctr"/>
            <a:r>
              <a:rPr lang="en-US" sz="2800" b="1">
                <a:solidFill>
                  <a:srgbClr val="FF0000"/>
                </a:solidFill>
                <a:latin typeface="Times New Roman" charset="0"/>
                <a:ea typeface="Times New Roman" charset="0"/>
                <a:cs typeface="Times New Roman" charset="0"/>
              </a:rPr>
              <a:t>HOẠT ĐỘNG 3. </a:t>
            </a:r>
            <a:r>
              <a:rPr lang="vi-VN" sz="2400" b="1">
                <a:solidFill>
                  <a:srgbClr val="FF0000"/>
                </a:solidFill>
              </a:rPr>
              <a:t>XÁC ĐỊNH CÁC HOẠT ĐỘNG KẾT NỐI CỘNG ĐỒNG MÀ EM CÓ THỂ THAM GIA</a:t>
            </a:r>
            <a:r>
              <a:rPr lang="en-US" sz="2400">
                <a:solidFill>
                  <a:srgbClr val="FF0000"/>
                </a:solidFill>
                <a:effectLst/>
              </a:rPr>
              <a:t> </a:t>
            </a:r>
            <a:r>
              <a:rPr lang="en-US" sz="2800" b="1">
                <a:solidFill>
                  <a:srgbClr val="FF0000"/>
                </a:solidFill>
                <a:effectLst/>
                <a:latin typeface="Times New Roman" charset="0"/>
                <a:ea typeface="Times New Roman" charset="0"/>
                <a:cs typeface="Times New Roman" charset="0"/>
              </a:rPr>
              <a:t> </a:t>
            </a:r>
            <a:endParaRPr lang="en-US" sz="2800" b="1">
              <a:solidFill>
                <a:srgbClr val="FF0000"/>
              </a:solidFill>
              <a:latin typeface="Times New Roman" charset="0"/>
              <a:ea typeface="Times New Roman" charset="0"/>
              <a:cs typeface="Times New Roman" charset="0"/>
            </a:endParaRPr>
          </a:p>
        </p:txBody>
      </p:sp>
      <p:sp>
        <p:nvSpPr>
          <p:cNvPr id="5" name="Rectangle 4"/>
          <p:cNvSpPr/>
          <p:nvPr/>
        </p:nvSpPr>
        <p:spPr>
          <a:xfrm>
            <a:off x="238538" y="2593968"/>
            <a:ext cx="3244183" cy="3791807"/>
          </a:xfrm>
          <a:prstGeom prst="rect">
            <a:avLst/>
          </a:prstGeom>
        </p:spPr>
        <p:txBody>
          <a:bodyPr wrap="square">
            <a:spAutoFit/>
          </a:bodyPr>
          <a:lstStyle/>
          <a:p>
            <a:pPr algn="just">
              <a:lnSpc>
                <a:spcPct val="110000"/>
              </a:lnSpc>
              <a:spcAft>
                <a:spcPts val="200"/>
              </a:spcAft>
            </a:pPr>
            <a:r>
              <a:rPr lang="vi-VN" sz="2200" i="1">
                <a:effectLst/>
                <a:latin typeface="Times New Roman" charset="0"/>
                <a:ea typeface="Calibri" charset="0"/>
                <a:cs typeface="Times New Roman" charset="0"/>
              </a:rPr>
              <a:t>+ Tranh vẽ hoạt động gì?</a:t>
            </a:r>
            <a:endParaRPr lang="en-US" sz="2200">
              <a:effectLst/>
              <a:latin typeface="Times New Roman" charset="0"/>
              <a:ea typeface="Calibri" charset="0"/>
              <a:cs typeface="Times New Roman" charset="0"/>
            </a:endParaRPr>
          </a:p>
          <a:p>
            <a:pPr algn="just">
              <a:lnSpc>
                <a:spcPct val="110000"/>
              </a:lnSpc>
              <a:spcAft>
                <a:spcPts val="200"/>
              </a:spcAft>
            </a:pPr>
            <a:r>
              <a:rPr lang="vi-VN" sz="2200" i="1">
                <a:effectLst/>
                <a:latin typeface="Times New Roman" charset="0"/>
                <a:ea typeface="Calibri" charset="0"/>
                <a:cs typeface="Times New Roman" charset="0"/>
              </a:rPr>
              <a:t>+ Hoạt động đó thường diễn ra ở đâu, vào thời gian nào?</a:t>
            </a:r>
            <a:endParaRPr lang="en-US" sz="2200">
              <a:effectLst/>
              <a:latin typeface="Times New Roman" charset="0"/>
              <a:ea typeface="Calibri" charset="0"/>
              <a:cs typeface="Times New Roman" charset="0"/>
            </a:endParaRPr>
          </a:p>
          <a:p>
            <a:pPr algn="just">
              <a:lnSpc>
                <a:spcPct val="110000"/>
              </a:lnSpc>
              <a:spcAft>
                <a:spcPts val="200"/>
              </a:spcAft>
            </a:pPr>
            <a:r>
              <a:rPr lang="vi-VN" sz="2200" i="1">
                <a:effectLst/>
                <a:latin typeface="Times New Roman" charset="0"/>
                <a:ea typeface="Calibri" charset="0"/>
                <a:cs typeface="Times New Roman" charset="0"/>
              </a:rPr>
              <a:t>+ Các nhân vật trong tranh đang tham gia hoạt động như thế nào?</a:t>
            </a:r>
            <a:endParaRPr lang="en-US" sz="2200">
              <a:effectLst/>
              <a:latin typeface="Times New Roman" charset="0"/>
              <a:ea typeface="Calibri" charset="0"/>
              <a:cs typeface="Times New Roman" charset="0"/>
            </a:endParaRPr>
          </a:p>
          <a:p>
            <a:r>
              <a:rPr lang="vi-VN" sz="2200" i="1">
                <a:effectLst/>
                <a:latin typeface="Times New Roman" charset="0"/>
                <a:ea typeface="Calibri" charset="0"/>
              </a:rPr>
              <a:t>+ Theo em, hoạt động đó giúp gì cho việc kết nối những người xung quanh?</a:t>
            </a:r>
            <a:r>
              <a:rPr lang="en-US" sz="2200">
                <a:effectLst/>
              </a:rPr>
              <a:t> </a:t>
            </a:r>
            <a:endParaRPr lang="en-US" sz="220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3861" y="1249018"/>
            <a:ext cx="8348869" cy="5386513"/>
          </a:xfrm>
          <a:prstGeom prst="rect">
            <a:avLst/>
          </a:prstGeom>
        </p:spPr>
      </p:pic>
      <p:sp>
        <p:nvSpPr>
          <p:cNvPr id="10" name="Content Placeholder 2"/>
          <p:cNvSpPr>
            <a:spLocks noGrp="1"/>
          </p:cNvSpPr>
          <p:nvPr>
            <p:ph idx="1"/>
          </p:nvPr>
        </p:nvSpPr>
        <p:spPr>
          <a:xfrm>
            <a:off x="363133" y="1487553"/>
            <a:ext cx="2631858" cy="867879"/>
          </a:xfrm>
        </p:spPr>
        <p:txBody>
          <a:bodyPr>
            <a:normAutofit lnSpcReduction="10000"/>
          </a:bodyPr>
          <a:lstStyle/>
          <a:p>
            <a:pPr marL="0" indent="0" algn="ctr">
              <a:lnSpc>
                <a:spcPct val="100000"/>
              </a:lnSpc>
              <a:spcBef>
                <a:spcPts val="0"/>
              </a:spcBef>
              <a:buNone/>
            </a:pPr>
            <a:r>
              <a:rPr lang="vi-VN">
                <a:latin typeface="Times New Roman" charset="0"/>
                <a:ea typeface="Calibri" charset="0"/>
                <a:cs typeface="Times New Roman" charset="0"/>
              </a:rPr>
              <a:t>CHIA SẺ VỀ BỨC TRANH 2</a:t>
            </a:r>
          </a:p>
          <a:p>
            <a:pPr marL="0" lvl="0" indent="0" algn="ctr">
              <a:lnSpc>
                <a:spcPct val="100000"/>
              </a:lnSpc>
              <a:spcBef>
                <a:spcPts val="0"/>
              </a:spcBef>
              <a:buNone/>
            </a:pPr>
            <a:endParaRPr lang="en-US"/>
          </a:p>
        </p:txBody>
      </p:sp>
    </p:spTree>
    <p:extLst>
      <p:ext uri="{BB962C8B-B14F-4D97-AF65-F5344CB8AC3E}">
        <p14:creationId xmlns:p14="http://schemas.microsoft.com/office/powerpoint/2010/main" val="228642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49018"/>
          </a:xfrm>
          <a:solidFill>
            <a:schemeClr val="accent4">
              <a:lumMod val="40000"/>
              <a:lumOff val="60000"/>
            </a:schemeClr>
          </a:solidFill>
        </p:spPr>
        <p:txBody>
          <a:bodyPr>
            <a:normAutofit/>
          </a:bodyPr>
          <a:lstStyle/>
          <a:p>
            <a:pPr algn="ctr"/>
            <a:r>
              <a:rPr lang="en-US" sz="2800" b="1">
                <a:solidFill>
                  <a:srgbClr val="FF0000"/>
                </a:solidFill>
                <a:latin typeface="Times New Roman" charset="0"/>
                <a:ea typeface="Times New Roman" charset="0"/>
                <a:cs typeface="Times New Roman" charset="0"/>
              </a:rPr>
              <a:t>HOẠT ĐỘNG 3. </a:t>
            </a:r>
            <a:r>
              <a:rPr lang="vi-VN" sz="2400" b="1">
                <a:solidFill>
                  <a:srgbClr val="FF0000"/>
                </a:solidFill>
              </a:rPr>
              <a:t>XÁC ĐỊNH CÁC HOẠT ĐỘNG KẾT NỐI CỘNG ĐỒNG MÀ EM CÓ THỂ THAM GIA</a:t>
            </a:r>
            <a:r>
              <a:rPr lang="en-US" sz="2400">
                <a:solidFill>
                  <a:srgbClr val="FF0000"/>
                </a:solidFill>
                <a:effectLst/>
              </a:rPr>
              <a:t> </a:t>
            </a:r>
            <a:r>
              <a:rPr lang="en-US" sz="2800" b="1">
                <a:solidFill>
                  <a:srgbClr val="FF0000"/>
                </a:solidFill>
                <a:effectLst/>
                <a:latin typeface="Times New Roman" charset="0"/>
                <a:ea typeface="Times New Roman" charset="0"/>
                <a:cs typeface="Times New Roman" charset="0"/>
              </a:rPr>
              <a:t> </a:t>
            </a:r>
            <a:endParaRPr lang="en-US" sz="2800" b="1">
              <a:solidFill>
                <a:srgbClr val="FF0000"/>
              </a:solidFill>
              <a:latin typeface="Times New Roman" charset="0"/>
              <a:ea typeface="Times New Roman" charset="0"/>
              <a:cs typeface="Times New Roman" charset="0"/>
            </a:endParaRPr>
          </a:p>
        </p:txBody>
      </p:sp>
      <p:sp>
        <p:nvSpPr>
          <p:cNvPr id="5" name="Rectangle 4"/>
          <p:cNvSpPr/>
          <p:nvPr/>
        </p:nvSpPr>
        <p:spPr>
          <a:xfrm>
            <a:off x="238538" y="2593968"/>
            <a:ext cx="3244183" cy="3791807"/>
          </a:xfrm>
          <a:prstGeom prst="rect">
            <a:avLst/>
          </a:prstGeom>
        </p:spPr>
        <p:txBody>
          <a:bodyPr wrap="square">
            <a:spAutoFit/>
          </a:bodyPr>
          <a:lstStyle/>
          <a:p>
            <a:pPr algn="just">
              <a:lnSpc>
                <a:spcPct val="110000"/>
              </a:lnSpc>
              <a:spcAft>
                <a:spcPts val="200"/>
              </a:spcAft>
            </a:pPr>
            <a:r>
              <a:rPr lang="vi-VN" sz="2200" i="1">
                <a:effectLst/>
                <a:latin typeface="Times New Roman" charset="0"/>
                <a:ea typeface="Calibri" charset="0"/>
                <a:cs typeface="Times New Roman" charset="0"/>
              </a:rPr>
              <a:t>+ Tranh vẽ hoạt động gì?</a:t>
            </a:r>
            <a:endParaRPr lang="en-US" sz="2200">
              <a:effectLst/>
              <a:latin typeface="Times New Roman" charset="0"/>
              <a:ea typeface="Calibri" charset="0"/>
              <a:cs typeface="Times New Roman" charset="0"/>
            </a:endParaRPr>
          </a:p>
          <a:p>
            <a:pPr algn="just">
              <a:lnSpc>
                <a:spcPct val="110000"/>
              </a:lnSpc>
              <a:spcAft>
                <a:spcPts val="200"/>
              </a:spcAft>
            </a:pPr>
            <a:r>
              <a:rPr lang="vi-VN" sz="2200" i="1">
                <a:effectLst/>
                <a:latin typeface="Times New Roman" charset="0"/>
                <a:ea typeface="Calibri" charset="0"/>
                <a:cs typeface="Times New Roman" charset="0"/>
              </a:rPr>
              <a:t>+ Hoạt động đó thường diễn ra ở đâu, vào thời gian nào?</a:t>
            </a:r>
            <a:endParaRPr lang="en-US" sz="2200">
              <a:effectLst/>
              <a:latin typeface="Times New Roman" charset="0"/>
              <a:ea typeface="Calibri" charset="0"/>
              <a:cs typeface="Times New Roman" charset="0"/>
            </a:endParaRPr>
          </a:p>
          <a:p>
            <a:pPr algn="just">
              <a:lnSpc>
                <a:spcPct val="110000"/>
              </a:lnSpc>
              <a:spcAft>
                <a:spcPts val="200"/>
              </a:spcAft>
            </a:pPr>
            <a:r>
              <a:rPr lang="vi-VN" sz="2200" i="1">
                <a:effectLst/>
                <a:latin typeface="Times New Roman" charset="0"/>
                <a:ea typeface="Calibri" charset="0"/>
                <a:cs typeface="Times New Roman" charset="0"/>
              </a:rPr>
              <a:t>+ Các nhân vật trong tranh đang tham gia hoạt động như thế nào?</a:t>
            </a:r>
            <a:endParaRPr lang="en-US" sz="2200">
              <a:effectLst/>
              <a:latin typeface="Times New Roman" charset="0"/>
              <a:ea typeface="Calibri" charset="0"/>
              <a:cs typeface="Times New Roman" charset="0"/>
            </a:endParaRPr>
          </a:p>
          <a:p>
            <a:r>
              <a:rPr lang="vi-VN" sz="2200" i="1">
                <a:effectLst/>
                <a:latin typeface="Times New Roman" charset="0"/>
                <a:ea typeface="Calibri" charset="0"/>
              </a:rPr>
              <a:t>+ Theo em, hoạt động đó giúp gì cho việc kết nối những người xung quanh?</a:t>
            </a:r>
            <a:r>
              <a:rPr lang="en-US" sz="2200">
                <a:effectLst/>
              </a:rPr>
              <a:t> </a:t>
            </a:r>
            <a:endParaRPr lang="en-US" sz="2200"/>
          </a:p>
        </p:txBody>
      </p:sp>
      <p:sp>
        <p:nvSpPr>
          <p:cNvPr id="10" name="Content Placeholder 2"/>
          <p:cNvSpPr>
            <a:spLocks noGrp="1"/>
          </p:cNvSpPr>
          <p:nvPr>
            <p:ph idx="1"/>
          </p:nvPr>
        </p:nvSpPr>
        <p:spPr>
          <a:xfrm>
            <a:off x="363133" y="1487553"/>
            <a:ext cx="2631858" cy="867879"/>
          </a:xfrm>
        </p:spPr>
        <p:txBody>
          <a:bodyPr>
            <a:normAutofit lnSpcReduction="10000"/>
          </a:bodyPr>
          <a:lstStyle/>
          <a:p>
            <a:pPr marL="0" indent="0" algn="ctr">
              <a:lnSpc>
                <a:spcPct val="100000"/>
              </a:lnSpc>
              <a:spcBef>
                <a:spcPts val="0"/>
              </a:spcBef>
              <a:buNone/>
            </a:pPr>
            <a:r>
              <a:rPr lang="vi-VN">
                <a:latin typeface="Times New Roman" charset="0"/>
                <a:ea typeface="Calibri" charset="0"/>
                <a:cs typeface="Times New Roman" charset="0"/>
              </a:rPr>
              <a:t>CHIA SẺ VỀ BỨC TRANH 3</a:t>
            </a:r>
          </a:p>
          <a:p>
            <a:pPr marL="0" lvl="0" indent="0" algn="ctr">
              <a:lnSpc>
                <a:spcPct val="100000"/>
              </a:lnSpc>
              <a:spcBef>
                <a:spcPts val="0"/>
              </a:spcBef>
              <a:buNone/>
            </a:pP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2721" y="1351722"/>
            <a:ext cx="8709081" cy="5429098"/>
          </a:xfrm>
          <a:prstGeom prst="rect">
            <a:avLst/>
          </a:prstGeom>
        </p:spPr>
      </p:pic>
    </p:spTree>
    <p:extLst>
      <p:ext uri="{BB962C8B-B14F-4D97-AF65-F5344CB8AC3E}">
        <p14:creationId xmlns:p14="http://schemas.microsoft.com/office/powerpoint/2010/main" val="17134786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49018"/>
          </a:xfrm>
          <a:solidFill>
            <a:schemeClr val="accent4">
              <a:lumMod val="40000"/>
              <a:lumOff val="60000"/>
            </a:schemeClr>
          </a:solidFill>
        </p:spPr>
        <p:txBody>
          <a:bodyPr>
            <a:normAutofit/>
          </a:bodyPr>
          <a:lstStyle/>
          <a:p>
            <a:pPr algn="ctr"/>
            <a:r>
              <a:rPr lang="en-US" sz="2800" b="1">
                <a:solidFill>
                  <a:srgbClr val="FF0000"/>
                </a:solidFill>
                <a:latin typeface="Times New Roman" charset="0"/>
                <a:ea typeface="Times New Roman" charset="0"/>
                <a:cs typeface="Times New Roman" charset="0"/>
              </a:rPr>
              <a:t>HOẠT ĐỘNG 3. </a:t>
            </a:r>
            <a:r>
              <a:rPr lang="vi-VN" sz="2400" b="1">
                <a:solidFill>
                  <a:srgbClr val="FF0000"/>
                </a:solidFill>
              </a:rPr>
              <a:t>XÁC ĐỊNH CÁC HOẠT ĐỘNG KẾT NỐI CỘNG ĐỒNG MÀ EM CÓ THỂ THAM GIA</a:t>
            </a:r>
            <a:r>
              <a:rPr lang="en-US" sz="2400">
                <a:solidFill>
                  <a:srgbClr val="FF0000"/>
                </a:solidFill>
                <a:effectLst/>
              </a:rPr>
              <a:t> </a:t>
            </a:r>
            <a:r>
              <a:rPr lang="en-US" sz="2800" b="1">
                <a:solidFill>
                  <a:srgbClr val="FF0000"/>
                </a:solidFill>
                <a:effectLst/>
                <a:latin typeface="Times New Roman" charset="0"/>
                <a:ea typeface="Times New Roman" charset="0"/>
                <a:cs typeface="Times New Roman" charset="0"/>
              </a:rPr>
              <a:t> </a:t>
            </a:r>
            <a:endParaRPr lang="en-US" sz="2800" b="1">
              <a:solidFill>
                <a:srgbClr val="FF0000"/>
              </a:solidFill>
              <a:latin typeface="Times New Roman" charset="0"/>
              <a:ea typeface="Times New Roman" charset="0"/>
              <a:cs typeface="Times New Roman" charset="0"/>
            </a:endParaRPr>
          </a:p>
        </p:txBody>
      </p:sp>
      <p:sp>
        <p:nvSpPr>
          <p:cNvPr id="5" name="Rectangle 4"/>
          <p:cNvSpPr/>
          <p:nvPr/>
        </p:nvSpPr>
        <p:spPr>
          <a:xfrm>
            <a:off x="238538" y="2593968"/>
            <a:ext cx="3244183" cy="3791807"/>
          </a:xfrm>
          <a:prstGeom prst="rect">
            <a:avLst/>
          </a:prstGeom>
        </p:spPr>
        <p:txBody>
          <a:bodyPr wrap="square">
            <a:spAutoFit/>
          </a:bodyPr>
          <a:lstStyle/>
          <a:p>
            <a:pPr algn="just">
              <a:lnSpc>
                <a:spcPct val="110000"/>
              </a:lnSpc>
              <a:spcAft>
                <a:spcPts val="200"/>
              </a:spcAft>
            </a:pPr>
            <a:r>
              <a:rPr lang="vi-VN" sz="2200" i="1">
                <a:effectLst/>
                <a:latin typeface="Times New Roman" charset="0"/>
                <a:ea typeface="Calibri" charset="0"/>
                <a:cs typeface="Times New Roman" charset="0"/>
              </a:rPr>
              <a:t>+ Tranh vẽ hoạt động gì?</a:t>
            </a:r>
            <a:endParaRPr lang="en-US" sz="2200">
              <a:effectLst/>
              <a:latin typeface="Times New Roman" charset="0"/>
              <a:ea typeface="Calibri" charset="0"/>
              <a:cs typeface="Times New Roman" charset="0"/>
            </a:endParaRPr>
          </a:p>
          <a:p>
            <a:pPr algn="just">
              <a:lnSpc>
                <a:spcPct val="110000"/>
              </a:lnSpc>
              <a:spcAft>
                <a:spcPts val="200"/>
              </a:spcAft>
            </a:pPr>
            <a:r>
              <a:rPr lang="vi-VN" sz="2200" i="1">
                <a:effectLst/>
                <a:latin typeface="Times New Roman" charset="0"/>
                <a:ea typeface="Calibri" charset="0"/>
                <a:cs typeface="Times New Roman" charset="0"/>
              </a:rPr>
              <a:t>+ Hoạt động đó thường diễn ra ở đâu, vào thời gian nào?</a:t>
            </a:r>
            <a:endParaRPr lang="en-US" sz="2200">
              <a:effectLst/>
              <a:latin typeface="Times New Roman" charset="0"/>
              <a:ea typeface="Calibri" charset="0"/>
              <a:cs typeface="Times New Roman" charset="0"/>
            </a:endParaRPr>
          </a:p>
          <a:p>
            <a:pPr algn="just">
              <a:lnSpc>
                <a:spcPct val="110000"/>
              </a:lnSpc>
              <a:spcAft>
                <a:spcPts val="200"/>
              </a:spcAft>
            </a:pPr>
            <a:r>
              <a:rPr lang="vi-VN" sz="2200" i="1">
                <a:effectLst/>
                <a:latin typeface="Times New Roman" charset="0"/>
                <a:ea typeface="Calibri" charset="0"/>
                <a:cs typeface="Times New Roman" charset="0"/>
              </a:rPr>
              <a:t>+ Các nhân vật trong tranh đang tham gia hoạt động như thế nào?</a:t>
            </a:r>
            <a:endParaRPr lang="en-US" sz="2200">
              <a:effectLst/>
              <a:latin typeface="Times New Roman" charset="0"/>
              <a:ea typeface="Calibri" charset="0"/>
              <a:cs typeface="Times New Roman" charset="0"/>
            </a:endParaRPr>
          </a:p>
          <a:p>
            <a:r>
              <a:rPr lang="vi-VN" sz="2200" i="1">
                <a:effectLst/>
                <a:latin typeface="Times New Roman" charset="0"/>
                <a:ea typeface="Calibri" charset="0"/>
              </a:rPr>
              <a:t>+ Theo em, hoạt động đó giúp gì cho việc kết nối những người xung quanh?</a:t>
            </a:r>
            <a:r>
              <a:rPr lang="en-US" sz="2200">
                <a:effectLst/>
              </a:rPr>
              <a:t> </a:t>
            </a:r>
            <a:endParaRPr lang="en-US" sz="2200"/>
          </a:p>
        </p:txBody>
      </p:sp>
      <p:sp>
        <p:nvSpPr>
          <p:cNvPr id="10" name="Content Placeholder 2"/>
          <p:cNvSpPr>
            <a:spLocks noGrp="1"/>
          </p:cNvSpPr>
          <p:nvPr>
            <p:ph idx="1"/>
          </p:nvPr>
        </p:nvSpPr>
        <p:spPr>
          <a:xfrm>
            <a:off x="363133" y="1487553"/>
            <a:ext cx="2631858" cy="867879"/>
          </a:xfrm>
        </p:spPr>
        <p:txBody>
          <a:bodyPr>
            <a:normAutofit lnSpcReduction="10000"/>
          </a:bodyPr>
          <a:lstStyle/>
          <a:p>
            <a:pPr marL="0" indent="0" algn="ctr">
              <a:lnSpc>
                <a:spcPct val="100000"/>
              </a:lnSpc>
              <a:spcBef>
                <a:spcPts val="0"/>
              </a:spcBef>
              <a:buNone/>
            </a:pPr>
            <a:r>
              <a:rPr lang="vi-VN">
                <a:latin typeface="Times New Roman" charset="0"/>
                <a:ea typeface="Calibri" charset="0"/>
                <a:cs typeface="Times New Roman" charset="0"/>
              </a:rPr>
              <a:t>CHIA SẺ VỀ BỨC TRANH 4</a:t>
            </a:r>
          </a:p>
          <a:p>
            <a:pPr marL="0" lvl="0" indent="0" algn="ctr">
              <a:lnSpc>
                <a:spcPct val="100000"/>
              </a:lnSpc>
              <a:spcBef>
                <a:spcPts val="0"/>
              </a:spcBef>
              <a:buNone/>
            </a:pP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2720" y="1249018"/>
            <a:ext cx="8709279" cy="5609851"/>
          </a:xfrm>
          <a:prstGeom prst="rect">
            <a:avLst/>
          </a:prstGeom>
        </p:spPr>
      </p:pic>
    </p:spTree>
    <p:extLst>
      <p:ext uri="{BB962C8B-B14F-4D97-AF65-F5344CB8AC3E}">
        <p14:creationId xmlns:p14="http://schemas.microsoft.com/office/powerpoint/2010/main" val="3307488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2815" y="1315535"/>
            <a:ext cx="11362944" cy="954107"/>
          </a:xfrm>
          <a:prstGeom prst="rect">
            <a:avLst/>
          </a:prstGeom>
        </p:spPr>
        <p:txBody>
          <a:bodyPr wrap="square">
            <a:spAutoFit/>
          </a:bodyPr>
          <a:lstStyle/>
          <a:p>
            <a:r>
              <a:rPr lang="vi-VN" sz="2800"/>
              <a:t>2. Chia sẻ những hoạt động kết nối cộng đồng ở địa phương em mà em biết</a:t>
            </a:r>
            <a:r>
              <a:rPr lang="en-US" sz="2800">
                <a:effectLst/>
              </a:rPr>
              <a:t> </a:t>
            </a:r>
            <a:endParaRPr lang="en-US" sz="2800"/>
          </a:p>
        </p:txBody>
      </p:sp>
      <p:grpSp>
        <p:nvGrpSpPr>
          <p:cNvPr id="11" name="Group 10"/>
          <p:cNvGrpSpPr/>
          <p:nvPr/>
        </p:nvGrpSpPr>
        <p:grpSpPr>
          <a:xfrm>
            <a:off x="4174595" y="2706420"/>
            <a:ext cx="2972837" cy="3676042"/>
            <a:chOff x="4174595" y="2706420"/>
            <a:chExt cx="2972837" cy="3676042"/>
          </a:xfrm>
        </p:grpSpPr>
        <p:pic>
          <p:nvPicPr>
            <p:cNvPr id="4" name="Picture 3"/>
            <p:cNvPicPr>
              <a:picLocks noChangeAspect="1"/>
            </p:cNvPicPr>
            <p:nvPr/>
          </p:nvPicPr>
          <p:blipFill>
            <a:blip r:embed="rId3"/>
            <a:stretch>
              <a:fillRect/>
            </a:stretch>
          </p:blipFill>
          <p:spPr>
            <a:xfrm>
              <a:off x="4174595" y="2706420"/>
              <a:ext cx="2972837" cy="2977412"/>
            </a:xfrm>
            <a:prstGeom prst="rect">
              <a:avLst/>
            </a:prstGeom>
          </p:spPr>
        </p:pic>
        <p:sp>
          <p:nvSpPr>
            <p:cNvPr id="7" name="TextBox 6"/>
            <p:cNvSpPr txBox="1"/>
            <p:nvPr/>
          </p:nvSpPr>
          <p:spPr>
            <a:xfrm>
              <a:off x="4559808" y="5951575"/>
              <a:ext cx="2454326" cy="430887"/>
            </a:xfrm>
            <a:prstGeom prst="rect">
              <a:avLst/>
            </a:prstGeom>
            <a:noFill/>
          </p:spPr>
          <p:txBody>
            <a:bodyPr wrap="none" rtlCol="0">
              <a:spAutoFit/>
            </a:bodyPr>
            <a:lstStyle/>
            <a:p>
              <a:r>
                <a:rPr lang="en-US" sz="2200" b="1"/>
                <a:t>Chia sẻ trong nhóm</a:t>
              </a:r>
            </a:p>
          </p:txBody>
        </p:sp>
      </p:grpSp>
      <p:grpSp>
        <p:nvGrpSpPr>
          <p:cNvPr id="12" name="Group 11"/>
          <p:cNvGrpSpPr/>
          <p:nvPr/>
        </p:nvGrpSpPr>
        <p:grpSpPr>
          <a:xfrm>
            <a:off x="7913058" y="2685529"/>
            <a:ext cx="3882701" cy="3638626"/>
            <a:chOff x="7913058" y="2685529"/>
            <a:chExt cx="3882701" cy="3638626"/>
          </a:xfrm>
        </p:grpSpPr>
        <p:pic>
          <p:nvPicPr>
            <p:cNvPr id="5" name="Picture 4"/>
            <p:cNvPicPr>
              <a:picLocks noChangeAspect="1"/>
            </p:cNvPicPr>
            <p:nvPr/>
          </p:nvPicPr>
          <p:blipFill rotWithShape="1">
            <a:blip r:embed="rId4"/>
            <a:srcRect l="1645" t="12029" b="15732"/>
            <a:stretch/>
          </p:blipFill>
          <p:spPr>
            <a:xfrm>
              <a:off x="7913058" y="2685529"/>
              <a:ext cx="3882701" cy="3007295"/>
            </a:xfrm>
            <a:prstGeom prst="rect">
              <a:avLst/>
            </a:prstGeom>
          </p:spPr>
        </p:pic>
        <p:sp>
          <p:nvSpPr>
            <p:cNvPr id="8" name="TextBox 7"/>
            <p:cNvSpPr txBox="1"/>
            <p:nvPr/>
          </p:nvSpPr>
          <p:spPr>
            <a:xfrm>
              <a:off x="8747633" y="5893268"/>
              <a:ext cx="2215671" cy="430887"/>
            </a:xfrm>
            <a:prstGeom prst="rect">
              <a:avLst/>
            </a:prstGeom>
            <a:noFill/>
          </p:spPr>
          <p:txBody>
            <a:bodyPr wrap="none" rtlCol="0">
              <a:spAutoFit/>
            </a:bodyPr>
            <a:lstStyle/>
            <a:p>
              <a:r>
                <a:rPr lang="en-US" sz="2200" b="1"/>
                <a:t>Chia sẻ trước lớp</a:t>
              </a:r>
            </a:p>
          </p:txBody>
        </p:sp>
      </p:grpSp>
      <p:sp>
        <p:nvSpPr>
          <p:cNvPr id="10" name="Right Arrow 9"/>
          <p:cNvSpPr/>
          <p:nvPr/>
        </p:nvSpPr>
        <p:spPr>
          <a:xfrm>
            <a:off x="7266432" y="6108711"/>
            <a:ext cx="768096" cy="2154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0" y="0"/>
            <a:ext cx="12192000" cy="1249018"/>
          </a:xfrm>
          <a:solidFill>
            <a:schemeClr val="accent4">
              <a:lumMod val="40000"/>
              <a:lumOff val="60000"/>
            </a:schemeClr>
          </a:solidFill>
        </p:spPr>
        <p:txBody>
          <a:bodyPr>
            <a:normAutofit/>
          </a:bodyPr>
          <a:lstStyle/>
          <a:p>
            <a:pPr algn="ctr"/>
            <a:r>
              <a:rPr lang="en-US" sz="2800" b="1">
                <a:solidFill>
                  <a:srgbClr val="FF0000"/>
                </a:solidFill>
                <a:latin typeface="Times New Roman" charset="0"/>
                <a:ea typeface="Times New Roman" charset="0"/>
                <a:cs typeface="Times New Roman" charset="0"/>
              </a:rPr>
              <a:t>HOẠT ĐỘNG 3. </a:t>
            </a:r>
            <a:r>
              <a:rPr lang="vi-VN" sz="2400" b="1">
                <a:solidFill>
                  <a:srgbClr val="FF0000"/>
                </a:solidFill>
              </a:rPr>
              <a:t>XÁC ĐỊNH CÁC HOẠT ĐỘNG KẾT NỐI CỘNG ĐỒNG MÀ EM CÓ THỂ THAM GIA</a:t>
            </a:r>
            <a:r>
              <a:rPr lang="en-US" sz="2400">
                <a:solidFill>
                  <a:srgbClr val="FF0000"/>
                </a:solidFill>
                <a:effectLst/>
              </a:rPr>
              <a:t> </a:t>
            </a:r>
            <a:r>
              <a:rPr lang="en-US" sz="2800" b="1">
                <a:solidFill>
                  <a:srgbClr val="FF0000"/>
                </a:solidFill>
                <a:effectLst/>
                <a:latin typeface="Times New Roman" charset="0"/>
                <a:ea typeface="Times New Roman" charset="0"/>
                <a:cs typeface="Times New Roman" charset="0"/>
              </a:rPr>
              <a:t> </a:t>
            </a:r>
            <a:endParaRPr lang="en-US" sz="2800" b="1">
              <a:solidFill>
                <a:srgbClr val="FF0000"/>
              </a:solidFill>
              <a:latin typeface="Times New Roman" charset="0"/>
              <a:ea typeface="Times New Roman" charset="0"/>
              <a:cs typeface="Times New Roman" charset="0"/>
            </a:endParaRPr>
          </a:p>
        </p:txBody>
      </p:sp>
      <p:sp>
        <p:nvSpPr>
          <p:cNvPr id="14" name="Rectangle 13"/>
          <p:cNvSpPr/>
          <p:nvPr/>
        </p:nvSpPr>
        <p:spPr>
          <a:xfrm>
            <a:off x="461955" y="2812806"/>
            <a:ext cx="3278772" cy="2939266"/>
          </a:xfrm>
          <a:prstGeom prst="rect">
            <a:avLst/>
          </a:prstGeom>
        </p:spPr>
        <p:txBody>
          <a:bodyPr wrap="square">
            <a:spAutoFit/>
          </a:bodyPr>
          <a:lstStyle/>
          <a:p>
            <a:pPr algn="just">
              <a:lnSpc>
                <a:spcPct val="110000"/>
              </a:lnSpc>
              <a:spcAft>
                <a:spcPts val="200"/>
              </a:spcAft>
            </a:pPr>
            <a:r>
              <a:rPr lang="vi-VN" sz="2400" b="1">
                <a:effectLst/>
                <a:latin typeface="Times New Roman" charset="0"/>
                <a:ea typeface="Calibri" charset="0"/>
                <a:cs typeface="Times New Roman" charset="0"/>
              </a:rPr>
              <a:t>+ Tên hoạt </a:t>
            </a:r>
            <a:r>
              <a:rPr lang="vi-VN" sz="2400" b="1">
                <a:latin typeface="Times New Roman" charset="0"/>
                <a:ea typeface="Calibri" charset="0"/>
                <a:cs typeface="Times New Roman" charset="0"/>
              </a:rPr>
              <a:t>+ Thời gian tổ chức hoạt động;</a:t>
            </a:r>
            <a:endParaRPr lang="en-US" sz="2400" b="1">
              <a:latin typeface="Times New Roman" charset="0"/>
              <a:ea typeface="Calibri" charset="0"/>
              <a:cs typeface="Times New Roman" charset="0"/>
            </a:endParaRPr>
          </a:p>
          <a:p>
            <a:pPr algn="just">
              <a:lnSpc>
                <a:spcPct val="110000"/>
              </a:lnSpc>
              <a:spcAft>
                <a:spcPts val="200"/>
              </a:spcAft>
            </a:pPr>
            <a:r>
              <a:rPr lang="vi-VN" sz="2400" b="1">
                <a:effectLst/>
                <a:latin typeface="Times New Roman" charset="0"/>
                <a:ea typeface="Calibri" charset="0"/>
                <a:cs typeface="Times New Roman" charset="0"/>
              </a:rPr>
              <a:t>động;</a:t>
            </a:r>
            <a:endParaRPr lang="en-US" sz="2400" b="1">
              <a:effectLst/>
              <a:latin typeface="Times New Roman" charset="0"/>
              <a:ea typeface="Calibri" charset="0"/>
              <a:cs typeface="Times New Roman" charset="0"/>
            </a:endParaRPr>
          </a:p>
          <a:p>
            <a:pPr algn="just">
              <a:lnSpc>
                <a:spcPct val="110000"/>
              </a:lnSpc>
              <a:spcAft>
                <a:spcPts val="200"/>
              </a:spcAft>
            </a:pPr>
            <a:r>
              <a:rPr lang="vi-VN" sz="2400" b="1">
                <a:effectLst/>
                <a:latin typeface="Times New Roman" charset="0"/>
                <a:ea typeface="Calibri" charset="0"/>
                <a:cs typeface="Times New Roman" charset="0"/>
              </a:rPr>
              <a:t>+ Những người tham gia hoạt động;</a:t>
            </a:r>
            <a:endParaRPr lang="en-US" sz="2400" b="1">
              <a:effectLst/>
              <a:latin typeface="Times New Roman" charset="0"/>
              <a:ea typeface="Calibri" charset="0"/>
              <a:cs typeface="Times New Roman" charset="0"/>
            </a:endParaRPr>
          </a:p>
          <a:p>
            <a:r>
              <a:rPr lang="vi-VN" sz="2400" b="1">
                <a:effectLst/>
                <a:latin typeface="Times New Roman" charset="0"/>
                <a:ea typeface="Calibri" charset="0"/>
              </a:rPr>
              <a:t>+ Ý nghĩa của hoạt động.</a:t>
            </a:r>
            <a:r>
              <a:rPr lang="en-US" sz="2400" b="1">
                <a:effectLst/>
              </a:rPr>
              <a:t> </a:t>
            </a:r>
            <a:endParaRPr lang="en-US" sz="2400" b="1"/>
          </a:p>
        </p:txBody>
      </p:sp>
    </p:spTree>
    <p:extLst>
      <p:ext uri="{BB962C8B-B14F-4D97-AF65-F5344CB8AC3E}">
        <p14:creationId xmlns:p14="http://schemas.microsoft.com/office/powerpoint/2010/main" val="20358935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TotalTime>
  <Words>1444</Words>
  <PresentationFormat>Widescreen</PresentationFormat>
  <Paragraphs>84</Paragraphs>
  <Slides>15</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Calibri</vt:lpstr>
      <vt:lpstr>Calibri Light</vt:lpstr>
      <vt:lpstr>Constantia</vt:lpstr>
      <vt:lpstr>Mangal</vt:lpstr>
      <vt:lpstr>Times New Roman</vt:lpstr>
      <vt:lpstr>Arial</vt:lpstr>
      <vt:lpstr>Office Theme</vt:lpstr>
      <vt:lpstr>PowerPoint Presentation</vt:lpstr>
      <vt:lpstr>CHỦ ĐỀ 4</vt:lpstr>
      <vt:lpstr>PowerPoint Presentation</vt:lpstr>
      <vt:lpstr>HOẠT ĐỘNG 3. XÁC ĐỊNH CÁC HOẠT ĐỘNG KẾT NỐI CỘNG ĐỒNG MÀ EM CÓ THỂ THAM GIA  </vt:lpstr>
      <vt:lpstr>HOẠT ĐỘNG 3. XÁC ĐỊNH CÁC HOẠT ĐỘNG KẾT NỐI CỘNG ĐỒNG MÀ EM CÓ THỂ THAM GIA  </vt:lpstr>
      <vt:lpstr>HOẠT ĐỘNG 3. XÁC ĐỊNH CÁC HOẠT ĐỘNG KẾT NỐI CỘNG ĐỒNG MÀ EM CÓ THỂ THAM GIA  </vt:lpstr>
      <vt:lpstr>HOẠT ĐỘNG 3. XÁC ĐỊNH CÁC HOẠT ĐỘNG KẾT NỐI CỘNG ĐỒNG MÀ EM CÓ THỂ THAM GIA  </vt:lpstr>
      <vt:lpstr>HOẠT ĐỘNG 3. XÁC ĐỊNH CÁC HOẠT ĐỘNG KẾT NỐI CỘNG ĐỒNG MÀ EM CÓ THỂ THAM GIA  </vt:lpstr>
      <vt:lpstr>HOẠT ĐỘNG 3. XÁC ĐỊNH CÁC HOẠT ĐỘNG KẾT NỐI CỘNG ĐỒNG MÀ EM CÓ THỂ THAM GIA  </vt:lpstr>
      <vt:lpstr>HOẠT ĐỘNG 3. XÁC ĐỊNH CÁC HOẠT ĐỘNG KẾT NỐI CỘNG ĐỒNG MÀ EM CÓ THỂ THAM GIA  </vt:lpstr>
      <vt:lpstr>HOẠT ĐỘNG 3. XÁC ĐỊNH CÁC HOẠT ĐỘNG KẾT NỐI CỘNG ĐỒNG MÀ EM CÓ THỂ THAM GIA  </vt:lpstr>
      <vt:lpstr>HOẠT ĐỘNG 3. LẬP KẾ HOẠCH THAM GIA CÁC HOẠT ĐỘNG             KẾT NỐI CỘNG ĐỒNG  </vt:lpstr>
      <vt:lpstr>HOẠT ĐỘNG TIẾP NỐI  </vt:lpstr>
      <vt:lpstr>HOẠT ĐỘNG TIẾP NỐI  </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2023-01-10T07:47:13Z</dcterms:created>
  <dcterms:modified xsi:type="dcterms:W3CDTF">2023-02-12T08:43:11Z</dcterms:modified>
</cp:coreProperties>
</file>