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Century Schoolbook"/>
      <p:regular r:id="rId27"/>
      <p:bold r:id="rId28"/>
      <p:italic r:id="rId29"/>
      <p:boldItalic r:id="rId30"/>
    </p:embeddedFont>
    <p:embeddedFont>
      <p:font typeface="Ex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juehGd3eSfZyTs92st7CjJF+Rs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enturySchoolbook-bold.fntdata"/><Relationship Id="rId27" Type="http://schemas.openxmlformats.org/officeDocument/2006/relationships/font" Target="fonts/CenturySchoolboo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Schoolbook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-regular.fntdata"/><Relationship Id="rId30" Type="http://schemas.openxmlformats.org/officeDocument/2006/relationships/font" Target="fonts/CenturySchoolbook-boldItalic.fntdata"/><Relationship Id="rId11" Type="http://schemas.openxmlformats.org/officeDocument/2006/relationships/slide" Target="slides/slide6.xml"/><Relationship Id="rId33" Type="http://schemas.openxmlformats.org/officeDocument/2006/relationships/font" Target="fonts/Exo-italic.fntdata"/><Relationship Id="rId10" Type="http://schemas.openxmlformats.org/officeDocument/2006/relationships/slide" Target="slides/slide5.xml"/><Relationship Id="rId32" Type="http://schemas.openxmlformats.org/officeDocument/2006/relationships/font" Target="fonts/Exo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Ex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gif"/><Relationship Id="rId5" Type="http://schemas.openxmlformats.org/officeDocument/2006/relationships/image" Target="../media/image4.gif"/><Relationship Id="rId6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4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8686800" cy="6992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3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3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0" y="4495800"/>
            <a:ext cx="9144000" cy="116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Gi¸o viªn: </a:t>
            </a:r>
            <a:r>
              <a:rPr b="1" i="0" lang="en-US" sz="3600" u="none" cap="none" strike="noStrike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 THỊ HIỆP</a:t>
            </a:r>
            <a:endParaRPr b="1" i="0" sz="3600" u="none" cap="none" strike="noStrike">
              <a:solidFill>
                <a:srgbClr val="D600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-301625" y="5943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THPT</a:t>
            </a:r>
            <a:r>
              <a:rPr b="1" i="0" lang="en-US" sz="1800" u="none" cap="none" strike="noStrike">
                <a:solidFill>
                  <a:srgbClr val="006600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i="0" lang="en-US" sz="18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 XUÂN</a:t>
            </a:r>
            <a:endParaRPr b="1" i="0" sz="1800" u="none" cap="none" strike="noStrike">
              <a:solidFill>
                <a:srgbClr val="0066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57200" y="2133600"/>
            <a:ext cx="8001000" cy="1390650"/>
          </a:xfrm>
          <a:prstGeom prst="rect">
            <a:avLst/>
          </a:prstGeom>
        </p:spPr>
      </p:sp>
      <p:pic>
        <p:nvPicPr>
          <p:cNvPr descr="N3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838825" y="3429000"/>
            <a:ext cx="66294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3"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0" y="0"/>
            <a:ext cx="9144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3" id="97" name="Google Shape;9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0" y="6743700"/>
            <a:ext cx="9144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3" id="98" name="Google Shape;9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-3305175" y="3387725"/>
            <a:ext cx="66294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ERE124" id="99" name="Google Shape;9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163" y="5419725"/>
            <a:ext cx="12382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ERE124" id="100" name="Google Shape;10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62875" y="5405438"/>
            <a:ext cx="12382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0" y="3881438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990600" y="7620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00CC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rgbClr val="6600CC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TiÕt: 60</a:t>
            </a:r>
            <a:endParaRPr b="1" i="1" sz="3600" u="none" cap="none" strike="noStrike">
              <a:solidFill>
                <a:srgbClr val="6600CC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932113" y="5257800"/>
            <a:ext cx="2844800" cy="1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LỚP: 11 C7</a:t>
            </a:r>
            <a:endParaRPr b="1" i="0" sz="2800" u="none" cap="none" strike="noStrike">
              <a:solidFill>
                <a:srgbClr val="0066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609600" y="2514600"/>
            <a:ext cx="5943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04800" y="1905000"/>
            <a:ext cx="84582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VẤN VÀ TRẢ LỜI PHỎNG VẤN</a:t>
            </a:r>
            <a:endParaRPr b="1" sz="4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/>
        </p:nvSpPr>
        <p:spPr>
          <a:xfrm>
            <a:off x="609600" y="685800"/>
            <a:ext cx="8001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I.PHỎNG VẤN VÀ TRẢ LỜI PHỎNG VẤN LÀ GÌ?</a:t>
            </a:r>
            <a:endParaRPr b="1" sz="24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180" name="Google Shape;1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81" name="Google Shape;1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82" name="Google Shape;1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83" name="Google Shape;1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0"/>
          <p:cNvSpPr txBox="1"/>
          <p:nvPr/>
        </p:nvSpPr>
        <p:spPr>
          <a:xfrm>
            <a:off x="1219200" y="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VẤN VÀ TRẢ LỜI PHỎNG VẤN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609600" y="12954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II. MỤC ĐÍCH, TẦM QUAN TRỌNG CỦA PHỎNG VẤN VÀ TRẢ LỜI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609600" y="2514600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Chuẩn bị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457200" y="2895600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Các yếu tố cần thiết của một cuộc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1600200" y="3429000"/>
            <a:ext cx="6781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Người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1600200" y="3962400"/>
            <a:ext cx="6477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Người trả lời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609600" y="2133600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III.NHỮNG YÊU CẦU CƠ BẢN ĐỐI VỚI HOẠT ĐỘNG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1600200" y="4495800"/>
            <a:ext cx="350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Mục đích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1524000" y="50292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Chủ đề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1524000" y="5486400"/>
            <a:ext cx="3657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Phương tiện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/>
        </p:nvSpPr>
        <p:spPr>
          <a:xfrm>
            <a:off x="609600" y="685800"/>
            <a:ext cx="8001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I.PHỎNG VẤN VÀ TRẢ LỜI PHỎNG VẤN LÀ GÌ?</a:t>
            </a:r>
            <a:endParaRPr b="1" sz="24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00" name="Google Shape;2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01" name="Google Shape;2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02" name="Google Shape;2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1219200" y="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VẤN VÀ TRẢ LỜI PHỎNG VẤN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609600" y="12954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II. MỤC ĐÍCH, TẦM QUAN TRỌNG CỦA PHỎNG VẤN VÀ TRẢ LỜI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609600" y="2514600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Chuẩn bị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457200" y="2895600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Các yếu tố cần thiết của một cuộc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533400" y="3429000"/>
            <a:ext cx="7848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Xây dựng hệ thống câu hỏi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609600" y="39624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609600" y="2133600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III.NHỮNG YÊU CẦU CƠ BẢN ĐỐI VỚI HOẠT ĐỘNG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idx="1" type="body"/>
          </p:nvPr>
        </p:nvSpPr>
        <p:spPr>
          <a:xfrm>
            <a:off x="457200" y="1828800"/>
            <a:ext cx="8497888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Baïn coù theå giôùi thieäu veà baûn thaân mình khoâng ?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sao baïn muoán nhaän coâng vieäc naøy ?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Baïn bieát gì veà coâng ti chuùng toâi ?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Baïn seõ laøm gì ñeå coáng hieán cho coâng ti ?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Baïn nghó gì veà vò trí coâng taùc maø baïn seõ nhaän ?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Baïn coù tin vaøo sôû tröôøng cuûa mình khoâng ?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(Theo </a:t>
            </a:r>
            <a:r>
              <a:rPr i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Tuoåi Treû Online</a:t>
            </a:r>
            <a:r>
              <a:rPr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ngaøy 30-11-2006)</a:t>
            </a:r>
            <a:endParaRPr/>
          </a:p>
        </p:txBody>
      </p:sp>
      <p:sp>
        <p:nvSpPr>
          <p:cNvPr id="215" name="Google Shape;215;p12"/>
          <p:cNvSpPr txBox="1"/>
          <p:nvPr/>
        </p:nvSpPr>
        <p:spPr>
          <a:xfrm>
            <a:off x="2209800" y="685800"/>
            <a:ext cx="5410200" cy="519113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PHỎNG VẤN TUYỂN DỤNG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533400" y="61722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18" name="Google Shape;2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19" name="Google Shape;2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/>
        </p:nvSpPr>
        <p:spPr>
          <a:xfrm>
            <a:off x="609600" y="457200"/>
            <a:ext cx="8001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I.PHỎNG VẤN VÀ TRẢ LỜI PHỎNG VẤN LÀ GÌ?</a:t>
            </a:r>
            <a:endParaRPr b="1" sz="24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226" name="Google Shape;2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27" name="Google Shape;2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1219200" y="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VẤN VÀ TRẢ LỜI PHỎNG VẤN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609600" y="8382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II. MỤC ĐÍCH, TẦM QUAN TRỌNG CỦA PHỎNG VẤN VÀ TRẢ LỜI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609600" y="1905000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Chuẩn bị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533400" y="228600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Các yếu tố cần thiết của một cuộc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533400" y="2667000"/>
            <a:ext cx="7848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Xây dựng hệ thống câu hỏi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609600" y="30480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Ngắn gọn, rõ ràng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609600" y="1524000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III.NHỮNG YÊU CẦU CƠ BẢN ĐỐI VỚI HOẠT ĐỘNG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609600" y="3429000"/>
            <a:ext cx="7086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Phù hợp với mục đích và đối tượng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685800" y="3810000"/>
            <a:ext cx="579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Làm rõ chủ đề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685800" y="419100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Hệ thống câu hỏi phải được liên kết với nhau và phải sắp xếp theo trình tự hợp lí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1066800" y="586740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Nên đặt câu hỏi khai thác được nhiều thông tin từ người trả lời phỏng vấn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990601" y="5029200"/>
            <a:ext cx="7543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Muốn xây dựng câu hỏi phỏng vấn phải hiểu rõ chủ đề và đối tượng phỏng vấn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57200" y="5181600"/>
            <a:ext cx="533400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H1" id="247" name="Google Shape;2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8392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1" id="252" name="Google Shape;2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53" name="Google Shape;2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54" name="Google Shape;25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55" name="Google Shape;2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1219200" y="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VẤN VÀ TRẢ LỜI PHỎNG VẤN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609600" y="1066800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Chuẩn bị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609600" y="1524000"/>
            <a:ext cx="762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Tiến hành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609600" y="609600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III.NHỮNG YÊU CẦU CƠ BẢN ĐỐI VỚI HOẠT ĐỘNG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609600" y="609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6"/>
          <p:cNvSpPr txBox="1"/>
          <p:nvPr/>
        </p:nvSpPr>
        <p:spPr>
          <a:xfrm>
            <a:off x="1371600" y="3200400"/>
            <a:ext cx="6629400" cy="100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09600" y="457200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III.NHỮNG YÊU CẦU CƠ BẢN ĐỐI VỚI HOẠT ĐỘNG PHỎNG VẤN</a:t>
            </a:r>
            <a:endParaRPr b="1" sz="24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533400" y="1524000"/>
            <a:ext cx="7162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69" name="Google Shape;2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70" name="Google Shape;2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71" name="Google Shape;2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7" y="5487987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6"/>
          <p:cNvSpPr txBox="1"/>
          <p:nvPr/>
        </p:nvSpPr>
        <p:spPr>
          <a:xfrm>
            <a:off x="1143000" y="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VẤN VÀ TRẢ LỜI PHỎNG VẤN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3" name="Google Shape;273;p16"/>
          <p:cNvCxnSpPr/>
          <p:nvPr/>
        </p:nvCxnSpPr>
        <p:spPr>
          <a:xfrm flipH="1" rot="10800000">
            <a:off x="990600" y="1981200"/>
            <a:ext cx="533400" cy="1600200"/>
          </a:xfrm>
          <a:prstGeom prst="straightConnector1">
            <a:avLst/>
          </a:prstGeom>
          <a:noFill/>
          <a:ln cap="flat" cmpd="sng" w="38100">
            <a:solidFill>
              <a:srgbClr val="0000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16"/>
          <p:cNvCxnSpPr/>
          <p:nvPr/>
        </p:nvCxnSpPr>
        <p:spPr>
          <a:xfrm>
            <a:off x="990600" y="3657600"/>
            <a:ext cx="533400" cy="762000"/>
          </a:xfrm>
          <a:prstGeom prst="straightConnector1">
            <a:avLst/>
          </a:prstGeom>
          <a:noFill/>
          <a:ln cap="flat" cmpd="sng" w="38100">
            <a:solidFill>
              <a:srgbClr val="0000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16"/>
          <p:cNvCxnSpPr/>
          <p:nvPr/>
        </p:nvCxnSpPr>
        <p:spPr>
          <a:xfrm>
            <a:off x="990600" y="3657600"/>
            <a:ext cx="457200" cy="2514600"/>
          </a:xfrm>
          <a:prstGeom prst="straightConnector1">
            <a:avLst/>
          </a:prstGeom>
          <a:noFill/>
          <a:ln cap="flat" cmpd="sng" w="38100">
            <a:solidFill>
              <a:srgbClr val="0000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6" name="Google Shape;276;p16"/>
          <p:cNvSpPr/>
          <p:nvPr/>
        </p:nvSpPr>
        <p:spPr>
          <a:xfrm>
            <a:off x="152400" y="2438400"/>
            <a:ext cx="838200" cy="2514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100000">
                <a:srgbClr val="F5B69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PHỎNG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VẤN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1371600" y="2514600"/>
            <a:ext cx="7543800" cy="1371600"/>
          </a:xfrm>
          <a:prstGeom prst="flowChartAlternateProcess">
            <a:avLst/>
          </a:prstGeom>
          <a:gradFill>
            <a:gsLst>
              <a:gs pos="0">
                <a:schemeClr val="lt1"/>
              </a:gs>
              <a:gs pos="100000">
                <a:srgbClr val="F5B69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Nêu câu hỏi 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1524000" y="4038600"/>
            <a:ext cx="7391400" cy="1676400"/>
          </a:xfrm>
          <a:prstGeom prst="flowChartAlternateProcess">
            <a:avLst/>
          </a:prstGeom>
          <a:gradFill>
            <a:gsLst>
              <a:gs pos="0">
                <a:schemeClr val="lt1"/>
              </a:gs>
              <a:gs pos="100000">
                <a:srgbClr val="F5B69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Nghe trả lời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1447800" y="5867400"/>
            <a:ext cx="7391400" cy="990600"/>
          </a:xfrm>
          <a:prstGeom prst="flowChartAlternateProcess">
            <a:avLst/>
          </a:prstGeom>
          <a:gradFill>
            <a:gsLst>
              <a:gs pos="0">
                <a:schemeClr val="lt1"/>
              </a:gs>
              <a:gs pos="100000">
                <a:srgbClr val="F5B69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Kết thúc:</a:t>
            </a: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1524000" y="1600200"/>
            <a:ext cx="7391400" cy="533400"/>
          </a:xfrm>
          <a:prstGeom prst="flowChartAlternateProcess">
            <a:avLst/>
          </a:prstGeom>
          <a:gradFill>
            <a:gsLst>
              <a:gs pos="0">
                <a:schemeClr val="lt1"/>
              </a:gs>
              <a:gs pos="100000">
                <a:srgbClr val="F5B69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Mở đầu: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16"/>
          <p:cNvCxnSpPr/>
          <p:nvPr/>
        </p:nvCxnSpPr>
        <p:spPr>
          <a:xfrm flipH="1" rot="10800000">
            <a:off x="990600" y="2819400"/>
            <a:ext cx="381000" cy="762000"/>
          </a:xfrm>
          <a:prstGeom prst="straightConnector1">
            <a:avLst/>
          </a:prstGeom>
          <a:noFill/>
          <a:ln cap="flat" cmpd="sng" w="38100">
            <a:solidFill>
              <a:srgbClr val="0000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p16"/>
          <p:cNvSpPr txBox="1"/>
          <p:nvPr/>
        </p:nvSpPr>
        <p:spPr>
          <a:xfrm>
            <a:off x="990600" y="914400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Tiến hành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2819400" y="1600200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Cần tạo không khí gần gũi, thân mật, tự nhiên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3352800" y="2743200"/>
            <a:ext cx="5486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Sử dụng những câu hỏi đã chuẩn bị sẵn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 + Có thêm những câu hỏi thích hợp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3352800" y="4191000"/>
            <a:ext cx="4876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+ Chăm chú lắng nghe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 + Khiêm tốn, nhã nhặn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+ Tôn trọng ý kiến của người trả lời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3276600" y="6019800"/>
            <a:ext cx="4038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+ Lời cảm ơn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+ Lời chúc tốt đẹp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1" id="291" name="Google Shape;2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92" name="Google Shape;2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93" name="Google Shape;2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294" name="Google Shape;2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 txBox="1"/>
          <p:nvPr/>
        </p:nvSpPr>
        <p:spPr>
          <a:xfrm>
            <a:off x="1219200" y="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VẤN VÀ TRẢ LỜI PHỎNG VẤN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609600" y="1066800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Chuẩn bị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609600" y="1524000"/>
            <a:ext cx="762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Tiến hành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 txBox="1"/>
          <p:nvPr/>
        </p:nvSpPr>
        <p:spPr>
          <a:xfrm>
            <a:off x="609600" y="609600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III.NHỮNG YÊU CẦU CƠ BẢN ĐỐI VỚI HOẠT ĐỘNG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 txBox="1"/>
          <p:nvPr/>
        </p:nvSpPr>
        <p:spPr>
          <a:xfrm>
            <a:off x="609600" y="1981200"/>
            <a:ext cx="556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3. Biên tập sau khi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685800" y="2514600"/>
            <a:ext cx="7772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Người phỏng vấn không nên tự ý sửa chữa những câu trả lời phỏng vấn để đảm bảo tính trung thực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7"/>
          <p:cNvSpPr txBox="1"/>
          <p:nvPr/>
        </p:nvSpPr>
        <p:spPr>
          <a:xfrm>
            <a:off x="685800" y="3429000"/>
            <a:ext cx="7772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-Nếu có điều kiện thì nên ghi lại ánh mắt, cử chỉ của người trả lời phỏng vấn để người đọc có thể hiểu rõ hơn tình huống phỏng vấn.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/>
        </p:nvSpPr>
        <p:spPr>
          <a:xfrm>
            <a:off x="609600" y="457200"/>
            <a:ext cx="8001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I.PHỎNG VẤN VÀ TRẢ LỜI PHỎNG VẤN LÀ GÌ?</a:t>
            </a:r>
            <a:endParaRPr b="1" sz="24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307" name="Google Shape;3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308" name="Google Shape;3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309" name="Google Shape;3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310" name="Google Shape;3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8"/>
          <p:cNvSpPr txBox="1"/>
          <p:nvPr/>
        </p:nvSpPr>
        <p:spPr>
          <a:xfrm>
            <a:off x="1219200" y="0"/>
            <a:ext cx="7010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 VẤN VÀ TRẢ LỜI PHỎNG VẤN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18"/>
          <p:cNvSpPr txBox="1"/>
          <p:nvPr/>
        </p:nvSpPr>
        <p:spPr>
          <a:xfrm>
            <a:off x="609600" y="838200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II. MỤC ĐÍCH, TẦM QUAN TRỌNG CỦA PHỎNG VẤN VÀ TRẢ LỜI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 txBox="1"/>
          <p:nvPr/>
        </p:nvSpPr>
        <p:spPr>
          <a:xfrm>
            <a:off x="609600" y="1905000"/>
            <a:ext cx="8077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NHỮNG YÊU CẦU ĐỐI VỚI NGƯỜI TRẢ LỜI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533400" y="2667000"/>
            <a:ext cx="7848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Trả lời thẳng thắn, trung thực .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609600" y="1524000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III.NHỮNG  YÊU CẦU CƠ BẢN ĐỐI VỚI HOẠT ĐỘNG PHỎNG VẤN</a:t>
            </a:r>
            <a:endParaRPr b="1"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457200" y="3962400"/>
            <a:ext cx="7239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Trình bày  đúng chủ đề ,dễ hiểu, hấp dẫn, thông minh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 txBox="1"/>
          <p:nvPr/>
        </p:nvSpPr>
        <p:spPr>
          <a:xfrm>
            <a:off x="533400" y="3276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Có trách nhiệm với những thông tin mà mình cung cấp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457200" y="472440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Thái độ chân thành, lịch thiệp, hợp tác với người phỏng vấn.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/>
          <p:nvPr/>
        </p:nvSpPr>
        <p:spPr>
          <a:xfrm>
            <a:off x="838200" y="201613"/>
            <a:ext cx="2652713" cy="641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600"/>
              <a:buFont typeface="Noto Sans Symbols"/>
              <a:buChar char="❖"/>
            </a:pPr>
            <a:r>
              <a:rPr lang="en-US" sz="3600" u="sng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CỦNG CỐ</a:t>
            </a:r>
            <a:endParaRPr/>
          </a:p>
        </p:txBody>
      </p:sp>
      <p:sp>
        <p:nvSpPr>
          <p:cNvPr id="324" name="Google Shape;324;p19"/>
          <p:cNvSpPr txBox="1"/>
          <p:nvPr/>
        </p:nvSpPr>
        <p:spPr>
          <a:xfrm>
            <a:off x="2362200" y="838200"/>
            <a:ext cx="5486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TRẮC NGHI</a:t>
            </a: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Ệ</a:t>
            </a: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 KHÁCH QUAN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990600" y="1447800"/>
            <a:ext cx="7391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1.Phỏng vấn là công việc riêng của các phóng viên?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1524000" y="2057400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a. Đúng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5029200" y="2057400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b.     Sai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5029200" y="2057400"/>
            <a:ext cx="381000" cy="381000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 txBox="1"/>
          <p:nvPr/>
        </p:nvSpPr>
        <p:spPr>
          <a:xfrm>
            <a:off x="1066800" y="2667000"/>
            <a:ext cx="7162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. Bất cứ cuộc trò chuyện, hỏi đáp nào cũng được coi là phỏng vấn?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9"/>
          <p:cNvSpPr txBox="1"/>
          <p:nvPr/>
        </p:nvSpPr>
        <p:spPr>
          <a:xfrm>
            <a:off x="1676400" y="3429000"/>
            <a:ext cx="1295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a. Đúng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4876800" y="3276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b.    Sai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 txBox="1"/>
          <p:nvPr/>
        </p:nvSpPr>
        <p:spPr>
          <a:xfrm>
            <a:off x="914400" y="396240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3. Người ta chỉ phỏng vấn những vấn đề có tầm quan trọng đối với toàn xã hội?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1752600" y="48006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a. Đúng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 txBox="1"/>
          <p:nvPr/>
        </p:nvSpPr>
        <p:spPr>
          <a:xfrm>
            <a:off x="4953000" y="4876800"/>
            <a:ext cx="1828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b.    Sai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4876800" y="3352800"/>
            <a:ext cx="381000" cy="381000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4953000" y="4876800"/>
            <a:ext cx="457200" cy="533400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609600" y="8382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I.PHỎNG VẤN VÀ TRẢ LỜI PHỎNG VẤN LÀ GÌ?</a:t>
            </a:r>
            <a:endParaRPr b="1" sz="28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609600" y="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PHỎNG VẤN VÀ TRẢ LỜI PHỎNG VẤN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/>
          <p:nvPr/>
        </p:nvSpPr>
        <p:spPr>
          <a:xfrm>
            <a:off x="762000" y="533401"/>
            <a:ext cx="7772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4. Muốn tìm được những câu hỏi phỏng vấn tốt, người phỏng vấn cần phải?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1295400" y="1524000"/>
            <a:ext cx="579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a. Tìm hiểu kĩ về vấn đề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 txBox="1"/>
          <p:nvPr/>
        </p:nvSpPr>
        <p:spPr>
          <a:xfrm>
            <a:off x="1371600" y="1905000"/>
            <a:ext cx="5715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b. Tìm hiểu kĩ đối tượng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 txBox="1"/>
          <p:nvPr/>
        </p:nvSpPr>
        <p:spPr>
          <a:xfrm>
            <a:off x="1219200" y="2362200"/>
            <a:ext cx="3581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c.   Cả hai ý trên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1219200" y="2286000"/>
            <a:ext cx="457200" cy="533400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 txBox="1"/>
          <p:nvPr/>
        </p:nvSpPr>
        <p:spPr>
          <a:xfrm>
            <a:off x="609600" y="2895600"/>
            <a:ext cx="6400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5. Hệ thống câu hỏi phỏng vấn nên tránh?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0"/>
          <p:cNvSpPr txBox="1"/>
          <p:nvPr/>
        </p:nvSpPr>
        <p:spPr>
          <a:xfrm>
            <a:off x="990600" y="3429000"/>
            <a:ext cx="373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a. Ngắn gọn, rõ ràng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0"/>
          <p:cNvSpPr txBox="1"/>
          <p:nvPr/>
        </p:nvSpPr>
        <p:spPr>
          <a:xfrm>
            <a:off x="5257800" y="34290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b. Làm rõ chủ đề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838200" y="3962400"/>
            <a:ext cx="4419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c. Sắp xếp theo một trình tự hợp lí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 txBox="1"/>
          <p:nvPr/>
        </p:nvSpPr>
        <p:spPr>
          <a:xfrm>
            <a:off x="5410200" y="3962400"/>
            <a:ext cx="3429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d.     Câu hỏi đúng, sai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 txBox="1"/>
          <p:nvPr/>
        </p:nvSpPr>
        <p:spPr>
          <a:xfrm>
            <a:off x="762000" y="457200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6. Khi phỏng vấn chỉ nên hỏi những câu đã chuẩn bị sẵn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 txBox="1"/>
          <p:nvPr/>
        </p:nvSpPr>
        <p:spPr>
          <a:xfrm>
            <a:off x="1066800" y="5486400"/>
            <a:ext cx="2438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a. Đúng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5105400" y="54864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b.   Sai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5410200" y="3962400"/>
            <a:ext cx="381000" cy="457200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5181600" y="5562600"/>
            <a:ext cx="304800" cy="381000"/>
          </a:xfrm>
          <a:prstGeom prst="ellipse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/>
          <p:nvPr>
            <p:ph type="title"/>
          </p:nvPr>
        </p:nvSpPr>
        <p:spPr>
          <a:xfrm>
            <a:off x="1150938" y="457200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574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Noto Sans Symbols"/>
              <a:buChar char="❖"/>
            </a:pPr>
            <a:r>
              <a:rPr b="1" lang="en-US" sz="3240">
                <a:latin typeface="Times New Roman"/>
                <a:ea typeface="Times New Roman"/>
                <a:cs typeface="Times New Roman"/>
                <a:sym typeface="Times New Roman"/>
              </a:rPr>
              <a:t>Luyeän taäp</a:t>
            </a:r>
            <a:br>
              <a:rPr lang="en-US" sz="324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3240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21"/>
          <p:cNvSpPr txBox="1"/>
          <p:nvPr>
            <p:ph idx="2" type="body"/>
          </p:nvPr>
        </p:nvSpPr>
        <p:spPr>
          <a:xfrm>
            <a:off x="4495800" y="2017713"/>
            <a:ext cx="4459288" cy="453548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None/>
            </a:pPr>
            <a:r>
              <a:rPr lang="en-US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Caâu hoûi phoûng vaán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None/>
            </a:pPr>
            <a:r>
              <a:rPr lang="en-US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Traû lôøi phoûng vaán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appyface2" id="362" name="Google Shape;362;p2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9000"/>
            <a:ext cx="12192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1"/>
          <p:cNvSpPr/>
          <p:nvPr/>
        </p:nvSpPr>
        <p:spPr>
          <a:xfrm>
            <a:off x="1143000" y="2057400"/>
            <a:ext cx="3048000" cy="1600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21"/>
          <p:cNvSpPr txBox="1"/>
          <p:nvPr/>
        </p:nvSpPr>
        <p:spPr>
          <a:xfrm>
            <a:off x="1371600" y="2133601"/>
            <a:ext cx="2743200" cy="161582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về thị hiếu thưởng thức ca nhạc của lớp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362200" y="1143001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None/>
            </a:pPr>
            <a:r>
              <a:rPr b="1" lang="en-US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Tập làm phỏng vấn</a:t>
            </a:r>
            <a:br>
              <a:rPr lang="en-US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200">
              <a:solidFill>
                <a:schemeClr val="fol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04800"/>
            <a:ext cx="84582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7" name="Google Shape;12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33400"/>
            <a:ext cx="8305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IAP"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57200"/>
            <a:ext cx="82296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nh5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8392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'Hen Niê giao lưu trực tuyến trong chương trình Facebook Live của BBC Tiếng Việt sáng 18/12"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228600"/>
            <a:ext cx="8759825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/>
        </p:nvSpPr>
        <p:spPr>
          <a:xfrm>
            <a:off x="609600" y="6858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I.PHỎNG VẤN VÀ TRẢ LỜI PHỎNG VẤN LÀ GÌ?</a:t>
            </a:r>
            <a:endParaRPr b="1" sz="28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609600" y="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PHỎNG VẤN VÀ TRẢ LỜI PHỎNG VẤN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57200" y="1447800"/>
            <a:ext cx="8153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Phỏng vấn và trả lời phỏng vấn là một cuộc hỏi – đáp có mục đích, nhằm thu thập hoặc cung cấp thông tin về một chủ đề được quan tâm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304800" y="2667000"/>
            <a:ext cx="8534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II. MỤC ĐÍCH, TẦM QUAN TRỌNG CỦA PHỎNG VẤN VÀ TRẢ LỜI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457200" y="35814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1. Mục đích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914400" y="4114800"/>
            <a:ext cx="7315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Trò chuyện để biết rõ hơn về một người nổi tiếng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38200" y="4876800"/>
            <a:ext cx="7543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Đề biết quan điểm của người được hỏi về một chủ đề có ý nghĩa xã hội, đang được dư luận quan tâm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990600" y="5943600"/>
            <a:ext cx="7086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Để tìm người phù hợp với công việc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/>
        </p:nvSpPr>
        <p:spPr>
          <a:xfrm>
            <a:off x="609600" y="685800"/>
            <a:ext cx="8001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I.PHỎNG VẤN VÀ TRẢ LỜI PHỎNG VẤN LÀ GÌ?</a:t>
            </a:r>
            <a:endParaRPr b="1" sz="2800" u="sng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1"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847013" y="1587"/>
            <a:ext cx="12954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1"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588" y="5564188"/>
            <a:ext cx="1295400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609600" y="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PHỎNG VẤN VÀ TRẢ LỜI PHỎNG VẤN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457200" y="1524000"/>
            <a:ext cx="838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II. MỤC ĐÍCH, TẦM QUAN TRỌNG CỦA PHỎNG VẤN VÀ TRẢ LỜI PHỎNG VẤN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609600" y="2971800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.Tầm quan trọng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457200" y="3505200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Biểu hiện cho tinh thần dân chủ trong một xã hội văn minh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381000" y="4038600"/>
            <a:ext cx="8001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Tôn trọng phỏng vấn và trả lời phỏng vấn là tôn trọng sự thật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457200" y="4648200"/>
            <a:ext cx="762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- Tôn trọng quyền được bày tỏ ý kiến của công chúng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609600" y="2438400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1. Mục đích</a:t>
            </a:r>
            <a:endParaRPr sz="2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2019-12-12T16:58:19Z</dcterms:created>
  <dc:creator>ADM</dc:creator>
</cp:coreProperties>
</file>