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78" r:id="rId6"/>
    <p:sldId id="262" r:id="rId7"/>
    <p:sldId id="284" r:id="rId8"/>
    <p:sldId id="264" r:id="rId9"/>
    <p:sldId id="285" r:id="rId10"/>
    <p:sldId id="292" r:id="rId11"/>
    <p:sldId id="293" r:id="rId12"/>
    <p:sldId id="294" r:id="rId13"/>
    <p:sldId id="265" r:id="rId14"/>
    <p:sldId id="295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6532"/>
    <a:srgbClr val="00667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4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A6891-A0B0-4430-A3DD-46D7FA431F7A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84111-A120-4CB9-AE8F-5920C237B1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740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632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55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09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4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0840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697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564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09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950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33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808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34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90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6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154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65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B257C-8172-4442-95C0-B9605DC3220E}" type="datetimeFigureOut">
              <a:rPr lang="en-US" smtClean="0"/>
              <a:t>4/4/2022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7052F-0386-435E-8868-4690AC2A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099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3" y="6858"/>
            <a:ext cx="12179808" cy="6851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21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Complete the sentences with as many words as possible.</a:t>
            </a:r>
            <a:endParaRPr lang="en-US" sz="28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36394" y="1252290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6619" y="2828836"/>
            <a:ext cx="1111302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</a:t>
            </a:r>
            <a:r>
              <a:rPr lang="en-US" sz="2800" dirty="0" smtClean="0"/>
              <a:t>. _________________________ everything </a:t>
            </a:r>
            <a:r>
              <a:rPr lang="en-US" sz="2800" dirty="0"/>
              <a:t>is controlled </a:t>
            </a:r>
            <a:r>
              <a:rPr lang="en-US" sz="2800" dirty="0" smtClean="0"/>
              <a:t>____________</a:t>
            </a:r>
            <a:endParaRPr lang="en-US" sz="2800" dirty="0"/>
          </a:p>
          <a:p>
            <a:r>
              <a:rPr lang="en-US" sz="2800" dirty="0"/>
              <a:t>2. </a:t>
            </a:r>
            <a:r>
              <a:rPr lang="en-US" sz="2800" dirty="0" smtClean="0"/>
              <a:t>________ turn </a:t>
            </a:r>
            <a:r>
              <a:rPr lang="en-US" sz="2800" dirty="0"/>
              <a:t>on when </a:t>
            </a:r>
            <a:r>
              <a:rPr lang="en-US" sz="2800" dirty="0" smtClean="0"/>
              <a:t>____________________________________.</a:t>
            </a:r>
            <a:endParaRPr lang="en-US" sz="2800" dirty="0"/>
          </a:p>
          <a:p>
            <a:r>
              <a:rPr lang="en-US" sz="2800" dirty="0"/>
              <a:t>3. </a:t>
            </a:r>
            <a:r>
              <a:rPr lang="en-US" sz="2800" dirty="0" smtClean="0"/>
              <a:t>_________________your </a:t>
            </a:r>
            <a:r>
              <a:rPr lang="en-US" sz="2800" dirty="0"/>
              <a:t>house temperature, </a:t>
            </a:r>
            <a:r>
              <a:rPr lang="en-US" sz="2800" dirty="0" smtClean="0"/>
              <a:t>_____________________</a:t>
            </a:r>
          </a:p>
          <a:p>
            <a:r>
              <a:rPr lang="en-US" sz="2800" dirty="0" smtClean="0"/>
              <a:t>___________________________________.</a:t>
            </a:r>
            <a:endParaRPr lang="en-US" sz="2800" dirty="0"/>
          </a:p>
          <a:p>
            <a:r>
              <a:rPr lang="en-US" sz="2800" dirty="0"/>
              <a:t>4. </a:t>
            </a:r>
            <a:r>
              <a:rPr lang="en-US" sz="2800" dirty="0" smtClean="0"/>
              <a:t>____ </a:t>
            </a:r>
            <a:r>
              <a:rPr lang="en-US" sz="2800" dirty="0"/>
              <a:t>that’s how technology </a:t>
            </a:r>
            <a:r>
              <a:rPr lang="en-US" sz="2800" dirty="0" smtClean="0"/>
              <a:t>________________________________ _______________________________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6492" y="2800323"/>
            <a:ext cx="481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Imagine living in a house where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8874509" y="2800323"/>
            <a:ext cx="27729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from a </a:t>
            </a:r>
            <a:r>
              <a:rPr lang="en-US" sz="2800" dirty="0" smtClean="0">
                <a:solidFill>
                  <a:srgbClr val="C00000"/>
                </a:solidFill>
              </a:rPr>
              <a:t>distance.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80058" y="3272154"/>
            <a:ext cx="16689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The lights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383414" y="3244334"/>
            <a:ext cx="76378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you enter the room, and then turn off as you leave.</a:t>
            </a:r>
            <a:endParaRPr lang="en-US" sz="2800" dirty="0">
              <a:solidFill>
                <a:srgbClr val="C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00882" y="3707188"/>
            <a:ext cx="328429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You can even control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696458" y="3670657"/>
            <a:ext cx="387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lights and devices from a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6619" y="4129459"/>
            <a:ext cx="64627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mobile phone when you are far from home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10408" y="4543343"/>
            <a:ext cx="9348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 And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63604" y="4547165"/>
            <a:ext cx="58996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</a:rPr>
              <a:t>can make your life more enjoyable and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38423" y="4950935"/>
            <a:ext cx="56172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enjoyable and comfortable than ever.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26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7" grpId="0"/>
      <p:bldP spid="10" grpId="0"/>
      <p:bldP spid="11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42617"/>
            <a:ext cx="4599373" cy="1818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Listen and choose the best title for the </a:t>
            </a:r>
            <a:r>
              <a:rPr lang="en-US" dirty="0" smtClean="0">
                <a:solidFill>
                  <a:srgbClr val="006673"/>
                </a:solidFill>
              </a:rPr>
              <a:t>talk. 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Listen again and fill in each blank with one word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</a:p>
          <a:p>
            <a:r>
              <a:rPr lang="en-US" b="1" dirty="0">
                <a:solidFill>
                  <a:srgbClr val="006673"/>
                </a:solidFill>
              </a:rPr>
              <a:t>Activity 3. </a:t>
            </a:r>
            <a:r>
              <a:rPr lang="en-US" dirty="0">
                <a:solidFill>
                  <a:srgbClr val="006673"/>
                </a:solidFill>
              </a:rPr>
              <a:t>Work in groups. Complete the sentences with as many words as possible</a:t>
            </a:r>
            <a:r>
              <a:rPr lang="en-US" dirty="0" smtClean="0">
                <a:solidFill>
                  <a:srgbClr val="006673"/>
                </a:solidFill>
              </a:rPr>
              <a:t>. 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995702"/>
            <a:ext cx="4602526" cy="642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1.</a:t>
            </a:r>
            <a:r>
              <a:rPr lang="en-US" dirty="0">
                <a:solidFill>
                  <a:srgbClr val="006673"/>
                </a:solidFill>
              </a:rPr>
              <a:t> Brainstorming and mind mapping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</a:t>
            </a:r>
            <a:r>
              <a:rPr lang="en-US" dirty="0">
                <a:solidFill>
                  <a:srgbClr val="006673"/>
                </a:solidFill>
              </a:rPr>
              <a:t>. Presentation 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76118" y="184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1976" y="314865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SPEAKING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 flipV="1">
            <a:off x="2456356" y="214945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09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BRAINSTORMING</a:t>
            </a:r>
            <a:endParaRPr lang="en-US" sz="2400" b="1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</a:t>
            </a:r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groups. What other features should a smart home have? How will they help us? </a:t>
            </a:r>
            <a:endParaRPr lang="en-US" sz="24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770" y="2411868"/>
            <a:ext cx="5886379" cy="436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9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350703" y="1287739"/>
            <a:ext cx="105009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groups. What other features should a smart home have? How will they help us? Use the expressions you learnt in Unit 5 to help you. (p.64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400" dirty="0">
              <a:solidFill>
                <a:srgbClr val="F265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SPEAKING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2726" y="2963284"/>
            <a:ext cx="6877050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(will) help(s) / allow(s) / enable(s) us to do </a:t>
            </a:r>
            <a:r>
              <a:rPr lang="en-US" sz="2400" dirty="0" err="1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is/are used to do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for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 / for doing </a:t>
            </a:r>
            <a:r>
              <a:rPr 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227245" y="4339469"/>
            <a:ext cx="10189437" cy="830997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6673"/>
                </a:solidFill>
              </a:rPr>
              <a:t>Example: </a:t>
            </a:r>
            <a:r>
              <a:rPr lang="en-US" sz="2400" i="1" dirty="0" smtClean="0">
                <a:solidFill>
                  <a:srgbClr val="006673"/>
                </a:solidFill>
              </a:rPr>
              <a:t>I think a smart home should have a smart heating system that is controlled from a mobile phone. This will allow us to save energy and money.</a:t>
            </a:r>
            <a:endParaRPr lang="en-US" sz="2400" i="1" dirty="0">
              <a:solidFill>
                <a:srgbClr val="0066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4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42617"/>
            <a:ext cx="4599373" cy="1818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Listen and choose the best title for the </a:t>
            </a:r>
            <a:r>
              <a:rPr lang="en-US" dirty="0" smtClean="0">
                <a:solidFill>
                  <a:srgbClr val="006673"/>
                </a:solidFill>
              </a:rPr>
              <a:t>talk. 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Listen again and fill in each blank with one word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</a:p>
          <a:p>
            <a:r>
              <a:rPr lang="en-US" b="1" dirty="0">
                <a:solidFill>
                  <a:srgbClr val="006673"/>
                </a:solidFill>
              </a:rPr>
              <a:t>Activity 3. </a:t>
            </a:r>
            <a:r>
              <a:rPr lang="en-US" dirty="0">
                <a:solidFill>
                  <a:srgbClr val="006673"/>
                </a:solidFill>
              </a:rPr>
              <a:t>Work in groups. Complete the sentences with as many words as possible</a:t>
            </a:r>
            <a:r>
              <a:rPr lang="en-US" dirty="0" smtClean="0">
                <a:solidFill>
                  <a:srgbClr val="006673"/>
                </a:solidFill>
              </a:rPr>
              <a:t>. 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995702"/>
            <a:ext cx="4602526" cy="642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1.</a:t>
            </a:r>
            <a:r>
              <a:rPr lang="en-US" dirty="0">
                <a:solidFill>
                  <a:srgbClr val="006673"/>
                </a:solidFill>
              </a:rPr>
              <a:t> Brainstorming and mind mapping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</a:t>
            </a:r>
            <a:r>
              <a:rPr lang="en-US" dirty="0">
                <a:solidFill>
                  <a:srgbClr val="006673"/>
                </a:solidFill>
              </a:rPr>
              <a:t>. Presentation 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488728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60408" y="467195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76118" y="184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1976" y="314865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SPEAKING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 flipV="1">
            <a:off x="2456356" y="214945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>
            <a:off x="3372709" y="353544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55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702927" y="110763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47420" y="2038853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skills Speaking and Listening </a:t>
            </a:r>
            <a:r>
              <a:rPr lang="en-US" sz="2800" dirty="0"/>
              <a:t>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89001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A4690D4-BED2-4414-A159-D786E74D1CDB}"/>
              </a:ext>
            </a:extLst>
          </p:cNvPr>
          <p:cNvSpPr txBox="1"/>
          <p:nvPr/>
        </p:nvSpPr>
        <p:spPr>
          <a:xfrm>
            <a:off x="1613042" y="2055511"/>
            <a:ext cx="976044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3600" dirty="0"/>
              <a:t>Do exercises in the </a:t>
            </a:r>
            <a:r>
              <a:rPr lang="en-US" sz="3600" dirty="0" smtClean="0"/>
              <a:t>workbook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 smtClean="0"/>
              <a:t>Prepare </a:t>
            </a:r>
            <a:r>
              <a:rPr lang="en-US" sz="3600" dirty="0"/>
              <a:t>for the next </a:t>
            </a:r>
            <a:r>
              <a:rPr lang="en-US" sz="3600" dirty="0" smtClean="0"/>
              <a:t>lesson: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Review 2.  Lesson 3. Skills (2) Reading and Writing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743871" y="111311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8684594-0778-46CC-A6AA-01BEEF6372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962"/>
            <a:ext cx="12192000" cy="88027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46193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4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D5601C0-0307-40CF-BC94-87B6505FAC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81"/>
          <a:stretch/>
        </p:blipFill>
        <p:spPr>
          <a:xfrm>
            <a:off x="0" y="0"/>
            <a:ext cx="12192000" cy="21882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1027615" y="894092"/>
            <a:ext cx="1478856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 2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B47DCBC-9091-47D9-B368-F9923F624982}"/>
              </a:ext>
            </a:extLst>
          </p:cNvPr>
          <p:cNvSpPr txBox="1"/>
          <p:nvPr/>
        </p:nvSpPr>
        <p:spPr>
          <a:xfrm>
            <a:off x="5426503" y="2790736"/>
            <a:ext cx="41039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UTM Facebook K&amp;T" pitchFamily="18" charset="0"/>
              </a:rPr>
              <a:t>SKILLS (1)</a:t>
            </a:r>
            <a:endParaRPr lang="en-US" sz="32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167671" y="2805341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2027861" y="2823227"/>
            <a:ext cx="32082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36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36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7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5DF77EB-655D-46EF-9E8B-FA2AF8707694}"/>
              </a:ext>
            </a:extLst>
          </p:cNvPr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246E80DA-3B73-476A-B480-C5F8FDFD8CB4}"/>
              </a:ext>
            </a:extLst>
          </p:cNvPr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Family Life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4" name="Rounded Rectangle 1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>
                  <a:solidFill>
                    <a:schemeClr val="bg1"/>
                  </a:solidFill>
                  <a:latin typeface="UTM Facebook K&amp;T" panose="02040603050506020204" pitchFamily="18" charset="0"/>
                </a:rPr>
                <a:t>OBJECTIVES</a:t>
              </a:r>
            </a:p>
          </p:txBody>
        </p:sp>
        <p:pic>
          <p:nvPicPr>
            <p:cNvPr id="18" name="Picture 1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4635" y="1191561"/>
              <a:ext cx="1096339" cy="11458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47420" y="1919585"/>
            <a:ext cx="1075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1</a:t>
            </a:r>
            <a:r>
              <a:rPr lang="en-US" sz="2800" b="1" dirty="0"/>
              <a:t>. Knowledge</a:t>
            </a:r>
            <a:endParaRPr lang="en-US" sz="2800" dirty="0"/>
          </a:p>
          <a:p>
            <a:pPr lvl="0"/>
            <a:r>
              <a:rPr lang="en-US" sz="2800" dirty="0"/>
              <a:t>Review the </a:t>
            </a:r>
            <a:r>
              <a:rPr lang="en-US" sz="2800" dirty="0" smtClean="0"/>
              <a:t>skills Listening and Speaking </a:t>
            </a:r>
            <a:r>
              <a:rPr lang="en-US" sz="2800" dirty="0"/>
              <a:t>they have learnt in Unit 4-5.</a:t>
            </a:r>
          </a:p>
          <a:p>
            <a:r>
              <a:rPr lang="en-US" sz="2800" b="1" dirty="0"/>
              <a:t>2. Core competence</a:t>
            </a:r>
            <a:endParaRPr lang="en-US" sz="2800" dirty="0"/>
          </a:p>
          <a:p>
            <a:r>
              <a:rPr lang="en-US" sz="2800" dirty="0"/>
              <a:t>- Develop critical thinking skill;</a:t>
            </a:r>
          </a:p>
          <a:p>
            <a:r>
              <a:rPr lang="en-US" sz="2800" dirty="0"/>
              <a:t>- Be collaborative and supportive in pair work and team work;</a:t>
            </a:r>
          </a:p>
          <a:p>
            <a:r>
              <a:rPr lang="en-US" sz="2800" dirty="0"/>
              <a:t>- Actively join in class activities.</a:t>
            </a:r>
          </a:p>
          <a:p>
            <a:r>
              <a:rPr lang="en-US" sz="2800" b="1" dirty="0"/>
              <a:t>3. Personal qualities</a:t>
            </a:r>
            <a:endParaRPr lang="en-US" sz="2800" dirty="0"/>
          </a:p>
          <a:p>
            <a:r>
              <a:rPr lang="en-US" sz="2800" dirty="0"/>
              <a:t>- Develop self-study skills</a:t>
            </a:r>
          </a:p>
        </p:txBody>
      </p:sp>
    </p:spTree>
    <p:extLst>
      <p:ext uri="{BB962C8B-B14F-4D97-AF65-F5344CB8AC3E}">
        <p14:creationId xmlns:p14="http://schemas.microsoft.com/office/powerpoint/2010/main" val="117409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942617"/>
            <a:ext cx="4599373" cy="18182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Listen and choose the best title for the </a:t>
            </a:r>
            <a:r>
              <a:rPr lang="en-US" dirty="0" smtClean="0">
                <a:solidFill>
                  <a:srgbClr val="006673"/>
                </a:solidFill>
              </a:rPr>
              <a:t>talk. 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Listen again and fill in each blank with one word</a:t>
            </a:r>
            <a:r>
              <a:rPr lang="en-US" dirty="0" smtClean="0">
                <a:solidFill>
                  <a:srgbClr val="006673"/>
                </a:solidFill>
              </a:rPr>
              <a:t>.</a:t>
            </a:r>
          </a:p>
          <a:p>
            <a:r>
              <a:rPr lang="en-US" b="1" dirty="0">
                <a:solidFill>
                  <a:srgbClr val="006673"/>
                </a:solidFill>
              </a:rPr>
              <a:t>Activity 3. </a:t>
            </a:r>
            <a:r>
              <a:rPr lang="en-US" dirty="0">
                <a:solidFill>
                  <a:srgbClr val="006673"/>
                </a:solidFill>
              </a:rPr>
              <a:t>Work in groups. Complete the sentences with as many words as possible</a:t>
            </a:r>
            <a:r>
              <a:rPr lang="en-US" dirty="0" smtClean="0">
                <a:solidFill>
                  <a:srgbClr val="006673"/>
                </a:solidFill>
              </a:rPr>
              <a:t>. </a:t>
            </a:r>
            <a:endParaRPr lang="en-US" dirty="0">
              <a:solidFill>
                <a:srgbClr val="006673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512318" y="3995702"/>
            <a:ext cx="4602526" cy="642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1.</a:t>
            </a:r>
            <a:r>
              <a:rPr lang="en-US" dirty="0">
                <a:solidFill>
                  <a:srgbClr val="006673"/>
                </a:solidFill>
              </a:rPr>
              <a:t> Brainstorming and mind mapping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</a:t>
            </a:r>
            <a:r>
              <a:rPr lang="en-US" dirty="0">
                <a:solidFill>
                  <a:srgbClr val="006673"/>
                </a:solidFill>
              </a:rPr>
              <a:t>. Presentation </a:t>
            </a:r>
            <a:endParaRPr lang="en-US" b="1" dirty="0">
              <a:solidFill>
                <a:srgbClr val="006673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549303" y="4887281"/>
            <a:ext cx="4639511" cy="6849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Wrap-up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6673"/>
                </a:solidFill>
              </a:rPr>
              <a:t>Home work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060408" y="4671953"/>
            <a:ext cx="2183000" cy="66614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CONSOLIDATION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3076118" y="184915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1421976" y="3148650"/>
            <a:ext cx="1950733" cy="710205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SPEAKING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31" name="Curved Connector 30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2" name="Curved Connector 31"/>
          <p:cNvCxnSpPr/>
          <p:nvPr/>
        </p:nvCxnSpPr>
        <p:spPr>
          <a:xfrm rot="10800000" flipV="1">
            <a:off x="2456356" y="2149459"/>
            <a:ext cx="604052" cy="990313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0" name="Curved Connector 49"/>
          <p:cNvCxnSpPr/>
          <p:nvPr/>
        </p:nvCxnSpPr>
        <p:spPr>
          <a:xfrm>
            <a:off x="3372709" y="3535442"/>
            <a:ext cx="513299" cy="1136511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11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48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3968088" y="1075280"/>
            <a:ext cx="418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FB7BD"/>
                </a:solidFill>
              </a:rPr>
              <a:t>HANGMAN</a:t>
            </a:r>
            <a:endParaRPr lang="en-US" sz="4000" b="1" dirty="0">
              <a:solidFill>
                <a:srgbClr val="0FB7BD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391487" y="2930314"/>
            <a:ext cx="64806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/>
              <a:t>_ _ _ _ _     _ _ _ _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186" y="2517239"/>
            <a:ext cx="2665607" cy="2665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91487" y="4575668"/>
            <a:ext cx="729744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latin typeface="Adobe Gothic Std B"/>
              </a:rPr>
              <a:t>ABCDEFGHIJKLMN</a:t>
            </a:r>
          </a:p>
          <a:p>
            <a:r>
              <a:rPr lang="en-US" sz="5400" b="1" dirty="0" smtClean="0">
                <a:latin typeface="Adobe Gothic Std B"/>
              </a:rPr>
              <a:t>OPQRSTUVWXYZ</a:t>
            </a:r>
            <a:endParaRPr lang="en-US" sz="5400" b="1" dirty="0">
              <a:latin typeface="Adobe Gothic Std B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36956" y="2992460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S</a:t>
            </a:r>
            <a:endParaRPr lang="en-US" sz="5400" b="1" dirty="0"/>
          </a:p>
        </p:txBody>
      </p:sp>
      <p:sp>
        <p:nvSpPr>
          <p:cNvPr id="12" name="Rectangle 11"/>
          <p:cNvSpPr/>
          <p:nvPr/>
        </p:nvSpPr>
        <p:spPr>
          <a:xfrm>
            <a:off x="6388952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4" name="Rectangle 13"/>
          <p:cNvSpPr/>
          <p:nvPr/>
        </p:nvSpPr>
        <p:spPr>
          <a:xfrm>
            <a:off x="5694088" y="2996873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O</a:t>
            </a:r>
            <a:endParaRPr lang="en-US" sz="5400" b="1" dirty="0"/>
          </a:p>
        </p:txBody>
      </p:sp>
      <p:sp>
        <p:nvSpPr>
          <p:cNvPr id="15" name="Rectangle 14"/>
          <p:cNvSpPr/>
          <p:nvPr/>
        </p:nvSpPr>
        <p:spPr>
          <a:xfrm>
            <a:off x="5156170" y="298799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H</a:t>
            </a:r>
            <a:endParaRPr lang="en-US" sz="5400" b="1" dirty="0"/>
          </a:p>
        </p:txBody>
      </p:sp>
      <p:sp>
        <p:nvSpPr>
          <p:cNvPr id="16" name="Rectangle 15"/>
          <p:cNvSpPr/>
          <p:nvPr/>
        </p:nvSpPr>
        <p:spPr>
          <a:xfrm>
            <a:off x="6317085" y="302264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5400" b="1" dirty="0"/>
          </a:p>
        </p:txBody>
      </p:sp>
      <p:sp>
        <p:nvSpPr>
          <p:cNvPr id="17" name="Rectangle 16"/>
          <p:cNvSpPr/>
          <p:nvPr/>
        </p:nvSpPr>
        <p:spPr>
          <a:xfrm>
            <a:off x="6894061" y="2998353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E</a:t>
            </a:r>
            <a:endParaRPr lang="en-US" sz="5400" b="1" dirty="0"/>
          </a:p>
        </p:txBody>
      </p:sp>
      <p:sp>
        <p:nvSpPr>
          <p:cNvPr id="18" name="Rectangle 17"/>
          <p:cNvSpPr/>
          <p:nvPr/>
        </p:nvSpPr>
        <p:spPr>
          <a:xfrm>
            <a:off x="6285119" y="298947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M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538896" y="296936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A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938832" y="296048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M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676723" y="2970845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C00000"/>
                </a:solidFill>
                <a:latin typeface="Adobe Gothic Std B"/>
              </a:rPr>
              <a:t>T</a:t>
            </a:r>
            <a:endParaRPr lang="en-US" sz="5400" b="1" dirty="0">
              <a:solidFill>
                <a:srgbClr val="C00000"/>
              </a:solidFill>
              <a:latin typeface="Adobe Gothic Std B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103293" y="2961967"/>
            <a:ext cx="394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>
                <a:solidFill>
                  <a:srgbClr val="C00000"/>
                </a:solidFill>
                <a:latin typeface="Adobe Gothic Std B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204713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3742137" y="367160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20" name="Freeform 19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xmlns="" id="{31CEF878-588C-4D1A-8EFD-9AE7A71F41C4}"/>
              </a:ext>
            </a:extLst>
          </p:cNvPr>
          <p:cNvSpPr txBox="1"/>
          <p:nvPr/>
        </p:nvSpPr>
        <p:spPr>
          <a:xfrm>
            <a:off x="3078355" y="416279"/>
            <a:ext cx="3208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48DA4"/>
                </a:solidFill>
                <a:latin typeface="Bookman Old Style" pitchFamily="18" charset="0"/>
              </a:rPr>
              <a:t>LESSON </a:t>
            </a:r>
            <a:r>
              <a:rPr lang="en-US" sz="2000" dirty="0" smtClean="0">
                <a:solidFill>
                  <a:srgbClr val="048DA4"/>
                </a:solidFill>
                <a:latin typeface="Bookman Old Style" pitchFamily="18" charset="0"/>
              </a:rPr>
              <a:t>2</a:t>
            </a:r>
            <a:endParaRPr lang="en-US" sz="2000" dirty="0">
              <a:solidFill>
                <a:srgbClr val="048DA4"/>
              </a:solidFill>
              <a:latin typeface="Bookman Old Style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29977" y="660547"/>
            <a:ext cx="25939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UTM Facebook K&amp;T" pitchFamily="18" charset="0"/>
              </a:rPr>
              <a:t>GETTING STARTED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0309" y="366077"/>
            <a:ext cx="346443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866318" y="361347"/>
            <a:ext cx="10930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UTM Facebook K&amp;T" pitchFamily="18" charset="0"/>
              </a:rPr>
              <a:t>SKILLS</a:t>
            </a:r>
            <a:endParaRPr lang="en-US" sz="2400" b="1" dirty="0">
              <a:solidFill>
                <a:schemeClr val="bg1"/>
              </a:solidFill>
              <a:latin typeface="UTM Facebook K&amp;T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512318" y="1008523"/>
            <a:ext cx="4602525" cy="6992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rgbClr val="006673"/>
                </a:solidFill>
              </a:rPr>
              <a:t>Game: HANGMAN</a:t>
            </a:r>
            <a:endParaRPr lang="en-GB" dirty="0">
              <a:solidFill>
                <a:srgbClr val="006673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526769" y="1809449"/>
            <a:ext cx="4599373" cy="18836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006673"/>
                </a:solidFill>
              </a:rPr>
              <a:t>Activity 1:</a:t>
            </a:r>
            <a:r>
              <a:rPr lang="en-US" dirty="0">
                <a:solidFill>
                  <a:srgbClr val="006673"/>
                </a:solidFill>
              </a:rPr>
              <a:t> Listen and choose the best title for the talk </a:t>
            </a:r>
            <a:endParaRPr lang="en-US" b="1" dirty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2:</a:t>
            </a:r>
            <a:r>
              <a:rPr lang="en-US" dirty="0">
                <a:solidFill>
                  <a:srgbClr val="006673"/>
                </a:solidFill>
              </a:rPr>
              <a:t> Listen again and fill in each blank with one word. </a:t>
            </a:r>
            <a:endParaRPr lang="en-US" dirty="0" smtClean="0">
              <a:solidFill>
                <a:srgbClr val="006673"/>
              </a:solidFill>
            </a:endParaRPr>
          </a:p>
          <a:p>
            <a:r>
              <a:rPr lang="en-US" b="1" dirty="0">
                <a:solidFill>
                  <a:srgbClr val="006673"/>
                </a:solidFill>
              </a:rPr>
              <a:t>Activity 3. </a:t>
            </a:r>
            <a:r>
              <a:rPr lang="en-US" dirty="0">
                <a:solidFill>
                  <a:srgbClr val="006673"/>
                </a:solidFill>
              </a:rPr>
              <a:t>Work in groups. Complete the sentences with as many words as possible. 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1457720" y="944078"/>
            <a:ext cx="1883767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6673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rgbClr val="006673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076118" y="1804769"/>
            <a:ext cx="1950733" cy="65540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rgbClr val="006673"/>
                </a:solidFill>
              </a:rPr>
              <a:t>LISTENING</a:t>
            </a:r>
            <a:endParaRPr lang="en-GB" b="1" dirty="0">
              <a:solidFill>
                <a:srgbClr val="006673"/>
              </a:solidFill>
            </a:endParaRPr>
          </a:p>
        </p:txBody>
      </p:sp>
      <p:cxnSp>
        <p:nvCxnSpPr>
          <p:cNvPr id="43" name="Curved Connector 42"/>
          <p:cNvCxnSpPr/>
          <p:nvPr/>
        </p:nvCxnSpPr>
        <p:spPr>
          <a:xfrm>
            <a:off x="3364904" y="1186763"/>
            <a:ext cx="844528" cy="618004"/>
          </a:xfrm>
          <a:prstGeom prst="curvedConnector2">
            <a:avLst/>
          </a:prstGeom>
          <a:ln w="57150">
            <a:solidFill>
              <a:srgbClr val="006673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94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235293" y="1292930"/>
            <a:ext cx="105009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and choose the best title for the talk (p.64) </a:t>
            </a:r>
          </a:p>
          <a:p>
            <a:endParaRPr lang="en-US" sz="2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26532"/>
                </a:solidFill>
                <a:latin typeface="Myriad Pro" pitchFamily="34" charset="0"/>
              </a:rPr>
              <a:t>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07868" y="2743199"/>
            <a:ext cx="7776839" cy="2499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b="1" dirty="0" smtClean="0"/>
              <a:t>Smart home technology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b="1" dirty="0" smtClean="0"/>
              <a:t>The popularity of smart homes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600" b="1" dirty="0" smtClean="0"/>
              <a:t>The future of smart homes</a:t>
            </a:r>
            <a:endParaRPr lang="en-US" sz="36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46525" y="2518185"/>
            <a:ext cx="3959440" cy="2677336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69792" y="3027285"/>
            <a:ext cx="542836" cy="47939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4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923045" y="130202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356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49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2785E25-1EBB-4B29-833F-A76FC2DF05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89867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D8C56F8-D453-4A83-912E-1743E8F3CBDF}"/>
              </a:ext>
            </a:extLst>
          </p:cNvPr>
          <p:cNvSpPr txBox="1"/>
          <p:nvPr/>
        </p:nvSpPr>
        <p:spPr>
          <a:xfrm>
            <a:off x="1479133" y="1252290"/>
            <a:ext cx="1050098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Listen again and fill in each blank with one word. (p.64)</a:t>
            </a:r>
            <a:r>
              <a:rPr lang="en-US" sz="2800" b="1" dirty="0" smtClean="0">
                <a:solidFill>
                  <a:srgbClr val="F265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14929A-D5FC-4F66-8951-74EDFD16573E}"/>
              </a:ext>
            </a:extLst>
          </p:cNvPr>
          <p:cNvSpPr txBox="1"/>
          <p:nvPr/>
        </p:nvSpPr>
        <p:spPr>
          <a:xfrm>
            <a:off x="596620" y="126170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LISTENING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00883" y="1138534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26532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rgbClr val="F26532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20" y="2400156"/>
            <a:ext cx="11362904" cy="306415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62400" y="2743200"/>
            <a:ext cx="124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voice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36122" y="2743200"/>
            <a:ext cx="124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Lights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898100" y="4250025"/>
            <a:ext cx="124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10180" y="4348480"/>
            <a:ext cx="12496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endParaRPr lang="en-US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04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24093" y="128927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09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6854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11" grpId="0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727</Words>
  <PresentationFormat>Widescreen</PresentationFormat>
  <Paragraphs>158</Paragraphs>
  <Slides>17</Slides>
  <Notes>6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Adobe Gothic Std B</vt:lpstr>
      <vt:lpstr>Arial</vt:lpstr>
      <vt:lpstr>Bookman Old Style</vt:lpstr>
      <vt:lpstr>Calibri</vt:lpstr>
      <vt:lpstr>Calibri Light</vt:lpstr>
      <vt:lpstr>Myriad Pro</vt:lpstr>
      <vt:lpstr>Times New Roman</vt:lpstr>
      <vt:lpstr>UTM Facebook K&amp;T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2022-03-09T08:12:05Z</dcterms:created>
  <dcterms:modified xsi:type="dcterms:W3CDTF">2022-04-04T08:56:46Z</dcterms:modified>
</cp:coreProperties>
</file>