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3" r:id="rId38"/>
    <p:sldId id="294" r:id="rId39"/>
    <p:sldId id="295" r:id="rId40"/>
    <p:sldId id="296" r:id="rId41"/>
    <p:sldId id="297" r:id="rId42"/>
    <p:sldId id="298" r:id="rId43"/>
    <p:sldId id="299" r:id="rId44"/>
    <p:sldId id="292" r:id="rId45"/>
    <p:sldId id="33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1" r:id="rId77"/>
    <p:sldId id="332" r:id="rId78"/>
    <p:sldId id="333" r:id="rId79"/>
    <p:sldId id="334" r:id="rId80"/>
    <p:sldId id="335" r:id="rId81"/>
    <p:sldId id="336" r:id="rId82"/>
    <p:sldId id="337" r:id="rId83"/>
    <p:sldId id="338" r:id="rId84"/>
    <p:sldId id="330" r:id="rId8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4E376B8-41FC-4C28-A925-2852526269E0}"/>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066B4AC8-A636-4919-992A-5321BF37A7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B51EEFD7-F1AE-4780-8D51-E7F081DCD60E}"/>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5" name="Chỗ dành sẵn cho Chân trang 4">
            <a:extLst>
              <a:ext uri="{FF2B5EF4-FFF2-40B4-BE49-F238E27FC236}">
                <a16:creationId xmlns:a16="http://schemas.microsoft.com/office/drawing/2014/main" id="{D6384C1C-0AC2-4684-BEEC-AB0423E353C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9B8B5FCA-27D2-44E1-9327-1FEDF7268FE0}"/>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4217866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8611A51-651D-47BB-97A7-D855A0769C65}"/>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CBC83FE0-B294-49C3-85B8-FD5C96060E0D}"/>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0DEC77DC-02FE-46AA-AB01-90D78DEEA0CB}"/>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5" name="Chỗ dành sẵn cho Chân trang 4">
            <a:extLst>
              <a:ext uri="{FF2B5EF4-FFF2-40B4-BE49-F238E27FC236}">
                <a16:creationId xmlns:a16="http://schemas.microsoft.com/office/drawing/2014/main" id="{141FDF08-9F4C-49BE-97F4-CCC6C8CC6CA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47BA4EA7-688B-4338-88A5-8FC01A5C3EEA}"/>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1069848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5AEFFA32-B1C5-46BE-9ADF-6AF0077CEBD4}"/>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2C32EC8A-6862-4FA5-B6E0-7F9970A01201}"/>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6E69F1D1-2584-44A5-9E08-7458B1CEC4A7}"/>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5" name="Chỗ dành sẵn cho Chân trang 4">
            <a:extLst>
              <a:ext uri="{FF2B5EF4-FFF2-40B4-BE49-F238E27FC236}">
                <a16:creationId xmlns:a16="http://schemas.microsoft.com/office/drawing/2014/main" id="{B1B13B00-E9A5-4DCD-BA09-AE7CD9E0A8D0}"/>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5C0EBACB-573C-44AA-8A8A-C8A82D4B5225}"/>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354989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6433A99-845C-4B8C-9DF3-4436E8F666D3}"/>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0B7C4FB1-7A25-4B34-898A-81D488ED837F}"/>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38BC102A-0267-42F7-83A8-D7D970D0CA81}"/>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5" name="Chỗ dành sẵn cho Chân trang 4">
            <a:extLst>
              <a:ext uri="{FF2B5EF4-FFF2-40B4-BE49-F238E27FC236}">
                <a16:creationId xmlns:a16="http://schemas.microsoft.com/office/drawing/2014/main" id="{23B8107B-2C4E-4D24-B79C-F6E9255D76BB}"/>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2F9C84A0-FE26-405E-AD57-A8DF851E391D}"/>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521882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58353CD-2D31-4D22-807A-E7DEBEB025CC}"/>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53262B4E-2D93-4973-97C2-4BA3F7D2B4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641DDE4B-31E0-4318-A371-FE23DC4338F6}"/>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5" name="Chỗ dành sẵn cho Chân trang 4">
            <a:extLst>
              <a:ext uri="{FF2B5EF4-FFF2-40B4-BE49-F238E27FC236}">
                <a16:creationId xmlns:a16="http://schemas.microsoft.com/office/drawing/2014/main" id="{80310D0C-615F-4FDB-8EE9-D3D39D10897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7D83CBC9-F6EA-4208-8D4B-31B30CCCEEB9}"/>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3313918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3AE2935E-639B-47AF-A28B-51F8E6D73E7C}"/>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80BACCB0-C346-4743-B867-A4A282F63BAB}"/>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7B11B161-2425-4E60-8493-850A4ABC44C5}"/>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6E34CA66-3A70-4874-B81F-C8184861339D}"/>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6" name="Chỗ dành sẵn cho Chân trang 5">
            <a:extLst>
              <a:ext uri="{FF2B5EF4-FFF2-40B4-BE49-F238E27FC236}">
                <a16:creationId xmlns:a16="http://schemas.microsoft.com/office/drawing/2014/main" id="{66DC652E-6F4F-4F9E-87FB-688966F962F0}"/>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F5F3AC3B-3DB3-4744-ADF8-A6BAB3A71519}"/>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1985053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EC0F5AD-64F4-40A0-8B14-20191B599C07}"/>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8B22953B-2DB0-4F40-ADC4-DC27DACC41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49C54531-F9C9-4ABA-9474-6A8BE68A6CB2}"/>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198FD1BA-29A5-43E4-9D31-B0D78DCC24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3CF84E0B-3A21-4B28-870C-134A1D7DA58B}"/>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8458D609-B21E-4A6B-A0B3-0D82A8C36EED}"/>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8" name="Chỗ dành sẵn cho Chân trang 7">
            <a:extLst>
              <a:ext uri="{FF2B5EF4-FFF2-40B4-BE49-F238E27FC236}">
                <a16:creationId xmlns:a16="http://schemas.microsoft.com/office/drawing/2014/main" id="{37E7D0E7-21EE-4E07-A753-841927647D8F}"/>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47179AF6-BC65-43A4-A43C-01A6E426EC62}"/>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3969099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EF99BDF-8389-4DD7-A9A2-1DE3B79E2889}"/>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FCF16736-C7A5-4E20-9F2A-064DE63A8E30}"/>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4" name="Chỗ dành sẵn cho Chân trang 3">
            <a:extLst>
              <a:ext uri="{FF2B5EF4-FFF2-40B4-BE49-F238E27FC236}">
                <a16:creationId xmlns:a16="http://schemas.microsoft.com/office/drawing/2014/main" id="{DA7F2B74-CA4F-43B5-BD2B-A1A519C09E48}"/>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2A358DB5-163D-4F74-8E11-383F674E4E32}"/>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3283150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A3B20FD3-5528-4EA4-A51E-73378C92B1BF}"/>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3" name="Chỗ dành sẵn cho Chân trang 2">
            <a:extLst>
              <a:ext uri="{FF2B5EF4-FFF2-40B4-BE49-F238E27FC236}">
                <a16:creationId xmlns:a16="http://schemas.microsoft.com/office/drawing/2014/main" id="{F4CAFB50-35DB-473C-A46A-C035BBF26251}"/>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DE075830-5188-4280-AB05-E0CF0726F515}"/>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1540587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ECAF0EB-9B92-44AD-810F-582E10FF8B24}"/>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D6127735-5E2B-446E-984C-799485AC44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D82277B2-9EBE-41B2-834B-CB0F88FCFD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811B928B-0B5B-4F3C-814F-CD7B9D225FAE}"/>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6" name="Chỗ dành sẵn cho Chân trang 5">
            <a:extLst>
              <a:ext uri="{FF2B5EF4-FFF2-40B4-BE49-F238E27FC236}">
                <a16:creationId xmlns:a16="http://schemas.microsoft.com/office/drawing/2014/main" id="{1511C9EC-0F58-4DBA-A41D-5CA4A6929E4F}"/>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906D41B6-E210-4994-9BB5-27415EACCF66}"/>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1854558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817CD90-C14D-4FE8-8F77-295ED26E9F2C}"/>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7A9B0506-B8FA-4D78-8D1C-864C03277E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D214C768-45B9-4031-AA68-1F9437B0E2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82F8E64C-DF36-4D00-A7AC-C6EBBC68B070}"/>
              </a:ext>
            </a:extLst>
          </p:cNvPr>
          <p:cNvSpPr>
            <a:spLocks noGrp="1"/>
          </p:cNvSpPr>
          <p:nvPr>
            <p:ph type="dt" sz="half" idx="10"/>
          </p:nvPr>
        </p:nvSpPr>
        <p:spPr/>
        <p:txBody>
          <a:bodyPr/>
          <a:lstStyle/>
          <a:p>
            <a:fld id="{A924A75C-0DA2-4BDE-B4D8-3253838C07A2}" type="datetimeFigureOut">
              <a:rPr lang="en-US" smtClean="0"/>
              <a:t>5/13/2022</a:t>
            </a:fld>
            <a:endParaRPr lang="en-US"/>
          </a:p>
        </p:txBody>
      </p:sp>
      <p:sp>
        <p:nvSpPr>
          <p:cNvPr id="6" name="Chỗ dành sẵn cho Chân trang 5">
            <a:extLst>
              <a:ext uri="{FF2B5EF4-FFF2-40B4-BE49-F238E27FC236}">
                <a16:creationId xmlns:a16="http://schemas.microsoft.com/office/drawing/2014/main" id="{A6393C61-C69C-4910-AE05-AB0300D1E0F5}"/>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32E92B7-51AA-44C0-9A15-0AFAEA3C6607}"/>
              </a:ext>
            </a:extLst>
          </p:cNvPr>
          <p:cNvSpPr>
            <a:spLocks noGrp="1"/>
          </p:cNvSpPr>
          <p:nvPr>
            <p:ph type="sldNum" sz="quarter" idx="12"/>
          </p:nvPr>
        </p:nvSpPr>
        <p:spPr/>
        <p:txBody>
          <a:bodyPr/>
          <a:lstStyle/>
          <a:p>
            <a:fld id="{D50CB00D-7FD3-4CB6-BB5D-F8FD4907D3F5}" type="slidenum">
              <a:rPr lang="en-US" smtClean="0"/>
              <a:t>‹#›</a:t>
            </a:fld>
            <a:endParaRPr lang="en-US"/>
          </a:p>
        </p:txBody>
      </p:sp>
    </p:spTree>
    <p:extLst>
      <p:ext uri="{BB962C8B-B14F-4D97-AF65-F5344CB8AC3E}">
        <p14:creationId xmlns:p14="http://schemas.microsoft.com/office/powerpoint/2010/main" val="2334555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32CB523A-C704-4C75-8B5A-3CD42AEBF2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5002735E-01B0-4F13-B5D2-C6789546F3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CC7FC163-9AAF-45D7-A78C-3C8C44F683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4A75C-0DA2-4BDE-B4D8-3253838C07A2}" type="datetimeFigureOut">
              <a:rPr lang="en-US" smtClean="0"/>
              <a:t>5/13/2022</a:t>
            </a:fld>
            <a:endParaRPr lang="en-US"/>
          </a:p>
        </p:txBody>
      </p:sp>
      <p:sp>
        <p:nvSpPr>
          <p:cNvPr id="5" name="Chỗ dành sẵn cho Chân trang 4">
            <a:extLst>
              <a:ext uri="{FF2B5EF4-FFF2-40B4-BE49-F238E27FC236}">
                <a16:creationId xmlns:a16="http://schemas.microsoft.com/office/drawing/2014/main" id="{B2A87A04-F241-4B21-A881-0BB43F0789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2C7BE69E-6095-4D9A-92C1-839D479743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CB00D-7FD3-4CB6-BB5D-F8FD4907D3F5}" type="slidenum">
              <a:rPr lang="en-US" smtClean="0"/>
              <a:t>‹#›</a:t>
            </a:fld>
            <a:endParaRPr lang="en-US"/>
          </a:p>
        </p:txBody>
      </p:sp>
    </p:spTree>
    <p:extLst>
      <p:ext uri="{BB962C8B-B14F-4D97-AF65-F5344CB8AC3E}">
        <p14:creationId xmlns:p14="http://schemas.microsoft.com/office/powerpoint/2010/main" val="581892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5E4E2ADB-1801-4F01-B070-5F5294E94CC6}"/>
              </a:ext>
            </a:extLst>
          </p:cNvPr>
          <p:cNvSpPr txBox="1"/>
          <p:nvPr/>
        </p:nvSpPr>
        <p:spPr>
          <a:xfrm>
            <a:off x="522914" y="206211"/>
            <a:ext cx="11381064" cy="4832092"/>
          </a:xfrm>
          <a:prstGeom prst="rect">
            <a:avLst/>
          </a:prstGeom>
          <a:noFill/>
        </p:spPr>
        <p:txBody>
          <a:bodyPr wrap="square">
            <a:spAutoFit/>
          </a:bodyPr>
          <a:lstStyle/>
          <a:p>
            <a:pPr marL="0" marR="0" algn="ctr">
              <a:spcBef>
                <a:spcPts val="0"/>
              </a:spcBef>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Bài thơ Đồng chí</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Chính Hữu (1926 - 2007), tên thật là Trần Đình Đắc, quê huyện Can Lộc, tỉnh Hà Tĩnh.</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Ông là nhà thơ trưởng thành trong cuộc kháng chiến chống Pháp.</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Chính Hữu bắt đầu cầm bút từ năm 1947 và tập trung khai thác ở hai mảng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đề tài chính là người lính và chiến tranh.</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Thơ Chính Hữu vừa hàm súc, vừa trí tuệ; ngôn ngữ giàu hình ảnh; giọng điệu phong phú: khi thiết tha, trầm hùng, khi lại sâu lắng, hàm súc.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8409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F3E7A80-4777-4352-9365-F006AE990BD5}"/>
              </a:ext>
            </a:extLst>
          </p:cNvPr>
          <p:cNvSpPr txBox="1"/>
          <p:nvPr/>
        </p:nvSpPr>
        <p:spPr>
          <a:xfrm>
            <a:off x="160789" y="150313"/>
            <a:ext cx="11870422" cy="6557373"/>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Biểu hiện thứ hai: Đồng cam, cộng khổ trong cuộc đời quân ngũ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Chính Hữu là người từng trực tiếp tham gia chiến dịch Việt Bắc thu đông năm 1947. Hơn ai khác, ông thấu hiểu những thiếu thốn và gian khổ của cuộc đời người lính. Bảy dòng thơ tiếp, ông đã dành để nói về những gian khổ của các anh bộ đội thời kì đầu cuộc kháng chiến chống Pháp: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“Anh với tôi biết từng cơn ớn lạnh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Sốt run người vâng trán ướt mô hôi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Áo anh rách vai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Quần tôi có vài mảnh vá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Miệng cười buốt giả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Chân không giày”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Bằng bút pháp miêu tả hết sức chân thực, hình ảnh thơ chọn lọc, nhà thơ đã vẽ lên bức tranh hiện thực sống động về người lính với sự đồng cảm sâu sắc. Trước hết,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những cơn sốt rét rừng: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sử dụng bút pháp tả thực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tái hiện sự khắc nghiệt của những cơn sốt rét rừng đang tàn phá cơ thể những người lính.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những cơn sốt rét ấy,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sự lo lắng, quan tâm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giữa những người lính đã trở thành điểm tựa vững chắc để họ vượt qua những gian khổ, khó khăn.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Cuộc đời quân ngũ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đầy thiếu thon, gian khổ:</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Sử dụng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thủ pháp liệt kê</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miêu tả một cách cụ thể và chính xác những thiếu thốn của người lính: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áo rách vai, quần vài mánh vá, chân không giày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những chi tiết rất thật, được chắt lọc từ thực tế cuộc sống người lính.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khó khăn gian khố như được tô đậm khi tác giả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đặt sự thiếu thốn bên cạnh sự khắc nghiệt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núi rừng: sự buốt giá của những đêm rừng hoang sương muối.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Đây là hình ảnh chân thực về những anh bộ đội thời kì đầu kháng chiến. Đầy những gian nan, thiếu thốn nhưng các anh vẫn xé rừng mà đi, đạp núi mà tiến.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Song họ vẫn giữ được tinh thần lạc quan cách mạng: Hình ảnh “miệng cười buốt giá” cho thấy thái độ lạc quan, coi thường thử thách để vượt lên khó khăn và hoàn thành tốt nhiệm vụ.</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đã tạo dựng những hình ảnh sóng đôi, đối xứng nhau đê diễn tả sự gắn kết, đồng cảm giữa những người lính.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Cái hay của câu thơ là nói về cảnh ngộ của người này nhưng lại thấy được sâu sắc tấm lòng yêu thương của người kia. Tình thương đó lặng lẽ mà thấm sâu vô hạn.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5352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9E1A088-AC2E-4163-8582-37A89CCD9B69}"/>
              </a:ext>
            </a:extLst>
          </p:cNvPr>
          <p:cNvSpPr txBox="1"/>
          <p:nvPr/>
        </p:nvSpPr>
        <p:spPr>
          <a:xfrm>
            <a:off x="178964" y="98914"/>
            <a:ext cx="11926349" cy="4893647"/>
          </a:xfrm>
          <a:prstGeom prst="rect">
            <a:avLst/>
          </a:prstGeom>
          <a:noFill/>
        </p:spPr>
        <p:txBody>
          <a:bodyPr wrap="square">
            <a:spAutoFit/>
          </a:bodyPr>
          <a:lstStyle/>
          <a:p>
            <a:pPr marL="0" marR="0" algn="just">
              <a:spcBef>
                <a:spcPts val="0"/>
              </a:spcBef>
              <a:spcAft>
                <a:spcPts val="0"/>
              </a:spcAft>
            </a:pPr>
            <a:r>
              <a:rPr lang="en-US" sz="24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Biểu hiện thứ 3: Luôn sẵn sàng sẻ chia, yêu thương gắn bó</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Tất cả những cảm xúc thiêng liêng được dồn nén trong hình ánh thơ rất thực, rất cảm động, chứa đựng biết bao ý nghĩa: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“Thương nhau tay nắm lấy bàn tay”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Những cái bắt tay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chất chứa biết bao yêu thương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trìu mến. Rõ ràng, tác giả đã lấy sự thiếu thốn đến vô cùng về vật chất để tô đậm sự giàu sang vô cùng về tinh thần.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Những cái bắt là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lời động viên</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chân thành, để những người lính cùng nhau vượt qua những khó khăn, thiếu thốn.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Những cái bắt tay của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sự cảm thông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mang hơi ấm để truyền cho nhau thêm sức mạnh.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Đó còn là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lời hứa lập công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của ý chí quyết tâm chiến đấu và chiến thắng quân thù.</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Có lẽ không ngôn từ nào có thể diễn tả cho hết tình đồng chí thiêng liêng ấy. Chính những tình cảm, tình đoàn kết găn bó đã nâng đỡ bước chân người lính và sưởi ấm tâm hồn họ trên mọi nẻo đường chiến đấu.</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5226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F9DDAD6-CA3D-442F-AC1F-423855A720FD}"/>
              </a:ext>
            </a:extLst>
          </p:cNvPr>
          <p:cNvSpPr txBox="1"/>
          <p:nvPr/>
        </p:nvSpPr>
        <p:spPr>
          <a:xfrm>
            <a:off x="262854" y="94855"/>
            <a:ext cx="11758569" cy="4154984"/>
          </a:xfrm>
          <a:prstGeom prst="rect">
            <a:avLst/>
          </a:prstGeom>
          <a:noFill/>
        </p:spPr>
        <p:txBody>
          <a:bodyPr wrap="square">
            <a:spAutoFit/>
          </a:bodyPr>
          <a:lstStyle/>
          <a:p>
            <a:pPr marL="0" marR="0" algn="just">
              <a:spcBef>
                <a:spcPts val="0"/>
              </a:spcBef>
              <a:spcAft>
                <a:spcPts val="0"/>
              </a:spcAf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Luận điểm 3: Sức mạnh và vẻ đẹp của tình đồng chí, đồng đội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Được xây dựng trên nền thời gian và không gian vô cùng đặc biệt: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“Đêm nay rừng hoang sương muối”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Thời gian:</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Một đêm phục kích giặc.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Không gian: </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Căng thẳng, trong một khu rừng hoang vắng lặng và phủ đầy sương muối.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Trên nền hiện thực khắc nghiệt ấy, những người lính xuất hiện trong tâm thế:</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“Đứng cạnh bên nhau chờ giặc tới’’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-Hình ảnh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đứng cạnh bên nhau</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cho thấy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tinh thần đoàn kết</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luôn sát cánh bên nhau trong mọi hoàn cảnh.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chờ giặc tới”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cho thấy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tư thế chủ động, hiên ngang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sẵn sàng chiến đấu của người lính.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064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B3328A3-3C20-413E-A393-2DCF829960DA}"/>
              </a:ext>
            </a:extLst>
          </p:cNvPr>
          <p:cNvSpPr txBox="1"/>
          <p:nvPr/>
        </p:nvSpPr>
        <p:spPr>
          <a:xfrm>
            <a:off x="78296" y="176174"/>
            <a:ext cx="11993461" cy="6740307"/>
          </a:xfrm>
          <a:prstGeom prst="rect">
            <a:avLst/>
          </a:prstGeom>
          <a:noFill/>
        </p:spPr>
        <p:txBody>
          <a:bodyPr wrap="square">
            <a:spAutoFit/>
          </a:bodyPr>
          <a:lstStyle/>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Kết thúc bài thơ là một hình ảnh độc đáo, là điểm sáng của một bức tranh về tình đồng chí, rất thực và cũng rất lãng mạn: </a:t>
            </a:r>
            <a:r>
              <a:rPr lang="en-US" sz="24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Đầu súng trăng treo.</a:t>
            </a:r>
            <a:endParaRPr lang="en-US" sz="24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Chất hiện thực:</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những đêm hành quân, phục kích chờ giặc, nhìn từ xa, vầng trăng như hạ thấp ngang trời. Trong tầm ngắm, người lính đã phát hiện một điều thú vị và bất ngờ: trăng lơ lửng như treo đầu mũi súng.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Chất lãng mạn:</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Giữa không gian căng thẳng, khắc nghiệt đang sẵn sàng giết giặc mà lại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treo</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một vầng trăng lung linh. Chữ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treo</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ở đây rất thơ mộng, nối liền mặt đất với bầu trời.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đầu súng trăng treo</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rất giàu ý nghĩa: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Súng là biểu tượng cho cuộc chiến đấu, trăng biểu tượng cho non nước thanh bình, súng và trăng cùng đặt trên một bình diện đã gợi cho người đọc bao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liên tưởng phong phú:</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chiến tranh và hòa bình; hiện thực và ảo mộng; khắc nghiệt và lãng mạn; chất chiến sĩ - vẻ đẹp tâm hồn thi sĩ;...</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lên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vẻ đẹp của tình đồng chí</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giúp tâm hồn người chiến sĩ bay lên giữa lúc cam go khốc liệt.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vẻ đẹp của tâm hồn người lính</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Trong chiến tranh ác liệt, họ vẫn rất yêu đời và luôn hướng về một tương lai tươi sáng.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Hình ảnh này xứng đáng trở thành biểu tượng cho thơ ca kháng chiến: một nền thơ có sự kết hợp giữa chất liệu hiện thực và cảm hứng lãng mạn.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3308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E16B608E-B80D-454C-BB09-3D99842B74FB}"/>
              </a:ext>
            </a:extLst>
          </p:cNvPr>
          <p:cNvSpPr txBox="1"/>
          <p:nvPr/>
        </p:nvSpPr>
        <p:spPr>
          <a:xfrm>
            <a:off x="195742" y="399158"/>
            <a:ext cx="11792125" cy="3416320"/>
          </a:xfrm>
          <a:prstGeom prst="rect">
            <a:avLst/>
          </a:prstGeom>
          <a:noFill/>
        </p:spPr>
        <p:txBody>
          <a:bodyPr wrap="square">
            <a:spAutoFit/>
          </a:bodyPr>
          <a:lstStyle/>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Tác giả đã khám phá, ngợi ca một tình cảm đẹp của những người lính cách mạng, đó là tình đồng chí, đồng đội thiêng liêng sâu nặng. Đồng thời, tác phẩm còn nêu bật lên hình ảnh chân thực, giản dị và cao đẹp của anh bộ đội cụ Hồ thời kì đầu kháng chiến chống Pháp.</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Lối miêu tả chân thực, tự nhiên nhung cũng giàu sức gợi.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Lựa chọn từ ngữ, hình ảnh giản dị mà giàu ý nghĩa biểu tượng.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Giọng điệu tự nhiên, trăm bổng thể hiện cảm xúc dồn nén chân thành.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3030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358C1EE-21D3-46E9-AAD6-79F8A0E864FE}"/>
              </a:ext>
            </a:extLst>
          </p:cNvPr>
          <p:cNvSpPr txBox="1"/>
          <p:nvPr/>
        </p:nvSpPr>
        <p:spPr>
          <a:xfrm>
            <a:off x="204132" y="308638"/>
            <a:ext cx="11817292" cy="4524315"/>
          </a:xfrm>
          <a:prstGeom prst="rect">
            <a:avLst/>
          </a:prstGeom>
          <a:noFill/>
        </p:spPr>
        <p:txBody>
          <a:bodyPr wrap="square">
            <a:spAutoFit/>
          </a:bodyPr>
          <a:lstStyle/>
          <a:p>
            <a:pPr marL="0" marR="0" algn="ctr">
              <a:spcBef>
                <a:spcPts val="0"/>
              </a:spcBef>
              <a:spcAft>
                <a:spcPts val="0"/>
              </a:spcAf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Bài thơ về tiểu đội xe không kính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Phạm Tiến Duật (1941 - 2007), quê ở huyện Thanh Ba, tỉnh Phú Thọ.</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Ông là một trong những gương mặt tiêu biểu của thế hệ các nhà thơ trẻ thời chống Mĩ cứu nước.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Thơ Phạm Tiến Duật tập trung thể hiện hình ảnh thế hệ trẻ trong cuộc kháng chiến chống Mĩ qua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hình tượng người lính </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và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nữ thanh niên xung phong trên tuyến đường Trường Sơn.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Thơ Phạm Tiến Duật mang giọng điệu tự nhiên, sôi nổi, trẻ trung, hồn nhiên, tinh nghịch; ngôn ngữ đời thường, chân mộc;...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Nhiều bài thơ của ông đi vào trí nhớ của công chúng như: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“Trường Sơn Đông, Trường Sơn Tây”; “Gửi em, cô thanh niên xung phong”; “Bài thơ về tiểu đội xe không kính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0298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E3FB2B5-AFAC-4D94-9D43-528AB9118E2A}"/>
              </a:ext>
            </a:extLst>
          </p:cNvPr>
          <p:cNvSpPr txBox="1"/>
          <p:nvPr/>
        </p:nvSpPr>
        <p:spPr>
          <a:xfrm>
            <a:off x="170575" y="186593"/>
            <a:ext cx="11859237" cy="6186309"/>
          </a:xfrm>
          <a:prstGeom prst="rect">
            <a:avLst/>
          </a:prstGeom>
          <a:noFill/>
        </p:spPr>
        <p:txBody>
          <a:bodyPr wrap="square">
            <a:spAutoFit/>
          </a:bodyPr>
          <a:lstStyle/>
          <a:p>
            <a:pPr marL="0" marR="0" algn="just">
              <a:spcBef>
                <a:spcPts val="0"/>
              </a:spcBef>
              <a:spcAft>
                <a:spcPts val="0"/>
              </a:spcAft>
            </a:pPr>
            <a:r>
              <a:rPr lang="en-US" sz="22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Bài thơ về tiểu đội xe không kính</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được sáng tác năm 1969. Đây là thời điểm cuộc kháng chiến chống Mĩ đang diễn ra vô cùng khắc nghiệt.</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Bài thơ nằm trong chùm thơ đoạt giải nhất cuộc thi thơ do báo Văn nghệ tổ chức và được in trong tập thơ “</a:t>
            </a: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Vầng trăng quầng lửa</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năm 1970.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b. Ý nghĩa nhan đề</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Bài thơ có nhan đề khá dài, khá đặc biệt: “</a:t>
            </a: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Bài thơ về tiểu đội xe không kính</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Nhan đề bài thơ thoạt nghe sẽ thấy như có chỗ thừa: thừa hai chữ “bài thơ”. Nhưng chính chỗ thừa ấy đã tạo sức hút cho người đọc ỏ vẻ khác lạ và độc đáo ở sức gợi: gợi </a:t>
            </a: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chất thơ của cuộc sống nơi chiến trường.</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tiểu đội xe không kính</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được đưa vào nhan đề bài thơ:</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Gợi hiện thực phổ biến, quen thuộc trên tuyến đường Trường Sơn trong những năm kháng chiến chống Mĩ cứu nước.</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Gợi hiện thực của cuộc chiến vô cùng gay go, khốc liệt.</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Gợi vẻ đẹp của người lính lái xe Trường Sơn, vẻ đẹp của lòng dũng cảm, của ý chí nghị lực của sự kiên cường.</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Cả ý nghĩa nhan đề đã gợi ra hiện thực về chiến trường, đồng thời tô đậm chất thơ trong cuộc đời người lính lái xe.</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2879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CFD64A0-2E61-406D-A2E7-0CA187436657}"/>
              </a:ext>
            </a:extLst>
          </p:cNvPr>
          <p:cNvSpPr txBox="1"/>
          <p:nvPr/>
        </p:nvSpPr>
        <p:spPr>
          <a:xfrm>
            <a:off x="127233" y="116370"/>
            <a:ext cx="11937534" cy="6186309"/>
          </a:xfrm>
          <a:prstGeom prst="rect">
            <a:avLst/>
          </a:prstGeom>
          <a:noFill/>
        </p:spPr>
        <p:txBody>
          <a:bodyPr wrap="square">
            <a:spAutoFit/>
          </a:bodyPr>
          <a:lstStyle/>
          <a:p>
            <a:pPr marL="0" marR="0" algn="just">
              <a:spcBef>
                <a:spcPts val="0"/>
              </a:spcBef>
              <a:spcAft>
                <a:spcPts val="0"/>
              </a:spcAft>
            </a:pPr>
            <a:r>
              <a:rPr lang="en-US"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Luận điểm 1: Hình ảnh những chiếc xe không kính </a:t>
            </a:r>
            <a:r>
              <a:rPr lang="en-US">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câu đầu khổ 1 và 2 câu đầu khổ cuối)</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 Xưa nay, xe cộ rất ít khi đi vào thơ ca, mà nếu có chăng thì cũng được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thi vị hóa</a:t>
            </a:r>
            <a:r>
              <a:rPr lang="en-US">
                <a:effectLst/>
                <a:latin typeface="Times New Roman" panose="02020603050405020304" pitchFamily="18" charset="0"/>
                <a:ea typeface="Times New Roman" panose="02020603050405020304" pitchFamily="18" charset="0"/>
                <a:cs typeface="Times New Roman" panose="02020603050405020304" pitchFamily="18" charset="0"/>
              </a:rPr>
              <a:t>” hoặc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lãng mạn hóa</a:t>
            </a:r>
            <a:r>
              <a:rPr lang="en-US">
                <a:effectLst/>
                <a:latin typeface="Times New Roman" panose="02020603050405020304" pitchFamily="18" charset="0"/>
                <a:ea typeface="Times New Roman" panose="02020603050405020304" pitchFamily="18" charset="0"/>
                <a:cs typeface="Times New Roman" panose="02020603050405020304" pitchFamily="18" charset="0"/>
              </a:rPr>
              <a:t>” và mang ý nghĩa tượng trưng hơn là tả thực. Nhưng những chiếc xe không kính được Phạm Tiến Duật đưa vào thơ lại thực đến mức trần trụi:</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i="1">
                <a:effectLst/>
                <a:latin typeface="Times New Roman" panose="02020603050405020304" pitchFamily="18" charset="0"/>
                <a:ea typeface="Times New Roman" panose="02020603050405020304" pitchFamily="18" charset="0"/>
                <a:cs typeface="Times New Roman" panose="02020603050405020304" pitchFamily="18" charset="0"/>
              </a:rPr>
              <a:t>                 “Không có kính không phải vì xe không có kính</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i="1">
                <a:effectLst/>
                <a:latin typeface="Times New Roman" panose="02020603050405020304" pitchFamily="18" charset="0"/>
                <a:ea typeface="Times New Roman" panose="02020603050405020304" pitchFamily="18" charset="0"/>
                <a:cs typeface="Times New Roman" panose="02020603050405020304" pitchFamily="18" charset="0"/>
              </a:rPr>
              <a:t>                  Bom giật bom rung kính vỡ đi rồi.”</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Điệp từ “không” </a:t>
            </a:r>
            <a:r>
              <a:rPr lang="en-US">
                <a:effectLst/>
                <a:latin typeface="Times New Roman" panose="02020603050405020304" pitchFamily="18" charset="0"/>
                <a:ea typeface="Times New Roman" panose="02020603050405020304" pitchFamily="18" charset="0"/>
                <a:cs typeface="Times New Roman" panose="02020603050405020304" pitchFamily="18" charset="0"/>
              </a:rPr>
              <a:t>cộng với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chất văn xuôi đậm đặc</a:t>
            </a:r>
            <a:r>
              <a:rPr lang="en-US">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lối nói khẩu ngữ</a:t>
            </a:r>
            <a:r>
              <a:rPr lang="en-US">
                <a:effectLst/>
                <a:latin typeface="Times New Roman" panose="02020603050405020304" pitchFamily="18" charset="0"/>
                <a:ea typeface="Times New Roman" panose="02020603050405020304" pitchFamily="18" charset="0"/>
                <a:cs typeface="Times New Roman" panose="02020603050405020304" pitchFamily="18" charset="0"/>
              </a:rPr>
              <a:t> khiến cho câu thơ mở đầu trở thành một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lời giải thích, thanh minh</a:t>
            </a:r>
            <a:r>
              <a:rPr lang="en-US">
                <a:effectLst/>
                <a:latin typeface="Times New Roman" panose="02020603050405020304" pitchFamily="18" charset="0"/>
                <a:ea typeface="Times New Roman" panose="02020603050405020304" pitchFamily="18" charset="0"/>
                <a:cs typeface="Times New Roman" panose="02020603050405020304" pitchFamily="18" charset="0"/>
              </a:rPr>
              <a:t>, phân bua của người lính lái xe về những chiếc xe có không kính.</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 Đồng thời, gợi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tâm trạng vừa xót xa, tiếc nuối</a:t>
            </a:r>
            <a:r>
              <a:rPr lang="en-US">
                <a:effectLst/>
                <a:latin typeface="Times New Roman" panose="02020603050405020304" pitchFamily="18" charset="0"/>
                <a:ea typeface="Times New Roman" panose="02020603050405020304" pitchFamily="18" charset="0"/>
                <a:cs typeface="Times New Roman" panose="02020603050405020304" pitchFamily="18" charset="0"/>
              </a:rPr>
              <a:t> với chiếc xe của mình.</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Các từ phủ định: </a:t>
            </a:r>
            <a:r>
              <a:rPr lang="en-US">
                <a:effectLst/>
                <a:latin typeface="Times New Roman" panose="02020603050405020304" pitchFamily="18" charset="0"/>
                <a:ea typeface="Times New Roman" panose="02020603050405020304" pitchFamily="18" charset="0"/>
                <a:cs typeface="Times New Roman" panose="02020603050405020304" pitchFamily="18" charset="0"/>
              </a:rPr>
              <a:t>“</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không có... không phải... không có</a:t>
            </a:r>
            <a:r>
              <a:rPr lang="en-US">
                <a:effectLst/>
                <a:latin typeface="Times New Roman" panose="02020603050405020304" pitchFamily="18" charset="0"/>
                <a:ea typeface="Times New Roman" panose="02020603050405020304" pitchFamily="18" charset="0"/>
                <a:cs typeface="Times New Roman" panose="02020603050405020304" pitchFamily="18" charset="0"/>
              </a:rPr>
              <a:t>” đi liền với các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điệp từ</a:t>
            </a:r>
            <a:r>
              <a:rPr lang="en-US">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bom” động từ “ giật, rung</a:t>
            </a:r>
            <a:r>
              <a:rPr lang="en-US">
                <a:effectLst/>
                <a:latin typeface="Times New Roman" panose="02020603050405020304" pitchFamily="18" charset="0"/>
                <a:ea typeface="Times New Roman" panose="02020603050405020304" pitchFamily="18" charset="0"/>
                <a:cs typeface="Times New Roman" panose="02020603050405020304" pitchFamily="18" charset="0"/>
              </a:rPr>
              <a:t>” không chỉ mang ý nghĩa khẳng định mà còn khiến cho âm điệu câu thơ trở nên hùng tráng, làm cho sự xuất hiện của những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chiếc xe trở nên ngang tàng.</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    Hai câu thơ đầu đã làm hiện lên những chiếc xe vận tải quân sự mang trên mình đầy những thương tích của chiến tranh. Nó chính là một bằng chứng cho sự tàn phá khủng khiếp của một thời đã đi qua.</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i="1">
                <a:effectLst/>
                <a:latin typeface="Times New Roman" panose="02020603050405020304" pitchFamily="18" charset="0"/>
                <a:ea typeface="Times New Roman" panose="02020603050405020304" pitchFamily="18" charset="0"/>
                <a:cs typeface="Times New Roman" panose="02020603050405020304" pitchFamily="18" charset="0"/>
              </a:rPr>
              <a:t>“Không có kinh, rồi xe không có đèn</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i="1">
                <a:effectLst/>
                <a:latin typeface="Times New Roman" panose="02020603050405020304" pitchFamily="18" charset="0"/>
                <a:ea typeface="Times New Roman" panose="02020603050405020304" pitchFamily="18" charset="0"/>
                <a:cs typeface="Times New Roman" panose="02020603050405020304" pitchFamily="18" charset="0"/>
              </a:rPr>
              <a:t>Không có mui xe, thùng xe có xước”</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 Hình ảnh những chiếc xe không kính một lần nữa lại được tác giả miêu tả một cách chân thực và sinh động:</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 Tác giả sử dụng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thủ pháp liệt kê:</a:t>
            </a:r>
            <a:r>
              <a:rPr lang="en-US">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“không có kính”, “không có đèn”, “không có mui”, “thùng xe có xước”</a:t>
            </a:r>
            <a:r>
              <a:rPr lang="en-US">
                <a:effectLst/>
                <a:latin typeface="Times New Roman" panose="02020603050405020304" pitchFamily="18" charset="0"/>
                <a:ea typeface="Times New Roman" panose="02020603050405020304" pitchFamily="18" charset="0"/>
                <a:cs typeface="Times New Roman" panose="02020603050405020304" pitchFamily="18" charset="0"/>
              </a:rPr>
              <a:t> để gợi lên một chiếc xe không vẹn toàn, thiếu thốn đủ thứ. Những thứ quan trọng cần có lại không có, những cái không cần có lại có thừa.</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a:effectLst/>
                <a:latin typeface="Times New Roman" panose="02020603050405020304" pitchFamily="18" charset="0"/>
                <a:ea typeface="Times New Roman" panose="02020603050405020304" pitchFamily="18" charset="0"/>
                <a:cs typeface="Times New Roman" panose="02020603050405020304" pitchFamily="18" charset="0"/>
              </a:rPr>
              <a:t>+ Phản ánh sự khốc liệt và dữ dội của chiến trường qua </a:t>
            </a:r>
            <a:r>
              <a:rPr lang="en-US" i="1">
                <a:effectLst/>
                <a:latin typeface="Times New Roman" panose="02020603050405020304" pitchFamily="18" charset="0"/>
                <a:ea typeface="Times New Roman" panose="02020603050405020304" pitchFamily="18" charset="0"/>
                <a:cs typeface="Times New Roman" panose="02020603050405020304" pitchFamily="18" charset="0"/>
              </a:rPr>
              <a:t>kết cấu đối lập:</a:t>
            </a:r>
            <a:r>
              <a:rPr lang="en-US">
                <a:effectLst/>
                <a:latin typeface="Times New Roman" panose="02020603050405020304" pitchFamily="18" charset="0"/>
                <a:ea typeface="Times New Roman" panose="02020603050405020304" pitchFamily="18" charset="0"/>
                <a:cs typeface="Times New Roman" panose="02020603050405020304" pitchFamily="18" charset="0"/>
              </a:rPr>
              <a:t> Bom đạn đã làm cho chiếc xe trở nên trơ trụi, thiếu những thứ cần thiết cho một chiếc xe bình thường và tưởng như không hoạt động được. Nhưng kỳ diệu thay, những chiếc xe ấy vẫn băng ra chiến trường giải phóng miền Nam thống nhất đất nước. </a:t>
            </a: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382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CB06544-30CB-4C9D-AA62-75656A3AC03E}"/>
              </a:ext>
            </a:extLst>
          </p:cNvPr>
          <p:cNvSpPr txBox="1"/>
          <p:nvPr/>
        </p:nvSpPr>
        <p:spPr>
          <a:xfrm>
            <a:off x="176169" y="154796"/>
            <a:ext cx="11862033" cy="6247864"/>
          </a:xfrm>
          <a:prstGeom prst="rect">
            <a:avLst/>
          </a:prstGeom>
          <a:noFill/>
        </p:spPr>
        <p:txBody>
          <a:bodyPr wrap="square">
            <a:spAutoFit/>
          </a:bodyPr>
          <a:lstStyle/>
          <a:p>
            <a:pPr marL="0" marR="0" algn="just">
              <a:spcBef>
                <a:spcPts val="0"/>
              </a:spcBef>
              <a:spcAft>
                <a:spcPts val="0"/>
              </a:spcAft>
            </a:pPr>
            <a:r>
              <a:rPr lang="en-US" sz="2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Luận điểm 2: Hình ảnh những chiến sỹ lái xe không kính.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Tư thế hiên ngang của người lính ( hai câu cuối khổ 1, và khổ 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Trên nền của cuộc chiến tranh vô cùng gian khổ và khốc liệt ấy, Phạm Tiến Duật đã xây dựng thành công hình ảnh những người lính lái xe Trường Sơn với tư thế ung dung, hiên ngang, sẵn sàng ra trận: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“Ung dung buồng lái ta ngồi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Nhìn đất, nhìn trời, nhìn thẳng”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Thủ pháp đảo ngữ</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đưa từ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ung dung</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đứng đầu câu gợi sự bình thản, điềm tĩnh đến kì lạ của người lính.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“Nhìn thẳng"</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là cái nhìn đầy tự chủ, trang nghiêm, bất khuất, không thẹn với trời đất, nhìn thẳng vào gian khổ, hi sinh không run sợ.</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Điệp từ “nhìn"</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được nhắc lại ba lần, cộng với nhịp thơ dồn dập, giọng thơ mạnh mẽ đã thể hiện cái nhìn khoáng đạt, bao la giữa chiến trường của người lính.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 Thủ pháp liệt kê:</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“nhìn đất”, “nhìn trời”, “nhìn thẳng"</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đã cho thấy tư thế vững vàng, bình thản, dũng cảm của những người lính lái xe. Họ nhìn thẳng vào bom đạn của kẻ thù, nhìn thẳng vào con đường đang bị bắn phá để lái xe vượt qua.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Tư thế ung dung, hiên ngang của người lính lái xe ra trận được khắc họa thêm đậm nét qua những hình ảnh hòa nhập vào thiên nhiên: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“Nhìn thấy gió vào xoa mắt đắng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Nhìn thấy con đường chạy thẳng vào tim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Thấy sao trời và đột ngột cánh chim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Như sa, như ùa vào buồng lái.”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6450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9322757-BFC9-4ADB-8928-96C13DD481E3}"/>
              </a:ext>
            </a:extLst>
          </p:cNvPr>
          <p:cNvSpPr txBox="1"/>
          <p:nvPr/>
        </p:nvSpPr>
        <p:spPr>
          <a:xfrm>
            <a:off x="176169" y="270212"/>
            <a:ext cx="11870422" cy="6370975"/>
          </a:xfrm>
          <a:prstGeom prst="rect">
            <a:avLst/>
          </a:prstGeom>
          <a:noFill/>
        </p:spPr>
        <p:txBody>
          <a:bodyPr wrap="square">
            <a:spAutoFit/>
          </a:bodyPr>
          <a:lstStyle/>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Tác giả đã mở ra một không gian rộng lớn với những con đường dài phía trước, có gió thổi, có cánh chim chiều và cả những ánh sao đêm. Dường như thiên nhiên, vũ trụ như đang ùa vào buồng lái.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Điệp từ, điệp ngữ</a:t>
            </a: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“nhìn thấy... nhìn thấy... thấy”</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đã gợi tả được những đoàn xe không kính nối đuôi nhau hành quân ra chiến trường.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Hình ảnh nhân hóa</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chuyển đối cảm giác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“gió vào xoa mắt đắng”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gió như con người có động tác cử chỉ vuốt ve nhẹ nhàng “xoa mắt”, đồng thời  thể hiện tinh thần dũng cảm, bất chấp khó khăn của người lính lái xe.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Hình ảnh “con đường chạy thẳng vào tim”</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liên tưởng đến những chiếc xe phóng với tốc độ nhanh như bay. Lúc đó, giữa các anh với con đường dường như không còn khoảng cách, khiến các anh có cảm giác con đường như đang chạy thẳng vào tim.</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Đồng thời, cho thấy tinh thần khẩn trương của các anh đối với sự nghiệp giải phóng miền Nam.</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Đặc biệt,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hình ảnh so sánh</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như sa, như ùa vào buồng lái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đã diễn tả thật tài tình về tốc độ phi thường của tiểu đội xe không kính khi ra trận. Cả một bầu trời đêm như ùa vào buồng lái.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Có thể nói, hiện thực chiến trường trong khổ thơ trên chính xác đến từng chi tiết. Và đằng sau hiện thực đó là một tâm trạng, một tư thế, một bản lĩnh chiến đấu ung dung, vững vàng của người lính trước những khó khăn, thử thách khốc liệt của chiến tranh.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8837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F8F68F9-26A5-4AA1-86A9-47244D4A1739}"/>
              </a:ext>
            </a:extLst>
          </p:cNvPr>
          <p:cNvSpPr txBox="1"/>
          <p:nvPr/>
        </p:nvSpPr>
        <p:spPr>
          <a:xfrm>
            <a:off x="464191" y="385899"/>
            <a:ext cx="11464954" cy="6001643"/>
          </a:xfrm>
          <a:prstGeom prst="rect">
            <a:avLst/>
          </a:prstGeom>
          <a:noFill/>
        </p:spPr>
        <p:txBody>
          <a:bodyPr wrap="square">
            <a:spAutoFit/>
          </a:bodyPr>
          <a:lstStyle/>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Bài thơ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Đồng chí”</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là một trong những tác phẩm được đánh giá là thành công nhất của Chính Hữu viết về đề tài người lính cách mạng trong thời kỳ kháng chiến chống Pháp giai đoạn 1946 - 1954.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Bài thơ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Đồng chí</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được sáng tác mùa xuân năm 1948, sau khi tác giả tham gia chiến dịch Việt Bắc Thu - Đông (1947). Bài thơ là kết quả từ những trải nghiệm của tác giả về thực tế cuộc sống và chiến đấu của bộ đội ta trong những ngày đầu kháng chiến.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Bài thơ được in trong tập thơ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Đầu súng trăng treo</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(1966).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b. Nhan đề bài thơ</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Đồng chí</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là những người cùng chung chí hướng, lí tưởng.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Đồng chí gợi cảm nghi về tình cảm đồng chí, đồng đội. Đó là một loại tình cảm mới, một tình cảm đặc biệt xuất hiện và phổ biến trong những năm tháng cách mạng kháng chiến.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Đồng chí, đó còn là cách xưng hô của những người cùng trong một đoàn thể cách mạng, của những người lính, người công nhân, người cán bộ từ sau cách mạng.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Đồng chí là biểu tượng của tình cảm cách mạng và thể hiện sâu sắc tình đồng đội.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4559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C0262EB-949D-478D-AA5C-1D5253D5FB09}"/>
              </a:ext>
            </a:extLst>
          </p:cNvPr>
          <p:cNvSpPr txBox="1"/>
          <p:nvPr/>
        </p:nvSpPr>
        <p:spPr>
          <a:xfrm>
            <a:off x="123038" y="139507"/>
            <a:ext cx="11945923" cy="6740307"/>
          </a:xfrm>
          <a:prstGeom prst="rect">
            <a:avLst/>
          </a:prstGeom>
          <a:noFill/>
        </p:spPr>
        <p:txBody>
          <a:bodyPr wrap="square">
            <a:spAutoFit/>
          </a:bodyPr>
          <a:lstStyle/>
          <a:p>
            <a:pPr marL="0" marR="0" algn="just">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Tinh thần lạc quan, bất chấp gian khổ, coi thường hiểm nguy của người lính (khổ 3, 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Những gian khổ, hiểm nguy đã trở thành cuộc sống của những người lính lái xe Trường Sơn. Dù trong bất kì hoàn cảnh, tình thế nào, người lính vẫn tìm được tinh thần lạc quan để chiến đấu và chiến thắng quân thù: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có kính ừ thì có bụi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Bụi phun tóc trắng như người già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Chưa cần rửa, phì phèo châm điếu thuốc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Nhìn nhau mặt lấm cười ha 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có kính, ừ thì ướt áo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Mưa tuôn, mưa xôi như ngoài trời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Chưa cần thay, lái trăm cây số nữa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Mưa ngừng, gió lùa khô mau thôi”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“gió”, “bụi”, “mưa”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tượng trưng cho những gian khổ, thử thách nơi chiến trường.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Cấu trúc lặp: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có..., ừ thì...”</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đi liền với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kết cấu phủ định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Chưa có...”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ở hai khổ thơ đã thể hiện thái độ bất chấp khó khăn, coi thường gian khổ của những chiến sĩ lái xe Trường Sơn.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so sánh: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Bụi phun tóc trắng như người già”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Mưa tuôn, mưa xối như ngoài trời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nhấn mạnh sự khắc nghiệt của thiên nhiên và chiến trường, đồng thời cho thấy sự ngang tàn, phơi phới lạc quan, dũng mãnh tiến về phía trước của người lính Trường Sơn.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phì phèo châm điếu thuốc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lái trăm cây số nữa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người lính bất chấp gian khổ, coi thường những hiểm nguy, thử thách.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Ngôn ngữ giản dị</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lời nói thường ngày,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giọng điệu thì thản nhiên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hóm hỉnh... làm nổi bật niềm vui, tiếng cười của người lính, cất lên một cách tự nhiên giữa gian khổ, hiểm nguy của cuộc chiến đấu.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Tiểu đội xe không kính tiêu biểu cho chủ nghĩa anh hùng cách mạng và thanh niên Việt Nam trong cuộc kháng chiến chống Mĩ.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6591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2A0647B-851C-436D-916E-17F4D40447C7}"/>
              </a:ext>
            </a:extLst>
          </p:cNvPr>
          <p:cNvSpPr txBox="1"/>
          <p:nvPr/>
        </p:nvSpPr>
        <p:spPr>
          <a:xfrm>
            <a:off x="142613" y="82275"/>
            <a:ext cx="11853644" cy="6786473"/>
          </a:xfrm>
          <a:prstGeom prst="rect">
            <a:avLst/>
          </a:prstGeom>
          <a:noFill/>
        </p:spPr>
        <p:txBody>
          <a:bodyPr wrap="square">
            <a:spAutoFit/>
          </a:bodyPr>
          <a:lstStyle/>
          <a:p>
            <a:pPr marL="0" marR="0" algn="just">
              <a:spcBef>
                <a:spcPts val="0"/>
              </a:spcBef>
              <a:spcAft>
                <a:spcPts val="0"/>
              </a:spcAft>
            </a:pPr>
            <a:r>
              <a:rPr lang="en-US" sz="15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Tình đồng chí, đồng đội cao đẹp của người lính lái xe (khổ 5, 6)</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Sau những cung đường vượt qua hàng nghìn, hàng vạn cây số trong mưa bom, bão đạn, họ lại gặp nhau để hợp thành tiểu đội trong những cái bắt tay vô cùng độc đáo:</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“Những chiếc xe từ trong bom rơi</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Đã về đây họp thành tiểu đội</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Gặp bạn bè suốt dọc đường đi tới</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Bắt tay nhau qua cửa kính vỡ rồi”</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Những chiếc xe từ trong bom rơi</a:t>
            </a: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là một hình ảnh tả thực về những chiếc xe vượt qua bao thử thách khốc liệt của bom đạn chiến trường trở về.</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Bắt tay nhau qua cửa kính vỡ rồi</a:t>
            </a: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rất giàu sức gợi:</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Thể hiện sự đồng cảm sâu sắc trong tầm hồn của những người lính.</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Là những lời động viên ngắn ngủi, thầm lặng mà họ dành cho nhau.</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Là sự chia sẻ vội vàng tất cả những vui buồn kiêu hãnh trong cung đường đã qua.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Cuộc trú quân của tiểu đội xe không kính ngắn ngủi mà thắm tình đồng đội, những bữa cơm nhanh dã chiến, được chung bát, chung đũa là những sợi dây vô hình giúp các chiến sĩ xích lại gần nhau hơn:</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“Bếp Hoàng Cầm ta dựng giữa trời</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Chung bát đũa nghĩa là gia đình đấy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Võng mắc chông chênh đường xe chạy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Lại đi, lại đi trời xanh thêm.”</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Cách </a:t>
            </a:r>
            <a:r>
              <a:rPr lang="en-US" sz="1500" b="1" i="1">
                <a:effectLst/>
                <a:latin typeface="Times New Roman" panose="02020603050405020304" pitchFamily="18" charset="0"/>
                <a:ea typeface="Times New Roman" panose="02020603050405020304" pitchFamily="18" charset="0"/>
                <a:cs typeface="Times New Roman" panose="02020603050405020304" pitchFamily="18" charset="0"/>
              </a:rPr>
              <a:t>định nghĩa về gia đình thật lính</a:t>
            </a: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thật tếu táo mà tình cảm thì thật chân tình, sâu nặng. Gắn bó với nhau trong chiến đấu, họ càng gắn bó với nhau trong đời thường.</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Những phút nghỉ ngơi thoáng chốc và bữa cơm thời chiến rất vội vã. Nhưng cũng chính giây phút hạnh phúc hiếm hoi đó đã xóa mọi khoảng cách giúp họ có cảm giác gần gũi, thân thương như ruột thịt.</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500" b="1" i="1">
                <a:effectLst/>
                <a:latin typeface="Times New Roman" panose="02020603050405020304" pitchFamily="18" charset="0"/>
                <a:ea typeface="Times New Roman" panose="02020603050405020304" pitchFamily="18" charset="0"/>
                <a:cs typeface="Times New Roman" panose="02020603050405020304" pitchFamily="18" charset="0"/>
              </a:rPr>
              <a:t>Từ láy “chông chênh”</a:t>
            </a: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gợi cảm giác bấp bênh không bằng phẳng - đó là những khó khăn gian khổ trên con đường ra trận. Song, với các chiến sĩ lái xe thì càng gian khổ càng gần đến ngày thắng lợi.</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500" b="1" i="1">
                <a:effectLst/>
                <a:latin typeface="Times New Roman" panose="02020603050405020304" pitchFamily="18" charset="0"/>
                <a:ea typeface="Times New Roman" panose="02020603050405020304" pitchFamily="18" charset="0"/>
                <a:cs typeface="Times New Roman" panose="02020603050405020304" pitchFamily="18" charset="0"/>
              </a:rPr>
              <a:t>Nghệ thuật ẩn dụ:</a:t>
            </a: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500" i="1">
                <a:effectLst/>
                <a:latin typeface="Times New Roman" panose="02020603050405020304" pitchFamily="18" charset="0"/>
                <a:ea typeface="Times New Roman" panose="02020603050405020304" pitchFamily="18" charset="0"/>
                <a:cs typeface="Times New Roman" panose="02020603050405020304" pitchFamily="18" charset="0"/>
              </a:rPr>
              <a:t>“trời xanh thêm”</a:t>
            </a: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gợi tâm hồn lạc quan của người chiến sĩ. Màu xanh đó là màu của niềm tin và tin tưởng ở ngày chiến thắng đang đến gần.</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500" b="1" i="1">
                <a:effectLst/>
                <a:latin typeface="Times New Roman" panose="02020603050405020304" pitchFamily="18" charset="0"/>
                <a:ea typeface="Times New Roman" panose="02020603050405020304" pitchFamily="18" charset="0"/>
                <a:cs typeface="Times New Roman" panose="02020603050405020304" pitchFamily="18" charset="0"/>
              </a:rPr>
              <a:t>Điệp từ “lại đi, lại đi” và nhịp 2/2/3</a:t>
            </a:r>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 khẳng định đoàn xe không ngừng tiến tới, Khẩn trương và kiên cường. Đó là nhịp sống, chiến đấu và hành quân của tiểu đội xe không kính mà không một sức mạnh tàn bạo nào của giặc Mĩ có thể ngăn cản nối.</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916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89A10B8-3DAE-4A87-A916-0F397EE20788}"/>
              </a:ext>
            </a:extLst>
          </p:cNvPr>
          <p:cNvSpPr txBox="1"/>
          <p:nvPr/>
        </p:nvSpPr>
        <p:spPr>
          <a:xfrm>
            <a:off x="110455" y="51288"/>
            <a:ext cx="11971090" cy="6740307"/>
          </a:xfrm>
          <a:prstGeom prst="rect">
            <a:avLst/>
          </a:prstGeom>
          <a:noFill/>
        </p:spPr>
        <p:txBody>
          <a:bodyPr wrap="square">
            <a:spAutoFit/>
          </a:bodyPr>
          <a:lstStyle/>
          <a:p>
            <a:pPr marL="0" marR="0" algn="just">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 Ý chí giải phóng miền Nam (khổ 7)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Hình ảnh chiến sĩ lái xe Trường Sơn là một hình ảnh tiêu biểu cho thể hệ trẻ Việt Nam thời chống Mĩ, một biểu tượng của chủ nghĩa anh hùng cách mạng. Khổ thơ cuối bài kết tinh vẻ đẹp của hình tượng những chiếc xe không kính và những chiến sĩ lái xe: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có kinh, rồi không có đèn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có mui xe, thùng xe có xước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Xe vẫn chạy vì miền Nam phía trước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Chỉ cần trong xe có một trái tim.”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những chiếc xe không kính một lần nữa lại được tác giả miêu tả một cách chân thực và sinh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sử dụng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thủ pháp liệt kê:</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có kính”, “không có đèn”, “không có mui”, “thùng xe có xước”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gợi lên một chiếc xe không vẹn toàn, thiếu thốn đủ thứ. Những thứ quan trọng cần có lại không có, những cái không cần có lại có thừa.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Phản ánh sự khốc liệt và dữ dội của chiến trường qua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kết cấu đối lập: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Bom đạn đã làm cho chiếc xe trở nên trơ trụi, thiếu những thứ cần thiết cho một chiếc xe bình thường và tưởng như không hoạt động được. Nhưng kỳ diệu thay, những chiếc xe ấy vẫn băng ra chiến trường giải phóng miền Nam thống nhất đất nước.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“Vì miền Nam phía trước”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vừa là lối nói cụ thể, lại vừa giàu sức gợi: Gợi một ngày mai chiến thắng, ngày giải phóng miền Nam thống nhất đất nước, Bắc Nam sum họp một nhà.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lí giải điều đó thật bất ngờ mà chí lí, nói lên chân lí sâu xa về sức mạnh của lòng yêu nước và lí tưởng cách mạng: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“Chỉ cần trong xe có một trái tim”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Mọi thứ của xe không còn nguyên vẹn, chỉ cần nguyên vẹn trái tim yêu nước, trái tim vì miền Nam thì xe vẫn băng băng ra trận, vẫn tới đích.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sự dũng cảm ngoan cường, là sức mạnh của lòng yêu nước và ý chí chiến đấu quật cường.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hoán dụ “trái tim”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Trái tim thay thế cho tất cả, khiến chiếc xe trở thành cơ thể sống hợp nhất với người chiến sĩ để tiếp tục tiến lên phía trước.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Trái tim yêu thương, trái tim can trường, trái tim cầm lái đã giúp người lính chiến thắng bom đạn của kẻ thù. Trái tim ấy đã trở thành nhãn tự của bài thơ và để lại xảm xúc sâu lắng trong lòng người đọc.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83873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473DB2D-E461-4F7C-A736-ADF17E60739E}"/>
              </a:ext>
            </a:extLst>
          </p:cNvPr>
          <p:cNvSpPr txBox="1"/>
          <p:nvPr/>
        </p:nvSpPr>
        <p:spPr>
          <a:xfrm>
            <a:off x="3048000" y="608881"/>
            <a:ext cx="6096000" cy="5262979"/>
          </a:xfrm>
          <a:prstGeom prst="rect">
            <a:avLst/>
          </a:prstGeom>
          <a:noFill/>
        </p:spPr>
        <p:txBody>
          <a:bodyPr wrap="square">
            <a:spAutoFit/>
          </a:bodyPr>
          <a:lstStyle/>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“Bài thơ về tiểu đội xe không kính”</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Phạm Tiến Duật đã xây dựng thành công hình tượng những người lính lái xe Trường Sơn trong những năm kháng chiến chống Mĩ một cách chân thực, độc đáo với nhiều phẩm chất đẹp đẽ.</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Thể thơ tự do, đậm chất văn xuôi.</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Hình ảnh thơ mang chất liệu hiện thực của đời sống chiến trường.</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Ngôn ngữ mang tính khẩu ngữ tự nhiên.</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Giọng điệu ngang tàng, khỏe khoắn, hài hước, dí dỏm.</a:t>
            </a: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5846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2235D28-D1CD-4898-865A-44DA9FE14E0F}"/>
              </a:ext>
            </a:extLst>
          </p:cNvPr>
          <p:cNvSpPr txBox="1"/>
          <p:nvPr/>
        </p:nvSpPr>
        <p:spPr>
          <a:xfrm>
            <a:off x="279633" y="140858"/>
            <a:ext cx="11683068" cy="4524315"/>
          </a:xfrm>
          <a:prstGeom prst="rect">
            <a:avLst/>
          </a:prstGeom>
          <a:noFill/>
        </p:spPr>
        <p:txBody>
          <a:bodyPr wrap="square">
            <a:spAutoFit/>
          </a:bodyPr>
          <a:lstStyle/>
          <a:p>
            <a:pPr marL="0" marR="0" algn="ctr">
              <a:spcBef>
                <a:spcPts val="0"/>
              </a:spcBef>
              <a:spcAft>
                <a:spcPts val="0"/>
              </a:spcAf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Bài thơ Đoàn thuyền đánh cá</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Huy Cận (1919 - 2005), tên đầy đủ là Cù Huy Cận, quê ở huyện Vụ Quang, tỉnh Hà Tĩnh.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Ông là một trong những gương mặt xuất sắc của nền thi ca Việt Nam hiện đại: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Trước cách mạng tháng Tám:</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Huy Cận là một trong những tên tuổi nổi bật của phong trào thơ Mới, với những đề tài mang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cảm hứng vũ trụ và nỗi sầu nhân thế.</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Sau cách mạng tháng Tám:</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Thơ Huy Cận đã có nhiều tìm tòi, với đề tài mang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cảm hứng vũ trụ song tràn đầy niềm vui </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chứ không còn mang nặng nỗi sầu nhân thế.</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Thơ Huy Cận luôn vận động ở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nhiều đối cực:</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vũ trụ - cuộc đời, sự sống - cái chết, hiện thực - lãng lạn, niềm vui – nỗi buồn...; giọng điệu mộc mạc, chân tình, lắng đọng; hình ảnh thì thâm trầm, khơi gợi;...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0533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DB9E8E1-DC2F-4788-8F47-725BD37E6B89}"/>
              </a:ext>
            </a:extLst>
          </p:cNvPr>
          <p:cNvSpPr txBox="1"/>
          <p:nvPr/>
        </p:nvSpPr>
        <p:spPr>
          <a:xfrm>
            <a:off x="152400" y="119481"/>
            <a:ext cx="11887200" cy="6817251"/>
          </a:xfrm>
          <a:prstGeom prst="rect">
            <a:avLst/>
          </a:prstGeom>
          <a:noFill/>
        </p:spPr>
        <p:txBody>
          <a:bodyPr wrap="square">
            <a:spAutoFit/>
          </a:bodyPr>
          <a:lstStyle/>
          <a:p>
            <a:pPr marL="0" marR="0" algn="just">
              <a:spcBef>
                <a:spcPts val="0"/>
              </a:spcBef>
              <a:spcAft>
                <a:spcPts val="0"/>
              </a:spcAft>
            </a:pPr>
            <a:r>
              <a:rPr lang="en-US" sz="23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Bài thơ “</a:t>
            </a:r>
            <a:r>
              <a:rPr lang="en-US" sz="2300" i="1">
                <a:effectLst/>
                <a:latin typeface="Times New Roman" panose="02020603050405020304" pitchFamily="18" charset="0"/>
                <a:ea typeface="Times New Roman" panose="02020603050405020304" pitchFamily="18" charset="0"/>
                <a:cs typeface="Times New Roman" panose="02020603050405020304" pitchFamily="18" charset="0"/>
              </a:rPr>
              <a:t>Đoàn thuyền đánh cá</a:t>
            </a: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ra đời năm 1958. Đây là thời kì miền Bắc được giải phóng, bắt tay vào xây dựng chủ nghĩa xã hội để chi viện cho chiến trường miền Nam.</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Bài thơ là kết quả sau chuyến đi thực tế ở vùng mỏ Quảng Ninh. Từ chuyến đi thực tế này, hồn thơ Huy Cận mới thực sự trở lại và dồi dào trong cảm hứng về thiên nhiên đất nước, về lao động và niềm vui trước cuộc sống mới.</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Bài thơ được in trong tập “</a:t>
            </a:r>
            <a:r>
              <a:rPr lang="en-US" sz="2300" i="1">
                <a:effectLst/>
                <a:latin typeface="Times New Roman" panose="02020603050405020304" pitchFamily="18" charset="0"/>
                <a:ea typeface="Times New Roman" panose="02020603050405020304" pitchFamily="18" charset="0"/>
                <a:cs typeface="Times New Roman" panose="02020603050405020304" pitchFamily="18" charset="0"/>
              </a:rPr>
              <a:t>Trời mỗi ngày lại sáng</a:t>
            </a: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năm 1986.</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b="1" i="1">
                <a:effectLst/>
                <a:latin typeface="Times New Roman" panose="02020603050405020304" pitchFamily="18" charset="0"/>
                <a:ea typeface="Times New Roman" panose="02020603050405020304" pitchFamily="18" charset="0"/>
                <a:cs typeface="Times New Roman" panose="02020603050405020304" pitchFamily="18" charset="0"/>
              </a:rPr>
              <a:t>b. Ý nghĩa nhan để</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Hình ảnh “đoàn thuyền” gợi về một sự đoàn kết, ở đó có sự đồng lòng, chung sức giữa các thành viên.</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Phản ánh không khí lao động sổi nổi, hăng say của những người dân chài.</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Gợi lên những thành quả lao động góp phần xây dựng đất nước theo nhịp sống mới sau chiến tranh.</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b="1" i="1">
                <a:effectLst/>
                <a:latin typeface="Times New Roman" panose="02020603050405020304" pitchFamily="18" charset="0"/>
                <a:ea typeface="Times New Roman" panose="02020603050405020304" pitchFamily="18" charset="0"/>
                <a:cs typeface="Times New Roman" panose="02020603050405020304" pitchFamily="18" charset="0"/>
              </a:rPr>
              <a:t>c. Bố cục: Ba phần</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Được bố cục theo hành trình một chuyến ra khơi của đoàn thuyền đánh cá:</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Phần một: 2 khổ thơ đầu: Cảnh đoàn thuyền đánh cá ra khơi.</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Phần hai: 4 khổ thơ tiếp: Cảnh đoàn thuyền đánh cá trên biển.</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300">
                <a:effectLst/>
                <a:latin typeface="Times New Roman" panose="02020603050405020304" pitchFamily="18" charset="0"/>
                <a:ea typeface="Times New Roman" panose="02020603050405020304" pitchFamily="18" charset="0"/>
                <a:cs typeface="Times New Roman" panose="02020603050405020304" pitchFamily="18" charset="0"/>
              </a:rPr>
              <a:t>- Phần ba: khố thơ cuối: Cảnh đoàn thuyền đánh cá trở về.</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8490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8494C9E-C544-4620-892D-54998149F1CC}"/>
              </a:ext>
            </a:extLst>
          </p:cNvPr>
          <p:cNvSpPr txBox="1"/>
          <p:nvPr/>
        </p:nvSpPr>
        <p:spPr>
          <a:xfrm>
            <a:off x="159391" y="154796"/>
            <a:ext cx="11971090" cy="6186309"/>
          </a:xfrm>
          <a:prstGeom prst="rect">
            <a:avLst/>
          </a:prstGeom>
          <a:noFill/>
        </p:spPr>
        <p:txBody>
          <a:bodyPr wrap="square">
            <a:spAutoFit/>
          </a:bodyPr>
          <a:lstStyle/>
          <a:p>
            <a:pPr marL="0" marR="0" algn="just">
              <a:spcBef>
                <a:spcPts val="0"/>
              </a:spcBef>
              <a:spcAft>
                <a:spcPts val="0"/>
              </a:spcAft>
            </a:pPr>
            <a:r>
              <a:rPr lang="en-US" sz="2200" b="1">
                <a:effectLst/>
                <a:latin typeface="Times New Roman" panose="02020603050405020304" pitchFamily="18" charset="0"/>
                <a:ea typeface="Times New Roman" panose="02020603050405020304" pitchFamily="18" charset="0"/>
                <a:cs typeface="Times New Roman" panose="02020603050405020304" pitchFamily="18" charset="0"/>
              </a:rPr>
              <a:t>II. Tìm hiểu chi tiết</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Luận điểm 1: Cảnh đoàn thuyền đánh cá ra khơi (hai khổ thơ đầu)</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Luận cứ 1:Khung cảnh thiên nhiên lúc hoàng hôn: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Mở đầu bài thơ là cảnh đoàn thuyền đánh cá ra khơi trên phông nền của một buổi hoàng hôn tuyệt đẹp:</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“Mặt trời xuống biển như hòn lửa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Sóng đã cài then, đêm sập cửa”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Tác giả đã đặt nhân vật trữ tình từ một điểm nhìn nghệ thuật rất đặc biệt: đó là một </a:t>
            </a: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điểm nhìn di động</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được đặt trên con thuyền đang tiến bước ra khơi.</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Sử dụng một </a:t>
            </a: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hình ảnh so sánh</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rất độc đáo: “</a:t>
            </a: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Mặt trời xuống biển như hòn lửa”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Tả thực vầng mặt trời đó rực từ từ chìm xuống lòng biển khép lại vòng tuần hoàn của một ngày.</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Gợi quang cảnh </a:t>
            </a: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kì vĩ, tráng lệ</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của bầu trời và mặt biển lúc hoàng hôn.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Gợi </a:t>
            </a: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bước đi của thời gian</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và đặc biệt thời gian này nó không chết lặng mà có sự vận động theo hành trình của đoàn thuyền đánh cá.</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Sử dụng </a:t>
            </a: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hình ảnh nhân hóa:</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Sóng đã cài then, đêm sập cửa”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Tả những con sóng xô bờ như những chiếc then cửa của vũ trụ để chìm vào trạng thái nghỉ ngơi, màn đêm là cánh cửa lớn.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Gợi cảm giác </a:t>
            </a: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gần gũi, thân thương</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bởi vũ trụ được hình dung như một ngôi nhà lớn của con người.</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Qua hai câu thơ đầu có thể thấy, Huy Cận yêu thiên nhiên và yêu mến cuộc đời như thế nào</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2703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8E8F0E9-07F1-4C94-8B7A-06E8E3472725}"/>
              </a:ext>
            </a:extLst>
          </p:cNvPr>
          <p:cNvSpPr txBox="1"/>
          <p:nvPr/>
        </p:nvSpPr>
        <p:spPr>
          <a:xfrm>
            <a:off x="220909" y="144648"/>
            <a:ext cx="11792125" cy="6001643"/>
          </a:xfrm>
          <a:prstGeom prst="rect">
            <a:avLst/>
          </a:prstGeom>
          <a:noFill/>
        </p:spPr>
        <p:txBody>
          <a:bodyPr wrap="square">
            <a:spAutoFit/>
          </a:bodyPr>
          <a:lstStyle/>
          <a:p>
            <a:pPr marL="0" marR="0" algn="just">
              <a:spcBef>
                <a:spcPts val="0"/>
              </a:spcBef>
              <a:spcAft>
                <a:spcPts val="0"/>
              </a:spcAft>
            </a:pPr>
            <a:r>
              <a:rPr lang="en-US" sz="24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b.Luận cứ 2: Cảnh đoàn thuyền ra khơi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Trên phông nền thiên nhiên tuyệt đẹp ấy, con người dần dần xuất hiện: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“Đoàn thuyền đánh cá lại ra khơi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Câu hát cáng buồm cùng gió khơi.”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Phụ từ “lại”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tạo được điểm nhấn ngữ điệu và sức nặng cho câu thơ:</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Gợi thế chủ động của con người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và cho biết công việc ra khơi vần lặp đi lặp lại hàng ngày, trở thành một hành động quen thuộc.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Đồng thời,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miêu tả một hành động đối lập:</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đối lập giữa hoạt động của vũ trụ với hoạt động của con người. Vũ trụ đi vào trạng thái nghỉ ngơi con người bắt đầu một ngày lao động.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 Hình ảnh “câu hát căng buồm cùng gió khơi”: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Cụ thể hóa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niềm vui phơi phới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sự hào hứng, hăm hở của người lao động.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cho chúng ta liên tưởng tới luồng sức mạnh đã đưa con thuyền vượt trùng ra khơi.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Kết hợp ba hình ảnh: câu hát, cánh buồm, gió khơi và với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nghệ thuật chuyển đổi cảm giác</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“câu hát căng buồm” gợi vẻ đẹp tâm hồn của người lao động gửi gắm vào trong lời hát.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Đoàn thuyền ra khơi trong trạng thái phấn chấn, náo nức đến lạ kì và dường như câu hát có một sức mạnh đã cùng với gió làm thổi căng cánh buồm, đẩy con thuyền lướt sóng ra khơi.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3704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EFB2CD1-DC4C-4953-A16B-93E48EA2A1C8}"/>
              </a:ext>
            </a:extLst>
          </p:cNvPr>
          <p:cNvSpPr txBox="1"/>
          <p:nvPr/>
        </p:nvSpPr>
        <p:spPr>
          <a:xfrm>
            <a:off x="170576" y="111092"/>
            <a:ext cx="11850848" cy="6001643"/>
          </a:xfrm>
          <a:prstGeom prst="rect">
            <a:avLst/>
          </a:prstGeom>
          <a:noFill/>
        </p:spPr>
        <p:txBody>
          <a:bodyPr wrap="square">
            <a:spAutoFit/>
          </a:bodyPr>
          <a:lstStyle/>
          <a:p>
            <a:pPr marL="0" marR="0" algn="just">
              <a:spcBef>
                <a:spcPts val="0"/>
              </a:spcBef>
              <a:spcAft>
                <a:spcPts val="0"/>
              </a:spcAft>
            </a:pPr>
            <a:r>
              <a:rPr lang="en-US" sz="24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Luận cứ 3: Trong tâm trạng phấn chấn, náo nức ra khơi, những người dân chài đã cất cao tiếng hát.  </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Trong tâm trạng phấn chấn, náo nức ra khơi, những người dân chài đã cất cao tiếng hát.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“Hát rằng: cá bạc biển Đông lặng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Cá thu biển Đông như đoàn thoi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Đêm ngày dệt biển muôn luồng sáng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Đến dệt lưới ra, đoàn cá 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Từ “hát rằng”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lên niềm vui của người dân chài, hứa hẹn một chuyến ra khơi bội thu.</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Thủ pháp liệt kê</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(cá bạc, cá thu) và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so sánh</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(như thoi đưa) mang đến âm hưởng ngợi ca, tự hào trong câu hát về sự giàu có của biển cả.</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Hình ảnh nhân hóa</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“đêm ngày dệt biển muôn luồng sáng”: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Cho thấy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không khí lao động hăng say</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không kể ngày đêm của người lao động.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hình ảnh những đoàn cá đang dệt những tấm lưới giữa biển đêm.</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những vệt nước lấp lánh được tạo ra khi đoàn cá bơi lội dưới ánh trăng.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Tác giả đã phác họa rất thành công một bức tranh thiên nhiên kì vĩ, thơ mộng và qua đó gợi được tâm hồn phóng khoáng, tình yêu lao động và niềm hi vọng của người dân chài.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6091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328BFFF-CA65-4253-A0B3-6650BC33F8D7}"/>
              </a:ext>
            </a:extLst>
          </p:cNvPr>
          <p:cNvSpPr txBox="1"/>
          <p:nvPr/>
        </p:nvSpPr>
        <p:spPr>
          <a:xfrm>
            <a:off x="159391" y="141972"/>
            <a:ext cx="11811699" cy="6196568"/>
          </a:xfrm>
          <a:prstGeom prst="rect">
            <a:avLst/>
          </a:prstGeom>
          <a:noFill/>
        </p:spPr>
        <p:txBody>
          <a:bodyPr wrap="square">
            <a:spAutoFit/>
          </a:bodyPr>
          <a:lstStyle/>
          <a:p>
            <a:pPr marL="0" marR="0" algn="just">
              <a:spcBef>
                <a:spcPts val="0"/>
              </a:spcBef>
              <a:spcAft>
                <a:spcPts val="0"/>
              </a:spcAft>
            </a:pPr>
            <a:r>
              <a:rPr lang="en-US" sz="2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2.Luận điểm 2:  Cảnh đoàn thuyền đánh cá trên biển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Luận cứ 1: Đoàn thuyền</a:t>
            </a:r>
            <a:r>
              <a:rPr lang="vi-VN" sz="20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ra khơi với tư thế tầm vóc lớn lao</a:t>
            </a:r>
            <a:r>
              <a:rPr lang="en-US" sz="20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b="1">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b="1" i="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“Thuyền ta lái gió với buồm trăng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Lướt giữa mây cao với biển bằng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Ra đậu dặm xa dò bụng biển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Dàn đan thế trận lưới vây giăng”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Đoàn thuyền đánh cá được tái hiện trên nền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thiên nhiên bao la, rộng mở:</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chiều cao của gió của trăng, chiều rộng của mặt biển và còn cả chiều sâu của lòng biển.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Với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cảm hứng nhân sinh vũ trụ</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Huy Cận đã xây dựng hình ảnh đoàn thuyền đánh cá rất tương xứng với không gian: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Cách nói khoa trương phóng đại</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qua hình ảnh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“lái gió với buồm trăng”, “lướt giữa mây cao với biển bằng”</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cho thấy con thuyền đánh cá vốn nhỏ bé trước biển cả bao la đã trở thành con thuyền kỳ vĩ, khổng lồ, Con thuyền có gió làm lái có trăng làm buồm hòa nhập với không gian bao la, rộng lớn của thiên nhiên, vũ trụ.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Khi con thuyền buông lưới thì như dò thấu đáy đại dương. Rõ ràng, con thuyền cũng như con người đang làm chủ không gian này.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Hệ thống động từ:</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được rải đều trong mỗi câu thơ: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“lái”, “lướt”, “dò”, “dàn”</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cho thấy hoạt động của đoàn thuyền và con thuyền đang làm chủ biển trời.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Khổ thơ gợi lên một bức tranh lao động thật đặc sắc và tráng lệ. Bức tranh ấy như thâu tóm được cả không gian vũ trụ vào trong một hình ảnh thơ, đồng thời nâng con người và con thuyền lên tầm vóc vũ trụ.</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60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204A13E-0911-4BA9-AFFF-2CD6D19D49AC}"/>
              </a:ext>
            </a:extLst>
          </p:cNvPr>
          <p:cNvSpPr txBox="1"/>
          <p:nvPr/>
        </p:nvSpPr>
        <p:spPr>
          <a:xfrm>
            <a:off x="243281" y="215549"/>
            <a:ext cx="11685864" cy="5940088"/>
          </a:xfrm>
          <a:prstGeom prst="rect">
            <a:avLst/>
          </a:prstGeom>
          <a:noFill/>
        </p:spPr>
        <p:txBody>
          <a:bodyPr wrap="square">
            <a:spAutoFit/>
          </a:bodyPr>
          <a:lstStyle/>
          <a:p>
            <a:pPr marL="0" marR="0" algn="just">
              <a:spcBef>
                <a:spcPts val="0"/>
              </a:spcBef>
              <a:spcAft>
                <a:spcPts val="0"/>
              </a:spcAft>
            </a:pPr>
            <a:r>
              <a:rPr lang="en-US" sz="20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Luận điểm 1: Những cơ sở hình thành nên tình đồng chí, đồng đội (7 câu thơ đầu)</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Cơ sở thứ nhất: Cùng chung hoàn cảnh xuất thân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Những chiến sĩ xuất thân từ những người nông dân lao động. Từ cuộc đời thật họ bước thẳng vào trang thơ và tỏa sáng một vẻ đẹp mới, vẻ đẹp của tình đông chí, đồng đội: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“Quê hương anh nước mặn đồng chua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Làng tôi nghèo đất cày nên sỏi đá’’</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Thủ pháp đối</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được sử dụng chặt chẽ ở hai câu thơ đầu, gợi lên sự đăng đối,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tương đồng trong cảnh ngộ</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của người lính. Từ những miền quê khác nhau, họ đã đến với nhau trong một tình cảm thật mới mẻ.</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Giọng thơ nhẹ nhàng, gần gũi</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như lời tâm tình, thủ thỉ của hai con người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“anh” </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và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“tôi”.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Mượn thành ngữ “nước mặn đồng chua”</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để nói về những vùng đồng chiêm, nước trũng, ngập mặn ven biển, khó làm ăn. Cái đói, cái nghèo như manh nha từ trong những làn nước.</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Hình ảnh “đất cày lên sỏi đá”</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để gợi về những vùng trung du, miền núi, đất đá bị ong hóa, bạc màu, khó canh tác. Cái đói, cái nghèo như ăn sâu từ trong lòng đất.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“Quê hương anh” - “làng tôi” tuy có khác nhau về địa giới, người miền xuôi, kẻ miền ngược thì cũng đều khó làm ăn canh tác, đều chung cái nghèo, cái khổ. Đó chính là cơ sở đồng cảm giai cấp của những người lính.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Anh bộ đội cụ Hồ là những người có nguồn gốc xuất thân từ nông dân. Chính sự tương đồng về cảnh ngộ, sự đồng cảm về giai cấp là sợi dây tình cảm đã nối họ lại với nhau, từ đây họ đã trở thành những người đồng chí, đồng đội với nhau.</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16215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7D26383-F16A-4436-9FAB-33AB11AF2E12}"/>
              </a:ext>
            </a:extLst>
          </p:cNvPr>
          <p:cNvSpPr txBox="1"/>
          <p:nvPr/>
        </p:nvSpPr>
        <p:spPr>
          <a:xfrm>
            <a:off x="152400" y="197433"/>
            <a:ext cx="11887200" cy="6314549"/>
          </a:xfrm>
          <a:prstGeom prst="rect">
            <a:avLst/>
          </a:prstGeom>
          <a:noFill/>
        </p:spPr>
        <p:txBody>
          <a:bodyPr wrap="square">
            <a:spAutoFit/>
          </a:bodyPr>
          <a:lstStyle/>
          <a:p>
            <a:pPr marL="0" marR="0">
              <a:spcBef>
                <a:spcPts val="0"/>
              </a:spcBef>
              <a:spcAft>
                <a:spcPts val="100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1800" b="1"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Luận cứ 2: Cảnh biển đẹp trong đêm</a:t>
            </a:r>
            <a:r>
              <a:rPr lang="en-US" sz="1800" b="1" i="1" u="sng">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 nhụ cá chim cùng cá đé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 song lấp lánh đuốc đen hồng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Cái đuôi em quẫy trăng vàng chóe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Đêm thở: sao lùa nước Hạ Long”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Bằng thủ pháp liệt kê</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đã miêu tả sự phong phú và giàu có của biển cả quê hương qua những loài cá vừa ngon lại vừa quý hiếm của biển.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 song lấp lánh đuốc đen hồng”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Tả thực loài cá song, thân dài, trên vảy có những chấm nhỏ màu đen hồng.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hình ảnh về đoàn cá song như một cây đuốc lấp lánh dưới ánh trăng đêm, đã tạo nên một cảnh tượng thật lộng lầy và kì vĩ.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nhân hóa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“Cái đuôi em quẫy trăng vàng chóe”: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Miêu tả động tác quẫy đuôi của một chú cá dưới ánh trăng vàng chiếu rọi.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một đêm trăng đẹp, huyền ảo mà ánh trăng như thếp đầy mặt biến khiến cho đàn cá quẫy nước mà như quẫy trăng.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nhân hóa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“Đêm thở: sao lùa nước Hạ Long”: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Tả nhịp điệu của những cánh sóng.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nhịp thở của biển, vũ trụ lúc đêm về. Biển như mang linh hồn của con người, như một sinh thể cuộn trào sức sống.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Đêm thở: sao lùa nước Hạ Long là một hình ảnh nhân hóa đẹp. Đêm được miêu tả như một sinh vật đại dương khổng lồ mà tiếng thở của đêm chính là tiếng sóng biển dào dạt. Thực ra, đây là hình ảnh đảo ngược vì sóng biển đu đưa lùa ánh sao trời nơi đáy nước chứ không phải sao lùa bóng nước. Đó là một hình ảnh lạ, một sáng tạo nghệ thuật của Huy Cận khiến cho cảnh vật thêm sinh động. Tất cả làm nên một bức tranh hòa nhịp kì diệu giữa thiên nhiên và con người lao động. Cảnh vật thật lung linh và huyền ảo như thế giới thần tiên, cổ tích.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8490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FC7FEE5-9494-4491-A5AC-126BF99D5366}"/>
              </a:ext>
            </a:extLst>
          </p:cNvPr>
          <p:cNvSpPr txBox="1"/>
          <p:nvPr/>
        </p:nvSpPr>
        <p:spPr>
          <a:xfrm>
            <a:off x="209725" y="39380"/>
            <a:ext cx="11853644" cy="6555641"/>
          </a:xfrm>
          <a:prstGeom prst="rect">
            <a:avLst/>
          </a:prstGeom>
          <a:noFill/>
        </p:spPr>
        <p:txBody>
          <a:bodyPr wrap="square">
            <a:spAutoFit/>
          </a:bodyPr>
          <a:lstStyle/>
          <a:p>
            <a:pPr marL="0" marR="0" algn="just">
              <a:spcBef>
                <a:spcPts val="0"/>
              </a:spcBef>
              <a:spcAft>
                <a:spcPts val="0"/>
              </a:spcAft>
            </a:pPr>
            <a:r>
              <a:rPr lang="en-US" sz="2100" b="1" u="sng">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Luận cứ 3: L</a:t>
            </a:r>
            <a:r>
              <a:rPr lang="vi-VN" sz="2100" b="1" i="1" u="sng">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òng biết ơn biển</a:t>
            </a:r>
            <a:r>
              <a:rPr lang="en-US" sz="2100" b="1" i="1" u="sng">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100">
                <a:effectLst/>
                <a:latin typeface="Times New Roman" panose="02020603050405020304" pitchFamily="18" charset="0"/>
                <a:ea typeface="Times New Roman" panose="02020603050405020304" pitchFamily="18" charset="0"/>
                <a:cs typeface="Times New Roman" panose="02020603050405020304" pitchFamily="18" charset="0"/>
              </a:rPr>
              <a:t>Trước sự giàu có và phong phú đến vô cùng của biển cả, đã mở ra tâm trạng háo hức vui tươi để người dân chài lưới tiếp tục cất cao tiếng hát:</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100" i="1">
                <a:effectLst/>
                <a:latin typeface="Times New Roman" panose="02020603050405020304" pitchFamily="18" charset="0"/>
                <a:ea typeface="Times New Roman" panose="02020603050405020304" pitchFamily="18" charset="0"/>
                <a:cs typeface="Times New Roman" panose="02020603050405020304" pitchFamily="18" charset="0"/>
              </a:rPr>
              <a:t>“Ta hát bài ca gọi cá vào</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100" i="1">
                <a:effectLst/>
                <a:latin typeface="Times New Roman" panose="02020603050405020304" pitchFamily="18" charset="0"/>
                <a:ea typeface="Times New Roman" panose="02020603050405020304" pitchFamily="18" charset="0"/>
                <a:cs typeface="Times New Roman" panose="02020603050405020304" pitchFamily="18" charset="0"/>
              </a:rPr>
              <a:t>Gõ thuyền đã có nhịp trăng cao</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100" i="1">
                <a:effectLst/>
                <a:latin typeface="Times New Roman" panose="02020603050405020304" pitchFamily="18" charset="0"/>
                <a:ea typeface="Times New Roman" panose="02020603050405020304" pitchFamily="18" charset="0"/>
                <a:cs typeface="Times New Roman" panose="02020603050405020304" pitchFamily="18" charset="0"/>
              </a:rPr>
              <a:t>Biển nuôi ta lớn như lòng mẹ </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100" i="1">
                <a:effectLst/>
                <a:latin typeface="Times New Roman" panose="02020603050405020304" pitchFamily="18" charset="0"/>
                <a:ea typeface="Times New Roman" panose="02020603050405020304" pitchFamily="18" charset="0"/>
                <a:cs typeface="Times New Roman" panose="02020603050405020304" pitchFamily="18" charset="0"/>
              </a:rPr>
              <a:t>Nuôi lớn đời ta tự buổi nào”</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1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100">
                <a:effectLst/>
                <a:latin typeface="Times New Roman" panose="02020603050405020304" pitchFamily="18" charset="0"/>
                <a:ea typeface="Times New Roman" panose="02020603050405020304" pitchFamily="18" charset="0"/>
                <a:cs typeface="Times New Roman" panose="02020603050405020304" pitchFamily="18" charset="0"/>
              </a:rPr>
              <a:t> Tiếng hát của người dân chài có khả năng kì diệu là gọi cá vào lưới</a:t>
            </a:r>
            <a:r>
              <a:rPr lang="en-US" sz="210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100">
                <a:effectLst/>
                <a:latin typeface="Times New Roman" panose="02020603050405020304" pitchFamily="18" charset="0"/>
                <a:ea typeface="Times New Roman" panose="02020603050405020304" pitchFamily="18" charset="0"/>
                <a:cs typeface="Times New Roman" panose="02020603050405020304" pitchFamily="18" charset="0"/>
              </a:rPr>
              <a:t>  Gợi sự thân thiết, gợi niềm vui, phấn chấn yêu lao động.</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vi-VN" sz="21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100" b="1">
                <a:effectLst/>
                <a:latin typeface="Times New Roman" panose="02020603050405020304" pitchFamily="18" charset="0"/>
                <a:ea typeface="Times New Roman" panose="02020603050405020304" pitchFamily="18" charset="0"/>
                <a:cs typeface="Times New Roman" panose="02020603050405020304" pitchFamily="18" charset="0"/>
              </a:rPr>
              <a:t>Phóng đại:  </a:t>
            </a:r>
            <a:r>
              <a:rPr lang="vi-VN" sz="2100">
                <a:effectLst/>
                <a:latin typeface="Times New Roman" panose="02020603050405020304" pitchFamily="18" charset="0"/>
                <a:ea typeface="Times New Roman" panose="02020603050405020304" pitchFamily="18" charset="0"/>
                <a:cs typeface="Times New Roman" panose="02020603050405020304" pitchFamily="18" charset="0"/>
              </a:rPr>
              <a:t>- chất thơ bay bổng lãng mạn, không phải con người gõ thuyền để xua cá vào lưới mà là trăng cao gõ. Trong đêm trăng sáng, vầng trăng in xuống mặt nước, sóng xô bóng trăng dưới nước gõ vào mạn thuyền tạo nên nhịp điệu cho bài ca lao động. </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100" b="1" i="1">
                <a:effectLst/>
                <a:latin typeface="Times New Roman" panose="02020603050405020304" pitchFamily="18" charset="0"/>
                <a:ea typeface="Times New Roman" panose="02020603050405020304" pitchFamily="18" charset="0"/>
                <a:cs typeface="Times New Roman" panose="02020603050405020304" pitchFamily="18" charset="0"/>
              </a:rPr>
              <a:t>Hình ảnh so sánh</a:t>
            </a:r>
            <a:r>
              <a:rPr lang="en-US" sz="2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100" i="1">
                <a:effectLst/>
                <a:latin typeface="Times New Roman" panose="02020603050405020304" pitchFamily="18" charset="0"/>
                <a:ea typeface="Times New Roman" panose="02020603050405020304" pitchFamily="18" charset="0"/>
                <a:cs typeface="Times New Roman" panose="02020603050405020304" pitchFamily="18" charset="0"/>
              </a:rPr>
              <a:t>“biển cho ta cá như lòng mẹ”</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100">
                <a:effectLst/>
                <a:latin typeface="Times New Roman" panose="02020603050405020304" pitchFamily="18" charset="0"/>
                <a:ea typeface="Times New Roman" panose="02020603050405020304" pitchFamily="18" charset="0"/>
                <a:cs typeface="Times New Roman" panose="02020603050405020304" pitchFamily="18" charset="0"/>
              </a:rPr>
              <a:t> Biển tựa như nguồn sữa khổng lồ đã nuôi dưỡng con người tự bao đời.</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100">
                <a:effectLst/>
                <a:latin typeface="Times New Roman" panose="02020603050405020304" pitchFamily="18" charset="0"/>
                <a:ea typeface="Times New Roman" panose="02020603050405020304" pitchFamily="18" charset="0"/>
                <a:cs typeface="Times New Roman" panose="02020603050405020304" pitchFamily="18" charset="0"/>
              </a:rPr>
              <a:t> Thể hiện sâu sắc niềm tự hào và lòng biết ơn của người dân chài với biển cả quê hương.</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1000"/>
              </a:spcAft>
            </a:pPr>
            <a:r>
              <a:rPr lang="en-US" sz="2100">
                <a:effectLst/>
                <a:latin typeface="Times New Roman" panose="02020603050405020304" pitchFamily="18" charset="0"/>
                <a:ea typeface="Times New Roman" panose="02020603050405020304" pitchFamily="18" charset="0"/>
                <a:cs typeface="Times New Roman" panose="02020603050405020304" pitchFamily="18" charset="0"/>
              </a:rPr>
              <a:t>    Ẩn sau khổ thơ, ta thấy lòng biết ơn của con người trước ân tình của quê hương đất nước.</a:t>
            </a:r>
            <a:r>
              <a:rPr lang="en-US" sz="21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100">
                <a:effectLst/>
                <a:latin typeface="Times New Roman" panose="02020603050405020304" pitchFamily="18" charset="0"/>
                <a:ea typeface="Times New Roman" panose="02020603050405020304" pitchFamily="18" charset="0"/>
                <a:cs typeface="Times New Roman" panose="02020603050405020304" pitchFamily="18" charset="0"/>
              </a:rPr>
              <a:t>L</a:t>
            </a:r>
            <a:r>
              <a:rPr lang="vi-VN" sz="2100">
                <a:effectLst/>
                <a:latin typeface="Times New Roman" panose="02020603050405020304" pitchFamily="18" charset="0"/>
                <a:ea typeface="Times New Roman" panose="02020603050405020304" pitchFamily="18" charset="0"/>
                <a:cs typeface="Times New Roman" panose="02020603050405020304" pitchFamily="18" charset="0"/>
              </a:rPr>
              <a:t>à một lời hát ân tình sâu sắc trong bài ca lao động. Trong con mắt và tình cảm của những người dân chài thì biển như lòng mẹ. Biển cả đối với ngư dân trở nên thật ấm áp, như người mẹ hiền chở che, nuôi nấng họ lớn lên, bao bọc họ với một tình cảm trìu mến, thân thương. Câu thơ như một sự cảm nhận thấm thía của những người dân chài đối với biển khơi</a:t>
            </a:r>
            <a:r>
              <a:rPr lang="en-US" sz="21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9497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A034BDC-43FC-4F56-BFAE-F219F41D3404}"/>
              </a:ext>
            </a:extLst>
          </p:cNvPr>
          <p:cNvSpPr txBox="1"/>
          <p:nvPr/>
        </p:nvSpPr>
        <p:spPr>
          <a:xfrm>
            <a:off x="169178" y="180234"/>
            <a:ext cx="11853644" cy="6186309"/>
          </a:xfrm>
          <a:prstGeom prst="rect">
            <a:avLst/>
          </a:prstGeom>
          <a:noFill/>
        </p:spPr>
        <p:txBody>
          <a:bodyPr wrap="square">
            <a:spAutoFit/>
          </a:bodyPr>
          <a:lstStyle/>
          <a:p>
            <a:pPr marL="0" marR="0" algn="just">
              <a:spcBef>
                <a:spcPts val="0"/>
              </a:spcBef>
              <a:spcAft>
                <a:spcPts val="0"/>
              </a:spcAft>
            </a:pPr>
            <a:r>
              <a:rPr lang="en-US" sz="22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 Luận cứ 4:  Khung cảnh lao động hăng say trên biển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Một đêm trôi nhanh trong nhịp điệu lao động khẩn trương, hào hứng, hăng say:</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“Sao mờ, kéo lưới kịp trời sáng</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Ta kéo xoăn tay chùm cá nặng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Vẩy bạc đuôi vàng lóe rạng đông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Lưới xếp buồm lên đón nắng hồng.”</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 Hệ thống từ ngữ tượng hình:</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“kéo xoăn tay”, “lưới xếp”, “buồm lên”</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đã đặc tả để làm hiện lên một cách cụ thể, sinh động công việc kéo lưới của những ngư dân.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 Hình ảnh ấn dụ</a:t>
            </a: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a:effectLst/>
                <a:latin typeface="Times New Roman" panose="02020603050405020304" pitchFamily="18" charset="0"/>
                <a:ea typeface="Times New Roman" panose="02020603050405020304" pitchFamily="18" charset="0"/>
                <a:cs typeface="Times New Roman" panose="02020603050405020304" pitchFamily="18" charset="0"/>
              </a:rPr>
              <a:t>“ta kéo xoăn tay chùm cá nặng”:</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Những nét tạo hình gân guốc, chắc khỏe, cơ bắp cuồn cuộn gợi vẻ đẹp khỏe khoắn của người dân chài lưới trong lao động.</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Đồng thời gợi lên một mẻ lưới bội thu.</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i="1">
                <a:effectLst/>
                <a:latin typeface="Times New Roman" panose="02020603050405020304" pitchFamily="18" charset="0"/>
                <a:ea typeface="Times New Roman" panose="02020603050405020304" pitchFamily="18" charset="0"/>
                <a:cs typeface="Times New Roman" panose="02020603050405020304" pitchFamily="18" charset="0"/>
              </a:rPr>
              <a:t>Hình ảnh “vẩy bạc”, “đuôi vàng” đầy ắp những khoang thuyền: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Cho thấy sự giàu có của biển cả quê hương và niềm vui phơi phới của người lao động.</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Màu bạc của vảy cá, màu vàng của đuôi cá dưới ánh mặt trời như lóe cả rạng đông. Điều đó cho thấy bút pháp sử dụng màu sắc đại tài của Huy Cận.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Tác giả đã diễn tả được một bức tranh thiên nhiên hùng vĩ với sự giàu có hào phóng của thiên nhiên. Đồng thời khắc họa thành công hình tượng người lao động lớn lao, phi thường.</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7416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03B02FCB-EB1A-479C-A9DF-7148C5DCC7DA}"/>
              </a:ext>
            </a:extLst>
          </p:cNvPr>
          <p:cNvSpPr txBox="1"/>
          <p:nvPr/>
        </p:nvSpPr>
        <p:spPr>
          <a:xfrm>
            <a:off x="170575" y="195252"/>
            <a:ext cx="11892793" cy="5262979"/>
          </a:xfrm>
          <a:prstGeom prst="rect">
            <a:avLst/>
          </a:prstGeom>
          <a:noFill/>
        </p:spPr>
        <p:txBody>
          <a:bodyPr wrap="square">
            <a:spAutoFit/>
          </a:bodyPr>
          <a:lstStyle/>
          <a:p>
            <a:pPr marL="0" marR="0" algn="just">
              <a:spcBef>
                <a:spcPts val="0"/>
              </a:spcBef>
              <a:spcAft>
                <a:spcPts val="0"/>
              </a:spcAf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Luận điểm 3: Cảnh đoàn thuyền đánh cá trở về</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Luận cứ 1: Cảnh thiên nhiên: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“Câu hát căng buồm với gió khơi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Đoàn thuyền chạy đua cùng mặt trời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Câu hát ra khơi và câu hát trở về thoạt nghe thì ta tưởng nó cùng một âm hưởng, cùng một lối miêu tả. Nhưng nếu đọc kĩ, ta sẽ thấy: Câu hát ra khơi là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“Câu hát căng buồm cùng gió khơi”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còn câu hát trở về là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“Câu hát căng buồm với gió khơi”.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Khi viết về câu hát ra khơi, tác giả sử dụng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từ “cùng”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để gợi cái sự hài hòa giữa ngọn gió và câu hát, từ đó tái hiện một chuyến đi biển thuận lợi và bình yên.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Khi viết về câu hát trở về, tác giả đã biến đổi từ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thành từ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để gợi niềm vui phơi phới khi họ được trở về trên những con thuyền đầy ắp cá.</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Với nghệ thuật đầu cuối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trong câu hát, ta còn thấy được điệp khúc của khúc ca lao động.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Ẩn dụ: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“Câu hát</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ió thổi đưa câu hát của người dân chài bay cao, bay xa trên biển</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âu hát đã theo suốt cuộc hành trình của 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ư</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ời dân chài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từ lúc ra đi đến lúc trở về.</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75718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0DCC8ED-E094-47B4-BBBC-DEE31C6AD8F6}"/>
              </a:ext>
            </a:extLst>
          </p:cNvPr>
          <p:cNvSpPr txBox="1"/>
          <p:nvPr/>
        </p:nvSpPr>
        <p:spPr>
          <a:xfrm>
            <a:off x="137019" y="130170"/>
            <a:ext cx="11909571" cy="6001643"/>
          </a:xfrm>
          <a:prstGeom prst="rect">
            <a:avLst/>
          </a:prstGeom>
          <a:noFill/>
        </p:spPr>
        <p:txBody>
          <a:bodyPr wrap="square">
            <a:spAutoFit/>
          </a:bodyPr>
          <a:lstStyle/>
          <a:p>
            <a:pPr marL="0" marR="0" algn="just">
              <a:spcBef>
                <a:spcPts val="0"/>
              </a:spcBef>
              <a:spcAft>
                <a:spcPts val="0"/>
              </a:spcAft>
            </a:pPr>
            <a:r>
              <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Luận cứ 2: Cảnh đoàn thuyền trở về:</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Mặt trời đội biển nhô màu mới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Mắt cá huy hoàng muôn dặm phơi.”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Hình ảnh nhân hóa</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 “Đoàn thuyền chạy đua cùng mặt trời”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Đoàn thuyền như trở thành một sinh thể sống để chạy đua với thiên nhiên bằng tốc độ của vũ trụ.</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Nâng tầm vóc của đoàn thuyền, con người sánh ngang với tầm vóc của vũ trụ.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tư thế hào hùng, khẩn trương để giành lấy thời gian để lao động. Và trong cuộc chạy đua này, con người đã chiến thắng. Khi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Mặt trời đội biển nhô màu mới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thì đoàn thuyền đã về đến bến: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Mắt cá huy hoàng muôn dặm khơi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“mắt cá huy hoàng”: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Miêu tả muôn triệu mắt cá li ti được phản chiếu ánh rạng đông trở nên rực rỡ, huy hoàng.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Đây không còn là ánh sáng của tự nhiên nữa, mà là sánh sáng của thành quả lao động lấp lánh ánh vui.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Khổ thơ mang âm hưởng của bản anh hùng ca lao động, thể hiện niềm vui phơi phới của con người khi làm chủ đất trời.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4943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C54197A-A3D3-4A2B-8D5B-85D88F01E953}"/>
              </a:ext>
            </a:extLst>
          </p:cNvPr>
          <p:cNvSpPr txBox="1"/>
          <p:nvPr/>
        </p:nvSpPr>
        <p:spPr>
          <a:xfrm>
            <a:off x="1462480" y="388740"/>
            <a:ext cx="8881145" cy="6127127"/>
          </a:xfrm>
          <a:prstGeom prst="rect">
            <a:avLst/>
          </a:prstGeom>
          <a:noFill/>
        </p:spPr>
        <p:txBody>
          <a:bodyPr wrap="square">
            <a:spAutoFit/>
          </a:bodyPr>
          <a:lstStyle/>
          <a:p>
            <a:pPr marL="0" marR="0" algn="just">
              <a:lnSpc>
                <a:spcPct val="150000"/>
              </a:lnSpc>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Phác họa thành công vẻ đẹp của thiên nhiên và của người lao động mới.</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Khám phá, ngợi ca sự giàu có, hào phóng của thiên nhiên đất nước và tầm vóc lớn lao của người lao động. Đồng thời, cho thấy sự hồi sinh của thiên nhiên, đất nước sau chiến tranh.</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Một ngòi bút tràn đầy cảm hứng thiên nhiên, vũ trụ.</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Hình ảnh thơ phong phú, giàu sức gợi.</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Kết cấu đầu cuối tương ứng đặc sắc.</a:t>
            </a: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69530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52DEEE3-05F4-4893-B9D6-DBCF9296B77D}"/>
              </a:ext>
            </a:extLst>
          </p:cNvPr>
          <p:cNvSpPr txBox="1"/>
          <p:nvPr/>
        </p:nvSpPr>
        <p:spPr>
          <a:xfrm>
            <a:off x="313189" y="197822"/>
            <a:ext cx="11615956" cy="3785652"/>
          </a:xfrm>
          <a:prstGeom prst="rect">
            <a:avLst/>
          </a:prstGeom>
          <a:noFill/>
        </p:spPr>
        <p:txBody>
          <a:bodyPr wrap="square">
            <a:spAutoFit/>
          </a:bodyPr>
          <a:lstStyle/>
          <a:p>
            <a:pPr marL="0" marR="0" algn="ctr">
              <a:spcBef>
                <a:spcPts val="0"/>
              </a:spcBef>
              <a:spcAft>
                <a:spcPts val="0"/>
              </a:spcAf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 Bài thơ Bếp lửa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Bằng Việt tên khai sinh là Nguyễn Việt Bằng. Ông sinh năm 1941, quê huyện Thạch Thất, tỉnh Hà Tây.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Ông bắt đầu “cầm bút” từ những năm 60 của thế kỉ XX và tập trung khai thác ở hai mảng đề tài chính: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cuộc chiến đấu của nhân dân ta trong kháng chiến chống Mĩ</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vẻ đẹp của con người giữa cuộc sống đời thường.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Thơ Bằng Việt mang giọng điệu thủ thỉ, tâm tình; ngôn từ điềm đạm; cấu tứ mạch lạc và hệ thống thi ảnh đặc sắc.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39420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D1716B9-72E3-4E98-829C-5702B1CDA479}"/>
              </a:ext>
            </a:extLst>
          </p:cNvPr>
          <p:cNvSpPr txBox="1"/>
          <p:nvPr/>
        </p:nvSpPr>
        <p:spPr>
          <a:xfrm>
            <a:off x="181761" y="213249"/>
            <a:ext cx="11828477" cy="6463308"/>
          </a:xfrm>
          <a:prstGeom prst="rect">
            <a:avLst/>
          </a:prstGeom>
          <a:noFill/>
        </p:spPr>
        <p:txBody>
          <a:bodyPr wrap="square">
            <a:spAutoFit/>
          </a:bodyPr>
          <a:lstStyle/>
          <a:p>
            <a:pPr marL="0" marR="0" algn="just">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Bài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“Bếp lửa”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ra đời năm 1963, khi ấy tác giả đang là sinh viên ngành Luật tại Liên Xô và mới bắt đầu đến với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Bài thơ in trong tập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“Hương cây - Bếp lửa”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năm 1968.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Ý nghĩa nhan đề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“Bếp lửa”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là một hình ảnh độc đáo, sáng tạo, xuất hiện nhiều lần trong bài thơ, nó vừa mang ý nghĩa tả thực, vừa mang ý nghĩa biểu tượng: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hết, đây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bếp lửa thực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quen thuộc, gần gũi trong mỗi gia đình của người Việt. Đồng thời, nó là hình ảnh gắn với kỉ niệm ấu thơ về một người bà cụ thể, có thật của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Bếp lửa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biểu tượng giàu ý nghĩa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Bếp lửa gợi lên sự tảo tần, chăm sóc, yêu thương của người bà dành cho người cháu trong những năm tháng đói nghèo, chiến tranh để trưởng thành và khôn lớn.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Bếp lửa gợi lên bao vất vả, cực nhọc của đời bà. Song bà nhóm bếp lửa cũng chính là nhóm lên sự sống, niềm vui, niềm tin, và hi vọng cho cháu vào một tương lai phía trước.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Bếp lửa còn là biểu tượng của gia đình, quê hương, đất nước, cội nguồn... đã nâng bước người cháu trên suốt hành trình dài rộng của cuộc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“Bếp lửa” là tên gọi của một bài thơ cảm động về tình bà cháu giản dị, thiêng liêng. Đồng thời thể hiện tình cảm gia đình, quê hương, đất nước sâu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Bố cục: Bốn phần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một: khổ thơ đầu: Hình ảnh bếp lửa - Nơi bắt đầu nỗi nhớ.</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hai: 3 khổ tiếp: Những kỉ niệm tuổi thơ được sống bên bà và bếp lửa.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ba: 2 khổ tiếp: Suy ngẫm về bà và bếp lửa.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bốn: khổ thơ cuối: Nỗi nhớ về bà và bếp lửa.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14424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E7BBD9C-2DB3-4D5C-9EF9-158AF7EBB71B}"/>
              </a:ext>
            </a:extLst>
          </p:cNvPr>
          <p:cNvSpPr txBox="1"/>
          <p:nvPr/>
        </p:nvSpPr>
        <p:spPr>
          <a:xfrm>
            <a:off x="75502" y="146136"/>
            <a:ext cx="11820088" cy="6186309"/>
          </a:xfrm>
          <a:prstGeom prst="rect">
            <a:avLst/>
          </a:prstGeom>
          <a:noFill/>
        </p:spPr>
        <p:txBody>
          <a:bodyPr wrap="square">
            <a:spAutoFit/>
          </a:bodyPr>
          <a:lstStyle/>
          <a:p>
            <a:pPr marL="0" marR="0" algn="just">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1.Luận điểm 1: Hình ảnh bếp lửa – Khơi nguồn cảm xúc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Dòng hồi tưởng bắt đầu từ hình ảnh thân thương, ấm áp về bếp lửa. Để rồi, từ hình ảnh bếp lửa ấy, dòng kỉ niệm về bà thức dậy và được tái hiện: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“Một bếp lửa chờn vờn sương sớm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Một bếp lửa ấp iu nồng đượm”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Trước hết, đó là hình ảnh bếp lửa tả thực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nhỏ bé, gần gũi, quen thuộc trong mỗi gia đình từ bao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“ấp iu nồng đượm”: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đến bàn tay cần mẫn, khéo léo, chính xác của người nhóm lửa.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tấm lòng chi chút của người nhóm ngọn lửa.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“bếp lửa” được điệp lại hai lần: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bóng dáng của người bà, người mẹ tần tảo, thức khuya dậy sớm chăm sóc cho chồng, cho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Diễn tả dòng cảm xúc dâng tràn ùa về từ kí 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láy “chờn vờn”: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Miêu tả bếp lửa với ngọn lửa bốc cao, bập bùng, tỏa sáng, ẩn hiện giữa màn sương sớm.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Bếp lửa ấy mờ tỏa, chờn vờn trong kí ức về những năm tháng tuổi thơ được sống bên bà của nhà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cách tự nhiên, hình ảnh bếp lửa đã làm trỗi dậy dòng cảm xúc yêu thương mành liệt trong người cháu: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“Cháu thương bà biết mấy nắng mưa!”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Bộc lộ sự thấu hiểu đến tận cùng những vất vả, nhọc nhằn, lam lũ của đời bà.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Chữ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dùng thật đắt qua vần thơ cảm thán, diễn tả cảm xúc đến rất tự nhiên và lan tỏa tâm hồn người cháu.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bếp lửa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khơi dậy trong lòng người cháu bao cảm xúc để những dòng hồi tưởng, kí ức từ đó ùa về khiến người cháu không khỏi xúc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50926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73DC368-3540-4B73-A2BE-9A0426D65DA3}"/>
              </a:ext>
            </a:extLst>
          </p:cNvPr>
          <p:cNvSpPr txBox="1"/>
          <p:nvPr/>
        </p:nvSpPr>
        <p:spPr>
          <a:xfrm>
            <a:off x="164983" y="34780"/>
            <a:ext cx="11862033" cy="6740307"/>
          </a:xfrm>
          <a:prstGeom prst="rect">
            <a:avLst/>
          </a:prstGeom>
          <a:noFill/>
        </p:spPr>
        <p:txBody>
          <a:bodyPr wrap="square">
            <a:spAutoFit/>
          </a:bodyPr>
          <a:lstStyle/>
          <a:p>
            <a:pPr marL="0" marR="0" algn="just">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Luận điểm 2: Những kỉ niệm tuổi thơ bên bà và kỉ niệm với bếp lửa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Những kỉ niệm hồi lên bốn tuổi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Đó là kỉ niệm tuổi thơ với những năm tháng gian khổ, thiếu thốn, nhọc nhằn: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“Lên bốn tuổi cháu đã quen mùi khói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Năm ấy là năm đói mòn đói mỏi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Bố đi đánh xe khô rạc ngựa gầy”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láy “đói mòn đói mỏi”: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Miêu tả một hiện thực đau thương trong lịch sử: Năm 1945, do chính sách cai trị hà khắc của phát xít Nhật và thực dân Pháp đã khiến hơn hai triệu đồng bào ta chết đói. Cái đói kéo dài mòn mỏi thê lương kiệt quệ tưởng như không dứt.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Câu thơ trĩu xuống, khiến lòng người như nao nao, nghẹn ngào khi nghĩ về kí ức tuổi thơ ấy.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“bố đi đánh xe khô rạc ngựa gầy”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phần nào diễn tả được hoàn cảnh khó khăn, thiếu thốn của gia đình khiến người cha phải bươn chải kiếm sống đủ nghề.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“đói mòn đói mỏi”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 rạc ngựa gầy”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những hình ảnh đậm chất hiện thực, đặc tả được sự xơ xác, tiều tụy của những con người trong cuộc mưu sinh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Trong những năm đói khổ ấy, cháu cùng bà nhóm lửa: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“Chỉ nhớ khói hun nhèm mắt cháu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Nghĩ lại đến giờ sống mũi còn cay”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Khói bếp của bà chẳng làm no lòng cháu nhưng đã lưu giữ một kỉ niệm sống mãi không nguôi: mùi khói đã hun nhèm mắt cháu để đến bây giờ nghĩ lại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“sống mũi còn cay’’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Tác giả nhắc đi nhắc lại từ “khói”: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“mùi khói”, “khói hun”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gợi một sự ám ảnh về một thời gian khó đã đi qua.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Cảm giác cay cay vì khói bếp và cái cay cay bởi nỗi xúc động của người cháu như hòa quyện, quá khứ và hiện tại như đồng hiện trên những dòng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hình ảnh, những kỉ niệm bên bà, bên bếp lửa đã cho thấy một tuổi thơ gian khổ, thiếu thốn, nhọc nhằn và đầy ám ảnh của tác giả. Để rồi khi đã đi xa, ông không khỏi xúc động mỗi khi nghĩ về bà và những kỉ niệm bên bà.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3843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87A9FED-8B3B-470D-8F4D-B364A7F1DE99}"/>
              </a:ext>
            </a:extLst>
          </p:cNvPr>
          <p:cNvSpPr txBox="1"/>
          <p:nvPr/>
        </p:nvSpPr>
        <p:spPr>
          <a:xfrm>
            <a:off x="92279" y="51828"/>
            <a:ext cx="11895589" cy="6863417"/>
          </a:xfrm>
          <a:prstGeom prst="rect">
            <a:avLst/>
          </a:prstGeom>
          <a:noFill/>
        </p:spPr>
        <p:txBody>
          <a:bodyPr wrap="square">
            <a:spAutoFit/>
          </a:bodyPr>
          <a:lstStyle/>
          <a:p>
            <a:pPr marL="0" marR="0" algn="just">
              <a:spcBef>
                <a:spcPts val="0"/>
              </a:spcBef>
              <a:spcAft>
                <a:spcPts val="0"/>
              </a:spcAft>
            </a:pPr>
            <a:r>
              <a:rPr lang="en-US" sz="20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Cơ sở thứ hai: Cùng chung lí tưởng, nhiệm vụ và lòng yêu nước</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Trước ngày nhập ngũ, họ sống ở mọi phương trời xa lạ:</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“Anh với tôi đôi người xa lạ</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Tự phương trời chẳng hẹn quen nhau</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Súng bên súng, đầu sát bên đầu,”</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Những con người chưa từng quen biết, đến từ những phương trời xa lạ đã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gặp nhau ở một điểm chung</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cùng chung nhịp đập trái tim, cùng chung một lòng yêu nước và cùng chung lí tưởng cách mạng. Những cái chung đó đà thôi thúc họ lên</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đường nhập ngũ.</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Hình ảnh thơ “súng bên súng, đầu sát bên đầu”</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mang ý nghĩa tượng trưng sâu sắc diễn tả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sự gắn bó</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của những người lính trong quân ngũ:</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“Súng bên súng”</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là cách nói giàu hình tượng để diễn tả về những người lính cùng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chung lí tưởng, nhiệm vụ </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chiến đấu. Họ ra đi để chiến đấu và giải phóng cho quê hương, dân tộc, đất nước; đồng thời giải phóng cho chính số phận của họ.</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“Đầu sát bên đầu” là cách nói hoán dụ</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tượng trưng cho ý chí, quyết tâm chiến đấu của những người lính trong cuộc kháng chiến trường kỳ của dân tộc.</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Điệp từ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Súng, bên, đầu”</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khiến câu thơ trở nên chắc khỏe, nhấn mạnh sự gắn kết, cùng chung lí tưởng, nhiệm vụ của những người lính.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Nếu như ở cơ sở thứ nhất </a:t>
            </a:r>
            <a:r>
              <a:rPr lang="en-US" sz="2000" b="1" i="1">
                <a:effectLst/>
                <a:latin typeface="Times New Roman" panose="02020603050405020304" pitchFamily="18" charset="0"/>
                <a:ea typeface="Times New Roman" panose="02020603050405020304" pitchFamily="18" charset="0"/>
                <a:cs typeface="Times New Roman" panose="02020603050405020304" pitchFamily="18" charset="0"/>
              </a:rPr>
              <a:t>“anh” - “tôi”</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đứng trên từng dòng thơ như một kiểu xưng danh khi gặp gỡ, vẫn còn xa lạ, thì ở cơ sở thứ hai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với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trong cùng một dòng thơ, thật gần gũi. Từ những người xa lạ họ đã hoàn toàn trở nên gắn kết.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Chính lí tưởng và mục đích chiến đấu là điểm chung lớn nhất, là cơ sở để họ gắn kết với nhau, trở thành đồng chí, đồng đội của nhau.</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48870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18CC796-A84C-40F4-861C-587B303F04AF}"/>
              </a:ext>
            </a:extLst>
          </p:cNvPr>
          <p:cNvSpPr txBox="1"/>
          <p:nvPr/>
        </p:nvSpPr>
        <p:spPr>
          <a:xfrm>
            <a:off x="30759" y="22449"/>
            <a:ext cx="12066166" cy="6494085"/>
          </a:xfrm>
          <a:prstGeom prst="rect">
            <a:avLst/>
          </a:prstGeom>
          <a:noFill/>
        </p:spPr>
        <p:txBody>
          <a:bodyPr wrap="square">
            <a:spAutoFit/>
          </a:bodyPr>
          <a:lstStyle/>
          <a:p>
            <a:pPr marL="0" marR="0" algn="just">
              <a:spcBef>
                <a:spcPts val="0"/>
              </a:spcBef>
              <a:spcAft>
                <a:spcPts val="0"/>
              </a:spcAft>
            </a:pPr>
            <a:r>
              <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Những kỉ niệm tám năm dòng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Đó là những năm tháng cháu sống trong sự </a:t>
            </a:r>
            <a:r>
              <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cưu mang, dạy dỗ</a:t>
            </a:r>
            <a:r>
              <a:rPr lang="en-US"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của bà:</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6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“Tám năm ròng, cháu cùng bà nhóm lửa”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Gợi khoáng thời gian tám năm cháu nhận được sự yêu thương, che chở, bao bọc của bà.</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Tám năm ấy, cháu sống cùng bà vất vả, khó khăn nhưng đầy tình yêu thương.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Bếp lửa hiện diện như tình bà ấm áp, như chỗ dựa tinh thần, như sự cưu mang đùm bọc đầy chi chút của bà.</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Đó là những năm tháng </a:t>
            </a:r>
            <a:r>
              <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hồn nhiên, trong sáng và vô tư</a:t>
            </a:r>
            <a:r>
              <a:rPr lang="en-US"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qua hình ảnh tâm tình với chim tu hú:</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600" i="1">
                <a:effectLst/>
                <a:latin typeface="Times New Roman" panose="02020603050405020304" pitchFamily="18" charset="0"/>
                <a:ea typeface="Times New Roman" panose="02020603050405020304" pitchFamily="18" charset="0"/>
                <a:cs typeface="Times New Roman" panose="02020603050405020304" pitchFamily="18" charset="0"/>
              </a:rPr>
              <a:t>“Tu hú kêu trên những cảnh đồng xa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600" i="1">
                <a:effectLst/>
                <a:latin typeface="Times New Roman" panose="02020603050405020304" pitchFamily="18" charset="0"/>
                <a:ea typeface="Times New Roman" panose="02020603050405020304" pitchFamily="18" charset="0"/>
                <a:cs typeface="Times New Roman" panose="02020603050405020304" pitchFamily="18" charset="0"/>
              </a:rPr>
              <a:t>Tu hú kêu bà còn nhớ không bà?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600" i="1">
                <a:effectLst/>
                <a:latin typeface="Times New Roman" panose="02020603050405020304" pitchFamily="18" charset="0"/>
                <a:ea typeface="Times New Roman" panose="02020603050405020304" pitchFamily="18" charset="0"/>
                <a:cs typeface="Times New Roman" panose="02020603050405020304" pitchFamily="18" charset="0"/>
              </a:rPr>
              <a:t>Bà hay kể chuyện những ngày ở Huế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600" i="1">
                <a:effectLst/>
                <a:latin typeface="Times New Roman" panose="02020603050405020304" pitchFamily="18" charset="0"/>
                <a:ea typeface="Times New Roman" panose="02020603050405020304" pitchFamily="18" charset="0"/>
                <a:cs typeface="Times New Roman" panose="02020603050405020304" pitchFamily="18" charset="0"/>
              </a:rPr>
              <a:t>Tiếng tu hú sao mà tha thiết thế!”</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fr-FR" sz="160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600" b="1" u="sng">
                <a:effectLst/>
                <a:latin typeface="Times New Roman" panose="02020603050405020304" pitchFamily="18" charset="0"/>
                <a:ea typeface="Times New Roman" panose="02020603050405020304" pitchFamily="18" charset="0"/>
                <a:cs typeface="Times New Roman" panose="02020603050405020304" pitchFamily="18" charset="0"/>
              </a:rPr>
              <a:t>+ Tiếng tu hú kêu : </a:t>
            </a:r>
            <a:r>
              <a:rPr lang="fr-FR" sz="1600">
                <a:effectLst/>
                <a:latin typeface="Times New Roman" panose="02020603050405020304" pitchFamily="18" charset="0"/>
                <a:ea typeface="Times New Roman" panose="02020603050405020304" pitchFamily="18" charset="0"/>
                <a:cs typeface="Times New Roman" panose="02020603050405020304" pitchFamily="18" charset="0"/>
              </a:rPr>
              <a:t>lặp 4 lần giọng thơ tha thiết bồi hồi diễn tả nỗi nhớ thương của người cháu về bà:</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fr-FR" sz="1600">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600" b="1" i="1">
                <a:effectLst/>
                <a:latin typeface="Times New Roman" panose="02020603050405020304" pitchFamily="18" charset="0"/>
                <a:ea typeface="Times New Roman" panose="02020603050405020304" pitchFamily="18" charset="0"/>
                <a:cs typeface="Times New Roman" panose="02020603050405020304" pitchFamily="18" charset="0"/>
              </a:rPr>
              <a:t>Tiếng tu hú vẳng lại từ những cánh đồng xa </a:t>
            </a:r>
            <a:r>
              <a:rPr lang="fr-FR" sz="1600">
                <a:effectLst/>
                <a:latin typeface="Times New Roman" panose="02020603050405020304" pitchFamily="18" charset="0"/>
                <a:ea typeface="Times New Roman" panose="02020603050405020304" pitchFamily="18" charset="0"/>
                <a:cs typeface="Times New Roman" panose="02020603050405020304" pitchFamily="18" charset="0"/>
              </a:rPr>
              <a:t>gợi không gian làng quê quạnh quẽ, nổi bật sự côi cút của hai bà cháu.</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fr-FR" sz="16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600" b="1" i="1">
                <a:effectLst/>
                <a:latin typeface="Times New Roman" panose="02020603050405020304" pitchFamily="18" charset="0"/>
                <a:ea typeface="Times New Roman" panose="02020603050405020304" pitchFamily="18" charset="0"/>
                <a:cs typeface="Times New Roman" panose="02020603050405020304" pitchFamily="18" charset="0"/>
              </a:rPr>
              <a:t>Khi tu hú kêu </a:t>
            </a:r>
            <a:r>
              <a:rPr lang="fr-FR" sz="1600" i="1">
                <a:effectLst/>
                <a:latin typeface="Times New Roman" panose="02020603050405020304" pitchFamily="18" charset="0"/>
                <a:ea typeface="Times New Roman" panose="02020603050405020304" pitchFamily="18" charset="0"/>
                <a:cs typeface="Times New Roman" panose="02020603050405020304" pitchFamily="18" charset="0"/>
              </a:rPr>
              <a:t>là </a:t>
            </a:r>
            <a:r>
              <a:rPr lang="fr-FR" sz="1600">
                <a:effectLst/>
                <a:latin typeface="Times New Roman" panose="02020603050405020304" pitchFamily="18" charset="0"/>
                <a:ea typeface="Times New Roman" panose="02020603050405020304" pitchFamily="18" charset="0"/>
                <a:cs typeface="Times New Roman" panose="02020603050405020304" pitchFamily="18" charset="0"/>
              </a:rPr>
              <a:t>bà kể chuyện như một chiếc đồng hồ nhắc bà đã đến giờ kể chuyện cho cháu nghe.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fr-FR" sz="16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600" b="1" i="1">
                <a:effectLst/>
                <a:latin typeface="Times New Roman" panose="02020603050405020304" pitchFamily="18" charset="0"/>
                <a:ea typeface="Times New Roman" panose="02020603050405020304" pitchFamily="18" charset="0"/>
                <a:cs typeface="Times New Roman" panose="02020603050405020304" pitchFamily="18" charset="0"/>
              </a:rPr>
              <a:t>Tiếng tu hú tha thiết gọi bầy </a:t>
            </a:r>
            <a:r>
              <a:rPr lang="fr-FR" sz="1600">
                <a:effectLst/>
                <a:latin typeface="Times New Roman" panose="02020603050405020304" pitchFamily="18" charset="0"/>
                <a:ea typeface="Times New Roman" panose="02020603050405020304" pitchFamily="18" charset="0"/>
                <a:cs typeface="Times New Roman" panose="02020603050405020304" pitchFamily="18" charset="0"/>
              </a:rPr>
              <a:t>giống lòng bà và cháu mong cha mẹ trở về quây quần.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i="1">
                <a:effectLst/>
                <a:latin typeface="Times New Roman" panose="02020603050405020304" pitchFamily="18" charset="0"/>
                <a:ea typeface="Times New Roman" panose="02020603050405020304" pitchFamily="18" charset="0"/>
                <a:cs typeface="Times New Roman" panose="02020603050405020304" pitchFamily="18" charset="0"/>
              </a:rPr>
              <a:t>Tiếng gọi: tu hú ơi..kêu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chi hoài nói trong sự hờn trách, cháu thấu hiểu và rất thương bà.</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Tiếng chim tu hú - âm thanh quen thuộc của đồng quê mỗi độ hè về, để báo hiệu mùa lúa chín vàng đồng, vải chín đỏ cành.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Tiếng chim tu hú như giục giã, như khắc khoải điều gì da diết lắm, khiến lòng người trỗi dậy những hoài niệm nhớ mong. Tiếng tu hú gợi nhớ, gợi thương: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Về tám năm kháng chiến chống Pháp </a:t>
            </a:r>
            <a:r>
              <a:rPr lang="en-US" sz="1600" i="1">
                <a:effectLst/>
                <a:latin typeface="Times New Roman" panose="02020603050405020304" pitchFamily="18" charset="0"/>
                <a:ea typeface="Times New Roman" panose="02020603050405020304" pitchFamily="18" charset="0"/>
                <a:cs typeface="Times New Roman" panose="02020603050405020304" pitchFamily="18" charset="0"/>
              </a:rPr>
              <a:t>“mẹ cùng cha công tác bận không về”</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bà vừa là cha, vừa là mẹ.</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Về những năm tháng tuổi thơ, về một thời cháu cùng bà nhóm lửa, được sống trong tình yêu thương, đùm bọc, cưu mang trọn vẹn của bà:</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600" i="1">
                <a:effectLst/>
                <a:latin typeface="Times New Roman" panose="02020603050405020304" pitchFamily="18" charset="0"/>
                <a:ea typeface="Times New Roman" panose="02020603050405020304" pitchFamily="18" charset="0"/>
                <a:cs typeface="Times New Roman" panose="02020603050405020304" pitchFamily="18" charset="0"/>
              </a:rPr>
              <a:t>“Cháu ở cùng bà, bà kể cháu nghe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1600" i="1">
                <a:effectLst/>
                <a:latin typeface="Times New Roman" panose="02020603050405020304" pitchFamily="18" charset="0"/>
                <a:ea typeface="Times New Roman" panose="02020603050405020304" pitchFamily="18" charset="0"/>
                <a:cs typeface="Times New Roman" panose="02020603050405020304" pitchFamily="18" charset="0"/>
              </a:rPr>
              <a:t>Bà dạy cháu làm, bà chăm cháu học’’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b="1" i="1">
                <a:effectLst/>
                <a:latin typeface="Times New Roman" panose="02020603050405020304" pitchFamily="18" charset="0"/>
                <a:ea typeface="Times New Roman" panose="02020603050405020304" pitchFamily="18" charset="0"/>
                <a:cs typeface="Times New Roman" panose="02020603050405020304" pitchFamily="18" charset="0"/>
              </a:rPr>
              <a:t>Các động từ: “bà bảo”, “bà dạy”, “bà chăm”</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đã diễn tả sâu sắc tấm lòng bao la, sự chăm chút, nâng niu của bà đối với đứa cháu nhỏ. </a:t>
            </a:r>
            <a:r>
              <a:rPr lang="en-US" sz="1600" b="1" i="1">
                <a:effectLst/>
                <a:latin typeface="Times New Roman" panose="02020603050405020304" pitchFamily="18" charset="0"/>
                <a:ea typeface="Times New Roman" panose="02020603050405020304" pitchFamily="18" charset="0"/>
                <a:cs typeface="Times New Roman" panose="02020603050405020304" pitchFamily="18" charset="0"/>
              </a:rPr>
              <a:t>Các từ “bà” - “cháu”</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được điệp lại bốn lần, đan xen vào nhau như gợi tả tình bà cháu quấn quýt yêu thương.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Bà vừa là bà, vừa là sự kết hợp cao quý của tình cha, nghĩa mẹ, ơn thầy.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729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DDA9F42-92BB-408C-A15E-E8D7EC841020}"/>
              </a:ext>
            </a:extLst>
          </p:cNvPr>
          <p:cNvSpPr txBox="1"/>
          <p:nvPr/>
        </p:nvSpPr>
        <p:spPr>
          <a:xfrm>
            <a:off x="288021" y="168055"/>
            <a:ext cx="11674679" cy="4893647"/>
          </a:xfrm>
          <a:prstGeom prst="rect">
            <a:avLst/>
          </a:prstGeom>
          <a:noFill/>
        </p:spPr>
        <p:txBody>
          <a:bodyPr wrap="square">
            <a:spAutoFit/>
          </a:bodyPr>
          <a:lstStyle/>
          <a:p>
            <a:pPr marL="0" marR="0" algn="just">
              <a:spcBef>
                <a:spcPts val="0"/>
              </a:spcBef>
              <a:spcAft>
                <a:spcPts val="0"/>
              </a:spcAft>
            </a:pPr>
            <a:r>
              <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Tình yêu, sự kính trọng bà của người cháu được thế hiện thật chân thành, sâu sắc qua câu thơ:</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“Nhóm bếp lửa nghĩ thương bà khó nhọc”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Hình ảnh con chim tú hú xuất hiện tiếp tục ở cuối khố thơ với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câu hỏi tu từ</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là một sáng tạo độc đáo của Bằng Việt nhằm diễn tả nỗi lòng da diết của mình khi nhớ về tuổi thơ, về bà:</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“Tu hủ ơi! Chẳng đến ở cùng bà</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Kêu chi hoài trên những cảnh đông xa?”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hình ảnh chú chim đang lạc lõng, bơ vơ, côi cút khao khát được ấp ủ, che chở.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Đứa cháu được sống trong tình yêu thương, đùm bọc của bà đã chạnh lòng thương con tu hú. Và thương con tu hú bao nhiêu, tác giả lại biết ơn những ngày được bà yêu thương, chăm chút bấy nhiêu.</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Trong khi hồi tưởng về quá khứ, người cháu luôn thể hiện nỗi nhớ thương vô hạn và lòng biết ơn bà sâu nặng.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58904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88EEDF4-736C-43FB-8787-E2C7EA539707}"/>
              </a:ext>
            </a:extLst>
          </p:cNvPr>
          <p:cNvSpPr txBox="1"/>
          <p:nvPr/>
        </p:nvSpPr>
        <p:spPr>
          <a:xfrm>
            <a:off x="69907" y="100673"/>
            <a:ext cx="11901183" cy="6740307"/>
          </a:xfrm>
          <a:prstGeom prst="rect">
            <a:avLst/>
          </a:prstGeom>
          <a:noFill/>
        </p:spPr>
        <p:txBody>
          <a:bodyPr wrap="square">
            <a:spAutoFit/>
          </a:bodyPr>
          <a:lstStyle/>
          <a:p>
            <a:pPr marL="0" marR="0" algn="just">
              <a:spcBef>
                <a:spcPts val="0"/>
              </a:spcBef>
              <a:spcAft>
                <a:spcPts val="0"/>
              </a:spcAft>
            </a:pPr>
            <a:r>
              <a:rPr lang="en-US" sz="24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Những kỉ niệm thời bom đạn chiến tranh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Từ trong khói lửa của cuộc chiến tranh tàn khốc, người bà càng sáng lên những phẩm chất cao đẹp:</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“Năm giặc đốt làng cháy tàn cháy rụi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Hàng xóm bốn bên trở về lầm lụi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Đỡ đần bà dựng lại túp lều tranh”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Hình ảnh “cháy tàn cháy rụi”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gợi sự tàn phá, hủy diệt khủng khiếp của chiến tranh.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Trước hiện thực khó khăn, ác liệt ấy, bà vẫn mạnh mẽ, kiên cường không kêu ca, phàn nàn. Điều đó được thể hiện qua lời dặn dò của bà với cháu:</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“Vẫn vững lòng, bà dặn cháu đinh ninh: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Bố ở chiến khu, bố còn việc bố,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Mày có viết thư chớ kể này kể nọ,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Cứ báo nhà vẫn được bình yên!”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Bà đã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gồng mình, lặng lẽ </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gánh vác mọi lo toan để các con yên tâm công tác.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Bà không chỉ là chỗ dựa vững chắc cho hậu phương mà còn là điểm tựa vững chắc cho cả tiền tuyến.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Bà đã góp phần làm ngời sáng vẻ đẹp tâm hồn của người phụ nữ Việt Nam vốn giàu lòng vị tha, giàu đức hi sinh.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5465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551220E-75C0-4B96-82D5-709C08EA15A5}"/>
              </a:ext>
            </a:extLst>
          </p:cNvPr>
          <p:cNvSpPr txBox="1"/>
          <p:nvPr/>
        </p:nvSpPr>
        <p:spPr>
          <a:xfrm>
            <a:off x="110455" y="276302"/>
            <a:ext cx="11971090" cy="6555641"/>
          </a:xfrm>
          <a:prstGeom prst="rect">
            <a:avLst/>
          </a:prstGeom>
          <a:noFill/>
        </p:spPr>
        <p:txBody>
          <a:bodyPr wrap="square">
            <a:spAutoFit/>
          </a:bodyPr>
          <a:lstStyle/>
          <a:p>
            <a:pPr marL="0" marR="0" algn="just">
              <a:spcBef>
                <a:spcPts val="0"/>
              </a:spcBef>
              <a:spcAft>
                <a:spcPts val="0"/>
              </a:spcAft>
            </a:pPr>
            <a:r>
              <a:rPr lang="en-US" sz="2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Luận điểm 3: Những suy ngẫm về bà và bếp lửa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Luận cứ 1: Những suy ngẫm về hình ảnh bếp lửa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“Rồi sớm rồi chiều lại bếp lửa bà nhen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Một ngọn lửa lòng bà luôn ủ sẵn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Một ngọn lửa chứa niềm tin dai dẳng...”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Phó từ “lại”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Nhấn mạnh sự kiên gan, bền bỉ của bà , giặc tàn phá xóm làng bà lại nhóm lửa duy trì sự sống, nhen lên sự sống.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Hình ảnh bếp lửa ở dòng thơ đầu là hình ảnh tả thực cụ thể, gần gũi và gắn liền với những gian khổ của đời bà.</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 Hình</a:t>
            </a: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ảnh bếp lửa </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thành hình ảnh ngọn lửa trong lòng bà.</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 B</a:t>
            </a: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ếp lửa không chỉ được nhen lên bằng nhiên liệu củi rơm mà còn được nhen lên từ ngọn lửa của sức sống, lòng yêu thương “luôn ủ sẵn” trong lòng bà, của niềm tin vô cùng “dai dẳng”, bền bỉ và bất diệt.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Ngọn lửa là những kỉ niệm ấm lòng, là niềm tin thiêng liêng kì diệu nâng bước cháu trên suốt chặng đường dài.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Ngọn lửa là sức sống, lòng yêu thương, niềm tin mà bà truyền cho cháu.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Bà không chỉ là người nhóm lửa, giữ lửa mà còn là người truyền lửa - ngọn lửa của sự sống, niềm tin cho các thế hệ nối tiếp.</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Các động từ: “nhen”, “ủ sẵn”, “chứa”</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đã khẳng định ý chí, bản lĩnh sống của bà, cũng là của những người phụ nữ Việt Nam.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Điệp ngữ - ẩn dụ “một ngọn lửa” cùng kết cấu song hành</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đã làm cho giọng thơ vang lên mạnh mẽ, đầy xúc động, tự hào.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 Thông qua những suy ngẫm về hình ảnh bếp lửa, tác giả đã khẳng định và ngợi ca vẻ đẹp tần tảo, nhẫn nại, đầy yêu thương của bà hiện lên lấp lánh như một thứ ánh sáng diệu kì.</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02531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74F1770-AED7-4949-BACB-4F346125B2C8}"/>
              </a:ext>
            </a:extLst>
          </p:cNvPr>
          <p:cNvSpPr txBox="1"/>
          <p:nvPr/>
        </p:nvSpPr>
        <p:spPr>
          <a:xfrm>
            <a:off x="131427" y="69795"/>
            <a:ext cx="11929145" cy="5940088"/>
          </a:xfrm>
          <a:prstGeom prst="rect">
            <a:avLst/>
          </a:prstGeom>
          <a:noFill/>
        </p:spPr>
        <p:txBody>
          <a:bodyPr wrap="square">
            <a:spAutoFit/>
          </a:bodyPr>
          <a:lstStyle/>
          <a:p>
            <a:pPr marL="0" marR="0" algn="just">
              <a:spcBef>
                <a:spcPts val="0"/>
              </a:spcBef>
              <a:spcAft>
                <a:spcPts val="0"/>
              </a:spcAft>
            </a:pPr>
            <a:r>
              <a:rPr lang="en-US" sz="20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b.Luận cứ 2: Những suy ngẫm về bà và cuộc đời bà</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Lận đận đời bà biết mấy nắng mưa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Mấy chục năm rồi, đến tận bây giờ</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Bà vẫn giữ thói quen dậy sớm”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Cụm từ chỉ thời gian “đời bà”, “mấy chục năm” </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đi liền với từ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láy tượng hình</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lận đận” </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và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“nắng mưa” </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đã diễn tả một cách sâu sắc và trọn vẹn về cuộc đời đầy những lận đận, gian nan, vất vả của bà.</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Thời gian có thể trôi, mọi sự có thể biến đổi, song chỉ duy nhất một sự bất biến: Suốt cả một cuộc đời lận đận, vất vả, bà vẫn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“giữ thói quen dậy sớm”</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để làm công việc nhóm lửa, nhóm lên niềm tin, tình yêu thương cho cháu.</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Tình thương yêu tác giả dành cho bà được thể hiện trong từng câu chữ. Tình cảm ấy giản dị, chân thành mà thật sâu nặng thiết tha.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  Bà không chỉ nhóm lửa bằng đôi tay khẳng khiu, gầy guộc, mà còn bằng tất cả tấm lòng đôn hậu </a:t>
            </a:r>
            <a:r>
              <a:rPr lang="en-US" sz="2000" i="1">
                <a:effectLst/>
                <a:latin typeface="Times New Roman" panose="02020603050405020304" pitchFamily="18" charset="0"/>
                <a:ea typeface="Times New Roman" panose="02020603050405020304" pitchFamily="18" charset="0"/>
                <a:cs typeface="Times New Roman" panose="02020603050405020304" pitchFamily="18" charset="0"/>
              </a:rPr>
              <a:t>“ấp iu nồng đượm” </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đối với con cháu:</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Bà vẫn giữ thói quen dậy sớm: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+Hành động lặp lại thường xuyên:  </a:t>
            </a: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Bà là người nhóm lửa, cũng là người luôn giữ cho ngọn lửa luôn ấm nóng, tỏa sáng trong gia đình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Nhóm bếp lửa ấp iu nồng đượm</a:t>
            </a:r>
            <a:br>
              <a:rPr lang="vi-VN" sz="2000">
                <a:effectLst/>
                <a:latin typeface="Times New Roman" panose="02020603050405020304" pitchFamily="18" charset="0"/>
                <a:ea typeface="Times New Roman" panose="02020603050405020304" pitchFamily="18" charset="0"/>
                <a:cs typeface="Times New Roman" panose="02020603050405020304" pitchFamily="18" charset="0"/>
              </a:rPr>
            </a:b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Nhóm niềm yêu thương, khoai sắn ngọt bùi</a:t>
            </a:r>
            <a:br>
              <a:rPr lang="vi-VN" sz="2000">
                <a:effectLst/>
                <a:latin typeface="Times New Roman" panose="02020603050405020304" pitchFamily="18" charset="0"/>
                <a:ea typeface="Times New Roman" panose="02020603050405020304" pitchFamily="18" charset="0"/>
                <a:cs typeface="Times New Roman" panose="02020603050405020304" pitchFamily="18" charset="0"/>
              </a:rPr>
            </a:b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Nhóm nồi xôi gạo mới sẻ chung vui</a:t>
            </a:r>
            <a:br>
              <a:rPr lang="vi-VN" sz="2000">
                <a:effectLst/>
                <a:latin typeface="Times New Roman" panose="02020603050405020304" pitchFamily="18" charset="0"/>
                <a:ea typeface="Times New Roman" panose="02020603050405020304" pitchFamily="18" charset="0"/>
                <a:cs typeface="Times New Roman" panose="02020603050405020304" pitchFamily="18" charset="0"/>
              </a:rPr>
            </a:b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Nhóm dậy cả những tâm tình tuổi nhỏ</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38895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74F1770-AED7-4949-BACB-4F346125B2C8}"/>
              </a:ext>
            </a:extLst>
          </p:cNvPr>
          <p:cNvSpPr txBox="1"/>
          <p:nvPr/>
        </p:nvSpPr>
        <p:spPr>
          <a:xfrm>
            <a:off x="131427" y="69795"/>
            <a:ext cx="11929145" cy="6370975"/>
          </a:xfrm>
          <a:prstGeom prst="rect">
            <a:avLst/>
          </a:prstGeom>
          <a:noFill/>
        </p:spPr>
        <p:txBody>
          <a:bodyPr wrap="square">
            <a:spAutoFit/>
          </a:bodyPr>
          <a:lstStyle/>
          <a:p>
            <a:pPr marL="0" marR="0" algn="ctr">
              <a:spcBef>
                <a:spcPts val="0"/>
              </a:spcBef>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Nhóm bếp lửa ấp iu nồng đượm</a:t>
            </a:r>
            <a:br>
              <a:rPr lang="vi-VN" sz="2400">
                <a:effectLst/>
                <a:latin typeface="Times New Roman" panose="02020603050405020304" pitchFamily="18" charset="0"/>
                <a:ea typeface="Times New Roman" panose="02020603050405020304" pitchFamily="18" charset="0"/>
                <a:cs typeface="Times New Roman" panose="02020603050405020304" pitchFamily="18" charset="0"/>
              </a:rPr>
            </a:b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Nhóm niềm yêu thương, khoai sắn ngọt bùi</a:t>
            </a:r>
            <a:br>
              <a:rPr lang="vi-VN" sz="2400">
                <a:effectLst/>
                <a:latin typeface="Times New Roman" panose="02020603050405020304" pitchFamily="18" charset="0"/>
                <a:ea typeface="Times New Roman" panose="02020603050405020304" pitchFamily="18" charset="0"/>
                <a:cs typeface="Times New Roman" panose="02020603050405020304" pitchFamily="18" charset="0"/>
              </a:rPr>
            </a:b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Nhóm nồi xôi gạo mới sẻ chung vui</a:t>
            </a:r>
            <a:br>
              <a:rPr lang="vi-VN" sz="2400">
                <a:effectLst/>
                <a:latin typeface="Times New Roman" panose="02020603050405020304" pitchFamily="18" charset="0"/>
                <a:ea typeface="Times New Roman" panose="02020603050405020304" pitchFamily="18" charset="0"/>
                <a:cs typeface="Times New Roman" panose="02020603050405020304" pitchFamily="18" charset="0"/>
              </a:rPr>
            </a:b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Nhóm dậy cả những tâm tình tuổi nhỏ</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u="sng">
                <a:effectLst/>
                <a:latin typeface="Times New Roman" panose="02020603050405020304" pitchFamily="18" charset="0"/>
                <a:ea typeface="Times New Roman" panose="02020603050405020304" pitchFamily="18" charset="0"/>
                <a:cs typeface="Times New Roman" panose="02020603050405020304" pitchFamily="18" charset="0"/>
              </a:rPr>
              <a:t>-  Đ</a:t>
            </a:r>
            <a:r>
              <a:rPr lang="vi-VN" sz="2400" u="sng">
                <a:effectLst/>
                <a:latin typeface="Times New Roman" panose="02020603050405020304" pitchFamily="18" charset="0"/>
                <a:ea typeface="Times New Roman" panose="02020603050405020304" pitchFamily="18" charset="0"/>
                <a:cs typeface="Times New Roman" panose="02020603050405020304" pitchFamily="18" charset="0"/>
              </a:rPr>
              <a:t>iệp từ "nhóm” </a:t>
            </a:r>
            <a:r>
              <a:rPr lang="en-US" sz="2400" u="sng">
                <a:effectLst/>
                <a:latin typeface="Times New Roman" panose="02020603050405020304" pitchFamily="18" charset="0"/>
                <a:ea typeface="Times New Roman" panose="02020603050405020304" pitchFamily="18" charset="0"/>
                <a:cs typeface="Times New Roman" panose="02020603050405020304" pitchFamily="18" charset="0"/>
              </a:rPr>
              <a:t>nhắc lại 4 lần: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i="1">
                <a:effectLst/>
                <a:latin typeface="Times New Roman" panose="02020603050405020304" pitchFamily="18" charset="0"/>
                <a:ea typeface="Times New Roman" panose="02020603050405020304" pitchFamily="18" charset="0"/>
                <a:cs typeface="Times New Roman" panose="02020603050405020304" pitchFamily="18" charset="0"/>
              </a:rPr>
              <a:t>Từ "nhóm" đầu tiên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tả thực: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là động từ thể hiện một hành động làm cho lửa bén, cháy lên ngọn lửa và một bếp lửa hoàn toàn có thật có thể cảm nhận bằng mắt thường để xua tan đi cái giá lạnh của mùa đông khắc nghiệt để nấu chín thức ăn và đó là một bếp lửa rất bình dị có ở mọi gian bếp của làng quê Việt Nam.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 T</a:t>
            </a:r>
            <a:r>
              <a:rPr lang="vi-VN" sz="2400" i="1">
                <a:effectLst/>
                <a:latin typeface="Times New Roman" panose="02020603050405020304" pitchFamily="18" charset="0"/>
                <a:ea typeface="Times New Roman" panose="02020603050405020304" pitchFamily="18" charset="0"/>
                <a:cs typeface="Times New Roman" panose="02020603050405020304" pitchFamily="18" charset="0"/>
              </a:rPr>
              <a:t>ừ "nhóm“</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 còn lại</a:t>
            </a:r>
            <a:r>
              <a:rPr lang="vi-VN" sz="2400" i="1">
                <a:effectLst/>
                <a:latin typeface="Times New Roman" panose="02020603050405020304" pitchFamily="18" charset="0"/>
                <a:ea typeface="Times New Roman" panose="02020603050405020304" pitchFamily="18" charset="0"/>
                <a:cs typeface="Times New Roman" panose="02020603050405020304" pitchFamily="18" charset="0"/>
              </a:rPr>
              <a:t> mang ý nghĩa ẩn dụ.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à đã nhóm lên, đã khơi dậy niềm yêu thương, những ký ức đẹp, có giá trị trong cuộc đời mỗi con người.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Bà đã truyền hơi ấm tình người, khơi dậy trong tâm hồn cháu tình yêu thương ruột thịt, tình cảm sẻ chia tình đoàn kết với hàng xóm láng giềng và rộng ra nữa là tình yêu quê hương đất nước.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K</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hơi dậy cả những ký ức, kỷ niệm tuổi ấu thơ trong cháu để cháu luôn nhớ về nó cũng có nghĩa là nhớ về cội nguồn, nhớ về đất nước quê hương, nhớ về dân tộc mình.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44592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92C380B-D789-4313-9668-42C4F9E0B629}"/>
              </a:ext>
            </a:extLst>
          </p:cNvPr>
          <p:cNvSpPr txBox="1"/>
          <p:nvPr/>
        </p:nvSpPr>
        <p:spPr>
          <a:xfrm>
            <a:off x="388689" y="190921"/>
            <a:ext cx="11607567" cy="6370975"/>
          </a:xfrm>
          <a:prstGeom prst="rect">
            <a:avLst/>
          </a:prstGeom>
          <a:noFill/>
        </p:spPr>
        <p:txBody>
          <a:bodyPr wrap="square">
            <a:spAutoFit/>
          </a:bodyPr>
          <a:lstStyle/>
          <a:p>
            <a:pPr marL="0" marR="0" algn="just">
              <a:spcBef>
                <a:spcPts val="0"/>
              </a:spcBef>
              <a:spcAft>
                <a:spcPts val="0"/>
              </a:spcAft>
            </a:pPr>
            <a:r>
              <a:rPr lang="en-US" sz="2400" u="sng">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u="sng">
                <a:effectLst/>
                <a:latin typeface="Times New Roman" panose="02020603050405020304" pitchFamily="18" charset="0"/>
                <a:ea typeface="Times New Roman" panose="02020603050405020304" pitchFamily="18" charset="0"/>
                <a:cs typeface="Times New Roman" panose="02020603050405020304" pitchFamily="18" charset="0"/>
              </a:rPr>
              <a:t> "Ôi kỳ lạ và thiêng liêng bếp lửa!“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i="1">
                <a:effectLst/>
                <a:latin typeface="Times New Roman" panose="02020603050405020304" pitchFamily="18" charset="0"/>
                <a:ea typeface="Times New Roman" panose="02020603050405020304" pitchFamily="18" charset="0"/>
                <a:cs typeface="Times New Roman" panose="02020603050405020304" pitchFamily="18" charset="0"/>
              </a:rPr>
              <a:t> Câu thơ cảm thán với cấu trúc đảo</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hể hiện sự ngạc nhiên, ngỡ ngàng</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khi nhà thơ cảm nhận một bếp lửa bình dị thân thuộc mà thật vĩ đại,</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kỳ diệu giữa cuộc đời.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 Bếp lửa bà nhóm kì lạ và thiêng liêng bởi: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Hình ảnh bếp lửa đã ghi dấu ấn kì lạ và sức rung động trong tình cảm thiêng liêng của mỗi người . Với nhà thơ bếp lửa gắn liền qua hình ảnh bà qua kỷ niệm ấu thơ .Nhớ đến bếp lửa là nhớ đến bà và ngược lại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Bếp lửa đã trở thành hình tượng thơ giàu sức biểu cảm qua đó cảm xúc nhà thơ được bộc lộ một cách sâu sắc kín đáo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Bếp lửa là tình bà ấm áp là nguồn sống do tay bà chăm chút . Bếp lửa chứng kiến những khó khăn , gian khổ trong cuộc đời bà . Tác giả thầm biết ơn bếp lửa , biết ơn bà</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Bếp lửa luôn tồn tại qua thời gian bất tử trong lòng nhà thơ và những người đọc</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br>
              <a:rPr lang="vi-VN" sz="2400">
                <a:effectLst/>
                <a:latin typeface="Times New Roman" panose="02020603050405020304" pitchFamily="18" charset="0"/>
                <a:ea typeface="Times New Roman" panose="02020603050405020304" pitchFamily="18" charset="0"/>
                <a:cs typeface="Times New Roman" panose="02020603050405020304" pitchFamily="18" charset="0"/>
              </a:rPr>
            </a:b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Bếp lửa càng sáng ấm áp bao nhiêu thì lòng bà càng lung linh , kì diệu bấy nhiêu</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 Có thể nói, cảm xúc của nhà thơ như dâng trào khi suy ngẫm về bà và bếp lửa. Khổ thơ như một sự tổng kết để ngợi ca, khẳng định về bà: Bà là người phụ nữ tần tảo, giàu đức hi sinh, luôn chăm lo cho mọi người.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7291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99D8D29-4BE8-4EE9-A9A7-005092577322}"/>
              </a:ext>
            </a:extLst>
          </p:cNvPr>
          <p:cNvSpPr txBox="1"/>
          <p:nvPr/>
        </p:nvSpPr>
        <p:spPr>
          <a:xfrm>
            <a:off x="260059" y="202830"/>
            <a:ext cx="11803310" cy="5909310"/>
          </a:xfrm>
          <a:prstGeom prst="rect">
            <a:avLst/>
          </a:prstGeom>
          <a:noFill/>
        </p:spPr>
        <p:txBody>
          <a:bodyPr wrap="square">
            <a:spAutoFit/>
          </a:bodyPr>
          <a:lstStyle/>
          <a:p>
            <a:pPr marL="0" marR="0" algn="just">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 Luận điểm 4:  Nỗi nhớ bà và bếp lửa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Nỗi nhớ bà và bếp lửa gợi lên từ một thực tại, người cháu năm xưa giờ đã lớn khôn, trưởng thành, đã được chắp cánh bay xa, được làm quen với những chân trời rộng lớn: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“Giờ cháu đã đi xa, có ngọn khói trăm tàu,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Có lửa trăm nhà, niềm vui trăm ngả,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Nhưng vẫn chăng lúc nào quên nhắc nhớ:</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Sớm mai này bà nhóm bếp lên chưa?”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Nỗi nhớ bà và bếp lửa gợi lên từ một thực tại, người cháu năm xưa giờ đã lớn khôn, trưởng thành, đã được chắp cánh bay xa, được làm quen với những chân trời rộng lớn: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Điệp từ “trăm”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mở ra một thế giới rộng lớn với bao điều mới mẻ.</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Điệp từ “có”</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kết hợp với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thủ pháp liệt kê:</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người cháu đã có những thay đổi lớn trong cuộc đời, đà tìm được bao niềm vui mới.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Khẳng định đứa cháu không thể quên được ngọn lửa của bà, tấm lòng đùm bọc, ấp iu của bà. Ngọn lửa ấy đã thành kỉ niệm ấm lòng, thành niềm tin thiêng liêng, kì diệu nâng bước người cháu trên suốt chặng đường dài.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âu hỏi tu từ: “Sớm mai này bà nhóm bếp lên chưa?”.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nỗi nhớ khắc khoải, thường trực,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1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nỗi nhớ đau đáu khôn nguôi, luôn nhớ về bà.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Nhớ về bà cũng chính là nhớ về quê hương, nhớ về cội nguồn đó là những tình cảm kính trọng, biết ơn, là nỗi nhớ thương da diết của đứa cháu dành cho người bà kính yêu của mình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Khổ thơ chứa đựng đạo lí thủy chung, cao đẹp bao đời của người Việt: “uống nước nhớ nguồn”. Đạo lí ấy được nuôi dưỡng ở mỗi tâm hồn con người từ thuở ấu thơ, để rồi như chắp cánh để mỗi người bay cao, bay xa trên hành trình cuộc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73763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B836187-0BFC-4AC1-AA6F-E562963CF65B}"/>
              </a:ext>
            </a:extLst>
          </p:cNvPr>
          <p:cNvSpPr txBox="1"/>
          <p:nvPr/>
        </p:nvSpPr>
        <p:spPr>
          <a:xfrm>
            <a:off x="464191" y="419996"/>
            <a:ext cx="10835780" cy="4154984"/>
          </a:xfrm>
          <a:prstGeom prst="rect">
            <a:avLst/>
          </a:prstGeom>
          <a:noFill/>
        </p:spPr>
        <p:txBody>
          <a:bodyPr wrap="square">
            <a:spAutoFit/>
          </a:bodyPr>
          <a:lstStyle/>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Bài thơ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“Bếp lửa”</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đã khẳng định, ngợi ca tình cảm bà cháu bình dị, gần gũi mà thiêng liêng.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Qua những hồi tưởng và suy ngẫm của người cháu đà trưởng thành, nhớ lại những kỉ niệm đầy xúc động về người bà và bếp lửa, đã bộc lộ những tình cảm thiêng liêng, sâu nặng đối với gia đình, quê hương, đất nước.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Sự kết hợp hài hòa của các phương thức biểu đạt: biểu cảm, tự sự, miêu tả, bình luận.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Hệ thống hình ảnh vừa chân thực lại vừa giàu ý nghĩa biểu tượng.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Cảm xúc mãnh liệt, chân thành và đậm chất triết lí sâu xa.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55272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CEC2041-D253-4410-91B2-DD91BA805200}"/>
              </a:ext>
            </a:extLst>
          </p:cNvPr>
          <p:cNvSpPr txBox="1"/>
          <p:nvPr/>
        </p:nvSpPr>
        <p:spPr>
          <a:xfrm>
            <a:off x="3048000" y="2232288"/>
            <a:ext cx="6096000" cy="2402389"/>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6. Bài thơ Mùa xuân nho nhỏ</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Thanh Hải (1930 - 1980), tên khai sinh là Phạm Bá Ngoãn, quê huyện Phong Điền, tỉnh Thừa Thiên - Huế.</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tham gia hoạt động văn nghệ từ cuối năm kháng chiến chống Pháp. Sự nghiệp thơ văn Thanh Hải gắn liền với hai cuộc kháng chiến trường kì của dân tộc.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ngôn ngữ giàu hình ảnh, nhạc điệu, cảm xúc chân thành, đằm thắm,...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7710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7BE7B8C-9DC1-45EA-B8C3-618070E1C569}"/>
              </a:ext>
            </a:extLst>
          </p:cNvPr>
          <p:cNvSpPr txBox="1"/>
          <p:nvPr/>
        </p:nvSpPr>
        <p:spPr>
          <a:xfrm>
            <a:off x="187354" y="142618"/>
            <a:ext cx="11850848" cy="6370975"/>
          </a:xfrm>
          <a:prstGeom prst="rect">
            <a:avLst/>
          </a:prstGeom>
          <a:noFill/>
        </p:spPr>
        <p:txBody>
          <a:bodyPr wrap="square">
            <a:spAutoFit/>
          </a:bodyPr>
          <a:lstStyle/>
          <a:p>
            <a:pPr marL="0" marR="0" algn="just">
              <a:spcBef>
                <a:spcPts val="0"/>
              </a:spcBef>
              <a:spcAft>
                <a:spcPts val="0"/>
              </a:spcAft>
            </a:pPr>
            <a:r>
              <a:rPr lang="en-US" sz="24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Cơ sở thứ ba: Cùng trải qua những khó khăn, thiếu thốn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Bằng một hình ảnh thật cụ thể, giản dị mà giàu sức gợi, tác giả đã miêu tả rõ nét tình cảm của những người lính: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“Đêm rét chung chăn thành đôi tri kỉ’’</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Đêm rét chung chăn</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có nghĩa là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chung cái khắc nghiệt, gian khổ</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của cuộc đời người lính; là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chung hơi ấm</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để vượt qua giá lạnh nơi núi rừng. Đó là một hình ảnh đẹp, chân thực và đầy ắp những kỉ niệm.</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Đắp chung chăn đã trở thành biểu tượng của tình đồng chí. Nó đã khiến những con người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xa lạ</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sát gần lại bên nhau, truyền cho nhau hơi ấm và trở thành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tri kỉ</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Cả bài thơ chỉ có duy nhất một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chữ “chung” </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nhưng đã bao hàm được ý nghĩa sâu sắc và khái quát của toàn bài: chung cảnh ngộ, chung giai cấp, chung chí hướng, chung khát vọng giải phóng dân tộc.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Tác giả đã rất khéo léo trong việc lựa chọn từ ngữ, khi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sử dụng từ “đôi”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ở câu thơ trên: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Chính Hữu không sử dụng từ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mà lựa chọn từ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Vì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cũng có nghĩa là hai, nhưng đôi còn thể hiện sự gắn kết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không thể tách rời.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đôi người xa lạ</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họ đà trớ thành “</a:t>
            </a:r>
            <a:r>
              <a:rPr lang="en-US" sz="2400" i="1">
                <a:effectLst/>
                <a:latin typeface="Times New Roman" panose="02020603050405020304" pitchFamily="18" charset="0"/>
                <a:ea typeface="Times New Roman" panose="02020603050405020304" pitchFamily="18" charset="0"/>
                <a:cs typeface="Times New Roman" panose="02020603050405020304" pitchFamily="18" charset="0"/>
              </a:rPr>
              <a:t>đôi tri ki</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thành đôi bạn tâm tình thân thiết, </a:t>
            </a:r>
            <a:r>
              <a:rPr lang="en-US" sz="2400" b="1" i="1">
                <a:effectLst/>
                <a:latin typeface="Times New Roman" panose="02020603050405020304" pitchFamily="18" charset="0"/>
                <a:ea typeface="Times New Roman" panose="02020603050405020304" pitchFamily="18" charset="0"/>
                <a:cs typeface="Times New Roman" panose="02020603050405020304" pitchFamily="18" charset="0"/>
              </a:rPr>
              <a:t>hiểu bạn như hiểu mình.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79372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7CF15DB-62D0-46DF-B0C4-8F5F68D7C304}"/>
              </a:ext>
            </a:extLst>
          </p:cNvPr>
          <p:cNvSpPr txBox="1"/>
          <p:nvPr/>
        </p:nvSpPr>
        <p:spPr>
          <a:xfrm>
            <a:off x="3048000" y="847293"/>
            <a:ext cx="6096000" cy="5172378"/>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Bài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Mùa xuân nho nhỏ</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viết tháng 11 năm 1980. Đây là thời điểm Thanh Hải đang bệnh nặng và chỉ mấy tuần sau ông qua đời. Bài thơ là những dòng chữ cuối cùng mà nhà thơ để lại. Nó như một sự tổng kết về cuộc đời của ông và gửi gắm về lẽ sống cao cả, đẹp đẽ.</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Ý nghĩa nhan đề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Tính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nho nhỏ</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ở nhan đề bài thơ đã cụ thể hóa, hữu hình hóa mùa xuân và mang đến những lớp nghĩa khác nhau: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Lớp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nghĩa thực: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về mùa xuân của đất trời, của thiên nhiên vũ trụ.</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hình ảnh ẩn dụ độc đáo thể hiện khát vọng, lí tưởng muốn cống hiến tất cả những gì đẹp đẽ nhất, tinh túy nhất cho cuộc đời, quê hương, đất nước của nhà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Bố cục: Ba phần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một: 1 khổ thơ đầu: Cảm xúc của nhà thơ trước mùa xuân thiên nhiên.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hai: 2 khổ tiếp theo: Cảm xúc của nhà thơ về mùa xuân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ba: 3 khổ còn lại: Khát vọng và lí tưởng sống cao đẹp của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46902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1720F32-5D2F-4C89-8077-57EC7686CD7D}"/>
              </a:ext>
            </a:extLst>
          </p:cNvPr>
          <p:cNvSpPr txBox="1"/>
          <p:nvPr/>
        </p:nvSpPr>
        <p:spPr>
          <a:xfrm>
            <a:off x="3048000" y="731877"/>
            <a:ext cx="6096000" cy="5403210"/>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Luận điểm 1: Cảm xúc của nhà thơ trước mùa xuân thiên nhiên, đất trời.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Bài thơ mở ra một khung cảnh thiên nhiên trong trẻo và tràn đầy sức sống của mùa xuân: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“Mọc giữa dòng sông xanh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Một bông hoa tím biếc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Ơi con chim chiền chiên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Hót chi mà vang trời”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Sử dụng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đảo ngữ:</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Đảo động từ “mọc” lên đầu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câu thơ để tô đậm sức sống mạnh mẽ đến bất ngờ của một bông hoa trên dòng sông xanh.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liên tưởng về một bông hoa đang từ từ vươn lên trên mặt nước tràn đây sức xuân và sắc xuân.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Bức tranh xuân xứ Huế được chấm phá bằng hình ảnh chọn lọc và giàu sức gợi: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“Dòng sông xanh”, “hoa tím biếc”, “chim chiền chiện”.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những hình ảnh, tín hiệu đặc trưng của mùa xuân xứ Hue.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lên không gian mênh mông sóng nước và một bầu trời cao rộng, trong veo.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cho bức tranh thiên nhiên mùa xuân hài hòa, tươi sáng, ông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sử dụng những gam màu tươi tắn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“xanh, tím”.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76843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9671236-7C90-43E9-BE7D-854EC8CDD2B4}"/>
              </a:ext>
            </a:extLst>
          </p:cNvPr>
          <p:cNvSpPr txBox="1"/>
          <p:nvPr/>
        </p:nvSpPr>
        <p:spPr>
          <a:xfrm>
            <a:off x="3048000" y="385628"/>
            <a:ext cx="6096000" cy="6095708"/>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Các từ cảm thán “ơi”, “chi”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gợi lên một chất giọng ngọt ngào, thân thương, gần gũi.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Khi đối diện với vẻ đẹp ấy, cho dù là ai cũng phải ngỡ ngàng, xao xuyến đến say sưa: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“Từng giọt long lanh rơi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Tôi đưa tay tôi hứng.”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“giọt long lanh rơi”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thật giàu sức gợi: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có thể là giọt mưa mùa xuân, giọt sương buổi sớm long lanh trong ánh sáng.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mối quan hệ với câu thơ trước, tiếng hót của con chim chiền chiện vang vọng nhưng không tan biến trong không gian mà đọng lại thành từng giọt trong vắt,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“long lanh”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một thứ quà tặng của thiên nhiên xứ Huế, thi nhân đã vội vàng đưa đôi bàn tay để hứng lấy. Tiếng chim từ chỗ được cảm nhận bằng thính giác chuyển thành thị giác rồi xúc giác.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Đó chính là nghệ thuật ẩn dụ chuyển đổi cảm giác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Thanh Hải sử dụng một cách tài tình.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Đại từ “tôi”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điệp hai lần và đi liền với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hành động “hứng”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thái độ trân trọng của thi nhân trước vẻ đẹp của thiên nhiên. Đồng thời, gợi sự tận hưởng, chiếm lĩnh và giao hòa với mùa xuân.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Chỉ với vài nét vẽ, đan xen một chút chất nhạc, Thanh Hải đã phác họa được một bức tranh có cái hồn mùa xuân xứ Huế. Nó đủ đầy cả màu sắc, hình ảnh, âm thanh. Từ đó, bộc lộ được niềm say xưa, ngây ngất của tác giả trước thiên nhiên đất trời mùa xuân.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11436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672AE5A-C909-4F97-98D7-330F70F3F694}"/>
              </a:ext>
            </a:extLst>
          </p:cNvPr>
          <p:cNvSpPr txBox="1"/>
          <p:nvPr/>
        </p:nvSpPr>
        <p:spPr>
          <a:xfrm>
            <a:off x="3048000" y="-76036"/>
            <a:ext cx="6096000" cy="7019037"/>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Luận điểm 2: Cảm xúc của nhà thơ trước mùa xuân đất nước con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Từ vẻ đẹp của mùa xuân quê hương, Thanh Hải đã mở rộng để khám phá, ngợi ca vẻ đẹp của mùa xuân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“Mùa xuân người cầm súng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Lộc giắt đầy trên lưng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Mùa xuân người ra đồng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Lộc trải dài nương mạ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Tất cả như hối hả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Tất cả như xôn xao...”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Nhà thơ cảm nhận mùa xuân đất nước qua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“người cầm súng” và “người ra đồng”: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Biểu trưng cho hai nhiệm vụ chiến lược quan trọng của đất nước ta là cùng chiến đấu ở tiền tuyến và lao động xây dựng hậu phương vững chắc.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cầm súng”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đi liền với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lộc giắt đầy trên lưng”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liên tưởng đến vòng lá ngụy trang của người chiến sĩ đang nảy những chồi non, lộc biếc cùng các anh ra trận để bảo vệ tổ quốc.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ra đồng”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đi liền với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“lộc trải dài nương mạ”</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liên tưởng đến những cánh đồng màu mỡ, xanh tươi của những bàn tay khéo léo gieo trồng.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Điệp từ “mùa xuân”, “lộc”: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quang cảnh mùa xuân tươi đẹp đang vươn những chồi non lộc non.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thành quả trong công cuộc dựng xây và bảo vệ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Điệp từ “tất cả”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đi liền với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láy “hối hả”, “xôn xao”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làm cho nhịp thơ trở nên nhanh, gấp, gợi một nhịp sống sôi động, hối hả, khẩn trương trong nhiệm vụ xây dựng và bảo vệ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56231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CD0585D-B23D-44A7-9177-CFD720BFC1CC}"/>
              </a:ext>
            </a:extLst>
          </p:cNvPr>
          <p:cNvSpPr txBox="1"/>
          <p:nvPr/>
        </p:nvSpPr>
        <p:spPr>
          <a:xfrm>
            <a:off x="3048000" y="39380"/>
            <a:ext cx="6096000" cy="6788205"/>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mùa xuân của đất nước, nhà thơ đã bày tỏ niềm tự hào và niềm tin vào tương lai tươi sáng: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“Đất nước bốn ngàn năm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Vất vả và gian lao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Đất nước như vì sao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Cứ đi lên phía trước”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Hệ thống tính từ “vất vả”, “gian lao”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giúp tác giả đúc kết chặng đường 4000 năm dựng nước và giữ nước với biết bao thăng trầm, thử thách. Trong suốt chiều dài lịch sử ấy, đất nước ta đã trải qua biết bao đau thương và mất mát, song đã khẳng định được sức mạnh, ý chí và bản lĩnh của dân tộc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so sánh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“đất nước như vì sao”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lên những liên tưởng và ý nghĩa thật sâu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liên tưởng đến nguồn sáng lấp lánh, tồn tại vĩnh hằng trong không gian và thời gian.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ý nghĩa về dân tộc Việt Nam ta trong suốt chiều dài lịch sử, từ trong đêm tối nô lệ đã phá tan xiềng xích, thoát khỏi phong kiến, thực dân để tỏa sáng.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niềm tin của tác giả vào một tương lai tươi sáng, rộng mở với khí thế đi lên mạnh mẽ không gì cản nổi.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Điệp từ “đất nước”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cộng với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cấu trúc song hành</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“đất nước bốn ngàn năm... đất nước như vì sao...”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diễn tả sự vận động đi lên của lịch sử và khẳng định sự trường tồn vĩnh cửu của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Cụm từ “cứ đi lên”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ý chí, lòng quyết tâm và niềm tin sắt đá của nhà thơ và cả dân tộc về tương lai tươi sáng của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Giọng thơ vừa tha thiết sôi nổi, vừa trang trọng đã gói trọn niềm yêu mến tự hào, tin tưởng của nhà thơ vào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64841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3EC39B7-D1EB-46FD-B081-10D258DDD5FD}"/>
              </a:ext>
            </a:extLst>
          </p:cNvPr>
          <p:cNvSpPr txBox="1"/>
          <p:nvPr/>
        </p:nvSpPr>
        <p:spPr>
          <a:xfrm>
            <a:off x="3048000" y="-306869"/>
            <a:ext cx="6096000" cy="7480702"/>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Luận điểm 3: Khát vọng và lí tưởng sống cao đẹp của nhà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Từ những cảm xúc vui mừng, say xưa, ngây ngất trước vẻ đẹp của thiên nhiên đất trời xứ Huế vào xuân, vào tương lai tươi sáng của đất nước, Thanh Hải đã có những lời ước nguyện thật thiết tha, cảm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“Ta làm con chim hót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Ta làm một cành hoa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Ta nhập vào hòa ca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Một nốt trầm xao xuyến”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Đại từ “ta”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bộc lộ một cách trực tiếp tâm niệm của thi nhân.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Điệp cấu trúc ngữ pháp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“Ta làm... Ta nhập...”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đặt ở vị trí đầu của ba câu thơ đã khiến cho nhịp điệu thơ trở nên nhẹ nhàng, khiến cho câu thơ như một lời thủ thỉ tâm tình về ước nguyện hóa thân, hiến dâng cho quê hương, đất nước của nhà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Hệ thống hình ảnh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“con chim hót’’, “cành hoa”, “nốt trầm xao xuyến”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những hình ảnh giản dị nhưng cũng thật hàm xúc: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Con chim cất cao tiếng hót để làm vui cho đời; cành hoa điểm sắc để thắm cho mùa xuân; một nốt trầm trong muôn nốt nhạc của bản hòa ca muôn điệu. Đó là những hình ảnh hết sức giản dị, nhỏ bé song đã cho thấy ước nguyện khiêm nhường mà cao quý của thi nhân.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hình ảnh này có sự đổi ứng chặt chẽ với những hình ảnh mở đầu của bài thơ để khẳng định một lẽ tự nhiên, tất yếu: con chim sinh ra là để dâng tiếng hót cho đời; bông hoa sinh ra là để tỏa hương sắc; bản hòa ca tưng bừng, rộn rã song không thể thiếu nốt trầm.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liên tưởng đến mối quan hệ giữa cá nhân và cộng đồng, giữa con người và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Cống hiến cho đời, cho đất nước là một lẽ sống tốt đẹp mà Thanh Hải luôn theo đuổi.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84934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B5F81FB-7A3A-4A29-9167-FEACD20CF458}"/>
              </a:ext>
            </a:extLst>
          </p:cNvPr>
          <p:cNvSpPr txBox="1"/>
          <p:nvPr/>
        </p:nvSpPr>
        <p:spPr>
          <a:xfrm>
            <a:off x="3048000" y="270212"/>
            <a:ext cx="6096000" cy="6326540"/>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Từ cái khát vọng sống cao quý, tác giả đã nâng lên thành một lí tưởng sống cao cả: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“Một mùa xuân nho nhỏ</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Lặng lẽ dáng cho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Dù là tuổi hai mươi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Dù là khi tóc bạc”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xin được làm một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mùa xuân nho nhỏ</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góp phần làm đẹp cho mùa xuân lớn của dân tộc. Đây chính là một hình ảnh ẩn dụ đặc sắc của nhà thơ Thanh Hải.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láy “nho nhỏ”:</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ước muốn, khát vọng khiêm tốn và giản dị của nhà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về những gì đẹp đẽ và tinh túy nhất của cuộc đời con người để góp cho mùa xuân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Tính từ “lặng lẽ”</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cho thấy vẻ đẹp của một tâm hồn, lối sống và nhân cách. Mùa xuân của Thanh Hải không hề ồn ào, khoa trương, náo nhiệt mà lặng lẽ hiến dâng. Dâng cho đời là dâng một cách tự nguyện, không đòi hỏi sự đền đáp. Đó chính là lối sống, cống hiến đẹp đẽ, vô tư, trong sáng nhất mà con người cần hướng tới.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Điệp cấu trúc ngữ pháp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“Dù là... Dù là...”</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tương phản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“tuổi hai mươi”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“khi tóc bạc”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khiến cho lời thơ như một lời hứa, lời tự nhủ với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Đồng thời, khẳng định sự tồn tại bền vững của những khát vọng sống, lí tưởng sống là cống hiến, hi sinh.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Lời tổng kết của nhà thơ về cuộc đời mình, một cuộc đời thật đẹp xứng đáng để chúng ta suy ngẫm, học tập và noi theo.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69635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7C84566-4D45-488A-963D-A4C6DD9FE9DD}"/>
              </a:ext>
            </a:extLst>
          </p:cNvPr>
          <p:cNvSpPr txBox="1"/>
          <p:nvPr/>
        </p:nvSpPr>
        <p:spPr>
          <a:xfrm>
            <a:off x="3048000" y="501045"/>
            <a:ext cx="6096000" cy="5864875"/>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 Luận điểm 4: Lời ngợi ca quê hương qua điệu hò xứ Huế.</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Bài thơ khép lại trong giai điệu ngọt ngào, êm dịu của làn điệu dân ca trữ tình xứ Huế:</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“Mùa xuân ta xin hát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Câu Nam ai, Nam bình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Nước non ngàn dặm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Nước non ngàn dặm tình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Nhịp phách tiền đất Huê”</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Tác giả xin cất lên câu Nam ai, Nam bình của quê hương xứ Huế để hát về “nước non ngàn dặm”, hát lên khát vọng và tình yêu. Nghệ thuật điệp ngữ, giọng thơ tha thiết, lời thơ thể hiện ân tình sâu nặng, sự gắn bó với vẻ đẹp tâm hồn của quê hương xứ sở, gắn bó với đất nước. Đồng thời tác giả cũng thể hiện niềm tin yêu vào cuộc đời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Câu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“Nam ai”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khúc nhạc buồn thương, da diết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gợi con đường đầy hi sinh, gian khổ mà đất nước đã đi qua.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Câu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“Nam bình”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khúc nhạc êm ái, dịu ngọt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gợi mùa xuân hiện tại với cuộc sống thanh bình, no ấm.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“Nhịp phách tiền”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điệu nhạc rộn ràng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khép lại bài thơ, đó là giai điệu của cuộc sống mới, sức sống mới của dân tộc.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yêu đời, yêu cuộc sống trỗi dậy thật mãnh liệt, trở thành khúc hát tâm tình trong những dòng thơ cuối. Khúc hát đó thật cảm động, cao quý và đáng trân trọng biết bao.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77362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E0A9819-08ED-48E6-875D-245F174196B2}"/>
              </a:ext>
            </a:extLst>
          </p:cNvPr>
          <p:cNvSpPr txBox="1"/>
          <p:nvPr/>
        </p:nvSpPr>
        <p:spPr>
          <a:xfrm>
            <a:off x="3048000" y="-191453"/>
            <a:ext cx="6096000" cy="7249870"/>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7. Bài thơ Viếng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Viễn Phương (1928 - 2005), tên khai sinh là Phan Thanh Viễn, quê ở tỉnh An Giang.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là một trong những gương mặt tiêu biểu nhất của lực lượng văn nghệ giải phóng miền Nam.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Thơ Viễn Phương tập trung khám phá, ngợi ca vẻ đẹp của nhân dân, đất nước trong công cuộc chiến đấu trường kì, gian khổ của dân tộc.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cảm xúc sâu lắng, thiết tha; giọng thơ nhỏ nhẹ, trong sáng; ngôn ngữ đậm đà màu sắc dân tộc.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Bài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Viếng lăng Bác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sáng tác năm 1976, một năm sau ngày giải phóng miền Nam thống nhất đất nước. Đó cũng là khoảng thời gian công trình lăng Chủ tịch Hồ Chí Minh vừa mới khánh thành. Viễn Phương là một trong số ít đồng bào chiến sĩ miền Nam sớm được ra viếng lăng Bác. Trước lăng Bác, trong phút xúc động thiêng liêng, sự thành kính, lòng biết ơn vô hạn, Viễn Phương đã sáng tác bài thơ này.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Bài thơ được in trong tập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Như mây mùa xuân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năm 1978.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Giọng điệu bài thư: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Thành kính, trang nghiêm, trầm lắng, phù hợp với tâm trạng của tác giả và không khí ở trong lăng.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Bố cục: Ba phần.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một: Khổ 1: Cảm xúc ban đầu khi đứng trước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hai: Khổ 2: Cảm xúc trước hình ảnh dòng người vào lăng viếng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ba: Khố 3: Cảm xúc khi vào trong lăng, đứng trước thi hài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bốn: Khổ 4: Cảm xúc của nhà thơ khi từ biệt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3644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17F1314-6333-4A97-8DFA-0D39F2B07269}"/>
              </a:ext>
            </a:extLst>
          </p:cNvPr>
          <p:cNvSpPr txBox="1"/>
          <p:nvPr/>
        </p:nvSpPr>
        <p:spPr>
          <a:xfrm>
            <a:off x="3048000" y="-2846025"/>
            <a:ext cx="6096000" cy="12559015"/>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Luận điểm 1: Cảm xúc ban đầu của nhà thơ khi đứng trước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Khi vừa đặt chân đến lăng (khổ thơ 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Viễn Phương là một người con miền Nam, tham gia hoạt động và chiến đấu ở chiến trường Nam Bộ xa xôi. Cùng như nhiều đồng bào và chiến sĩ miền Nam, nhà thơ mong mỏi một ngày ra thăm Bác. Bởi vậy, khi đứng trước lăng Người, nhà thơ không giấu nỗi niềm xúc động: cảm xúc bồi hồi pha lẫn nỗi xúc động sâu xa: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“Con ở miền Nam ra thăm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lời lẽ giản dị</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câu thơ như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lời thông báo ngắn gọn: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Nhà thơ ở miền Nam, nơi tuyến đầu của Tổ quốc, sau bao nhiêu năm mong mỏi nay cũng được về thăm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Sử dụng đại từ nhân xưng “Con -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lối nói, lối xưng hô quen thuộc của người miền Nam để gợi sự gần gũi, thân thiết.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được lòng tôn kính và tình cảm yêu thương ruột thịt.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một liên tưởng, đó là Viễn Phương như một đứa con xa nay mới được trở về bên vị cha già của dân tộc.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Biện pháp tu từ nói giảm, nói tránh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sử dụng từ “thăm” để thay cho từ “viếng”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giảm bớt nỗi đau thương, mất mát của những đứa con xa về muộn.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Đồng thời, bất tử hóa hình tượng Bác trong lòng nhừng người con miền Nam và đối với cả dân tộc Việt Nam.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Câu thơ giản dị như một lời kể, song nó lại gói gém bao tình cảm của người con miền Nam sau bao mong nhớ, đợi chờ mới được về thăm lăng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Đứng trước lăng vị cha già kính yêu của dân tộc, ấn tượng đầu tiên trong lòng nhà thơ chính là hàng tre xanh mát: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“Đã thấy trong sương hàng tre hát ngát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Ôi! Hàng tre xanh xanh Việt Nam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Bão táp mưa sa đứng thẳng hàng.”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cảm thán “Ôi!”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biểu thị niềm xúc động, tự hào trước hình ảnh hàng tre quanh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“hàng tre bát ngát”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hình ảnh tả thực về quang cảnh quanh lăng Bác; đồng thời gợi sự gần gũi, thân thương của những xóm làng Việt Nam.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“hàng tre xanh xanh Việt Nam”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hình ảnh ẩn dụ mang ý nghĩa tượng trưng: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Hàng tre ấy tượng trưng cho những con người, dân tộc Việt Nam với sức sống tràn trề.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tả một quân đội với tinh thần kiên cường, bất khuất, trong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“bão táp mưa sa”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vẫn đứng bên cạnh giữ giấc ngủ ngàn thu của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Thành ngữ “bão táp mưa sa”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về những khó khăn, gian khổ mà nhân dân ta đã cùng nhau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“chung lưng, đấu cật”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để dựng nước và giữ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Lối miêu tả “đứng thẳng hàng”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những hàng tre mang dáng dấp cứng cỏi, kiên cường, hiên ngang, bất khuất như tính cách của người dân Việt Nam.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Khổ thơ là niềm xúc động sâu sắc, niềm thành kính của Viễn Phương khi đến thăm và đứng trước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9791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0A2AAF5-406A-494E-BE1C-900694F1748E}"/>
              </a:ext>
            </a:extLst>
          </p:cNvPr>
          <p:cNvSpPr txBox="1"/>
          <p:nvPr/>
        </p:nvSpPr>
        <p:spPr>
          <a:xfrm>
            <a:off x="195743" y="205942"/>
            <a:ext cx="11733402" cy="5693866"/>
          </a:xfrm>
          <a:prstGeom prst="rect">
            <a:avLst/>
          </a:prstGeom>
          <a:noFill/>
        </p:spPr>
        <p:txBody>
          <a:bodyPr wrap="square">
            <a:spAutoFit/>
          </a:bodyPr>
          <a:lstStyle/>
          <a:p>
            <a:pPr marL="0" marR="0" algn="just">
              <a:spcBef>
                <a:spcPts val="0"/>
              </a:spcBef>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Khép lại đoạn thơ, là một câu thơ có một vị trí rất đặc biệt, được cấu tạo bởi hai từ “</a:t>
            </a:r>
            <a:r>
              <a:rPr lang="en-US" sz="2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Đồng chí!</a:t>
            </a: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Nó vang lên như một phát hiện, một lời khẳng định,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một lời định nghĩa</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về đồng chí.</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Thể hiện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cảm xúc dồn nén</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được thốt ra như một cao trào của cảm xúc, trở thành tiếng gọi thiết tha của tình đồng chí, đồng đội.</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Gợi sự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thiêng liêng, sâu lắng</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của tình đồng chí.</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Dòng thơ đặc biệt ấy còn như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một bản lề gắn kết</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Nó nâng cao ý thơ đoạn trước và mở ra ý thơ đoạn sau. Và dấu chấm cảm đi kèm hai tiếng ấy bỗng như chất chứa bao trìu mến yêu thương.</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Đoạn thơ đã đi sâu khám phá, lí giải cơ sở của tình đồng chí. Đồng thời, tác giả đã cho thấy sự biến đổi kì diệu từ những người nông dân hoàn toàn xa lạ trở thành những người đồng chí, đồng đội sống chết có nhau.</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655812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A5D9CBE-886B-44D8-B254-10201B17F517}"/>
              </a:ext>
            </a:extLst>
          </p:cNvPr>
          <p:cNvSpPr txBox="1"/>
          <p:nvPr/>
        </p:nvSpPr>
        <p:spPr>
          <a:xfrm>
            <a:off x="3048000" y="-1576447"/>
            <a:ext cx="6096000" cy="10019859"/>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Khi hòa cùng dòng người vào lăng viếng Bác (khổ 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Đứng trước lăng, sau ấn tượng về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“hàng tre xanh xanh”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hình ảnh của dòng người vào lăng viếng Bác với nỗi tiếc thương và lòng biết ơn sâu nặng: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“Ngày ngày mặt trời đi qua trên lăng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Thấy một mặt trời trong lăng rất đỏ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Ngày ngày dòng người đi trong thương nhớ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Kết tràng hoa dâng bảy mươi chín mùa xuân.”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sóng đôi: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Giữa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“mặt trời”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thực 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“mặt trời”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ẩn dụ:</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mặt trời trong câu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“Ngày ngày mặt trời đi qua trên lăng”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thực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Đây là mặt trời của thiên nhiên soi sáng không gian vũ trụ và mang lại sự sống cho muôn loài.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mặt trời trong câu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“Thấy một mặt trời trong lăng rất đỏ”</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về Bác Hồ: Bác chính là mặt trời chân lí, soi sáng giúp dân tộc thoát khỏi kiếp nô lệ khổ đau, và mang đến một cuộc sống ấm no, hạnh phúc. Từ đó, ta thấy được sự tôn kính, lòng biết ơn sâu sắc mà cả dân tộc dành cho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Mặt trời thiên nhiên được nhân hóa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với hai hành động: ngày ngày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“đi qua trên lăng”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nhìn thấy mặt trời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“trong lăng rất đỏ”</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tô đậm hơn tầm vóc vĩ đại của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Chi tiết đặc tả “rất đỏ”</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trái tim đầy nhiệt huyết vì Tổ quốc, vì nhân dân của Bác. Mặt trời đó sẽ mãi mãi soi sáng, sưởi ấm, tô thắm cho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“dòng người” đi liền với điệp từ “ngày ngày”: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một dòng thời gian vô tận, từ ngày này sang ngày khác, biết bao dòng người với nỗi tiếc thương vô hạn thành kính vào lăng viếng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Mang giá trị tạo hình, gợi quang cảnh những đoàn người nối hàng dài vào lăng để viếng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“tràng hoa”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liên tưởng đến dòng người vào lăng viếng Bác với tấm lòng thành kính, dâng trào như được kết từ hàng vạn trái tim, tấm lòng con người Việt Nam.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hoán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“bảy mươi chín mùa xuân”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chỉ 79 năm trong cuộc đời của Người - 79 mùa xuân Người hi sinh cho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Khổ thơ đã diễn tả được một cách sâu sắc tấm lòng của nhân dân cả nước dành cho vị cha già kính yêu của dân tộc. Người sẽ luôn sống và sáng mãi trong lòng dân tộc Việt Nam.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05900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5F60881-937C-46BF-9E8F-26BB9F62EAB7}"/>
              </a:ext>
            </a:extLst>
          </p:cNvPr>
          <p:cNvSpPr txBox="1"/>
          <p:nvPr/>
        </p:nvSpPr>
        <p:spPr>
          <a:xfrm>
            <a:off x="3048000" y="-768534"/>
            <a:ext cx="6096000" cy="8404032"/>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Luận điểm 2: Cảm xúc khi vào trong lăng, đứng trước thi hài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Vào trong lăng, khung cảnh và không khí như ngưng kết cả thời gian, không gian. Hình ảnh thơ đã diễn tả thật chính xác, thật tinh tế sự yên tĩnh, trang nghiêm cùng ánh sáng dịu nhẹ, trong treo của không gian trong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“Bác nằm trong lăng giấc ngủ bình yên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Giữa một vầng trăng sáng dịu hiền.”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Sử dụng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biện pháp nghệ thuật nói giảm, nói tránh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phủ nhận một sự thật đau lòng: Người đang ngủ một giấc bình yên, giữa vầng trăng sáng dịu hiền.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“vầng trăng sáng dịu hiền”: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cho chúng ta nghĩ đến tâm hồn, nhân cách sống cao đẹp, sáng trong của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Bộc lộ tấm lòng biết ơn sâu sắc của tác giả dành cho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đến những vần thơ tràn ngập ánh trăng của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Tâm trạng xúc động của nhà thơ được biểu hiện bằng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sâu xa: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“Vẫn biết trời xanh là mãi mãi”.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“Trời xanh”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tiên được hiểu theo nghĩa tả thực, đó là thiên nhiên gần gũi với chúng ta, tồn tại mãi mãi và vĩnh hằng.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Mặt khác,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“trời xanh”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còn là một hình ảnh ẩn dụ sâu xa: Bác vẫn còn mài với non sông đất nước, như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“trời xanh”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vĩnh hằng.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Dù tin như thế nhưng mấy chục triệu người dân Việt Nam vẫn đau xót và nuối tiếc khôn nguôi trước sự ra đi của Bác: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“Mà sao nghe nhói ở trong tim”.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Nhói” là từ ngữ biểu cảm trực tiếp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biểu hiện nỗi đau đột ngột, quặn thắt. Tác giả tự cảm thấy nỗi đau mất mát ở tận đáy sâu tâm hồn mình, nỗi đau ấy uất nghẹn tột cùng không nói thành lời.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Cặp quan hệ từ “vẫn, mà”</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diễn tả sự mâu thuẫn. Cảm giác nghe nhói ở trong tim mâu thuẫn với nhận biết trời xanh là mãi mãi. Giữa tình cảm và lí trí có sự mâu thuẫn. Và con người đã không kìm nén được khoảnh khắc yếu lòng.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Cảm xúc này là đỉnh điểm của nỗi nhớ thương, của niềm đau xót. Nó chính là nguyên nhân dẫn đến những khát vọng ở khổ cuối bài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03140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064691C-F87F-4485-A95E-FF8E5E24D191}"/>
              </a:ext>
            </a:extLst>
          </p:cNvPr>
          <p:cNvSpPr txBox="1"/>
          <p:nvPr/>
        </p:nvSpPr>
        <p:spPr>
          <a:xfrm>
            <a:off x="3048000" y="-1114782"/>
            <a:ext cx="6096000" cy="9096529"/>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3.Luận điểm 3: Cảm xúc của nhà thơ khi ra về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Khép lại nỗi đau mất mát ấy là những giọt nước mắt luyến tiếc, bịn rịn không muốn rời Bác. Khổ thơ đã diễn tả tâm trạng lưu luyến của nhà thơ muốn được ở mãi bên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“Mai về miền Nam thương trào nước mắt”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chỉ thời gian “Mai” đi liền với địa danh “miền Nam”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sự chia xa, gợi khoảng cách, gợi cả tấm lòng, tình cảm của những người con miền Nam.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Lối nói “thương trào nước mắt”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cụ thể hóa nỗi nhớ thương da diết, gợi chiều sâu của sự gắn bó với miền Bắc, với Bác Hồ của những người miền Nam. Nhà thơ bày tỏ ước muốn hóa thân để ở lại bên cạnh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“Muốn làm con chim hót quanh lăng Bác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Muốn làm đóa hoa tỏa hương đâu đây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Muốn làm cây tre trung hiếu chốn này.”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Nhịp điệu dồn dập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điệp từ “muốn làm”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khởi đầu cho mỗi dòng thơ giúp nhà thơ tô đậm mức độ thiết tha, mãnh liệt của niềm mong 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Hệ thống hình ảnh giàu sức gợi: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“con chim”, “đóa hoa”, “cây tre”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Lớp nghĩa thực: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muốn góp cuộc đời mình để làm đẹp cho cảnh quan quanh lăng, ao ước được hóa thân thành con chim để cất tiếng hót làm vui lăng Bác; làm đóa hoa để đem lại sắc hương, tô điểm cho vườn hoa quanh lăng. Đặc biệt là ước nguyện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“muốn làm cây tre trung hiếu”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nhập vào hàng tre bát ngát, tỏa bóng mát cho lăng.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Lớp nghĩa ẩn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Khát vọng ở lại để canh giấc ngủ thiên thu cho người; Bày tỏ niềm biết ơn sâu sắc dành cho vị cha già của dân tộc; góp phần làm nên vẻ đẹp bất khuất, hiên ngang, trung hiếu của tâm hồn Việt Nam.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cây tre có tính tượng trưng, một lần nữa nhắc lại khiến bài thơ có kết cấu đầu cuối tương ứng. Hình ảnh hàng tre quanh lăng Bác được lặp ở câu thơ cuối như mang thêm nghĩa mới, tạo ấn tượng sâu sắc, làm dòng cảm xúc được trọn vẹn.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Bài thơ khép lại bằng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“cây tre trung hiếu”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tạo nên một kết cấu đầu cuối tương ứng, nhăm bày tỏ khát vọng và tâm lòng nhà thơ dành cho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48689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E5C5F3D-3BBB-440F-868F-E7BD78BCF70C}"/>
              </a:ext>
            </a:extLst>
          </p:cNvPr>
          <p:cNvSpPr txBox="1"/>
          <p:nvPr/>
        </p:nvSpPr>
        <p:spPr>
          <a:xfrm>
            <a:off x="3048000" y="1424374"/>
            <a:ext cx="6096000" cy="4018216"/>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Niềm xúc động thiêng liêng, thành kính, niềm tự hào, đau xót của nhà thơ và đồng bào miền Nam vừa được giải phóng ra thăm lăng Bác.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Giọng điệu thơ phù hợp với nội dung tình cảm, cảm xúc: vừa trang nghiêm, sâu lắng, vừa tha thiết, đau xót, tự hào.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thơ 8 chữ, xen lẫn những dòng thơ 7 hoặc 9 chữ. Nhịp thơ chủ yếu là nhịp chậm, diễn tả sự trang nghiêm, thành kính và những cảm xúc sâu lắng. Riêng khổ cuối, nhịp thơ nhanh hơn, phù hợp với sắc thái của niềm mong 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thơ có nhiều sáng tạo, kết hợp hình ảnh thực với hình ảnh ẩn dụ, biểu tượng. Những hình ảnh ẩn dụ - biểu tượng như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“mặt trời trong lăng”, “tràng hoa”, “trời xanh”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vừa quen thuộc, vừa gần gũi với hình ảnh thực, vừa sâu sắc, có ý nghĩa khái quát và mang giá trị biểu cảm.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05135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C361376-9EC5-4F18-9D2A-F12B906F8E1D}"/>
              </a:ext>
            </a:extLst>
          </p:cNvPr>
          <p:cNvSpPr txBox="1"/>
          <p:nvPr/>
        </p:nvSpPr>
        <p:spPr>
          <a:xfrm>
            <a:off x="3048000" y="1655207"/>
            <a:ext cx="6096000" cy="3556551"/>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8. Bài thơ Sang thu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Hữu Thỉnh tên đầy đủ là Nguyễn Hữu Thỉnh. Ông sinh năm 1942, quê ở huyện Tam Dương, tỉnh Vĩnh Phúc.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là một trong những gương mặt tiêu biểu thuộc lớp nhà thơ chiến sĩ trưởng thành trong cuộc kháng chiến chống Mĩ cứu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giai đoạn chống Mĩ cứu nước, bao trùm trong toàn bộ sáng tác của Hữu Thỉnh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cảm hứng về quê hương, đất nước, nhân dân.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Sau chiến tranh, ngòi bút của ông hướng về những cảm xúc đời thường hay những thân phận cá nhân.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cảm xúc tinh tế, lãng mạn; hình ảnh giản dị mà giàu sức gợi cảm...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20979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848525D-3CD2-4A13-888F-EC3FF295D13D}"/>
              </a:ext>
            </a:extLst>
          </p:cNvPr>
          <p:cNvSpPr txBox="1"/>
          <p:nvPr/>
        </p:nvSpPr>
        <p:spPr>
          <a:xfrm>
            <a:off x="3048000" y="1770623"/>
            <a:ext cx="6096000" cy="3325719"/>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Bài thơ “Sang thu” được sáng tác vào năm 1977.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phẩm được in nhiều lần trong các tập thơ và gần đây nhất là tập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“Từ chiến hào đến thành phố”</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năm 1991.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Ý nghĩa nhan đề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“Sang thu”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hết gợi lên khoảnh khắc giao mùa của thiên nhiên, khi đất trời chuyền từ hạ sang thu.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khoảnh khắc chuyển giao giữa tuổi trẻ sang độ tuổi trưởng thành vững vàng, từng trải.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Bố cục: Ba phần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một: (Khổ 1) Những tín hiệu giao mùa.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hai: (Khổ 2) Quang cảnh thiên nhiên phút giao mùa.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ba: (Khổ 3) Những suy ngẫm về cuộc đời lúc chớm thu.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38054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25D356E-1660-468F-A6DB-7A37C02E0BA3}"/>
              </a:ext>
            </a:extLst>
          </p:cNvPr>
          <p:cNvSpPr txBox="1"/>
          <p:nvPr/>
        </p:nvSpPr>
        <p:spPr>
          <a:xfrm>
            <a:off x="3048000" y="-1345615"/>
            <a:ext cx="6096000" cy="9558194"/>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Luận điểm 1: N</a:t>
            </a:r>
            <a:r>
              <a:rPr lang="vi-VN"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hững cảm nhận ban đầu trước những tín hiệu dịu nhẹ lúc sang thu trong một không gian thu rất gần và hẹp: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Luận cứ 1: Những tín hiệu giao mùa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Sang thu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khoảnh khắc rất đặc biệt của thiên nhiên. Đó là lúc hạ vẫn chưa kịp đi mà hương thu đã lặng lẽ đến rồi.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"Bỗng nhận ra hương ổi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Phả vào trong gió 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Sương chùng chình qua ngõ</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Hình như thu đã về”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Tín hiệu đầu tiên là hương ổi: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Hữu Thỉnh đã lựa chọn một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hình ảnh quen thuộc, gần gũi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làm nên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một tứ thơ mới mẻ</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ông sử dụng một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làn “hương ổi” để làm tín hiệu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giao mùa: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“Hương ổi” đi liền với từ “bỗng”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được đặt ở đầu câu thơ đã diễn tả cảm giác bất ngờ, đột ngột, ngỡ ngàng của nhân vật trữ tình.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“Hương ổi” đi liền với động từ “phả”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diễn tả một làn hương ngào ngạt, sánh đậm. Đồng thời gợi cho ta liên tưởng đến không gian thân thuộc của những làng quê. Đó có thể là một làng quê vùng đồng bằng Bắc Bộ với những khu vườn, những lối ngõ sum suê cây trái.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Làn “hương ổi” trở thành phong vị riêng trong thơ thu Hữu Thỉnh.</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Tín hiệu thứ hai “gió se” :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Gió se</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ngọn gió heo may đặc trưng của mùa thu đất Bắc. Đó là một thứ gió khô và thoáng chút se lạnh.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"gió se”</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ấy đã làm dịu đi cái nắng oi ả, gay gắt của mùa hạ và khiến cho làn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"hương ổi”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sánh lại và trở nên ngọt ngào hơn.</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Tín hiệu tiếp theo là sương.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Cảm nhận của tác giả có sự thay đổi từ khứu giác, xúc giác sang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cảm nhận bằng thị giác. Như nhìn thấy “Sương thu chùng chình qua ngõ”</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Nghệ thuật nhân hóa qua từ láy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"chùng chình”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gợi lên dáng vẻ lãng đãng như đợi chờ, cố ý chậm lại đầy lưu luyến của màn sương.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Cụm từ “qua ngõ”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gợi liên tưởng đến những đường làng, ngõ xóm hay cũng là cửa ngõ của thời gian thông giữa hai mùa (cuối hạ, đầu thu).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11486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0A38373-DB8B-4D4A-8DE5-DDE88E773570}"/>
              </a:ext>
            </a:extLst>
          </p:cNvPr>
          <p:cNvSpPr txBox="1"/>
          <p:nvPr/>
        </p:nvSpPr>
        <p:spPr>
          <a:xfrm>
            <a:off x="3048000" y="2001455"/>
            <a:ext cx="6096000" cy="2864054"/>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Luận cứ 2: Cảm xúc của nhà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Trước khoảnh khắc giao mùa ấy, tác giả đã giật mình, bối rối: “Hình như thu đã về”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'Hình như</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lối nói giả định, phán đoán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chắc chắn, với một chút nghi hoặc. Nhưng lại rất phù hợp để diễn tả về cảm nhận mơ hồ lúc giao mùa.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Sự kết hợp một loạt các từ “bỗng”, “hình như”</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thể hiện tâm trạng đột ngột, ngỡ ngàng, vui mừng, hạnh phúc của tác giả trong phút giao mùa của vạn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Đó là những cảm nhận tinh tế của tác giả lúc thu sang, và đối diện với những khoảnh khắc ấy là niềm vui, niềm hạnh phúc vô bờ.</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23214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B58AF70-B514-4524-845F-B95FFA3C50F0}"/>
              </a:ext>
            </a:extLst>
          </p:cNvPr>
          <p:cNvSpPr txBox="1"/>
          <p:nvPr/>
        </p:nvSpPr>
        <p:spPr>
          <a:xfrm>
            <a:off x="3048000" y="-191453"/>
            <a:ext cx="6096000" cy="7249870"/>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Luận điểm 2: Quang cảnh thiên nhiên phút giao mùa: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"Sông được lúc dềnh dàng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Chim bắt đầu vội vã”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Luận cứ 1: Hai câu thơ đầu có cấu trúc đối tự nhiên, chặt chẽ đã diễn tả vẻ đẹp thiên nhiên và lòng người phút giao mùa.</a:t>
            </a: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Hình ảnh “dòng sông” được nhân hóa qua từ láy “dềnh dàng”: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Tả thực một dòng sông tĩnh lặng, trong trẻo với dòng chảy êm đềm.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Con sông được nhân hóa như đang được nghỉ ngơi sau một mùa hạ vất vả với bão giông.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Đi liền với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được lúc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ta liên tưởng đến hình ảnh những con người đã đi qua thời chiến, trải qua lửa đạn giờ đang được sống chậm lại, đến lúc phải nghỉ ngơi.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Hình ảnh những chú “chim” được nhân hóa qua từ láy “vội vã”: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Tả thực những cánh chim di cư bay về phương Nam để tránh rét.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cánh chim được nhân hóa như bắt đầu nhanh hơn, gấp gáp hơn khi nhận ra những đợt gió heo may se lạnh đang ùa về.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Đi liền với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bắt đầu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ta liên tưởng đến những người lính bước ra từ trong chiến tranh. Họ cứ ngỡ đã đến lúc phải nghỉ ngơi để suy ngẫm, song lại chính là lúc họ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bắt đầu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phải vội vã, tất bật trong những lo toan của cuộc sống mới.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Nghệ thuật đối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tác giả sử dụng một cách nhịp nhàng, tài tình qua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“dềnh dàng” &gt;&lt; “vội vã”: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Làm nổi bật hai động thái trái ngược của thiên nhiên trong khoảnh khắc giao mùa.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Làm nổi rõ hai tâm trạng trái ngược nhau của con người khi bước từ chiến tranh sang hòa bình.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30151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99E4B98-B196-4EB8-B477-DADB18C7FD9C}"/>
              </a:ext>
            </a:extLst>
          </p:cNvPr>
          <p:cNvSpPr txBox="1"/>
          <p:nvPr/>
        </p:nvSpPr>
        <p:spPr>
          <a:xfrm>
            <a:off x="3048000" y="1193542"/>
            <a:ext cx="6096000" cy="4479881"/>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Luận cứ 2: Hai câu sau quang cảnh thiên nhiên tiếp tục tái hiện qua những sáng tạo vô cùng độc đáo, ấn tượng: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“Có đám mây mùa hạ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Vắt nửa mình sang thu”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Nghệ thuật nhân hóa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cụm từ có ý nghĩa tượng hình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“vắt nửa mình”: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lên không gian của một bầu trời cao rộng, trong trẻo lúc thu về.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Khiến cho đám mây như có hình, có hồn và trở nên gần gũi, sinh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liên tưởng đến bước đi cúa thời gian, đám mây như một cây cầu đặc biệt để nối liền những ngày cuối hạ và đầu thu.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đám mây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còn mang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nghĩa thế sự</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sự giao thời của đời sống khi đất nước đang chuyển giao từ chiến tranh sang hòa bình.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Khoảnh khắc giao mùa được tái hiện rất tinh tế, sống động bằng những câu thơ giàu giá trị tạo hình. Và ẩn sau khoảnh khắc đó còn là hình ảnh của đời sống lúc sang thu với biết bao biến chuyển.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1026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3EA9DEA-DCF2-4BCC-8ADE-FC898F98AF06}"/>
              </a:ext>
            </a:extLst>
          </p:cNvPr>
          <p:cNvSpPr txBox="1"/>
          <p:nvPr/>
        </p:nvSpPr>
        <p:spPr>
          <a:xfrm>
            <a:off x="220909" y="134499"/>
            <a:ext cx="11775347" cy="6124754"/>
          </a:xfrm>
          <a:prstGeom prst="rect">
            <a:avLst/>
          </a:prstGeom>
          <a:noFill/>
        </p:spPr>
        <p:txBody>
          <a:bodyPr wrap="square">
            <a:spAutoFit/>
          </a:bodyPr>
          <a:lstStyle/>
          <a:p>
            <a:pPr marL="0" marR="0" algn="just">
              <a:spcBef>
                <a:spcPts val="0"/>
              </a:spcBef>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Luận điểm 2: Những biểu hiện của tình đồng chí, đồng đội (mười câu thơ tiếp)</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Biểu hiện thứ nhất: Họ thấu hiểu những tâm tư, nỗi lòng của nhau</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“Ruộng nương anh gửi bạn thân cày</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Gian nhà không mặc kệ gió lung lay</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indent="2160270" algn="just">
              <a:spcBef>
                <a:spcPts val="0"/>
              </a:spcBef>
              <a:spcAft>
                <a:spcPts val="0"/>
              </a:spcAft>
            </a:pP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Giếng nước gốc đa nhớ người ra lính.”</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Trước hết, </a:t>
            </a:r>
            <a:r>
              <a:rPr lang="en-US" sz="2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họ thấu hiểu cảnh ngộ, mối bận lòng </a:t>
            </a: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 nhau về chốn quê nhà:</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Đó là một hoàn cảnh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còn nhiều khó khăn:</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Neo người, thiếu sức lao động. Các anh ra đi đánh giặc, để lại nơi hậu phương bộn bề công việc đồng áng, phải nhờ người thân giúp đỡ.</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Cuộc sống gia đình các anh vốn đã nghèo khó, nay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càng thêm thiếu thốn: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gian nhà không</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diễn tả được cái nghèo về mặt vật chất trong cuộc sống gia đình các anh.</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Đổng thời, diễn tả sự thiếu vắng các anh - người trụ cột trong gia đình.</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200078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0C5500C0-6D45-4D52-BF23-CFE72B52E841}"/>
              </a:ext>
            </a:extLst>
          </p:cNvPr>
          <p:cNvSpPr txBox="1"/>
          <p:nvPr/>
        </p:nvSpPr>
        <p:spPr>
          <a:xfrm>
            <a:off x="3048000" y="501045"/>
            <a:ext cx="6096000" cy="5864875"/>
          </a:xfrm>
          <a:prstGeom prst="rect">
            <a:avLst/>
          </a:prstGeom>
          <a:noFill/>
        </p:spPr>
        <p:txBody>
          <a:bodyPr wrap="square">
            <a:spAutoFit/>
          </a:bodyPr>
          <a:lstStyle/>
          <a:p>
            <a:pPr marL="0" marR="0">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Luận điểm 3: S</a:t>
            </a:r>
            <a:r>
              <a:rPr lang="vi-VN"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uy ngẫm, chiêm nghiệm về cuộc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vi-VN" sz="1800" i="1">
                <a:effectLst/>
                <a:latin typeface="Times New Roman" panose="02020603050405020304" pitchFamily="18" charset="0"/>
                <a:ea typeface="Times New Roman" panose="02020603050405020304" pitchFamily="18" charset="0"/>
                <a:cs typeface="Times New Roman" panose="02020603050405020304" pitchFamily="18" charset="0"/>
              </a:rPr>
              <a:t>“Vẫn còn bao nhiêu nắng</a:t>
            </a:r>
            <a:br>
              <a:rPr lang="vi-VN" sz="1800">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a:effectLst/>
                <a:latin typeface="Times New Roman" panose="02020603050405020304" pitchFamily="18" charset="0"/>
                <a:ea typeface="Times New Roman" panose="02020603050405020304" pitchFamily="18" charset="0"/>
                <a:cs typeface="Times New Roman" panose="02020603050405020304" pitchFamily="18" charset="0"/>
              </a:rPr>
              <a:t>Đã vơi dần cơn mưa</a:t>
            </a:r>
            <a:br>
              <a:rPr lang="vi-VN" sz="1800">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a:effectLst/>
                <a:latin typeface="Times New Roman" panose="02020603050405020304" pitchFamily="18" charset="0"/>
                <a:ea typeface="Times New Roman" panose="02020603050405020304" pitchFamily="18" charset="0"/>
                <a:cs typeface="Times New Roman" panose="02020603050405020304" pitchFamily="18" charset="0"/>
              </a:rPr>
              <a:t>Sấm cũng bớt bất ngờ</a:t>
            </a:r>
            <a:br>
              <a:rPr lang="vi-VN" sz="1800">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a:effectLst/>
                <a:latin typeface="Times New Roman" panose="02020603050405020304" pitchFamily="18" charset="0"/>
                <a:ea typeface="Times New Roman" panose="02020603050405020304" pitchFamily="18" charset="0"/>
                <a:cs typeface="Times New Roman" panose="02020603050405020304" pitchFamily="18" charset="0"/>
              </a:rPr>
              <a:t>Trên hàng cây đứng tuổi.”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Hiện tượng của thiên nhiên :</a:t>
            </a:r>
            <a:r>
              <a:rPr lang="vi-VN" sz="1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Vẫn là sấm, mưa, nắng, thời tiết của mùa hè nhưng trong khoảnh khắc giao mùa này đã có sự đổi thay về m</a:t>
            </a:r>
            <a:r>
              <a:rPr lang="en-US" sz="1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ứ</a:t>
            </a:r>
            <a:r>
              <a:rPr lang="vi-VN" sz="1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độ.</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Cái nắng nóng chói chang của mùa hạ đã dần nhạt màu, không còn gay gắt như còn ở giữa mùa hạ;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hững cơn mưa rào bất chợt ào ào kéo đến cũng đã vơi dần đi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ít đi rõ rệt, lượng nước mưa cũng không còn nhiều.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Sấm chớp kéo theo những cơn dông lốc dữ dội cũng bớt đi, cũng trở nên thưa thót hơn nhiều.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đối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vẫn còn” &gt;&lt; “vơi dần”; “nắng” &gt;&lt; “mưa”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tái hiện sự vận động trái chiều của hai hiện tượng thiên nhiên.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“nắng” và “mưa”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là những hiện tượng của thiên nhiên, vận hành theo quy luật và có thể dự báo.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đã mượn những hiện tượng thiên nhiên quen thuộc, dễ nắm bắt để cụ thể hóa khoảnh khắc giao mùa.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Những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phó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từ như “vẫn còn”, “vơi dần”, “cũng bớt” đã có tác dụng diễn tả những hiện tượng của tự nhiên đó (sấm, mưa, nắng) đã giảm đi về mức độ và cường độ khi trời đất đang giao mùa cuối hạ, đầu thu rất nhẹ nhàng, khó nhận biết.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98554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F3AE5B0-54E5-450A-B3CA-B2C61FB8083B}"/>
              </a:ext>
            </a:extLst>
          </p:cNvPr>
          <p:cNvSpPr txBox="1"/>
          <p:nvPr/>
        </p:nvSpPr>
        <p:spPr>
          <a:xfrm>
            <a:off x="3048000" y="616461"/>
            <a:ext cx="6096000" cy="5634043"/>
          </a:xfrm>
          <a:prstGeom prst="rect">
            <a:avLst/>
          </a:prstGeom>
          <a:noFill/>
        </p:spPr>
        <p:txBody>
          <a:bodyPr wrap="square">
            <a:spAutoFit/>
          </a:bodyPr>
          <a:lstStyle/>
          <a:p>
            <a:pPr marL="0" marR="0">
              <a:lnSpc>
                <a:spcPts val="1800"/>
              </a:lnSpc>
              <a:spcBef>
                <a:spcPts val="0"/>
              </a:spcBef>
              <a:spcAft>
                <a:spcPts val="0"/>
              </a:spcAft>
            </a:pPr>
            <a:r>
              <a:rPr lang="en-US" sz="1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Từ hiện tượng của tự nhiên, nhà thơ suy ngẫm, chiêm nghiệm về cuộc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vi-VN" sz="1800" i="1">
                <a:effectLst/>
                <a:latin typeface="Times New Roman" panose="02020603050405020304" pitchFamily="18" charset="0"/>
                <a:ea typeface="Times New Roman" panose="02020603050405020304" pitchFamily="18" charset="0"/>
                <a:cs typeface="Times New Roman" panose="02020603050405020304" pitchFamily="18" charset="0"/>
              </a:rPr>
              <a:t>“Sấm cũng bớt bất ngờ</a:t>
            </a:r>
            <a:br>
              <a:rPr lang="vi-VN" sz="1800">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a:effectLst/>
                <a:latin typeface="Times New Roman" panose="02020603050405020304" pitchFamily="18" charset="0"/>
                <a:ea typeface="Times New Roman" panose="02020603050405020304" pitchFamily="18" charset="0"/>
                <a:cs typeface="Times New Roman" panose="02020603050405020304" pitchFamily="18" charset="0"/>
              </a:rPr>
              <a:t>Trên hàng cây đứng tuổi”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“Sấm”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 hàng cây đứng tuổi là hình ảnh đa nghĩa: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 Nghĩa thực: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Sấm: Cuối hạ đầu thu sấm cũng bớt bất ngờ và dữ dội.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“Hàng cây đứng tuổi” là những cành cây lâu năm, cành lá sum suê, rễ cắm sâu xuống lòng đất vô cùng chắc chắn. Những hàng cây này đã trải qua biết bao nhiêu mùa bão giông với những biến thiên của trời đất.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 Nghĩa</a:t>
            </a: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 ẩn dụ</a:t>
            </a: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Sấm là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biểu trưng cho những tác động của ngoại cảnh với những biến động của cuộc đời.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Là những thăng trầm của một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Hàng cây cổ thụ lâu năm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nó biểu trưng cho những con người từng trải đã đi qua biết bao nhiêu những khó khăn, vất vả, hiểm nguy trên đường đời.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Đất nước đã qua nhiều thăng trầm qua một thời kì dài chiến tranh gian khổ.</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i="1">
                <a:effectLst/>
                <a:latin typeface="Times New Roman" panose="02020603050405020304" pitchFamily="18" charset="0"/>
                <a:ea typeface="Times New Roman" panose="02020603050405020304" pitchFamily="18" charset="0"/>
                <a:cs typeface="Times New Roman" panose="02020603050405020304" pitchFamily="18" charset="0"/>
              </a:rPr>
              <a:t>Như vậy, bằng nghệ thuật ẩn dụ, nhà thơ thể hiện sự suy ngẫm, chiêm nghiệm về cuộc đời con người: con người từng trải sẽ trở nên vững vàng hơn trước những thử thách trong cuộc đời.</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Và đất nước đã trải qua chiến tranh thì giờ đây đất nước có thể trụ vững được trước những biến thiên của lịch sử.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72486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ED79CE6-E925-4F45-8C5D-B1D9B3673E95}"/>
              </a:ext>
            </a:extLst>
          </p:cNvPr>
          <p:cNvSpPr txBox="1"/>
          <p:nvPr/>
        </p:nvSpPr>
        <p:spPr>
          <a:xfrm>
            <a:off x="3048000" y="2232288"/>
            <a:ext cx="6096000" cy="2402389"/>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Bài thơ “Sang thu” là sự cảm nhận tinh tế của tác giả về vẻ đẹp thiên nhiên với những bước chuyển mình từ hạ sang thu. Đồng thời, qua tác phẩm còn nói lên niềm xúc động, những suy ngẫm và triết lí trong khoảnh khắc giao mùa của nhà thơ.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Ngôn ngữ, hình ảnh giản dị, tự nhiên nhưng giàu sắc gợi, độc đáo và mới lạ.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Giọng thơ nhẹ nhàng, sâu lắng.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2578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0B29CE3-0D69-4D40-A852-4102C9B8F7B5}"/>
              </a:ext>
            </a:extLst>
          </p:cNvPr>
          <p:cNvSpPr txBox="1"/>
          <p:nvPr/>
        </p:nvSpPr>
        <p:spPr>
          <a:xfrm>
            <a:off x="3048000" y="1770623"/>
            <a:ext cx="6096000" cy="3325719"/>
          </a:xfrm>
          <a:prstGeom prst="rect">
            <a:avLst/>
          </a:prstGeom>
          <a:noFill/>
        </p:spPr>
        <p:txBody>
          <a:bodyPr wrap="square">
            <a:spAutoFit/>
          </a:bodyPr>
          <a:lstStyle/>
          <a:p>
            <a:pPr marL="0" marR="0" algn="ctr">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9. Bài thơ Nói với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Y Phương sinh năm 1948. Ông sinh ra và lớn lên trên mảnh đất thấm nhuần văn hóa, truyền thống của dân tộc Tày, huyện Trùng Khánh, tỉnh Cao Bằng.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là một trong những gương mặt tiêu biểu thuộc lớp các nhà thơ dân tộc miền núi.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Cảm hứng chủ đạo trong thơ Y Phương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gia đình, quê hương,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Ngôn ngữ thơ giản dị, hồn nhiên, in đậm lối tư duy của người vùng cao; hình ảnh phong phú, mang giá trị biểu tượng;...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30195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C265C92-DD8B-44D5-9554-E93529C2DBBC}"/>
              </a:ext>
            </a:extLst>
          </p:cNvPr>
          <p:cNvSpPr txBox="1"/>
          <p:nvPr/>
        </p:nvSpPr>
        <p:spPr>
          <a:xfrm>
            <a:off x="3048000" y="385628"/>
            <a:ext cx="6096000" cy="6095708"/>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Bài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“Nói với con”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sáng tác năm 1980, năm năm sau ngày giải phóng miền Nam thống nhất đất nước. Đó là giai đoạn mà đời sống vật chất lẫn tinh thần của nhân dân cả nước nói chung và đồng bào miền núi nói riêng còn rất nhiêu khó khăn, vất vả.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Y Phương tâm sự: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“Đó là thòi diêm đất nước ta gặp vô vàn khó khăn... Bài thơ là lời tâm sự của tôi với đứa con gái đầu lòng. Tâm sự với con, còn là tâm sự với chính mình. Nguyên do thì nhiều, nhưng lí do lớn nhất để bài thơ ra đời chính là lúc tôi dường như không biết lấy gì để vịn, để tin. Cả xã hội lúc bây giờ đang hối hả, gấp gáp kiếm tìm tiền bạc. Muốn sống đàng hoàng như một con người, tôi nghĩ phải bám vào văn hóa. Phải tin vào những giá trị tích cực, vĩnh cửu của văn hóa. Chính vì thế, qua bài thơ ấy, tôi muốn nói rằng chúng ta phải vượt qua sự ngặt nghèo, đói khổ bằng văn hóa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hiện thực khó khăn ấy, nhà thơ đã viết nên bài thơ này. Bài thơ như một lời tâm sự với chính mình để động viên mình, đồng thời để nhắc nhở cho các thế hệ mai sau.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Bài thơ được in trong tập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“Thơ Việt Nam”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(1945 - 1975).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Bố cục: Hai phần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một: Đoạn 1: Những cội nguồn sinh thành và nuôi dưỡng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hai: Đoạn 2: Những phẩm chất cao quỳ của người đồng mình và lời khuyên của người cha.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65937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44FB093-BBE4-4732-8112-C6C9CB8A90FE}"/>
              </a:ext>
            </a:extLst>
          </p:cNvPr>
          <p:cNvSpPr txBox="1"/>
          <p:nvPr/>
        </p:nvSpPr>
        <p:spPr>
          <a:xfrm>
            <a:off x="3048000" y="-422285"/>
            <a:ext cx="6096000" cy="7711535"/>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Luận điểm 1: Người cha nói với con về cội nguồn sinh dưỡng đó là t</a:t>
            </a:r>
            <a:r>
              <a:rPr lang="vi-VN"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ình yêu thương của cha mẹ, sự đùm bọc của quê hương đối với con</a:t>
            </a: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Luận cứ 1: C</a:t>
            </a: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ội nguồn sinh thành và nuôi dưỡng con trước hết là gia đình với tình yêu thương của cha mẹ: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“Chân phải bước tới cha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Chân trái bước tới mẹ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Một bước chạm tiếng nói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Hai bước tới tiếng cười”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Sử dụng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hệ thống từ ngữ giàu giá trị tạo hình: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“chân phải”, “chân trái”, “một bước”, “hai bước”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gợi cho chúng ta liên tưởng đến những bước chân chập chững đầu tiên của một em bé trong sự vui mừng của cha mẹ.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Phép liệt kê thứ nhất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qua hình ảnh “chân phải”, “chân trái”,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“tới cha”, “tới mẹ”.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Tái hiện hình ảnh em bé đang chập chững tập đi, lúc thì sà vào lòng mẹ, khi lại níu lấy tay cha.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lên ánh mắt như đang dõi theo và vòng tay dang rộng đón đợi của cha mẹ hướng về đứa con thân yêu của họ.</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Phép liệt kê thứ hai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hình ảnh  “một bước”, “hai bước”,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“tiếng nói”, “tiếng cười”: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Tái hiện được hình ảnh của một em bé đang ở lứa tuổi bi bô tập nói.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đến khung cảnh của một gia đình đầm ấm, hòa thuận luôn tràn đầy niềm vui, hạnh phúc, tràn đầy tiếng nói, tiếng cười.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Nhịp thơ 2/3 với cấu trúc đối xứng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điệp từ, điệp cấu trúc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đã tạo nên một âm điệu, không khí tươi vui và gợi đến một mái ấm gia đình đề huề, hạnh phúc.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Lời thơ giản dị như một lời tâm tình thủ thỉ, Y Phương đã nói với con, gia đình chính là cội nguồn sinh thành và nuôi dưỡng con. Vì thế, trên hành trình vạn dặm của cuộc đời, con không được phép quên.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7197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475F7E3-481F-4B89-B8B9-AE8756FA2788}"/>
              </a:ext>
            </a:extLst>
          </p:cNvPr>
          <p:cNvSpPr txBox="1"/>
          <p:nvPr/>
        </p:nvSpPr>
        <p:spPr>
          <a:xfrm>
            <a:off x="3048000" y="-768534"/>
            <a:ext cx="6096000" cy="8404032"/>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Luận cứ 2: </a:t>
            </a: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cội nguồn sinh dưỡng thứ hai là quê hương chính </a:t>
            </a: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nuôi dưỡng con khôn lớn và trưởng thành: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đồng mình yêu lắm con 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Đan lờ cài nan hoa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Vách nhà ken câu hát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Rừng cho hoa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Con đường cho những tấm lòng”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ình ảnh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đồng mình”.</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Người vùng mình, bản mình, quê mình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Cụm từ “Yêu lắm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con ơi”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khiến lời của cha với con thật trìu mến, thân thương đậm chất dân tộc mộc mạc.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Đan lờ cài nan hoa”: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 hình ảnh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tả thực công cụ lao động còn thô sơ được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đồng mình”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trang trí trở nên đẹp đẽ; gợi đôi bàn tay cần cù, khéo léo, tài hoa và giàu sáng tạo, đã khiến cho những nan nứa, nan tre đơn sơ, thô mộc trở thành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“nan hoa”.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“Vách nhà ken câu hát”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Tả thực lối sinh hoạt văn hóa cộng đồng, khiến cho những vách nhà như được ken đầy trong những câu hát si, hát lượn; gợi một thế giới tâm hồn tinh tế và tràn đầy lạc quan của người miền cao.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Các động từ “cài”, “ken”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Miêu tả được động tác khéo léo trong lao động vừa gợi sự gắn bó của những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đồng mình”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cuộc sống lao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Hình ảnh nhân hóa: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“Rừng cho hoa”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Vừa tả thực vẻ đẹp của những rừng hoa mà thiên nhiên, quê hương ban tặng; Vừa gợi sự giàu có và hào phóng của mẹ thiên nhiên, quê hương ban tặng cho con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Con đường cho những tẩm lòng”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Vừa gợi liên tưởng đến những con đường trở về nhà, về bản; Vừa gợi đến tấm lòng, tình cảm của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đồng mình”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gia đình, quê hương, xứ sở.</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Điệp từ “cho”: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Gợi tấm lòng rộng mở, hào phóng, sẵn sàng ban tặng tất cả nhưng gì đẹp nhất, tuyệt vời nhất của quê hương, thiên nhiên.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78075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F4F5B9C-3B34-4CAE-B708-4FCEB49D0909}"/>
              </a:ext>
            </a:extLst>
          </p:cNvPr>
          <p:cNvSpPr txBox="1"/>
          <p:nvPr/>
        </p:nvSpPr>
        <p:spPr>
          <a:xfrm>
            <a:off x="3048000" y="1655207"/>
            <a:ext cx="6096000" cy="3556551"/>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Luận cứ 3: K</a:t>
            </a: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ỉ niệm êm đềm, hạnh phúc nhất của cha mẹ</a:t>
            </a: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Bởi đó cũng là cội nguồn để sinh thành nên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“Cha mẹ mãi nhớ về ngày cưới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Ngày đầu tiên đẹp nhất trên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“Nhớ về ngày cưới”: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Là nhớ về kỷ niệm cho sự khởi đầu của một gia đình. Nó là minh chứng cho tình yêu và con chính là kết tinh từ tình yêu ấy.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Ngày đầu tiên đẹp nhất”: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Có thể là ngày cưới của cha mẹ, nhưng cũng có thể là ngày đầu tiên con chào đời. Là ngày hạnh phúc nhất của cha mẹ.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Đoạn thơ là lời dặn dò, nhắn nhủ tâm tình của người cha về cội nguồn sinh thành và nuôi dưỡng con: Gia đình, quê hương chính là những nền tảng cơ bản để tiếp bước cho con khôn lớn, trưởng thành. Bởi vậy, con phải luôn sống bằng tất cả tình yêu và niềm tự hào.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73274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DFB0A77-6ABA-4D23-9ABE-4FCD8793C8FB}"/>
              </a:ext>
            </a:extLst>
          </p:cNvPr>
          <p:cNvSpPr txBox="1"/>
          <p:nvPr/>
        </p:nvSpPr>
        <p:spPr>
          <a:xfrm>
            <a:off x="3048000" y="847293"/>
            <a:ext cx="6096000" cy="5172378"/>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Luận điểm 2: Những phẩm chất cao quý của người đồng mình và lời khuyên của cha: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Luận cứ 1: Những phẩm chất cao quý của người đồng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*Thứ nhất người đồng mình giàu ý chí, nghị lực: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đồng mình thương lắm con 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Cao đo nỗi buồn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Xa nuôi chí lớn”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Động từ “thương” đi liền với từ chỉ mức độ “lắm”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để bày tỏ sự đồng cảm với những nỗi vất vả, khó khăn của con người quê hương.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Tính từ “cao”, “xa”: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liên tưởng đến những dãy núi cao, trùng điệp là nơi cư trú của đồng bào vùng cao.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những khó khăn chồng chất khó khăn để thử thách ý chí con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lấy độ cao của trời, của núi để đo nỗi buồn, lấy độ xa của đất để đo ý chí của con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Lời thơ đượm chút ngậm ngùi, xót xa để diễn tả thực tại đời sống còn nhiều những khó khăn, thiếu thốn của đồng bào vùng cao. Đồng thời, cũng đầy tự hào trước ý chí, nghị lực vươn lên của họ.</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53669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BB5788F-03B7-43F1-8189-2D64EB6DDAD0}"/>
              </a:ext>
            </a:extLst>
          </p:cNvPr>
          <p:cNvSpPr txBox="1"/>
          <p:nvPr/>
        </p:nvSpPr>
        <p:spPr>
          <a:xfrm>
            <a:off x="3048000" y="2001455"/>
            <a:ext cx="6096000" cy="2864054"/>
          </a:xfrm>
          <a:prstGeom prst="rect">
            <a:avLst/>
          </a:prstGeom>
          <a:noFill/>
        </p:spPr>
        <p:txBody>
          <a:bodyPr wrap="square">
            <a:spAutoFit/>
          </a:bodyPr>
          <a:lstStyle/>
          <a:p>
            <a:pPr marL="0" marR="0">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Thứ hai người đồng mình thủy chung gắn bó với quê hương, cội nguồn.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Sống trên đá không chê đá gập ghềnh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Sống trong thung không chê thung nghèo đói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Phép liệt kê với những hỉnh ảnh ẩn dụ “đá gập ghềnh”,“thung nghèo đói” Gợi cuộc sống đói nghèo, khó khăn, cực nhọc. Gợi không gian sống hiểm trở, khó làm ăn, canh tác.</a:t>
            </a:r>
            <a:br>
              <a:rPr lang="en-US" sz="1800">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Điệp ngữ “sống”, “không chê” và điệp cấu trúc câu cùng hình ảnh đối xứng đã nhấn mạnh: người đồng mình có thể nghèo nàn, thiếu thốn về vật chất nhưng họ không thiếu ý chí và quyết tâm. Người đồng mình chấp nhận và thủy chung gắn bó cùng quê hương, dẫu quê hương có đói nghèo, vất vả.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4020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CF1F632-0CD6-4310-B8FB-6D0B79052CDF}"/>
              </a:ext>
            </a:extLst>
          </p:cNvPr>
          <p:cNvSpPr txBox="1"/>
          <p:nvPr/>
        </p:nvSpPr>
        <p:spPr>
          <a:xfrm>
            <a:off x="153798" y="149517"/>
            <a:ext cx="11901182" cy="4401205"/>
          </a:xfrm>
          <a:prstGeom prst="rect">
            <a:avLst/>
          </a:prstGeom>
          <a:noFill/>
        </p:spPr>
        <p:txBody>
          <a:bodyPr wrap="square">
            <a:spAutoFit/>
          </a:bodyPr>
          <a:lstStyle/>
          <a:p>
            <a:pPr marL="0" marR="0" algn="just">
              <a:spcBef>
                <a:spcPts val="0"/>
              </a:spcBef>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Tiếp theo, </a:t>
            </a:r>
            <a:r>
              <a:rPr lang="en-US" sz="2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họ thấu hiểu lí tưởng và ý chí</a:t>
            </a: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lên đường để giải phóng cho quê hương, dân tộc.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Ruộng nương</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căn nhà</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là những tài sản quý giá, gần gũi, gắn bó, vậy mà họ sẵn sàng bỏ lại nơi hậu phương,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hi sinh hạnh phúc riêng tư vì lợi ích chung</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vì độc lập tự do của toàn dân tộc.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Tác giả đã sử dụng những từ ngữ rất giản dị, mộc mạc, nhưng giàu sức gợi:</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mặc kệ</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chỉ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thái độ dứt khoát, quyết tâm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của người lính. Mặc kệ những gì quý giá nhất, thân thiết nhất để ra đi vì nghĩa lớn.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Đồng thời, thể hiện thái độ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sẵn sàng hi sinh một cách thầm lặng</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của các anh vì đất nước.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544210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0B9513BF-7E0F-4830-BD54-164AB2705CC3}"/>
              </a:ext>
            </a:extLst>
          </p:cNvPr>
          <p:cNvSpPr txBox="1"/>
          <p:nvPr/>
        </p:nvSpPr>
        <p:spPr>
          <a:xfrm>
            <a:off x="3048000" y="1539791"/>
            <a:ext cx="6096000" cy="3787383"/>
          </a:xfrm>
          <a:prstGeom prst="rect">
            <a:avLst/>
          </a:prstGeom>
          <a:noFill/>
        </p:spPr>
        <p:txBody>
          <a:bodyPr wrap="square">
            <a:spAutoFit/>
          </a:bodyPr>
          <a:lstStyle/>
          <a:p>
            <a:pPr marL="0" marR="0">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Thứ ba họ là những con người có tâm hồn khoáng đạt, lạc quan: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Sống như sông như suối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Lên thác xuống ghềnh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lo cực nhọc”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Phép so sánh “Sống như sông như suối”: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vẻ đẹp tâm hồn và ý chí của người đồng mình. Gian khó là thế, họ vẫn tràn đầy sinh lực, tâm hồn lãng mạn, khoáng đạt như hình ảnh đại ngàn của sông núi.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cảm của họ trong trẻo, dạt dào như dòng suối, con sông trước niềm tin yêu cuộc sống, tin yêu con người.</a:t>
            </a:r>
            <a:br>
              <a:rPr lang="en-US" sz="1800">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Thành ngữ “Lên thác xuống ghềnh”: Gợi gợi bao nỗi vất vả, lam lũ.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phải chăng, chính cuộc sống nhọc nhằn, đầy vất vả khổ đau ấy đã tôi luyện cho chí lớn để rồi tình yêu quê hương sẽ tạo nên sức mạnh giúp họ vượt qua tất cả không ngại khó khăn cơ cực.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66359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1244635-1ACD-4FC2-89FC-83764D69D2F8}"/>
              </a:ext>
            </a:extLst>
          </p:cNvPr>
          <p:cNvSpPr txBox="1"/>
          <p:nvPr/>
        </p:nvSpPr>
        <p:spPr>
          <a:xfrm>
            <a:off x="3048000" y="385628"/>
            <a:ext cx="6096000" cy="6095708"/>
          </a:xfrm>
          <a:prstGeom prst="rect">
            <a:avLst/>
          </a:prstGeom>
          <a:noFill/>
        </p:spPr>
        <p:txBody>
          <a:bodyPr wrap="square">
            <a:spAutoFit/>
          </a:bodyPr>
          <a:lstStyle/>
          <a:p>
            <a:pPr marL="0" marR="0">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Thứ tư người đồng mình có ý thức tự lập, tự cường và tinh thần tự tôn dân tộc: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“Người đồng mình thô sơ da thịt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Chẳng mấy ai nhỏ bé đâu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đồng mình tự đục đá kê cao quê hương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Còn quê hương thì làm phong tục”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“thô sơ da thịt”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tả thực vóc dáng, hình hài nhỏ bé của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đồng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Cụm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“chẳng mấy ai nhỏ bé”</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ý chí, nghị lực phi thường, vượt lên hoàn cảnh khó khăn, thiếu thốn của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đồng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Nghệ thuật tương phản đã làm tôn lên “tầm vóc”, “vóc dáng” của “người đồng mình” họ có thể còn “thô sơ da thịt” nhưng họ không hề yếu đuổi.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Hình ảnh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“tự đúc đá kê cao quê hương”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vừa mang ý nghĩa tả thực, vừa mang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ý nghĩa ẩn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sâu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Tả thực quá trình dựng nhà, dựng bản của người vùng cao, được kê trên những tảng đá lớn để tránh mối mọt.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Ẩn dụ cho tinh thần tự lực cánh sinh, họ đã dựng xây và nâng tầm quê hương.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quá trình dựng làng, dựng bản, dựng xây quê hương ấy, chính họ đã làm nên phong tục, bản sắc riêng cho cộng đồng.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Câu thơ tràn đầy niềm tự hào về những phẩm chất cao quý của người đồng mình. Từ đó, Y Phương nhắn nhủ, răn dạy con phải biết kế thừa, phát huy những vẻ đẹp của con người quê hương.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61183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C908636-8B32-4016-A6CF-4063295917F3}"/>
              </a:ext>
            </a:extLst>
          </p:cNvPr>
          <p:cNvSpPr txBox="1"/>
          <p:nvPr/>
        </p:nvSpPr>
        <p:spPr>
          <a:xfrm>
            <a:off x="3048000" y="1078126"/>
            <a:ext cx="6096000" cy="4710713"/>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b.Luận cứ 2: Lời khuyên của người cha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Hãy biết sống theo những truyền thống tốt đẹp của người đồng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“Dẫu làm sao thì cha vẫn muốn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Sống trên đá không chê đá gập ghềnh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Sống trong thung không chê thung nghèo đói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Sống như sông như suối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Lên thác xuống ghềnh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lo cực nhọc”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Điệp từ “sống”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lặp đi lặp lại liên tiếp đã tô đậm được mong ước mãnh liệt của cha dành cho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cha mong muốn ở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Hãy thủy chung , hãy biết yêu thương, gắn bó, trân trọng quê hương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Phải biết đối mặt, không ngại ngần trước những khó khăn và phải biết vươn lên, làm chủ hoàn cảnh.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Đoạn thơ là lời khuyên của cha, khuyên con hãy tiếp nối cái tình cảm ân nghĩa, thủy chung với mảnh đất nơi mình sinh ra. Hãy tiếp nối cả ý chí can đảm, lòng kiên cường của người đồng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32941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EBAC3AC-3C01-4207-AD5C-08ED76B0F454}"/>
              </a:ext>
            </a:extLst>
          </p:cNvPr>
          <p:cNvSpPr txBox="1"/>
          <p:nvPr/>
        </p:nvSpPr>
        <p:spPr>
          <a:xfrm>
            <a:off x="3048000" y="1193542"/>
            <a:ext cx="6096000" cy="4479881"/>
          </a:xfrm>
          <a:prstGeom prst="rect">
            <a:avLst/>
          </a:prstGeom>
          <a:noFill/>
        </p:spPr>
        <p:txBody>
          <a:bodyPr wrap="square">
            <a:spAutoFit/>
          </a:bodyPr>
          <a:lstStyle/>
          <a:p>
            <a:pPr marL="0" marR="0" algn="just">
              <a:lnSpc>
                <a:spcPts val="1800"/>
              </a:lnSpc>
              <a:spcBef>
                <a:spcPts val="0"/>
              </a:spcBef>
              <a:spcAft>
                <a:spcPts val="0"/>
              </a:spcAft>
            </a:pPr>
            <a:r>
              <a:rPr lang="en-US" sz="1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Lời dặn dò vừa ân cần, trìu mến vừa nghiêm khắc của người cha: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“Con ơi tuy thô sơ da thịt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Lên đường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bao giờ được nhỏ bé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Nghe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Hai tiếng “lên đường”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người con đã khôn lớn, trưởng thành, có thể tự tin, vững bước trên đường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Hình ảnh thơ được lặp lại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“thô sơ da thịt”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là lời khẳng định để khắc sâu trong tâm trí con, rằng: con cũng là người đồng mình, cũng mang hình hài, vóc dáng nhỏ bé.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Nhưng con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bao giờ được nhỏ bé”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mà phải kiên cường, bản lĩnh để đương đầu với những gập ghềnh, gian khó của cuộc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Hai tiếng “nghe con”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nghe thật thiết tha, ân cần, xúc động, ẩn chứa biết bao mong muốn của người cha.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Với giọng điệu thiết tha, tâm tình, trìu mến, người cha đã gửi gắm cho con những bài học quý giá, để trên suốt hành trình dài rộng của cuộc đời con mãi mãi khắc ghi.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78837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7F056A7-0393-4B78-8EA7-FC7FC3DCF651}"/>
              </a:ext>
            </a:extLst>
          </p:cNvPr>
          <p:cNvSpPr txBox="1"/>
          <p:nvPr/>
        </p:nvSpPr>
        <p:spPr>
          <a:xfrm>
            <a:off x="3048000" y="962709"/>
            <a:ext cx="6096000" cy="4941546"/>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Bài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“Nói với con”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tình cảm sâu nặng của người cha dành cho con. Đồng thời, bộc lộ tình yêu quê hương, xứ sở và lòng tự hào về người đồng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thơ tự do, phóng khoáng, phù hợp với lối nói, diễn đạt và tư duy của người vùng cao.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Giọng điệu thơ khi tâm tình, tha thiết, khi mạnh mẽ, nghiêm khắc, rất phù hợp với lời của người cha nói với con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Trong bài thơ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Mùa xuân nho nhỏ</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đã tái hiện thành công vẻ đẹp của mùa xuân thiên nhiên, mùa xuân đất nước. Qua đó bày tỏ lẽ sống cao đẹp, là sẵn sàng dâng hiến cuộc đời mình cho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thơ năm chữ, cách gieo vần liền giữa các khổ thơ đã tạo ra sự liền mạch của cảm xúc.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Ngôn ngữ và hình ảnh thơ giản dị, trong sáng, giàu sức gợi.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Cảm xúc rất đỗi chân thành, tha thiết, cho nên bài thơ trở thành tiếng lòng của nhà thơ Thanh Hải với đất nước, với cuộc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6189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D107581-DB80-43D5-886A-51ED1ED2D966}"/>
              </a:ext>
            </a:extLst>
          </p:cNvPr>
          <p:cNvSpPr txBox="1"/>
          <p:nvPr/>
        </p:nvSpPr>
        <p:spPr>
          <a:xfrm>
            <a:off x="254465" y="180775"/>
            <a:ext cx="11691457" cy="6124754"/>
          </a:xfrm>
          <a:prstGeom prst="rect">
            <a:avLst/>
          </a:prstGeom>
          <a:noFill/>
        </p:spPr>
        <p:txBody>
          <a:bodyPr wrap="square">
            <a:spAutoFit/>
          </a:bodyPr>
          <a:lstStyle/>
          <a:p>
            <a:pPr marL="0" marR="0" algn="just">
              <a:spcBef>
                <a:spcPts val="0"/>
              </a:spcBef>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Họ thấu hiểu </a:t>
            </a:r>
            <a:r>
              <a:rPr lang="en-US" sz="2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nỗi nhớ quê nhà</a:t>
            </a: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luôn đau đáu, thường trực trong tâm hồn người lính.</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Họ ra đi để lại một trời thương nhớ. Nhớ nhà, nhớ quê và trên hết là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nỗi nhớ những người thân</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Những người lính đã dùng lí trí để chế ngự tình cảm, nhưng càng chế ngự thì nỗi nhớ nhung càng trở nên da diết.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“giếng nước gốc đa nhớ người ra lính”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vừa được sử dụng như một hình ảnh ẩn dụ, vừa được sử dụng như một </a:t>
            </a: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phép nhân hóa</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diễn tả một cách tự nhiên và tinh tế tâm hồn người lính.</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Giếng nước gốc đa nhớ người ra lính</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hay chính là tấm lòng của người ra lính luôn canh cánh nỗi nhớ quê hương và do đó họ như đã tạo cho “giếng nước gốc đa” một tâm hồn.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Hình tượng người lính thời kì đầu của kháng chiến chống Pháp đã hiện lên tràn đầy khí thế và ý chí kiên cường, quyết ra đi bảo vệ độc lập, tự do của Tổ quốc.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4031346"/>
      </p:ext>
    </p:extLst>
  </p:cSld>
  <p:clrMapOvr>
    <a:masterClrMapping/>
  </p:clrMapOvr>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24314</Words>
  <PresentationFormat>Màn hình rộng</PresentationFormat>
  <Paragraphs>989</Paragraphs>
  <Slides>84</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84</vt:i4>
      </vt:variant>
    </vt:vector>
  </HeadingPairs>
  <TitlesOfParts>
    <vt:vector size="89" baseType="lpstr">
      <vt:lpstr>Arial</vt:lpstr>
      <vt:lpstr>Calibri</vt:lpstr>
      <vt:lpstr>Calibri Light</vt:lpstr>
      <vt:lpstr>Times New Roman</vt: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2022-05-13T07:41:40Z</dcterms:created>
  <dcterms:modified xsi:type="dcterms:W3CDTF">2022-05-13T09:46:27Z</dcterms:modified>
</cp:coreProperties>
</file>